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3"/>
  </p:notesMasterIdLst>
  <p:sldIdLst>
    <p:sldId id="257" r:id="rId2"/>
    <p:sldId id="258" r:id="rId3"/>
    <p:sldId id="259" r:id="rId4"/>
    <p:sldId id="260" r:id="rId5"/>
    <p:sldId id="261" r:id="rId6"/>
    <p:sldId id="262" r:id="rId7"/>
    <p:sldId id="263"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304" r:id="rId47"/>
    <p:sldId id="305" r:id="rId48"/>
    <p:sldId id="306" r:id="rId49"/>
    <p:sldId id="307" r:id="rId50"/>
    <p:sldId id="308" r:id="rId51"/>
    <p:sldId id="309" r:id="rId52"/>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96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53C1E-D835-4382-95BD-12C6AD3C2052}" type="datetimeFigureOut">
              <a:rPr lang="en-US" smtClean="0"/>
              <a:pPr/>
              <a:t>9/22/2008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E5986-CDE6-4CA1-91A8-997E49E200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FF1043-6B39-434F-91F6-5984C6CBFF20}"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2435192-BBE7-4B45-8F30-DECB87E1A66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435192-BBE7-4B45-8F30-DECB87E1A66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435192-BBE7-4B45-8F30-DECB87E1A66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AC7ABD-CF53-4877-B06A-0FB282B54FE2}" type="datetimeFigureOut">
              <a:rPr lang="en-US" smtClean="0"/>
              <a:pPr/>
              <a:t>9/22/2008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BAC7ABD-CF53-4877-B06A-0FB282B54FE2}" type="datetimeFigureOut">
              <a:rPr lang="en-US" smtClean="0"/>
              <a:pPr/>
              <a:t>9/22/2008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2435192-BBE7-4B45-8F30-DECB87E1A6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BAC7ABD-CF53-4877-B06A-0FB282B54FE2}" type="datetimeFigureOut">
              <a:rPr lang="en-US" smtClean="0"/>
              <a:pPr/>
              <a:t>9/22/2008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2435192-BBE7-4B45-8F30-DECB87E1A66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ideo" Target="file:///C:\Documents%20and%20Settings\NAM%20H.%20PHAM\Desktop\Wed\storyboardingexample.wmv" TargetMode="Externa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343400"/>
            <a:ext cx="8305800" cy="1975104"/>
          </a:xfrm>
        </p:spPr>
        <p:txBody>
          <a:bodyPr>
            <a:normAutofit/>
          </a:bodyPr>
          <a:lstStyle/>
          <a:p>
            <a:pPr algn="ctr"/>
            <a:r>
              <a:rPr lang="en-US" dirty="0" smtClean="0"/>
              <a:t>Chapter 11: The requirements workshop</a:t>
            </a:r>
            <a:endParaRPr lang="en-US" dirty="0"/>
          </a:p>
        </p:txBody>
      </p:sp>
      <p:sp>
        <p:nvSpPr>
          <p:cNvPr id="3" name="Subtitle 2"/>
          <p:cNvSpPr>
            <a:spLocks noGrp="1"/>
          </p:cNvSpPr>
          <p:nvPr>
            <p:ph type="subTitle" idx="1"/>
          </p:nvPr>
        </p:nvSpPr>
        <p:spPr/>
        <p:txBody>
          <a:bodyPr/>
          <a:lstStyle/>
          <a:p>
            <a:r>
              <a:rPr lang="en-US" dirty="0" smtClean="0"/>
              <a:t>Group 2:  Andrew </a:t>
            </a:r>
            <a:r>
              <a:rPr lang="en-US" dirty="0" err="1" smtClean="0"/>
              <a:t>Denner</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an agenda</a:t>
            </a:r>
            <a:endParaRPr lang="en-US" dirty="0"/>
          </a:p>
        </p:txBody>
      </p:sp>
      <p:sp>
        <p:nvSpPr>
          <p:cNvPr id="3" name="Content Placeholder 2"/>
          <p:cNvSpPr>
            <a:spLocks noGrp="1"/>
          </p:cNvSpPr>
          <p:nvPr>
            <p:ph idx="1"/>
          </p:nvPr>
        </p:nvSpPr>
        <p:spPr/>
        <p:txBody>
          <a:bodyPr/>
          <a:lstStyle/>
          <a:p>
            <a:r>
              <a:rPr lang="en-US" dirty="0" smtClean="0"/>
              <a:t>The agenda should be needs based, but structured</a:t>
            </a:r>
          </a:p>
          <a:p>
            <a:r>
              <a:rPr lang="en-US" dirty="0" smtClean="0"/>
              <a:t>Most follow a standard form</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533400"/>
          <a:ext cx="7772400" cy="5948680"/>
        </p:xfrm>
        <a:graphic>
          <a:graphicData uri="http://schemas.openxmlformats.org/drawingml/2006/table">
            <a:tbl>
              <a:tblPr firstRow="1" bandRow="1">
                <a:tableStyleId>{073A0DAA-6AF3-43AB-8588-CEC1D06C72B9}</a:tableStyleId>
              </a:tblPr>
              <a:tblGrid>
                <a:gridCol w="2590800"/>
                <a:gridCol w="2590800"/>
                <a:gridCol w="2590800"/>
              </a:tblGrid>
              <a:tr h="370840">
                <a:tc>
                  <a:txBody>
                    <a:bodyPr/>
                    <a:lstStyle/>
                    <a:p>
                      <a:r>
                        <a:rPr lang="en-US" dirty="0" smtClean="0"/>
                        <a:t>Time </a:t>
                      </a:r>
                      <a:endParaRPr lang="en-US" dirty="0"/>
                    </a:p>
                  </a:txBody>
                  <a:tcPr/>
                </a:tc>
                <a:tc>
                  <a:txBody>
                    <a:bodyPr/>
                    <a:lstStyle/>
                    <a:p>
                      <a:r>
                        <a:rPr lang="en-US" dirty="0" smtClean="0"/>
                        <a:t>Agenda Item</a:t>
                      </a:r>
                      <a:endParaRPr lang="en-US" dirty="0"/>
                    </a:p>
                  </a:txBody>
                  <a:tcPr/>
                </a:tc>
                <a:tc>
                  <a:txBody>
                    <a:bodyPr/>
                    <a:lstStyle/>
                    <a:p>
                      <a:r>
                        <a:rPr lang="en-US" dirty="0" smtClean="0"/>
                        <a:t>Description</a:t>
                      </a:r>
                      <a:endParaRPr lang="en-US" dirty="0"/>
                    </a:p>
                  </a:txBody>
                  <a:tcPr/>
                </a:tc>
              </a:tr>
              <a:tr h="370840">
                <a:tc>
                  <a:txBody>
                    <a:bodyPr/>
                    <a:lstStyle/>
                    <a:p>
                      <a:r>
                        <a:rPr lang="en-US" dirty="0" smtClean="0"/>
                        <a:t>8:00</a:t>
                      </a:r>
                      <a:r>
                        <a:rPr lang="en-US" baseline="0" dirty="0" smtClean="0"/>
                        <a:t> – 8:30 AM</a:t>
                      </a:r>
                      <a:endParaRPr lang="en-US" dirty="0"/>
                    </a:p>
                  </a:txBody>
                  <a:tcPr/>
                </a:tc>
                <a:tc>
                  <a:txBody>
                    <a:bodyPr/>
                    <a:lstStyle/>
                    <a:p>
                      <a:r>
                        <a:rPr lang="en-US" dirty="0" smtClean="0"/>
                        <a:t>Introduction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Review agenda, facilities, and rules</a:t>
                      </a:r>
                    </a:p>
                  </a:txBody>
                  <a:tcPr/>
                </a:tc>
              </a:tr>
              <a:tr h="370840">
                <a:tc>
                  <a:txBody>
                    <a:bodyPr/>
                    <a:lstStyle/>
                    <a:p>
                      <a:r>
                        <a:rPr lang="en-US" dirty="0" smtClean="0"/>
                        <a:t>8:30</a:t>
                      </a:r>
                      <a:r>
                        <a:rPr lang="en-US" baseline="0" dirty="0" smtClean="0"/>
                        <a:t> – 10:00 AM</a:t>
                      </a:r>
                      <a:endParaRPr lang="en-US" dirty="0"/>
                    </a:p>
                  </a:txBody>
                  <a:tcPr/>
                </a:tc>
                <a:tc>
                  <a:txBody>
                    <a:bodyPr/>
                    <a:lstStyle/>
                    <a:p>
                      <a:r>
                        <a:rPr kumimoji="0" lang="en-US" sz="1800" kern="1200" dirty="0" smtClean="0">
                          <a:solidFill>
                            <a:schemeClr val="dk1"/>
                          </a:solidFill>
                          <a:latin typeface="+mn-lt"/>
                          <a:ea typeface="+mn-ea"/>
                          <a:cs typeface="+mn-cs"/>
                        </a:rPr>
                        <a:t>Context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Present project status, market needs, results of user interviews, and so on</a:t>
                      </a:r>
                    </a:p>
                  </a:txBody>
                  <a:tcPr/>
                </a:tc>
              </a:tr>
              <a:tr h="370840">
                <a:tc>
                  <a:txBody>
                    <a:bodyPr/>
                    <a:lstStyle/>
                    <a:p>
                      <a:r>
                        <a:rPr lang="en-US" dirty="0" smtClean="0"/>
                        <a:t>10:00-2:00 PM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Brainstorming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Brainstorm features of the application</a:t>
                      </a:r>
                    </a:p>
                  </a:txBody>
                  <a:tcPr/>
                </a:tc>
              </a:tr>
              <a:tr h="370840">
                <a:tc>
                  <a:txBody>
                    <a:bodyPr/>
                    <a:lstStyle/>
                    <a:p>
                      <a:r>
                        <a:rPr lang="en-US" dirty="0" smtClean="0"/>
                        <a:t>12:00-1:00 PM</a:t>
                      </a:r>
                      <a:endParaRPr lang="en-US" dirty="0"/>
                    </a:p>
                  </a:txBody>
                  <a:tcPr/>
                </a:tc>
                <a:tc>
                  <a:txBody>
                    <a:bodyPr/>
                    <a:lstStyle/>
                    <a:p>
                      <a:r>
                        <a:rPr kumimoji="0" lang="en-US" sz="1800" kern="1200" dirty="0" smtClean="0">
                          <a:solidFill>
                            <a:schemeClr val="dk1"/>
                          </a:solidFill>
                          <a:latin typeface="+mn-lt"/>
                          <a:ea typeface="+mn-ea"/>
                          <a:cs typeface="+mn-cs"/>
                        </a:rPr>
                        <a:t>Lunch</a:t>
                      </a:r>
                      <a:endParaRPr lang="en-US" dirty="0"/>
                    </a:p>
                  </a:txBody>
                  <a:tcPr/>
                </a:tc>
                <a:tc>
                  <a:txBody>
                    <a:bodyPr/>
                    <a:lstStyle/>
                    <a:p>
                      <a:r>
                        <a:rPr kumimoji="0" lang="en-US" sz="1800" kern="1200" dirty="0" smtClean="0">
                          <a:solidFill>
                            <a:schemeClr val="dk1"/>
                          </a:solidFill>
                          <a:latin typeface="+mn-lt"/>
                          <a:ea typeface="+mn-ea"/>
                          <a:cs typeface="+mn-cs"/>
                        </a:rPr>
                        <a:t>Work through lunch to avoid loss of momentum</a:t>
                      </a:r>
                      <a:endParaRPr lang="en-US" dirty="0"/>
                    </a:p>
                  </a:txBody>
                  <a:tcPr/>
                </a:tc>
              </a:tr>
              <a:tr h="370840">
                <a:tc>
                  <a:txBody>
                    <a:bodyPr/>
                    <a:lstStyle/>
                    <a:p>
                      <a:r>
                        <a:rPr lang="en-US" dirty="0" smtClean="0"/>
                        <a:t>2:00-3:00 PM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Feature definition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Write out two- or three-sentence definitions for features</a:t>
                      </a:r>
                    </a:p>
                  </a:txBody>
                  <a:tcPr/>
                </a:tc>
              </a:tr>
              <a:tr h="370840">
                <a:tc>
                  <a:txBody>
                    <a:bodyPr/>
                    <a:lstStyle/>
                    <a:p>
                      <a:r>
                        <a:rPr lang="en-US" dirty="0" smtClean="0"/>
                        <a:t>3:00-4:00 PM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Idea reduction and prioritization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Prioritize features</a:t>
                      </a:r>
                    </a:p>
                    <a:p>
                      <a:endParaRPr lang="en-US" dirty="0"/>
                    </a:p>
                  </a:txBody>
                  <a:tcPr/>
                </a:tc>
              </a:tr>
              <a:tr h="370840">
                <a:tc>
                  <a:txBody>
                    <a:bodyPr/>
                    <a:lstStyle/>
                    <a:p>
                      <a:r>
                        <a:rPr lang="en-US" dirty="0" smtClean="0"/>
                        <a:t>4:00-5:00</a:t>
                      </a:r>
                      <a:r>
                        <a:rPr lang="en-US" baseline="0" dirty="0" smtClean="0"/>
                        <a:t> PM</a:t>
                      </a:r>
                      <a:endParaRPr lang="en-US" dirty="0"/>
                    </a:p>
                  </a:txBody>
                  <a:tcPr/>
                </a:tc>
                <a:tc>
                  <a:txBody>
                    <a:bodyPr/>
                    <a:lstStyle/>
                    <a:p>
                      <a:r>
                        <a:rPr lang="en-US" dirty="0" smtClean="0"/>
                        <a:t>Wrap-up</a:t>
                      </a:r>
                      <a:endParaRPr lang="en-US" dirty="0"/>
                    </a:p>
                  </a:txBody>
                  <a:tcPr/>
                </a:tc>
                <a:tc>
                  <a:txBody>
                    <a:bodyPr/>
                    <a:lstStyle/>
                    <a:p>
                      <a:r>
                        <a:rPr kumimoji="0" lang="en-US" sz="1800" kern="1200" dirty="0" smtClean="0">
                          <a:solidFill>
                            <a:schemeClr val="dk1"/>
                          </a:solidFill>
                          <a:latin typeface="+mn-lt"/>
                          <a:ea typeface="+mn-ea"/>
                          <a:cs typeface="+mn-cs"/>
                        </a:rPr>
                        <a:t>Summarize and assign action items, address "parking lot" items</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Workshop</a:t>
            </a:r>
            <a:endParaRPr lang="en-US" dirty="0"/>
          </a:p>
        </p:txBody>
      </p:sp>
      <p:sp>
        <p:nvSpPr>
          <p:cNvPr id="3" name="Content Placeholder 2"/>
          <p:cNvSpPr>
            <a:spLocks noGrp="1"/>
          </p:cNvSpPr>
          <p:nvPr>
            <p:ph idx="1"/>
          </p:nvPr>
        </p:nvSpPr>
        <p:spPr/>
        <p:txBody>
          <a:bodyPr/>
          <a:lstStyle/>
          <a:p>
            <a:r>
              <a:rPr lang="en-US" dirty="0" smtClean="0"/>
              <a:t>Follow-up</a:t>
            </a:r>
          </a:p>
          <a:p>
            <a:pPr lvl="1"/>
            <a:r>
              <a:rPr lang="en-US" dirty="0" smtClean="0"/>
              <a:t>The facilitator is responsible for sending out minutes, records and outputs</a:t>
            </a:r>
          </a:p>
          <a:p>
            <a:r>
              <a:rPr lang="en-US" dirty="0" smtClean="0"/>
              <a:t>After that the project leader must follow-up on open action items and organize info for output</a:t>
            </a:r>
          </a:p>
          <a:p>
            <a:r>
              <a:rPr lang="en-US" dirty="0" smtClean="0"/>
              <a:t>Often is simple list of ideas or features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Holding a workshop is powerful, and gets everyone under one roof and properly aligned</a:t>
            </a:r>
          </a:p>
          <a:p>
            <a:r>
              <a:rPr lang="en-US" dirty="0" smtClean="0"/>
              <a:t>Allows a compression of many methods into one marathon event</a:t>
            </a:r>
          </a:p>
          <a:p>
            <a:r>
              <a:rPr lang="en-US" dirty="0" smtClean="0"/>
              <a:t>Outside facilitators experience is helpful </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343400"/>
            <a:ext cx="8305800" cy="1975104"/>
          </a:xfrm>
        </p:spPr>
        <p:txBody>
          <a:bodyPr>
            <a:normAutofit/>
          </a:bodyPr>
          <a:lstStyle/>
          <a:p>
            <a:pPr algn="ctr"/>
            <a:r>
              <a:rPr lang="en-US" dirty="0" smtClean="0"/>
              <a:t>Chapter 12 </a:t>
            </a:r>
            <a:br>
              <a:rPr lang="en-US" dirty="0" smtClean="0"/>
            </a:br>
            <a:r>
              <a:rPr lang="en-US" dirty="0" smtClean="0"/>
              <a:t>Brainstorming and </a:t>
            </a:r>
            <a:br>
              <a:rPr lang="en-US" dirty="0" smtClean="0"/>
            </a:br>
            <a:r>
              <a:rPr lang="en-US" dirty="0" smtClean="0"/>
              <a:t>Idea Reduction</a:t>
            </a:r>
            <a:endParaRPr lang="en-US" dirty="0"/>
          </a:p>
        </p:txBody>
      </p:sp>
      <p:sp>
        <p:nvSpPr>
          <p:cNvPr id="3" name="Subtitle 2"/>
          <p:cNvSpPr>
            <a:spLocks noGrp="1"/>
          </p:cNvSpPr>
          <p:nvPr>
            <p:ph type="subTitle" idx="1"/>
          </p:nvPr>
        </p:nvSpPr>
        <p:spPr/>
        <p:txBody>
          <a:bodyPr/>
          <a:lstStyle/>
          <a:p>
            <a:r>
              <a:rPr lang="en-US" dirty="0" smtClean="0"/>
              <a:t>Group 2:  Hojun Jaygarl</a:t>
            </a:r>
            <a:endParaRPr lang="en-US" dirty="0"/>
          </a:p>
        </p:txBody>
      </p:sp>
      <p:pic>
        <p:nvPicPr>
          <p:cNvPr id="1026" name="Picture 2"/>
          <p:cNvPicPr>
            <a:picLocks noChangeAspect="1" noChangeArrowheads="1"/>
          </p:cNvPicPr>
          <p:nvPr/>
        </p:nvPicPr>
        <p:blipFill>
          <a:blip r:embed="rId2"/>
          <a:srcRect/>
          <a:stretch>
            <a:fillRect/>
          </a:stretch>
        </p:blipFill>
        <p:spPr bwMode="auto">
          <a:xfrm>
            <a:off x="4191000" y="304800"/>
            <a:ext cx="4762500" cy="24288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lnSpcReduction="10000"/>
          </a:bodyPr>
          <a:lstStyle/>
          <a:p>
            <a:r>
              <a:rPr lang="en-US" i="1" dirty="0" smtClean="0"/>
              <a:t>Brainstorming</a:t>
            </a:r>
            <a:r>
              <a:rPr lang="en-US" dirty="0" smtClean="0"/>
              <a:t> involves both </a:t>
            </a:r>
            <a:r>
              <a:rPr lang="en-US" i="1" dirty="0" smtClean="0"/>
              <a:t>idea generation</a:t>
            </a:r>
            <a:r>
              <a:rPr lang="en-US" dirty="0" smtClean="0"/>
              <a:t/>
            </a:r>
            <a:br>
              <a:rPr lang="en-US" dirty="0" smtClean="0"/>
            </a:br>
            <a:r>
              <a:rPr lang="en-US" dirty="0" smtClean="0"/>
              <a:t>					     </a:t>
            </a:r>
            <a:r>
              <a:rPr lang="en-US" i="1" dirty="0" smtClean="0"/>
              <a:t>idea reduction</a:t>
            </a:r>
            <a:r>
              <a:rPr lang="en-US" dirty="0" smtClean="0"/>
              <a:t>.</a:t>
            </a:r>
          </a:p>
          <a:p>
            <a:r>
              <a:rPr lang="en-US" dirty="0" smtClean="0"/>
              <a:t>The most creative, innovative ideas often result from </a:t>
            </a:r>
            <a:r>
              <a:rPr lang="en-US" i="1" dirty="0" smtClean="0"/>
              <a:t>combining multiple, seemingly unrelated ideas</a:t>
            </a:r>
            <a:r>
              <a:rPr lang="en-US" dirty="0" smtClean="0"/>
              <a:t>.</a:t>
            </a:r>
          </a:p>
          <a:p>
            <a:r>
              <a:rPr lang="en-US" dirty="0" smtClean="0"/>
              <a:t>Various </a:t>
            </a:r>
            <a:r>
              <a:rPr lang="en-US" i="1" dirty="0" smtClean="0"/>
              <a:t>voting techniques</a:t>
            </a:r>
            <a:r>
              <a:rPr lang="en-US" dirty="0" smtClean="0"/>
              <a:t> may be used to </a:t>
            </a:r>
            <a:r>
              <a:rPr lang="en-US" i="1" dirty="0" smtClean="0"/>
              <a:t>prioritize</a:t>
            </a:r>
            <a:r>
              <a:rPr lang="en-US" dirty="0" smtClean="0"/>
              <a:t> the ideas created.</a:t>
            </a:r>
          </a:p>
          <a:p>
            <a:r>
              <a:rPr lang="en-US" dirty="0" smtClean="0"/>
              <a:t>Although live brainstorming is preferred, </a:t>
            </a:r>
            <a:r>
              <a:rPr lang="en-US" i="1" dirty="0" smtClean="0"/>
              <a:t>Web-based brainstorming </a:t>
            </a:r>
            <a:r>
              <a:rPr lang="en-US" dirty="0" smtClean="0"/>
              <a:t>may be a viable alternative in some situations.</a:t>
            </a:r>
            <a:endParaRPr lang="en-US" dirty="0"/>
          </a:p>
        </p:txBody>
      </p:sp>
      <p:sp>
        <p:nvSpPr>
          <p:cNvPr id="4" name="TextBox 3"/>
          <p:cNvSpPr txBox="1"/>
          <p:nvPr/>
        </p:nvSpPr>
        <p:spPr>
          <a:xfrm>
            <a:off x="762000" y="1447800"/>
            <a:ext cx="184731" cy="369332"/>
          </a:xfrm>
          <a:prstGeom prst="rect">
            <a:avLst/>
          </a:prstGeom>
          <a:noFill/>
        </p:spPr>
        <p:txBody>
          <a:bodyPr wrap="none" rtlCol="0">
            <a:spAutoFit/>
          </a:bodyPr>
          <a:lstStyle/>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a:t>
            </a:r>
            <a:endParaRPr lang="en-US" dirty="0"/>
          </a:p>
        </p:txBody>
      </p:sp>
      <p:sp>
        <p:nvSpPr>
          <p:cNvPr id="13" name="Content Placeholder 2"/>
          <p:cNvSpPr txBox="1">
            <a:spLocks/>
          </p:cNvSpPr>
          <p:nvPr/>
        </p:nvSpPr>
        <p:spPr>
          <a:xfrm>
            <a:off x="838200" y="1524000"/>
            <a:ext cx="7772400" cy="388620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When you</a:t>
            </a:r>
            <a:r>
              <a:rPr kumimoji="0" lang="en-US" sz="3000" b="0" i="0" u="none" strike="noStrike" kern="1200" cap="none" spc="0" normalizeH="0" noProof="0" dirty="0" smtClean="0">
                <a:ln>
                  <a:noFill/>
                </a:ln>
                <a:solidFill>
                  <a:schemeClr val="tx1"/>
                </a:solidFill>
                <a:effectLst/>
                <a:uLnTx/>
                <a:uFillTx/>
                <a:latin typeface="+mn-lt"/>
                <a:ea typeface="+mn-ea"/>
                <a:cs typeface="+mn-cs"/>
              </a:rPr>
              <a:t> are in the workshop</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lang="en-US" sz="3000" baseline="0" dirty="0" smtClean="0"/>
              <a:t>Whenever</a:t>
            </a:r>
            <a:r>
              <a:rPr lang="en-US" sz="3000" dirty="0" smtClean="0"/>
              <a:t> you found yourself needing new ideas or creative solutions to problems</a:t>
            </a:r>
          </a:p>
          <a:p>
            <a:pPr marL="411480" marR="0" lvl="0" indent="-342900" algn="l" defTabSz="914400" rtl="0" eaLnBrk="1" fontAlgn="auto" latinLnBrk="0" hangingPunct="1">
              <a:lnSpc>
                <a:spcPct val="100000"/>
              </a:lnSpc>
              <a:spcBef>
                <a:spcPts val="700"/>
              </a:spcBef>
              <a:spcAft>
                <a:spcPts val="0"/>
              </a:spcAft>
              <a:buClr>
                <a:schemeClr val="tx2"/>
              </a:buClr>
              <a:buSzPct val="95000"/>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endParaRPr>
          </a:p>
          <a:p>
            <a:pPr marL="411480" lvl="0" indent="-342900">
              <a:spcBef>
                <a:spcPts val="700"/>
              </a:spcBef>
              <a:buClr>
                <a:schemeClr val="tx2"/>
              </a:buClr>
              <a:buSzPct val="95000"/>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a:t>
            </a:r>
            <a:r>
              <a:rPr lang="en-US" sz="2800" dirty="0" smtClean="0"/>
              <a:t>Brainstorming is a very useful technique. </a:t>
            </a:r>
            <a:br>
              <a:rPr lang="en-US" sz="2800" dirty="0" smtClean="0"/>
            </a:br>
            <a:r>
              <a:rPr lang="en-US" sz="2800" dirty="0" smtClean="0"/>
              <a:t>It's simple, fun, and an easy way to get all stakeholders to contribute.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undiscovered ruins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workshop provides the opportunity to solicit new input and to mutate and combine these new features with those already under consideration.</a:t>
            </a:r>
          </a:p>
          <a:p>
            <a:endParaRPr lang="en-US" dirty="0" smtClean="0"/>
          </a:p>
          <a:p>
            <a:r>
              <a:rPr lang="en-US" dirty="0" smtClean="0"/>
              <a:t>This process will also help in the goal of "finding the undiscovered ruins" and thereby making sure that you have complete input and that all stakeholder needs are addressed.</a:t>
            </a:r>
          </a:p>
          <a:p>
            <a:endParaRPr lang="en-US" dirty="0" smtClean="0"/>
          </a:p>
          <a:p>
            <a:r>
              <a:rPr lang="en-US" dirty="0" smtClean="0"/>
              <a:t>Typically, a portion of the workshop is devoted to brainstorming new ideas and features for the application.</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Brainstorming</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This elicitation technique has a number of benefits.</a:t>
            </a:r>
            <a:endParaRPr lang="en-US" dirty="0" smtClean="0">
              <a:sym typeface="Wingdings" pitchFamily="2" charset="2"/>
            </a:endParaRPr>
          </a:p>
          <a:p>
            <a:r>
              <a:rPr lang="en-US" dirty="0" smtClean="0"/>
              <a:t>It encourages participation by all parties present.</a:t>
            </a:r>
          </a:p>
          <a:p>
            <a:r>
              <a:rPr lang="en-US" dirty="0" smtClean="0"/>
              <a:t>It allows participants to "piggyback" on one another's ideas.</a:t>
            </a:r>
          </a:p>
          <a:p>
            <a:r>
              <a:rPr lang="en-US" dirty="0" smtClean="0"/>
              <a:t>It has high bandwidth. Many ideas can be generated in a short period of time.</a:t>
            </a:r>
          </a:p>
          <a:p>
            <a:r>
              <a:rPr lang="en-US" dirty="0" smtClean="0"/>
              <a:t>The results typically indicate a number of possible solutions to whatever problem is posed.</a:t>
            </a:r>
          </a:p>
          <a:p>
            <a:r>
              <a:rPr lang="en-US" dirty="0" smtClean="0"/>
              <a:t>It encourages out-of-the-box thinking, that is, thinking unlimited by normal constraints.</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Brainstorming</a:t>
            </a:r>
            <a:endParaRPr lang="en-US" dirty="0"/>
          </a:p>
        </p:txBody>
      </p:sp>
      <p:sp>
        <p:nvSpPr>
          <p:cNvPr id="3" name="Content Placeholder 2"/>
          <p:cNvSpPr>
            <a:spLocks noGrp="1"/>
          </p:cNvSpPr>
          <p:nvPr>
            <p:ph idx="1"/>
          </p:nvPr>
        </p:nvSpPr>
        <p:spPr/>
        <p:txBody>
          <a:bodyPr>
            <a:normAutofit/>
          </a:bodyPr>
          <a:lstStyle/>
          <a:p>
            <a:pPr>
              <a:buNone/>
            </a:pPr>
            <a:r>
              <a:rPr lang="en-US" dirty="0" smtClean="0"/>
              <a:t>Brainstorming has two phases </a:t>
            </a:r>
          </a:p>
          <a:p>
            <a:r>
              <a:rPr lang="en-US" dirty="0" smtClean="0"/>
              <a:t>Idea generation </a:t>
            </a:r>
          </a:p>
          <a:p>
            <a:pPr lvl="1"/>
            <a:r>
              <a:rPr lang="en-US" dirty="0" smtClean="0"/>
              <a:t>Delineate as many ideas as possible</a:t>
            </a:r>
          </a:p>
          <a:p>
            <a:pPr lvl="1"/>
            <a:r>
              <a:rPr lang="en-US" dirty="0" smtClean="0"/>
              <a:t>Focus on breadth of ideas, not necessarily depth.</a:t>
            </a:r>
          </a:p>
          <a:p>
            <a:r>
              <a:rPr lang="en-US" dirty="0" smtClean="0"/>
              <a:t>Idea reduction </a:t>
            </a:r>
          </a:p>
          <a:p>
            <a:pPr lvl="1"/>
            <a:r>
              <a:rPr lang="en-US" dirty="0" smtClean="0"/>
              <a:t>Analyze all the ideas generated. </a:t>
            </a:r>
          </a:p>
          <a:p>
            <a:pPr lvl="1"/>
            <a:r>
              <a:rPr lang="en-US" dirty="0" smtClean="0"/>
              <a:t>Idea reduction includes pruning, organizing, ranking, expanding, grouping, refining, and so 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requirements workshop is one of the most powerful techniques for eliciting requirements</a:t>
            </a:r>
          </a:p>
          <a:p>
            <a:r>
              <a:rPr lang="en-US" dirty="0" smtClean="0"/>
              <a:t>Gathers all stakeholders for a short period</a:t>
            </a:r>
          </a:p>
          <a:p>
            <a:r>
              <a:rPr lang="en-US" dirty="0" smtClean="0"/>
              <a:t>The use of outside facilitator can help</a:t>
            </a:r>
          </a:p>
          <a:p>
            <a:r>
              <a:rPr lang="en-US" dirty="0" smtClean="0"/>
              <a:t>Brainstorming is the most important part of the workshop</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Brainstorming</a:t>
            </a:r>
            <a:endParaRPr lang="en-US" dirty="0"/>
          </a:p>
        </p:txBody>
      </p:sp>
      <p:sp>
        <p:nvSpPr>
          <p:cNvPr id="3" name="Content Placeholder 2"/>
          <p:cNvSpPr>
            <a:spLocks noGrp="1"/>
          </p:cNvSpPr>
          <p:nvPr>
            <p:ph idx="1"/>
          </p:nvPr>
        </p:nvSpPr>
        <p:spPr/>
        <p:txBody>
          <a:bodyPr>
            <a:normAutofit/>
          </a:bodyPr>
          <a:lstStyle/>
          <a:p>
            <a:pPr marL="582930" indent="-514350">
              <a:buAutoNum type="arabicPeriod"/>
            </a:pPr>
            <a:r>
              <a:rPr lang="en-US" sz="3200" dirty="0" smtClean="0"/>
              <a:t>All the significant </a:t>
            </a:r>
            <a:r>
              <a:rPr lang="en-US" sz="3200" b="1" dirty="0" smtClean="0"/>
              <a:t>stakeholders</a:t>
            </a:r>
            <a:r>
              <a:rPr lang="en-US" sz="3200" dirty="0" smtClean="0"/>
              <a:t> gather in </a:t>
            </a:r>
            <a:r>
              <a:rPr lang="en-US" sz="3200" b="1" dirty="0" smtClean="0"/>
              <a:t>one room</a:t>
            </a:r>
            <a:r>
              <a:rPr lang="en-US" sz="3200" dirty="0" smtClean="0"/>
              <a:t>, and supplies are distributed.</a:t>
            </a:r>
          </a:p>
          <a:p>
            <a:pPr marL="582930" indent="-514350">
              <a:buAutoNum type="arabicPeriod"/>
            </a:pPr>
            <a:r>
              <a:rPr lang="en-US" sz="3200" dirty="0" smtClean="0"/>
              <a:t>The </a:t>
            </a:r>
            <a:r>
              <a:rPr lang="en-US" sz="3200" b="1" dirty="0" smtClean="0"/>
              <a:t>supplies</a:t>
            </a:r>
            <a:r>
              <a:rPr lang="en-US" sz="3200" dirty="0" smtClean="0"/>
              <a:t> given to each participant</a:t>
            </a:r>
          </a:p>
          <a:p>
            <a:pPr marL="912114" lvl="1" indent="-514350"/>
            <a:r>
              <a:rPr lang="en-US" sz="2800" dirty="0" smtClean="0"/>
              <a:t>A stack of large sticky notes and a thick black marker for writing on the notes. </a:t>
            </a:r>
          </a:p>
          <a:p>
            <a:pPr marL="912114" lvl="1" indent="-514350"/>
            <a:r>
              <a:rPr lang="en-US" sz="2800" dirty="0" smtClean="0"/>
              <a:t>3" x 5" (7 cm x 12 cm) - 5" x 7" (12 cm x 17 cm)</a:t>
            </a:r>
          </a:p>
          <a:p>
            <a:pPr marL="912114" lvl="1" indent="-514350"/>
            <a:r>
              <a:rPr lang="en-US" sz="2800" dirty="0" smtClean="0"/>
              <a:t>At least 25 sheets for each session. </a:t>
            </a:r>
          </a:p>
          <a:p>
            <a:pPr marL="912114" lvl="1" indent="-514350"/>
            <a:r>
              <a:rPr lang="en-US" sz="2800" dirty="0" smtClean="0"/>
              <a:t>Also need index cards, pushpins, and a soft wall, such as a large corkboard.</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82930" indent="-514350">
              <a:buNone/>
            </a:pPr>
            <a:r>
              <a:rPr lang="en-US" sz="3200" dirty="0" smtClean="0"/>
              <a:t>3. Then the facilitator explains the </a:t>
            </a:r>
            <a:r>
              <a:rPr lang="en-US" sz="3200" b="1" dirty="0" smtClean="0"/>
              <a:t>rules</a:t>
            </a:r>
            <a:r>
              <a:rPr lang="en-US" sz="3200" dirty="0" smtClean="0"/>
              <a:t>.</a:t>
            </a:r>
          </a:p>
          <a:p>
            <a:pPr marL="582930" indent="-514350">
              <a:buNone/>
            </a:pPr>
            <a:endParaRPr lang="en-US" sz="3200" dirty="0" smtClean="0"/>
          </a:p>
          <a:p>
            <a:pPr marL="582930" indent="-514350">
              <a:buNone/>
            </a:pPr>
            <a:endParaRPr lang="en-US" sz="3200" dirty="0" smtClean="0"/>
          </a:p>
          <a:p>
            <a:pPr marL="582930" indent="-514350">
              <a:buNone/>
            </a:pPr>
            <a:endParaRPr lang="en-US" sz="3200" dirty="0" smtClean="0"/>
          </a:p>
          <a:p>
            <a:pPr marL="582930" indent="-514350">
              <a:buNone/>
            </a:pPr>
            <a:endParaRPr lang="en-US" sz="3200" dirty="0" smtClean="0"/>
          </a:p>
          <a:p>
            <a:pPr marL="582930" indent="-514350">
              <a:buNone/>
            </a:pPr>
            <a:endParaRPr lang="en-US" sz="3200" dirty="0" smtClean="0"/>
          </a:p>
        </p:txBody>
      </p:sp>
      <p:pic>
        <p:nvPicPr>
          <p:cNvPr id="1027" name="Picture 3"/>
          <p:cNvPicPr>
            <a:picLocks noChangeAspect="1" noChangeArrowheads="1"/>
          </p:cNvPicPr>
          <p:nvPr/>
        </p:nvPicPr>
        <p:blipFill>
          <a:blip r:embed="rId2"/>
          <a:stretch>
            <a:fillRect/>
          </a:stretch>
        </p:blipFill>
        <p:spPr bwMode="auto">
          <a:xfrm>
            <a:off x="2667000" y="2895600"/>
            <a:ext cx="4150468" cy="2438400"/>
          </a:xfrm>
          <a:prstGeom prst="rect">
            <a:avLst/>
          </a:prstGeom>
          <a:noFill/>
          <a:ln>
            <a:noFill/>
          </a:ln>
        </p:spPr>
      </p:pic>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82930" indent="-514350">
              <a:buNone/>
            </a:pPr>
            <a:r>
              <a:rPr lang="en-US" sz="3800" dirty="0" smtClean="0"/>
              <a:t>4. States clearly and concisely the </a:t>
            </a:r>
            <a:r>
              <a:rPr lang="en-US" sz="3800" b="1" dirty="0" smtClean="0"/>
              <a:t>objective</a:t>
            </a:r>
            <a:r>
              <a:rPr lang="en-US" sz="3800" dirty="0" smtClean="0"/>
              <a:t> of the process.</a:t>
            </a:r>
          </a:p>
          <a:p>
            <a:pPr marL="582930" indent="-514350">
              <a:buNone/>
            </a:pPr>
            <a:endParaRPr lang="en-US" sz="3200" dirty="0" smtClean="0"/>
          </a:p>
          <a:p>
            <a:r>
              <a:rPr lang="en-US" sz="3200" dirty="0" smtClean="0"/>
              <a:t>The way the objective is stated will affect the outcome of the session. </a:t>
            </a:r>
          </a:p>
          <a:p>
            <a:r>
              <a:rPr lang="en-US" sz="3200" dirty="0" smtClean="0"/>
              <a:t>For example, the following questions are a few ways to state the objective.</a:t>
            </a:r>
          </a:p>
          <a:p>
            <a:pPr lvl="1"/>
            <a:r>
              <a:rPr lang="en-US" sz="2800" dirty="0" smtClean="0"/>
              <a:t>What features would you like to see in the product?</a:t>
            </a:r>
          </a:p>
          <a:p>
            <a:pPr lvl="1"/>
            <a:r>
              <a:rPr lang="en-US" sz="2800" dirty="0" smtClean="0"/>
              <a:t>What services should the product provide?</a:t>
            </a:r>
          </a:p>
          <a:p>
            <a:pPr lvl="1"/>
            <a:r>
              <a:rPr lang="en-US" sz="2800" dirty="0" smtClean="0"/>
              <a:t>What opportunities are we missing in the product or the market?</a:t>
            </a:r>
            <a:endParaRPr lang="en-US" sz="3200" dirty="0" smtClean="0"/>
          </a:p>
        </p:txBody>
      </p:sp>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82930" indent="-514350">
              <a:buNone/>
            </a:pPr>
            <a:r>
              <a:rPr lang="en-US" sz="3200" dirty="0" smtClean="0"/>
              <a:t>4. The facilitator asks participants to </a:t>
            </a:r>
            <a:r>
              <a:rPr lang="en-US" sz="3200" b="1" dirty="0" smtClean="0"/>
              <a:t>share their ideas </a:t>
            </a:r>
            <a:r>
              <a:rPr lang="en-US" sz="3200" dirty="0" smtClean="0"/>
              <a:t>aloud and to write them down, one per sheet. </a:t>
            </a:r>
          </a:p>
          <a:p>
            <a:r>
              <a:rPr lang="en-US" sz="2800" dirty="0" smtClean="0"/>
              <a:t>This process is important</a:t>
            </a:r>
          </a:p>
          <a:p>
            <a:pPr lvl="1"/>
            <a:r>
              <a:rPr lang="en-US" sz="2400" dirty="0" smtClean="0"/>
              <a:t>To make sure the idea is captured in that person's own words</a:t>
            </a:r>
          </a:p>
          <a:p>
            <a:pPr lvl="1"/>
            <a:r>
              <a:rPr lang="en-US" sz="2400" dirty="0" smtClean="0"/>
              <a:t>To make sure ideas are not lost</a:t>
            </a:r>
          </a:p>
          <a:p>
            <a:pPr lvl="1"/>
            <a:r>
              <a:rPr lang="en-US" sz="2400" dirty="0" smtClean="0"/>
              <a:t>To enable posting of ideas for later piggybacking</a:t>
            </a:r>
          </a:p>
          <a:p>
            <a:pPr lvl="1"/>
            <a:r>
              <a:rPr lang="en-US" sz="2400" dirty="0" smtClean="0"/>
              <a:t>To prevent delays in the creative process that could be caused by a single scribe trying to capture all ideas on a flip chart or whiteboard in front of the room</a:t>
            </a:r>
            <a:endParaRPr lang="en-US" sz="3200" dirty="0" smtClean="0"/>
          </a:p>
        </p:txBody>
      </p:sp>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sz="3500" dirty="0" smtClean="0"/>
              <a:t>5. Collect and Post idea on a wall</a:t>
            </a:r>
          </a:p>
          <a:p>
            <a:endParaRPr lang="en-US" sz="3200" dirty="0" smtClean="0"/>
          </a:p>
          <a:p>
            <a:r>
              <a:rPr lang="en-US" sz="3200" dirty="0" smtClean="0"/>
              <a:t>Remember, no criticism or debate!</a:t>
            </a:r>
          </a:p>
          <a:p>
            <a:pPr lvl="1"/>
            <a:r>
              <a:rPr lang="en-US" sz="3200" dirty="0" smtClean="0"/>
              <a:t>"That's a stupid idea“, "We already have that idea on the wall." </a:t>
            </a:r>
          </a:p>
          <a:p>
            <a:pPr lvl="1">
              <a:buNone/>
            </a:pPr>
            <a:r>
              <a:rPr lang="en-US" sz="3200" dirty="0" smtClean="0">
                <a:sym typeface="Wingdings" pitchFamily="2" charset="2"/>
              </a:rPr>
              <a:t> 	</a:t>
            </a:r>
            <a:r>
              <a:rPr lang="en-US" sz="3000" dirty="0" smtClean="0">
                <a:sym typeface="Wingdings" pitchFamily="2" charset="2"/>
              </a:rPr>
              <a:t></a:t>
            </a:r>
            <a:r>
              <a:rPr lang="en-US" sz="3000" dirty="0" smtClean="0"/>
              <a:t> the deleterious effect of suppressing further participation</a:t>
            </a:r>
            <a:endParaRPr lang="en-US" sz="3200" dirty="0" smtClean="0"/>
          </a:p>
          <a:p>
            <a:pPr lvl="1"/>
            <a:r>
              <a:rPr lang="en-US" sz="3200" dirty="0" smtClean="0"/>
              <a:t>"That's a Great Idea!“</a:t>
            </a:r>
          </a:p>
          <a:p>
            <a:pPr lvl="1">
              <a:buNone/>
            </a:pPr>
            <a:r>
              <a:rPr lang="en-US" sz="3200" dirty="0" smtClean="0">
                <a:sym typeface="Wingdings" pitchFamily="2" charset="2"/>
              </a:rPr>
              <a:t>	</a:t>
            </a:r>
            <a:r>
              <a:rPr lang="en-US" sz="3000" dirty="0" smtClean="0">
                <a:sym typeface="Wingdings" pitchFamily="2" charset="2"/>
              </a:rPr>
              <a:t> </a:t>
            </a:r>
            <a:r>
              <a:rPr lang="en-US" sz="3000" dirty="0" smtClean="0"/>
              <a:t>encourage further participation by all stakeholders.</a:t>
            </a:r>
            <a:endParaRPr lang="en-US" sz="3200" dirty="0" smtClean="0"/>
          </a:p>
        </p:txBody>
      </p:sp>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500" dirty="0" smtClean="0"/>
              <a:t>5. Collect and Post idea on a wall</a:t>
            </a:r>
          </a:p>
          <a:p>
            <a:r>
              <a:rPr lang="en-US" sz="3200" dirty="0" smtClean="0"/>
              <a:t>Remember, no criticism or debate!</a:t>
            </a:r>
          </a:p>
          <a:p>
            <a:pPr lvl="1">
              <a:buNone/>
            </a:pPr>
            <a:endParaRPr lang="en-US" sz="3200" dirty="0" smtClean="0"/>
          </a:p>
        </p:txBody>
      </p:sp>
      <p:sp>
        <p:nvSpPr>
          <p:cNvPr id="2" name="Title 1"/>
          <p:cNvSpPr>
            <a:spLocks noGrp="1"/>
          </p:cNvSpPr>
          <p:nvPr>
            <p:ph type="title"/>
          </p:nvPr>
        </p:nvSpPr>
        <p:spPr/>
        <p:txBody>
          <a:bodyPr/>
          <a:lstStyle/>
          <a:p>
            <a:r>
              <a:rPr lang="en-US" dirty="0" smtClean="0"/>
              <a:t>Live Brainstorming</a:t>
            </a:r>
            <a:endParaRPr lang="en-US" dirty="0"/>
          </a:p>
        </p:txBody>
      </p:sp>
      <p:sp>
        <p:nvSpPr>
          <p:cNvPr id="7" name="Content Placeholder 2"/>
          <p:cNvSpPr txBox="1">
            <a:spLocks/>
          </p:cNvSpPr>
          <p:nvPr/>
        </p:nvSpPr>
        <p:spPr>
          <a:xfrm>
            <a:off x="838200" y="3200400"/>
            <a:ext cx="3124200" cy="1524000"/>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vert="horz" anchor="ctr" anchorCtr="0">
            <a:normAutofit fontScale="85000" lnSpcReduction="20000"/>
          </a:bodyPr>
          <a:lstStyle/>
          <a:p>
            <a:pPr marL="114300" lvl="0" indent="-46038" algn="ctr">
              <a:spcBef>
                <a:spcPts val="700"/>
              </a:spcBef>
              <a:buClr>
                <a:schemeClr val="tx2"/>
              </a:buClr>
              <a:buSzPct val="95000"/>
              <a:defRPr/>
            </a:pPr>
            <a:r>
              <a:rPr lang="en-US" sz="3000" dirty="0" smtClean="0">
                <a:solidFill>
                  <a:schemeClr val="tx1"/>
                </a:solidFill>
              </a:rPr>
              <a:t>"That's a stupid idea“</a:t>
            </a:r>
          </a:p>
          <a:p>
            <a:pPr marL="114300" lvl="0" indent="-46038" algn="ctr">
              <a:spcBef>
                <a:spcPts val="700"/>
              </a:spcBef>
              <a:buClr>
                <a:schemeClr val="tx2"/>
              </a:buClr>
              <a:buSzPct val="95000"/>
              <a:defRPr/>
            </a:pPr>
            <a:r>
              <a:rPr lang="en-US" sz="3000" dirty="0" smtClean="0">
                <a:solidFill>
                  <a:schemeClr val="tx1"/>
                </a:solidFill>
              </a:rPr>
              <a:t>"We already have that idea on the wall.“ </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ight Arrow 7"/>
          <p:cNvSpPr/>
          <p:nvPr/>
        </p:nvSpPr>
        <p:spPr>
          <a:xfrm>
            <a:off x="4191000" y="3581400"/>
            <a:ext cx="609600" cy="677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txBox="1">
            <a:spLocks/>
          </p:cNvSpPr>
          <p:nvPr/>
        </p:nvSpPr>
        <p:spPr>
          <a:xfrm>
            <a:off x="4953000" y="3200400"/>
            <a:ext cx="3657600" cy="1524000"/>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vert="horz" anchor="ctr" anchorCtr="0">
            <a:normAutofit/>
          </a:bodyPr>
          <a:lstStyle/>
          <a:p>
            <a:pPr marL="119063" lvl="0" indent="-119063">
              <a:spcBef>
                <a:spcPts val="700"/>
              </a:spcBef>
              <a:buClr>
                <a:schemeClr val="tx2"/>
              </a:buClr>
              <a:buSzPct val="95000"/>
              <a:defRPr/>
            </a:pPr>
            <a:r>
              <a:rPr lang="en-US" sz="2400" dirty="0" smtClean="0">
                <a:solidFill>
                  <a:schemeClr val="tx1"/>
                </a:solidFill>
              </a:rPr>
              <a:t>The deleterious effect of suppressing further participation</a:t>
            </a:r>
          </a:p>
        </p:txBody>
      </p:sp>
      <p:sp>
        <p:nvSpPr>
          <p:cNvPr id="10" name="Content Placeholder 2"/>
          <p:cNvSpPr txBox="1">
            <a:spLocks/>
          </p:cNvSpPr>
          <p:nvPr/>
        </p:nvSpPr>
        <p:spPr>
          <a:xfrm>
            <a:off x="838200" y="4800600"/>
            <a:ext cx="3124200" cy="1524000"/>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vert="horz" anchor="ctr" anchorCtr="0">
            <a:normAutofit/>
          </a:bodyPr>
          <a:lstStyle/>
          <a:p>
            <a:pPr marL="114300" lvl="0" indent="-46038" algn="ctr">
              <a:spcBef>
                <a:spcPts val="700"/>
              </a:spcBef>
              <a:buClr>
                <a:schemeClr val="tx2"/>
              </a:buClr>
              <a:buSzPct val="95000"/>
              <a:defRPr/>
            </a:pPr>
            <a:r>
              <a:rPr lang="en-US" sz="3000" dirty="0" smtClean="0">
                <a:solidFill>
                  <a:schemeClr val="tx1"/>
                </a:solidFill>
              </a:rPr>
              <a:t>"That's a Great Idea!“</a:t>
            </a:r>
          </a:p>
        </p:txBody>
      </p:sp>
      <p:sp>
        <p:nvSpPr>
          <p:cNvPr id="11" name="Right Arrow 10"/>
          <p:cNvSpPr/>
          <p:nvPr/>
        </p:nvSpPr>
        <p:spPr>
          <a:xfrm>
            <a:off x="4191000" y="5181600"/>
            <a:ext cx="609600" cy="677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txBox="1">
            <a:spLocks/>
          </p:cNvSpPr>
          <p:nvPr/>
        </p:nvSpPr>
        <p:spPr>
          <a:xfrm>
            <a:off x="4953000" y="4800600"/>
            <a:ext cx="3657600" cy="1524000"/>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vert="horz" anchor="ctr" anchorCtr="0">
            <a:normAutofit/>
          </a:bodyPr>
          <a:lstStyle/>
          <a:p>
            <a:pPr marL="53975" lvl="0" indent="14288">
              <a:spcBef>
                <a:spcPts val="700"/>
              </a:spcBef>
              <a:buClr>
                <a:schemeClr val="tx2"/>
              </a:buClr>
              <a:buSzPct val="95000"/>
              <a:defRPr/>
            </a:pPr>
            <a:r>
              <a:rPr lang="en-US" sz="2400" dirty="0" smtClean="0">
                <a:solidFill>
                  <a:schemeClr val="tx1"/>
                </a:solidFill>
              </a:rPr>
              <a:t>encourage further participation by all stakeholders.</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Lulls</a:t>
            </a:r>
          </a:p>
          <a:p>
            <a:pPr lvl="1"/>
            <a:r>
              <a:rPr lang="en-US" sz="3200" dirty="0" smtClean="0"/>
              <a:t>It is common for silence to occur during idea generation.</a:t>
            </a:r>
          </a:p>
          <a:p>
            <a:pPr lvl="1"/>
            <a:r>
              <a:rPr lang="en-US" sz="3200" dirty="0" smtClean="0"/>
              <a:t>There are not times to stop</a:t>
            </a:r>
          </a:p>
          <a:p>
            <a:pPr lvl="1"/>
            <a:r>
              <a:rPr lang="en-US" sz="3200" dirty="0" smtClean="0"/>
              <a:t>Longer nulls </a:t>
            </a:r>
            <a:r>
              <a:rPr lang="en-US" sz="3200" dirty="0" smtClean="0">
                <a:sym typeface="Wingdings" pitchFamily="2" charset="2"/>
              </a:rPr>
              <a:t> state the objective again and ask stimulation questions</a:t>
            </a:r>
          </a:p>
          <a:p>
            <a:pPr lvl="1"/>
            <a:endParaRPr lang="en-US" sz="3200" dirty="0" smtClean="0"/>
          </a:p>
        </p:txBody>
      </p:sp>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Time to stop</a:t>
            </a:r>
          </a:p>
          <a:p>
            <a:pPr lvl="1"/>
            <a:r>
              <a:rPr lang="en-US" sz="3200" dirty="0" smtClean="0"/>
              <a:t>Most idea-generation sessions last around an hour(some last 2-3 hours).</a:t>
            </a:r>
          </a:p>
          <a:p>
            <a:pPr lvl="1"/>
            <a:r>
              <a:rPr lang="en-US" sz="3200" dirty="0" smtClean="0"/>
              <a:t>It is common to generate 50–100 ideas.</a:t>
            </a:r>
          </a:p>
          <a:p>
            <a:pPr lvl="1"/>
            <a:r>
              <a:rPr lang="en-US" sz="3200" dirty="0" smtClean="0"/>
              <a:t>The process tends to have a natural end; at some point, the stakeholders will simply run out of ideas.</a:t>
            </a:r>
          </a:p>
        </p:txBody>
      </p:sp>
      <p:sp>
        <p:nvSpPr>
          <p:cNvPr id="2" name="Title 1"/>
          <p:cNvSpPr>
            <a:spLocks noGrp="1"/>
          </p:cNvSpPr>
          <p:nvPr>
            <p:ph type="title"/>
          </p:nvPr>
        </p:nvSpPr>
        <p:spPr/>
        <p:txBody>
          <a:bodyPr/>
          <a:lstStyle/>
          <a:p>
            <a:r>
              <a:rPr lang="en-US" dirty="0" smtClean="0"/>
              <a:t>Live Brainstorming</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sym typeface="Wingdings" pitchFamily="2" charset="2"/>
              </a:rPr>
              <a:t>After the idea generation, </a:t>
            </a:r>
            <a:r>
              <a:rPr lang="en-US" sz="3200" dirty="0" smtClean="0"/>
              <a:t>it is time to initiate idea reduction. Several steps are involved.</a:t>
            </a:r>
          </a:p>
          <a:p>
            <a:pPr marL="912114" lvl="1" indent="-514350">
              <a:buFont typeface="+mj-lt"/>
              <a:buAutoNum type="arabicPeriod"/>
            </a:pPr>
            <a:r>
              <a:rPr lang="en-US" sz="2800" dirty="0" smtClean="0"/>
              <a:t>Pruning ideas</a:t>
            </a:r>
          </a:p>
          <a:p>
            <a:pPr marL="912114" lvl="1" indent="-514350">
              <a:buFont typeface="+mj-lt"/>
              <a:buAutoNum type="arabicPeriod"/>
            </a:pPr>
            <a:r>
              <a:rPr lang="en-US" sz="2800" dirty="0" smtClean="0"/>
              <a:t>Grouping ideas</a:t>
            </a:r>
          </a:p>
          <a:p>
            <a:pPr marL="912114" lvl="1" indent="-514350">
              <a:buFont typeface="+mj-lt"/>
              <a:buAutoNum type="arabicPeriod"/>
            </a:pPr>
            <a:r>
              <a:rPr lang="en-US" sz="2800" dirty="0" smtClean="0"/>
              <a:t>Defining Features</a:t>
            </a:r>
          </a:p>
          <a:p>
            <a:pPr marL="912114" lvl="1" indent="-514350">
              <a:buFont typeface="+mj-lt"/>
              <a:buAutoNum type="arabicPeriod"/>
            </a:pPr>
            <a:r>
              <a:rPr lang="en-US" sz="2800" dirty="0" smtClean="0"/>
              <a:t>Prioritizing ideas</a:t>
            </a:r>
            <a:endParaRPr lang="en-US" dirty="0"/>
          </a:p>
        </p:txBody>
      </p:sp>
      <p:sp>
        <p:nvSpPr>
          <p:cNvPr id="4" name="Title 3"/>
          <p:cNvSpPr>
            <a:spLocks noGrp="1"/>
          </p:cNvSpPr>
          <p:nvPr>
            <p:ph type="title"/>
          </p:nvPr>
        </p:nvSpPr>
        <p:spPr/>
        <p:txBody>
          <a:bodyPr/>
          <a:lstStyle/>
          <a:p>
            <a:r>
              <a:rPr lang="en-US" dirty="0" smtClean="0"/>
              <a:t>Idea Reduction</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sym typeface="Wingdings" pitchFamily="2" charset="2"/>
              </a:rPr>
              <a:t>Visiting each idea briefly,</a:t>
            </a:r>
          </a:p>
          <a:p>
            <a:r>
              <a:rPr lang="en-US" sz="3200" dirty="0" smtClean="0"/>
              <a:t>Asking for concurrence from the group that the idea is basically valid.</a:t>
            </a:r>
          </a:p>
          <a:p>
            <a:endParaRPr lang="en-US" sz="3200" dirty="0" smtClean="0">
              <a:sym typeface="Wingdings" pitchFamily="2" charset="2"/>
            </a:endParaRPr>
          </a:p>
          <a:p>
            <a:pPr lvl="1">
              <a:buFont typeface="Wingdings"/>
              <a:buChar char="è"/>
            </a:pPr>
            <a:endParaRPr lang="en-US" sz="2800" dirty="0" smtClean="0"/>
          </a:p>
          <a:p>
            <a:endParaRPr lang="en-US" dirty="0"/>
          </a:p>
        </p:txBody>
      </p:sp>
      <p:sp>
        <p:nvSpPr>
          <p:cNvPr id="4" name="Title 3"/>
          <p:cNvSpPr>
            <a:spLocks noGrp="1"/>
          </p:cNvSpPr>
          <p:nvPr>
            <p:ph type="title"/>
          </p:nvPr>
        </p:nvSpPr>
        <p:spPr/>
        <p:txBody>
          <a:bodyPr/>
          <a:lstStyle/>
          <a:p>
            <a:r>
              <a:rPr lang="en-US" sz="3200" dirty="0" smtClean="0"/>
              <a:t>Idea Reduction – Pruning Idea</a:t>
            </a:r>
            <a:endParaRPr lang="en-US" sz="3200" dirty="0"/>
          </a:p>
        </p:txBody>
      </p:sp>
      <p:sp>
        <p:nvSpPr>
          <p:cNvPr id="12" name="Diamond 11"/>
          <p:cNvSpPr/>
          <p:nvPr/>
        </p:nvSpPr>
        <p:spPr>
          <a:xfrm>
            <a:off x="1524000" y="3505200"/>
            <a:ext cx="25146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Is the idea worthy?</a:t>
            </a:r>
            <a:endParaRPr lang="en-US" sz="2000" dirty="0">
              <a:solidFill>
                <a:schemeClr val="bg1"/>
              </a:solidFill>
            </a:endParaRPr>
          </a:p>
        </p:txBody>
      </p:sp>
      <p:sp>
        <p:nvSpPr>
          <p:cNvPr id="13" name="Rectangle 12"/>
          <p:cNvSpPr/>
          <p:nvPr/>
        </p:nvSpPr>
        <p:spPr>
          <a:xfrm>
            <a:off x="5867400" y="38100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Remove</a:t>
            </a:r>
            <a:endParaRPr lang="en-US" dirty="0">
              <a:solidFill>
                <a:schemeClr val="bg1"/>
              </a:solidFill>
            </a:endParaRPr>
          </a:p>
        </p:txBody>
      </p:sp>
      <p:sp>
        <p:nvSpPr>
          <p:cNvPr id="14" name="Rectangle 13"/>
          <p:cNvSpPr/>
          <p:nvPr/>
        </p:nvSpPr>
        <p:spPr>
          <a:xfrm>
            <a:off x="5867400" y="51816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Stay</a:t>
            </a:r>
            <a:endParaRPr lang="en-US" dirty="0">
              <a:solidFill>
                <a:schemeClr val="bg1"/>
              </a:solidFill>
            </a:endParaRPr>
          </a:p>
        </p:txBody>
      </p:sp>
      <p:cxnSp>
        <p:nvCxnSpPr>
          <p:cNvPr id="16" name="Straight Arrow Connector 15"/>
          <p:cNvCxnSpPr>
            <a:stCxn id="12" idx="3"/>
            <a:endCxn id="13" idx="1"/>
          </p:cNvCxnSpPr>
          <p:nvPr/>
        </p:nvCxnSpPr>
        <p:spPr>
          <a:xfrm>
            <a:off x="4038600" y="41910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2" idx="2"/>
            <a:endCxn id="14" idx="1"/>
          </p:cNvCxnSpPr>
          <p:nvPr/>
        </p:nvCxnSpPr>
        <p:spPr>
          <a:xfrm rot="16200000" flipH="1">
            <a:off x="3981450" y="3676650"/>
            <a:ext cx="685800" cy="3086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14800" y="3733800"/>
            <a:ext cx="1659429" cy="369332"/>
          </a:xfrm>
          <a:prstGeom prst="rect">
            <a:avLst/>
          </a:prstGeom>
          <a:noFill/>
        </p:spPr>
        <p:txBody>
          <a:bodyPr wrap="none" rtlCol="0">
            <a:spAutoFit/>
          </a:bodyPr>
          <a:lstStyle/>
          <a:p>
            <a:r>
              <a:rPr lang="en-US" dirty="0" smtClean="0"/>
              <a:t>Agreement: No</a:t>
            </a:r>
            <a:endParaRPr lang="en-US" dirty="0"/>
          </a:p>
        </p:txBody>
      </p:sp>
      <p:sp>
        <p:nvSpPr>
          <p:cNvPr id="20" name="TextBox 19"/>
          <p:cNvSpPr txBox="1"/>
          <p:nvPr/>
        </p:nvSpPr>
        <p:spPr>
          <a:xfrm>
            <a:off x="3200400" y="5181600"/>
            <a:ext cx="1678536" cy="369332"/>
          </a:xfrm>
          <a:prstGeom prst="rect">
            <a:avLst/>
          </a:prstGeom>
          <a:noFill/>
        </p:spPr>
        <p:txBody>
          <a:bodyPr wrap="none" rtlCol="0">
            <a:spAutoFit/>
          </a:bodyPr>
          <a:lstStyle/>
          <a:p>
            <a:r>
              <a:rPr lang="en-US" dirty="0" smtClean="0"/>
              <a:t>Agreement: Yes</a:t>
            </a:r>
            <a:endParaRPr lang="en-US" dirty="0"/>
          </a:p>
        </p:txBody>
      </p:sp>
      <p:sp>
        <p:nvSpPr>
          <p:cNvPr id="21" name="TextBox 20"/>
          <p:cNvSpPr txBox="1"/>
          <p:nvPr/>
        </p:nvSpPr>
        <p:spPr>
          <a:xfrm>
            <a:off x="3200400" y="5562600"/>
            <a:ext cx="1537600" cy="369332"/>
          </a:xfrm>
          <a:prstGeom prst="rect">
            <a:avLst/>
          </a:prstGeom>
          <a:noFill/>
        </p:spPr>
        <p:txBody>
          <a:bodyPr wrap="none" rtlCol="0">
            <a:spAutoFit/>
          </a:bodyPr>
          <a:lstStyle/>
          <a:p>
            <a:r>
              <a:rPr lang="en-US" dirty="0" smtClean="0"/>
              <a:t>Disagreement</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Requirements Workshop</a:t>
            </a:r>
            <a:endParaRPr lang="en-US" dirty="0"/>
          </a:p>
        </p:txBody>
      </p:sp>
      <p:sp>
        <p:nvSpPr>
          <p:cNvPr id="3" name="Content Placeholder 2"/>
          <p:cNvSpPr>
            <a:spLocks noGrp="1"/>
          </p:cNvSpPr>
          <p:nvPr>
            <p:ph idx="1"/>
          </p:nvPr>
        </p:nvSpPr>
        <p:spPr/>
        <p:txBody>
          <a:bodyPr/>
          <a:lstStyle/>
          <a:p>
            <a:r>
              <a:rPr lang="en-US" dirty="0" smtClean="0"/>
              <a:t>There are many different methods for requirement elicitation</a:t>
            </a:r>
          </a:p>
          <a:p>
            <a:r>
              <a:rPr lang="en-US" dirty="0" smtClean="0"/>
              <a:t>It is beneficial to use many different tools</a:t>
            </a:r>
          </a:p>
          <a:p>
            <a:r>
              <a:rPr lang="en-US" dirty="0" smtClean="0"/>
              <a:t>Most versatile is </a:t>
            </a:r>
            <a:r>
              <a:rPr lang="en-US" dirty="0" err="1" smtClean="0"/>
              <a:t>Workshoping</a:t>
            </a:r>
            <a:endParaRPr lang="en-US" dirty="0" smtClean="0"/>
          </a:p>
          <a:p>
            <a:pPr>
              <a:buNone/>
            </a:pP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83560"/>
            <a:ext cx="7772400" cy="2026440"/>
          </a:xfrm>
        </p:spPr>
        <p:txBody>
          <a:bodyPr>
            <a:normAutofit fontScale="92500" lnSpcReduction="20000"/>
          </a:bodyPr>
          <a:lstStyle/>
          <a:p>
            <a:r>
              <a:rPr lang="en-US" sz="3200" dirty="0" smtClean="0"/>
              <a:t>Related ideas are grouped together in regions of the walls. Name the groups of related ideas.</a:t>
            </a:r>
          </a:p>
          <a:p>
            <a:r>
              <a:rPr lang="en-US" sz="3200" dirty="0" smtClean="0"/>
              <a:t>Idea generation can be reinitiated now for any one of these groups</a:t>
            </a:r>
          </a:p>
          <a:p>
            <a:pPr lvl="1">
              <a:buFont typeface="Wingdings"/>
              <a:buChar char="è"/>
            </a:pPr>
            <a:endParaRPr lang="en-US" sz="2800" dirty="0" smtClean="0"/>
          </a:p>
          <a:p>
            <a:endParaRPr lang="en-US" dirty="0"/>
          </a:p>
        </p:txBody>
      </p:sp>
      <p:sp>
        <p:nvSpPr>
          <p:cNvPr id="4" name="Title 3"/>
          <p:cNvSpPr>
            <a:spLocks noGrp="1"/>
          </p:cNvSpPr>
          <p:nvPr>
            <p:ph type="title"/>
          </p:nvPr>
        </p:nvSpPr>
        <p:spPr/>
        <p:txBody>
          <a:bodyPr/>
          <a:lstStyle/>
          <a:p>
            <a:r>
              <a:rPr lang="en-US" sz="3200" dirty="0" smtClean="0"/>
              <a:t>Idea Reduction – Grouping Idea</a:t>
            </a:r>
            <a:endParaRPr lang="en-US" sz="3200" dirty="0"/>
          </a:p>
        </p:txBody>
      </p:sp>
      <p:sp>
        <p:nvSpPr>
          <p:cNvPr id="15" name="Rectangle 14"/>
          <p:cNvSpPr/>
          <p:nvPr/>
        </p:nvSpPr>
        <p:spPr>
          <a:xfrm>
            <a:off x="990600" y="3799344"/>
            <a:ext cx="3581400" cy="2677656"/>
          </a:xfrm>
          <a:prstGeom prst="rect">
            <a:avLst/>
          </a:prstGeom>
          <a:ln>
            <a:solidFill>
              <a:schemeClr val="accent1"/>
            </a:solidFill>
          </a:ln>
        </p:spPr>
        <p:txBody>
          <a:bodyPr wrap="square">
            <a:spAutoFit/>
          </a:bodyPr>
          <a:lstStyle/>
          <a:p>
            <a:pPr>
              <a:buFont typeface="Arial" pitchFamily="34" charset="0"/>
              <a:buChar char="•"/>
            </a:pPr>
            <a:r>
              <a:rPr lang="en-US" sz="2400" dirty="0" smtClean="0"/>
              <a:t>E.g.:</a:t>
            </a:r>
          </a:p>
          <a:p>
            <a:pPr marL="166688" lvl="1">
              <a:buFont typeface="Wingdings" pitchFamily="2" charset="2"/>
              <a:buChar char="§"/>
            </a:pPr>
            <a:r>
              <a:rPr lang="en-US" sz="2400" dirty="0" smtClean="0"/>
              <a:t>New features</a:t>
            </a:r>
          </a:p>
          <a:p>
            <a:pPr marL="166688" lvl="1">
              <a:buFont typeface="Wingdings" pitchFamily="2" charset="2"/>
              <a:buChar char="§"/>
            </a:pPr>
            <a:r>
              <a:rPr lang="en-US" sz="2400" dirty="0" smtClean="0"/>
              <a:t>Performance issues</a:t>
            </a:r>
          </a:p>
          <a:p>
            <a:pPr marL="166688" lvl="1">
              <a:buFont typeface="Wingdings" pitchFamily="2" charset="2"/>
              <a:buChar char="§"/>
            </a:pPr>
            <a:r>
              <a:rPr lang="en-US" sz="2400" dirty="0" smtClean="0"/>
              <a:t>Enhancements to current features</a:t>
            </a:r>
          </a:p>
          <a:p>
            <a:pPr marL="166688" lvl="1">
              <a:buFont typeface="Wingdings" pitchFamily="2" charset="2"/>
              <a:buChar char="§"/>
            </a:pPr>
            <a:r>
              <a:rPr lang="en-US" sz="2400" dirty="0" smtClean="0"/>
              <a:t>User interface and ease-of-use issues</a:t>
            </a:r>
          </a:p>
        </p:txBody>
      </p:sp>
      <p:sp>
        <p:nvSpPr>
          <p:cNvPr id="17" name="Rectangle 16"/>
          <p:cNvSpPr/>
          <p:nvPr/>
        </p:nvSpPr>
        <p:spPr>
          <a:xfrm>
            <a:off x="4648200" y="3788688"/>
            <a:ext cx="4267200" cy="2677656"/>
          </a:xfrm>
          <a:prstGeom prst="rect">
            <a:avLst/>
          </a:prstGeom>
          <a:ln>
            <a:solidFill>
              <a:schemeClr val="accent1"/>
            </a:solidFill>
          </a:ln>
        </p:spPr>
        <p:txBody>
          <a:bodyPr wrap="square">
            <a:spAutoFit/>
          </a:bodyPr>
          <a:lstStyle/>
          <a:p>
            <a:pPr>
              <a:buFont typeface="Arial" pitchFamily="34" charset="0"/>
              <a:buChar char="•"/>
            </a:pPr>
            <a:r>
              <a:rPr lang="en-US" sz="2400" dirty="0" smtClean="0"/>
              <a:t>A freight and delivery service:</a:t>
            </a:r>
          </a:p>
          <a:p>
            <a:pPr marL="119063">
              <a:buFont typeface="Wingdings" pitchFamily="2" charset="2"/>
              <a:buChar char="§"/>
            </a:pPr>
            <a:r>
              <a:rPr lang="en-US" sz="2400" dirty="0" smtClean="0"/>
              <a:t>Package routing and tracking</a:t>
            </a:r>
          </a:p>
          <a:p>
            <a:pPr marL="119063">
              <a:buFont typeface="Wingdings" pitchFamily="2" charset="2"/>
              <a:buChar char="§"/>
            </a:pPr>
            <a:r>
              <a:rPr lang="en-US" sz="2400" dirty="0" smtClean="0"/>
              <a:t>Customer service</a:t>
            </a:r>
          </a:p>
          <a:p>
            <a:pPr marL="119063">
              <a:buFont typeface="Wingdings" pitchFamily="2" charset="2"/>
              <a:buChar char="§"/>
            </a:pPr>
            <a:r>
              <a:rPr lang="en-US" sz="2400" dirty="0" smtClean="0"/>
              <a:t>Marketing and sales</a:t>
            </a:r>
          </a:p>
          <a:p>
            <a:pPr marL="119063">
              <a:buFont typeface="Wingdings" pitchFamily="2" charset="2"/>
              <a:buChar char="§"/>
            </a:pPr>
            <a:r>
              <a:rPr lang="en-US" sz="2400" dirty="0" smtClean="0"/>
              <a:t>Web-based services</a:t>
            </a:r>
          </a:p>
          <a:p>
            <a:pPr marL="119063">
              <a:buFont typeface="Wingdings" pitchFamily="2" charset="2"/>
              <a:buChar char="§"/>
            </a:pPr>
            <a:r>
              <a:rPr lang="en-US" sz="2400" dirty="0" smtClean="0"/>
              <a:t>Billing</a:t>
            </a:r>
          </a:p>
          <a:p>
            <a:pPr marL="119063">
              <a:buFont typeface="Wingdings" pitchFamily="2" charset="2"/>
              <a:buChar char="§"/>
            </a:pPr>
            <a:r>
              <a:rPr lang="en-US" sz="2400" dirty="0" smtClean="0"/>
              <a:t>Transportation management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876800"/>
          </a:xfrm>
        </p:spPr>
        <p:txBody>
          <a:bodyPr>
            <a:normAutofit/>
          </a:bodyPr>
          <a:lstStyle/>
          <a:p>
            <a:r>
              <a:rPr lang="en-US" sz="2800" dirty="0" smtClean="0"/>
              <a:t>Writing a short description of what the idea meant to the person who submitted it.</a:t>
            </a:r>
          </a:p>
          <a:p>
            <a:pPr lvl="1">
              <a:buFont typeface="Wingdings" pitchFamily="2" charset="2"/>
              <a:buChar char="Ø"/>
            </a:pPr>
            <a:r>
              <a:rPr lang="en-US" sz="2000" dirty="0" smtClean="0"/>
              <a:t>Gives the opportunity to further describe the feature</a:t>
            </a:r>
          </a:p>
          <a:p>
            <a:pPr lvl="1">
              <a:buFont typeface="Wingdings" pitchFamily="2" charset="2"/>
              <a:buChar char="Ø"/>
            </a:pPr>
            <a:r>
              <a:rPr lang="en-US" sz="2000" dirty="0" smtClean="0"/>
              <a:t>helps ensure that the participants have a common understanding of the feature</a:t>
            </a:r>
          </a:p>
          <a:p>
            <a:pPr lvl="1">
              <a:buFont typeface="Wingdings" pitchFamily="2" charset="2"/>
              <a:buChar char="Ø"/>
            </a:pPr>
            <a:endParaRPr lang="en-US" sz="2000" dirty="0" smtClean="0"/>
          </a:p>
          <a:p>
            <a:endParaRPr lang="en-US" sz="2800" dirty="0"/>
          </a:p>
        </p:txBody>
      </p:sp>
      <p:sp>
        <p:nvSpPr>
          <p:cNvPr id="4" name="Title 3"/>
          <p:cNvSpPr>
            <a:spLocks noGrp="1"/>
          </p:cNvSpPr>
          <p:nvPr>
            <p:ph type="title"/>
          </p:nvPr>
        </p:nvSpPr>
        <p:spPr/>
        <p:txBody>
          <a:bodyPr/>
          <a:lstStyle/>
          <a:p>
            <a:r>
              <a:rPr lang="en-US" sz="3200" dirty="0" smtClean="0"/>
              <a:t>Idea Reduction – Defining Features</a:t>
            </a:r>
            <a:endParaRPr lang="en-US" sz="3600" dirty="0"/>
          </a:p>
        </p:txBody>
      </p:sp>
      <p:graphicFrame>
        <p:nvGraphicFramePr>
          <p:cNvPr id="6" name="Table 5"/>
          <p:cNvGraphicFramePr>
            <a:graphicFrameLocks noGrp="1"/>
          </p:cNvGraphicFramePr>
          <p:nvPr/>
        </p:nvGraphicFramePr>
        <p:xfrm>
          <a:off x="1143000" y="3352800"/>
          <a:ext cx="7239000" cy="3344793"/>
        </p:xfrm>
        <a:graphic>
          <a:graphicData uri="http://schemas.openxmlformats.org/drawingml/2006/table">
            <a:tbl>
              <a:tblPr firstRow="1" bandRow="1">
                <a:tableStyleId>{5C22544A-7EE6-4342-B048-85BDC9FD1C3A}</a:tableStyleId>
              </a:tblPr>
              <a:tblGrid>
                <a:gridCol w="1545404"/>
                <a:gridCol w="1626742"/>
                <a:gridCol w="4066854"/>
              </a:tblGrid>
              <a:tr h="571887">
                <a:tc>
                  <a:txBody>
                    <a:bodyPr/>
                    <a:lstStyle/>
                    <a:p>
                      <a:r>
                        <a:rPr lang="en-US" dirty="0"/>
                        <a:t>Application Context</a:t>
                      </a:r>
                    </a:p>
                  </a:txBody>
                  <a:tcPr marL="38100" marR="38100" marT="38100" marB="38100"/>
                </a:tc>
                <a:tc>
                  <a:txBody>
                    <a:bodyPr/>
                    <a:lstStyle/>
                    <a:p>
                      <a:r>
                        <a:rPr lang="en-US" dirty="0"/>
                        <a:t>Brainstormed Feature</a:t>
                      </a:r>
                    </a:p>
                  </a:txBody>
                  <a:tcPr marL="38100" marR="38100" marT="38100" marB="38100"/>
                </a:tc>
                <a:tc>
                  <a:txBody>
                    <a:bodyPr/>
                    <a:lstStyle/>
                    <a:p>
                      <a:r>
                        <a:rPr lang="en-US" dirty="0"/>
                        <a:t>Feature Definition</a:t>
                      </a:r>
                    </a:p>
                  </a:txBody>
                  <a:tcPr marL="38100" marR="38100" marT="38100" marB="38100"/>
                </a:tc>
              </a:tr>
              <a:tr h="1074033">
                <a:tc>
                  <a:txBody>
                    <a:bodyPr/>
                    <a:lstStyle/>
                    <a:p>
                      <a:r>
                        <a:rPr lang="en-US" dirty="0"/>
                        <a:t>Home lighting automation</a:t>
                      </a:r>
                    </a:p>
                  </a:txBody>
                  <a:tcPr marL="38100" marR="38100" marT="38100" marB="38100"/>
                </a:tc>
                <a:tc>
                  <a:txBody>
                    <a:bodyPr/>
                    <a:lstStyle/>
                    <a:p>
                      <a:r>
                        <a:rPr lang="en-US" dirty="0"/>
                        <a:t>"Automatic lighting settings"</a:t>
                      </a:r>
                    </a:p>
                  </a:txBody>
                  <a:tcPr marL="38100" marR="38100" marT="38100" marB="38100"/>
                </a:tc>
                <a:tc>
                  <a:txBody>
                    <a:bodyPr/>
                    <a:lstStyle/>
                    <a:p>
                      <a:r>
                        <a:rPr lang="en-US"/>
                        <a:t>Homeowner can create preset time-based schedules for certain lighting events to happen, based on time of day.</a:t>
                      </a:r>
                    </a:p>
                  </a:txBody>
                  <a:tcPr marL="38100" marR="38100" marT="38100" marB="38100"/>
                </a:tc>
              </a:tr>
              <a:tr h="822960">
                <a:tc>
                  <a:txBody>
                    <a:bodyPr/>
                    <a:lstStyle/>
                    <a:p>
                      <a:r>
                        <a:rPr lang="en-US"/>
                        <a:t>Sales order entry system</a:t>
                      </a:r>
                    </a:p>
                  </a:txBody>
                  <a:tcPr marL="38100" marR="38100" marT="38100" marB="38100"/>
                </a:tc>
                <a:tc>
                  <a:txBody>
                    <a:bodyPr/>
                    <a:lstStyle/>
                    <a:p>
                      <a:r>
                        <a:rPr lang="en-US"/>
                        <a:t>"Fast"</a:t>
                      </a:r>
                    </a:p>
                  </a:txBody>
                  <a:tcPr marL="38100" marR="38100" marT="38100" marB="38100"/>
                </a:tc>
                <a:tc>
                  <a:txBody>
                    <a:bodyPr/>
                    <a:lstStyle/>
                    <a:p>
                      <a:r>
                        <a:rPr lang="en-US"/>
                        <a:t>Response time will be fast enough not to interfere with typical operations.</a:t>
                      </a:r>
                    </a:p>
                  </a:txBody>
                  <a:tcPr marL="38100" marR="38100" marT="38100" marB="38100"/>
                </a:tc>
              </a:tr>
              <a:tr h="822960">
                <a:tc>
                  <a:txBody>
                    <a:bodyPr/>
                    <a:lstStyle/>
                    <a:p>
                      <a:r>
                        <a:rPr lang="en-US"/>
                        <a:t>Defect tracking system</a:t>
                      </a:r>
                    </a:p>
                  </a:txBody>
                  <a:tcPr marL="38100" marR="38100" marT="38100" marB="38100"/>
                </a:tc>
                <a:tc>
                  <a:txBody>
                    <a:bodyPr/>
                    <a:lstStyle/>
                    <a:p>
                      <a:r>
                        <a:rPr lang="en-US"/>
                        <a:t>"Automatic notification"</a:t>
                      </a:r>
                    </a:p>
                  </a:txBody>
                  <a:tcPr marL="38100" marR="38100" marT="38100" marB="38100"/>
                </a:tc>
                <a:tc>
                  <a:txBody>
                    <a:bodyPr/>
                    <a:lstStyle/>
                    <a:p>
                      <a:r>
                        <a:rPr lang="en-US" dirty="0"/>
                        <a:t>All registered parties will be notified via e-mail when something has changed.</a:t>
                      </a:r>
                    </a:p>
                  </a:txBody>
                  <a:tcPr marL="38100" marR="38100" marT="38100" marB="38100"/>
                </a:tc>
              </a:tr>
            </a:tbl>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876800"/>
          </a:xfrm>
        </p:spPr>
        <p:txBody>
          <a:bodyPr>
            <a:normAutofit/>
          </a:bodyPr>
          <a:lstStyle/>
          <a:p>
            <a:r>
              <a:rPr lang="en-US" sz="2800" dirty="0" smtClean="0"/>
              <a:t>Once the groupings have stabilized and been agreed to, it is time to prioritize ideas.</a:t>
            </a:r>
          </a:p>
          <a:p>
            <a:pPr>
              <a:buNone/>
            </a:pPr>
            <a:endParaRPr lang="en-US" sz="1600" dirty="0" smtClean="0"/>
          </a:p>
          <a:p>
            <a:pPr marL="582930" indent="-514350">
              <a:buAutoNum type="arabicPeriod"/>
            </a:pPr>
            <a:r>
              <a:rPr lang="en-US" sz="2800" dirty="0" smtClean="0"/>
              <a:t>Cumulative Voting: </a:t>
            </a:r>
            <a:br>
              <a:rPr lang="en-US" sz="2800" dirty="0" smtClean="0"/>
            </a:br>
            <a:r>
              <a:rPr lang="en-US" sz="2800" dirty="0" smtClean="0"/>
              <a:t>The Hundred-Dollar Test</a:t>
            </a:r>
          </a:p>
          <a:p>
            <a:pPr marL="582613" indent="-238125"/>
            <a:r>
              <a:rPr lang="en-US" sz="2600" dirty="0" smtClean="0"/>
              <a:t>Each person is given $100 </a:t>
            </a:r>
            <a:br>
              <a:rPr lang="en-US" sz="2600" dirty="0" smtClean="0"/>
            </a:br>
            <a:r>
              <a:rPr lang="en-US" sz="2600" dirty="0" smtClean="0"/>
              <a:t>to be spent on "purchasing ideas." </a:t>
            </a:r>
          </a:p>
          <a:p>
            <a:pPr marL="582613" indent="-238125"/>
            <a:r>
              <a:rPr lang="en-US" sz="2600" dirty="0" smtClean="0"/>
              <a:t>Limit the amount spends </a:t>
            </a:r>
            <a:br>
              <a:rPr lang="en-US" sz="2600" dirty="0" smtClean="0"/>
            </a:br>
            <a:r>
              <a:rPr lang="en-US" sz="2600" dirty="0" smtClean="0"/>
              <a:t>on one feature</a:t>
            </a:r>
          </a:p>
          <a:p>
            <a:pPr marL="582613" indent="-238125"/>
            <a:r>
              <a:rPr lang="en-US" sz="2600" dirty="0" smtClean="0"/>
              <a:t>Caveat : </a:t>
            </a:r>
            <a:r>
              <a:rPr lang="en-US" sz="1900" dirty="0" smtClean="0"/>
              <a:t>Work only once. </a:t>
            </a:r>
            <a:br>
              <a:rPr lang="en-US" sz="1900" dirty="0" smtClean="0"/>
            </a:br>
            <a:r>
              <a:rPr lang="en-US" sz="1900" dirty="0" smtClean="0"/>
              <a:t>Participants will bias in the next time.</a:t>
            </a:r>
            <a:endParaRPr lang="en-US" sz="1800" dirty="0"/>
          </a:p>
        </p:txBody>
      </p:sp>
      <p:sp>
        <p:nvSpPr>
          <p:cNvPr id="4" name="Title 3"/>
          <p:cNvSpPr>
            <a:spLocks noGrp="1"/>
          </p:cNvSpPr>
          <p:nvPr>
            <p:ph type="title"/>
          </p:nvPr>
        </p:nvSpPr>
        <p:spPr/>
        <p:txBody>
          <a:bodyPr/>
          <a:lstStyle/>
          <a:p>
            <a:r>
              <a:rPr lang="en-US" sz="3200" dirty="0" smtClean="0"/>
              <a:t>Idea Reduction – Prioritizing Ideas</a:t>
            </a:r>
            <a:endParaRPr lang="en-US" sz="3600" dirty="0"/>
          </a:p>
        </p:txBody>
      </p:sp>
      <p:sp>
        <p:nvSpPr>
          <p:cNvPr id="5" name="Rectangle 4"/>
          <p:cNvSpPr/>
          <p:nvPr/>
        </p:nvSpPr>
        <p:spPr>
          <a:xfrm>
            <a:off x="6629400" y="2667000"/>
            <a:ext cx="2133600" cy="313932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a:spAutoFit/>
          </a:bodyPr>
          <a:lstStyle/>
          <a:p>
            <a:r>
              <a:rPr lang="en-US" dirty="0" smtClean="0">
                <a:solidFill>
                  <a:schemeClr val="bg1"/>
                </a:solidFill>
              </a:rPr>
              <a:t>Results of cumulative voting:</a:t>
            </a:r>
          </a:p>
          <a:p>
            <a:r>
              <a:rPr lang="en-US" dirty="0" smtClean="0">
                <a:solidFill>
                  <a:schemeClr val="bg1"/>
                </a:solidFill>
              </a:rPr>
              <a:t>Idea 1 $380</a:t>
            </a:r>
          </a:p>
          <a:p>
            <a:r>
              <a:rPr lang="en-US" dirty="0" smtClean="0">
                <a:solidFill>
                  <a:schemeClr val="bg1"/>
                </a:solidFill>
              </a:rPr>
              <a:t>Idea 2 $200</a:t>
            </a:r>
          </a:p>
          <a:p>
            <a:r>
              <a:rPr lang="en-US" dirty="0" smtClean="0">
                <a:solidFill>
                  <a:schemeClr val="bg1"/>
                </a:solidFill>
              </a:rPr>
              <a:t>Idea 3 $180</a:t>
            </a:r>
          </a:p>
          <a:p>
            <a:r>
              <a:rPr lang="en-US" dirty="0" smtClean="0">
                <a:solidFill>
                  <a:schemeClr val="bg1"/>
                </a:solidFill>
              </a:rPr>
              <a:t>Idea 4 $140</a:t>
            </a:r>
          </a:p>
          <a:p>
            <a:r>
              <a:rPr lang="en-US" dirty="0" smtClean="0">
                <a:solidFill>
                  <a:schemeClr val="bg1"/>
                </a:solidFill>
              </a:rPr>
              <a:t>Idea 5 . . .</a:t>
            </a:r>
          </a:p>
          <a:p>
            <a:r>
              <a:rPr lang="en-US" dirty="0" smtClean="0">
                <a:solidFill>
                  <a:schemeClr val="bg1"/>
                </a:solidFill>
              </a:rPr>
              <a:t>.</a:t>
            </a:r>
          </a:p>
          <a:p>
            <a:r>
              <a:rPr lang="en-US" dirty="0" smtClean="0">
                <a:solidFill>
                  <a:schemeClr val="bg1"/>
                </a:solidFill>
              </a:rPr>
              <a:t>.</a:t>
            </a:r>
          </a:p>
          <a:p>
            <a:r>
              <a:rPr lang="en-US" dirty="0" smtClean="0">
                <a:solidFill>
                  <a:schemeClr val="bg1"/>
                </a:solidFill>
              </a:rPr>
              <a:t>.</a:t>
            </a:r>
          </a:p>
          <a:p>
            <a:r>
              <a:rPr lang="en-US" dirty="0" smtClean="0">
                <a:solidFill>
                  <a:schemeClr val="bg1"/>
                </a:solidFill>
              </a:rPr>
              <a:t>Idea 27 . . .</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876800"/>
          </a:xfrm>
        </p:spPr>
        <p:txBody>
          <a:bodyPr>
            <a:normAutofit lnSpcReduction="10000"/>
          </a:bodyPr>
          <a:lstStyle/>
          <a:p>
            <a:pPr marL="582930" indent="-514350">
              <a:buNone/>
            </a:pPr>
            <a:r>
              <a:rPr lang="en-US" sz="2800" dirty="0" smtClean="0"/>
              <a:t>2. "Critical, Important, Useful" Categorization</a:t>
            </a:r>
          </a:p>
          <a:p>
            <a:pPr marL="582613" indent="-238125"/>
            <a:r>
              <a:rPr lang="en-US" sz="2600" dirty="0" smtClean="0"/>
              <a:t>Good for small group</a:t>
            </a:r>
          </a:p>
          <a:p>
            <a:pPr marL="582613" indent="-238125"/>
            <a:r>
              <a:rPr lang="en-US" sz="2600" dirty="0" smtClean="0"/>
              <a:t># of votes = # of ideas</a:t>
            </a:r>
          </a:p>
          <a:p>
            <a:pPr marL="582613" indent="-238125"/>
            <a:r>
              <a:rPr lang="en-US" sz="2600" dirty="0" smtClean="0"/>
              <a:t>Each vote must be categorized:</a:t>
            </a:r>
          </a:p>
          <a:p>
            <a:pPr marL="911797" lvl="1" indent="-238125"/>
            <a:r>
              <a:rPr lang="en-US" sz="2200" dirty="0" smtClean="0"/>
              <a:t>Critical (1/3), Important(1/3), Useful(1/3)</a:t>
            </a:r>
          </a:p>
          <a:p>
            <a:pPr lvl="1"/>
            <a:r>
              <a:rPr lang="en-US" dirty="0" smtClean="0"/>
              <a:t>Critical </a:t>
            </a:r>
            <a:r>
              <a:rPr lang="en-US" sz="1800" dirty="0" smtClean="0"/>
              <a:t>(9pts): indispensable, Without the feature, the system does not fulfill its primary mission or meet the market need.</a:t>
            </a:r>
            <a:endParaRPr lang="en-US" dirty="0" smtClean="0"/>
          </a:p>
          <a:p>
            <a:pPr lvl="1"/>
            <a:r>
              <a:rPr lang="en-US" dirty="0" smtClean="0"/>
              <a:t>Important </a:t>
            </a:r>
            <a:r>
              <a:rPr lang="en-US" sz="1800" dirty="0" smtClean="0"/>
              <a:t>(3pts): </a:t>
            </a:r>
            <a:r>
              <a:rPr lang="en-US" sz="1600" dirty="0" smtClean="0"/>
              <a:t>There could be a significant loss. If the important items don't get implemented, some users would not like the product and would not buy it.</a:t>
            </a:r>
            <a:endParaRPr lang="en-US" dirty="0" smtClean="0"/>
          </a:p>
          <a:p>
            <a:pPr lvl="1"/>
            <a:r>
              <a:rPr lang="en-US" dirty="0" smtClean="0"/>
              <a:t>Useful </a:t>
            </a:r>
            <a:r>
              <a:rPr lang="en-US" sz="1800" dirty="0" smtClean="0"/>
              <a:t>(1 pt): </a:t>
            </a:r>
            <a:r>
              <a:rPr lang="en-US" sz="1600" dirty="0" smtClean="0"/>
              <a:t>Nice to have. </a:t>
            </a:r>
          </a:p>
          <a:p>
            <a:pPr>
              <a:buFont typeface="Wingdings" pitchFamily="2" charset="2"/>
              <a:buChar char="v"/>
            </a:pPr>
            <a:r>
              <a:rPr lang="en-US" sz="2000" dirty="0" smtClean="0"/>
              <a:t>At lest useful </a:t>
            </a:r>
            <a:r>
              <a:rPr lang="en-US" sz="2000" dirty="0" smtClean="0">
                <a:sym typeface="Wingdings" pitchFamily="2" charset="2"/>
              </a:rPr>
              <a:t> to avoid insult to other ideas</a:t>
            </a:r>
            <a:endParaRPr lang="en-US" sz="2000" dirty="0" smtClean="0"/>
          </a:p>
          <a:p>
            <a:endParaRPr lang="en-US" dirty="0" smtClean="0"/>
          </a:p>
        </p:txBody>
      </p:sp>
      <p:sp>
        <p:nvSpPr>
          <p:cNvPr id="4" name="Title 3"/>
          <p:cNvSpPr>
            <a:spLocks noGrp="1"/>
          </p:cNvSpPr>
          <p:nvPr>
            <p:ph type="title"/>
          </p:nvPr>
        </p:nvSpPr>
        <p:spPr/>
        <p:txBody>
          <a:bodyPr/>
          <a:lstStyle/>
          <a:p>
            <a:r>
              <a:rPr lang="en-US" sz="3200" dirty="0" smtClean="0"/>
              <a:t>Idea Reduction – Prioritizing Ideas</a:t>
            </a:r>
            <a:endParaRPr lang="en-US" sz="3600"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200" dirty="0" smtClean="0"/>
              <a:t>Sometimes live brainstorming is not possible </a:t>
            </a:r>
            <a:r>
              <a:rPr lang="en-US" sz="3200" dirty="0" smtClean="0">
                <a:sym typeface="Wingdings" pitchFamily="2" charset="2"/>
              </a:rPr>
              <a:t> Internet or an intranet based brainstorming</a:t>
            </a:r>
          </a:p>
          <a:p>
            <a:r>
              <a:rPr lang="en-US" sz="3200" dirty="0" smtClean="0">
                <a:sym typeface="Wingdings" pitchFamily="2" charset="2"/>
              </a:rPr>
              <a:t>It may be particularly suited for </a:t>
            </a:r>
          </a:p>
          <a:p>
            <a:pPr marL="969264" lvl="1" indent="-514350">
              <a:buFont typeface="+mj-lt"/>
              <a:buAutoNum type="arabicPeriod"/>
            </a:pPr>
            <a:r>
              <a:rPr lang="en-US" dirty="0" smtClean="0">
                <a:sym typeface="Wingdings" pitchFamily="2" charset="2"/>
              </a:rPr>
              <a:t>developing advanced applications for which research is required</a:t>
            </a:r>
          </a:p>
          <a:p>
            <a:pPr marL="969264" lvl="1" indent="-514350">
              <a:buFont typeface="+mj-lt"/>
              <a:buAutoNum type="arabicPeriod"/>
            </a:pPr>
            <a:r>
              <a:rPr lang="en-US" dirty="0" smtClean="0">
                <a:sym typeface="Wingdings" pitchFamily="2" charset="2"/>
              </a:rPr>
              <a:t>a long term view is critical </a:t>
            </a:r>
          </a:p>
          <a:p>
            <a:pPr marL="969264" lvl="1" indent="-514350">
              <a:buFont typeface="+mj-lt"/>
              <a:buAutoNum type="arabicPeriod"/>
            </a:pPr>
            <a:r>
              <a:rPr lang="en-US" dirty="0" smtClean="0">
                <a:sym typeface="Wingdings" pitchFamily="2" charset="2"/>
              </a:rPr>
              <a:t>the concept is initially fuzzy, wide variety</a:t>
            </a:r>
          </a:p>
          <a:p>
            <a:pPr marL="969264" lvl="1" indent="-514350">
              <a:buFont typeface="+mj-lt"/>
              <a:buAutoNum type="arabicPeriod"/>
            </a:pPr>
            <a:r>
              <a:rPr lang="en-US" dirty="0" smtClean="0">
                <a:sym typeface="Wingdings" pitchFamily="2" charset="2"/>
              </a:rPr>
              <a:t>significant number of users and other stakeholders inputs are involved</a:t>
            </a:r>
            <a:endParaRPr lang="en-US" dirty="0"/>
          </a:p>
        </p:txBody>
      </p:sp>
      <p:sp>
        <p:nvSpPr>
          <p:cNvPr id="4" name="Title 3"/>
          <p:cNvSpPr>
            <a:spLocks noGrp="1"/>
          </p:cNvSpPr>
          <p:nvPr>
            <p:ph type="title"/>
          </p:nvPr>
        </p:nvSpPr>
        <p:spPr/>
        <p:txBody>
          <a:bodyPr/>
          <a:lstStyle/>
          <a:p>
            <a:r>
              <a:rPr lang="en-US" dirty="0" smtClean="0"/>
              <a:t>Web-Based Brainstorming</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Records and comments on product features </a:t>
            </a:r>
            <a:r>
              <a:rPr lang="en-US" sz="3200" dirty="0" smtClean="0">
                <a:sym typeface="Wingdings" pitchFamily="2" charset="2"/>
              </a:rPr>
              <a:t> it gives persistence.</a:t>
            </a:r>
          </a:p>
          <a:p>
            <a:r>
              <a:rPr lang="en-US" dirty="0" smtClean="0"/>
              <a:t>Ideas and comments can be circulated over a long period time with full recording.</a:t>
            </a:r>
          </a:p>
          <a:p>
            <a:r>
              <a:rPr lang="en-US" dirty="0" smtClean="0"/>
              <a:t>Ideas can grow and mature with the passage of time.</a:t>
            </a:r>
            <a:endParaRPr lang="en-US" dirty="0"/>
          </a:p>
        </p:txBody>
      </p:sp>
      <p:sp>
        <p:nvSpPr>
          <p:cNvPr id="4" name="Title 3"/>
          <p:cNvSpPr>
            <a:spLocks noGrp="1"/>
          </p:cNvSpPr>
          <p:nvPr>
            <p:ph type="title"/>
          </p:nvPr>
        </p:nvSpPr>
        <p:spPr/>
        <p:txBody>
          <a:bodyPr/>
          <a:lstStyle/>
          <a:p>
            <a:r>
              <a:rPr lang="en-US" dirty="0" smtClean="0"/>
              <a:t>Web-Based Brainstorming</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The attendees</a:t>
            </a:r>
          </a:p>
          <a:p>
            <a:endParaRPr lang="en-US" dirty="0"/>
          </a:p>
        </p:txBody>
      </p:sp>
      <p:sp>
        <p:nvSpPr>
          <p:cNvPr id="4" name="Title 3"/>
          <p:cNvSpPr>
            <a:spLocks noGrp="1"/>
          </p:cNvSpPr>
          <p:nvPr>
            <p:ph type="title"/>
          </p:nvPr>
        </p:nvSpPr>
        <p:spPr/>
        <p:txBody>
          <a:bodyPr/>
          <a:lstStyle/>
          <a:p>
            <a:r>
              <a:rPr lang="en-US" sz="3200" dirty="0" smtClean="0"/>
              <a:t>The Case Study: </a:t>
            </a:r>
            <a:br>
              <a:rPr lang="en-US" sz="3200" dirty="0" smtClean="0"/>
            </a:br>
            <a:r>
              <a:rPr lang="en-US" sz="3200" dirty="0" smtClean="0"/>
              <a:t>The HOLIS Requirements Workshop</a:t>
            </a:r>
            <a:endParaRPr lang="en-US" sz="3200" dirty="0"/>
          </a:p>
        </p:txBody>
      </p:sp>
      <p:graphicFrame>
        <p:nvGraphicFramePr>
          <p:cNvPr id="5" name="Table 4"/>
          <p:cNvGraphicFramePr>
            <a:graphicFrameLocks noGrp="1"/>
          </p:cNvGraphicFramePr>
          <p:nvPr/>
        </p:nvGraphicFramePr>
        <p:xfrm>
          <a:off x="762000" y="2514600"/>
          <a:ext cx="7924801" cy="4143480"/>
        </p:xfrm>
        <a:graphic>
          <a:graphicData uri="http://schemas.openxmlformats.org/drawingml/2006/table">
            <a:tbl>
              <a:tblPr firstRow="1" bandRow="1">
                <a:tableStyleId>{5C22544A-7EE6-4342-B048-85BDC9FD1C3A}</a:tableStyleId>
              </a:tblPr>
              <a:tblGrid>
                <a:gridCol w="990600"/>
                <a:gridCol w="1262530"/>
                <a:gridCol w="2606418"/>
                <a:gridCol w="3065253"/>
              </a:tblGrid>
              <a:tr h="330960">
                <a:tc>
                  <a:txBody>
                    <a:bodyPr/>
                    <a:lstStyle/>
                    <a:p>
                      <a:r>
                        <a:rPr lang="en-US" sz="1400" dirty="0"/>
                        <a:t>Name</a:t>
                      </a:r>
                    </a:p>
                  </a:txBody>
                  <a:tcPr marL="38100" marR="38100" marT="38100" marB="38100"/>
                </a:tc>
                <a:tc>
                  <a:txBody>
                    <a:bodyPr/>
                    <a:lstStyle/>
                    <a:p>
                      <a:r>
                        <a:rPr lang="en-US" sz="1400" dirty="0"/>
                        <a:t>Role</a:t>
                      </a:r>
                    </a:p>
                  </a:txBody>
                  <a:tcPr marL="38100" marR="38100" marT="38100" marB="38100"/>
                </a:tc>
                <a:tc>
                  <a:txBody>
                    <a:bodyPr/>
                    <a:lstStyle/>
                    <a:p>
                      <a:r>
                        <a:rPr lang="en-US" sz="1400" dirty="0"/>
                        <a:t>Title</a:t>
                      </a:r>
                    </a:p>
                  </a:txBody>
                  <a:tcPr marL="38100" marR="38100" marT="38100" marB="38100"/>
                </a:tc>
                <a:tc>
                  <a:txBody>
                    <a:bodyPr/>
                    <a:lstStyle/>
                    <a:p>
                      <a:r>
                        <a:rPr lang="en-US" sz="1400" dirty="0"/>
                        <a:t>Comments</a:t>
                      </a:r>
                    </a:p>
                  </a:txBody>
                  <a:tcPr marL="38100" marR="38100" marT="38100" marB="38100"/>
                </a:tc>
              </a:tr>
              <a:tr h="330960">
                <a:tc>
                  <a:txBody>
                    <a:bodyPr/>
                    <a:lstStyle/>
                    <a:p>
                      <a:r>
                        <a:rPr lang="en-US" sz="1400" dirty="0"/>
                        <a:t>Rick</a:t>
                      </a:r>
                    </a:p>
                  </a:txBody>
                  <a:tcPr marL="38100" marR="38100" marT="38100" marB="38100"/>
                </a:tc>
                <a:tc>
                  <a:txBody>
                    <a:bodyPr/>
                    <a:lstStyle/>
                    <a:p>
                      <a:r>
                        <a:rPr lang="en-US" sz="1400"/>
                        <a:t>Facilitator</a:t>
                      </a:r>
                    </a:p>
                  </a:txBody>
                  <a:tcPr marL="38100" marR="38100" marT="38100" marB="38100"/>
                </a:tc>
                <a:tc>
                  <a:txBody>
                    <a:bodyPr/>
                    <a:lstStyle/>
                    <a:p>
                      <a:r>
                        <a:rPr lang="en-US" sz="1400"/>
                        <a:t>Director of marketing</a:t>
                      </a:r>
                    </a:p>
                  </a:txBody>
                  <a:tcPr marL="38100" marR="38100" marT="38100" marB="38100"/>
                </a:tc>
                <a:tc>
                  <a:txBody>
                    <a:bodyPr/>
                    <a:lstStyle/>
                    <a:p>
                      <a:r>
                        <a:rPr lang="en-US" sz="1400"/>
                        <a:t> </a:t>
                      </a:r>
                    </a:p>
                  </a:txBody>
                  <a:tcPr marL="38100" marR="38100" marT="38100" marB="38100"/>
                </a:tc>
              </a:tr>
              <a:tr h="330960">
                <a:tc>
                  <a:txBody>
                    <a:bodyPr/>
                    <a:lstStyle/>
                    <a:p>
                      <a:r>
                        <a:rPr lang="en-US" sz="1400"/>
                        <a:t>Alyssa</a:t>
                      </a:r>
                    </a:p>
                  </a:txBody>
                  <a:tcPr marL="38100" marR="38100" marT="38100" marB="38100"/>
                </a:tc>
                <a:tc>
                  <a:txBody>
                    <a:bodyPr/>
                    <a:lstStyle/>
                    <a:p>
                      <a:r>
                        <a:rPr lang="en-US" sz="1400"/>
                        <a:t>Participant</a:t>
                      </a:r>
                    </a:p>
                  </a:txBody>
                  <a:tcPr marL="38100" marR="38100" marT="38100" marB="38100"/>
                </a:tc>
                <a:tc>
                  <a:txBody>
                    <a:bodyPr/>
                    <a:lstStyle/>
                    <a:p>
                      <a:r>
                        <a:rPr lang="en-US" sz="1400"/>
                        <a:t>HOLIS product manager</a:t>
                      </a:r>
                    </a:p>
                  </a:txBody>
                  <a:tcPr marL="38100" marR="38100" marT="38100" marB="38100"/>
                </a:tc>
                <a:tc>
                  <a:txBody>
                    <a:bodyPr/>
                    <a:lstStyle/>
                    <a:p>
                      <a:r>
                        <a:rPr lang="en-US" sz="1400"/>
                        <a:t>Project champion</a:t>
                      </a:r>
                    </a:p>
                  </a:txBody>
                  <a:tcPr marL="38100" marR="38100" marT="38100" marB="38100"/>
                </a:tc>
              </a:tr>
              <a:tr h="330960">
                <a:tc>
                  <a:txBody>
                    <a:bodyPr/>
                    <a:lstStyle/>
                    <a:p>
                      <a:r>
                        <a:rPr lang="en-US" sz="1400"/>
                        <a:t>Marcy</a:t>
                      </a:r>
                    </a:p>
                  </a:txBody>
                  <a:tcPr marL="38100" marR="38100" marT="38100" marB="38100"/>
                </a:tc>
                <a:tc>
                  <a:txBody>
                    <a:bodyPr/>
                    <a:lstStyle/>
                    <a:p>
                      <a:r>
                        <a:rPr lang="en-US" sz="1400"/>
                        <a:t>Participant</a:t>
                      </a:r>
                    </a:p>
                  </a:txBody>
                  <a:tcPr marL="38100" marR="38100" marT="38100" marB="38100"/>
                </a:tc>
                <a:tc>
                  <a:txBody>
                    <a:bodyPr/>
                    <a:lstStyle/>
                    <a:p>
                      <a:r>
                        <a:rPr lang="en-US" sz="1400"/>
                        <a:t>Software development manager</a:t>
                      </a:r>
                    </a:p>
                  </a:txBody>
                  <a:tcPr marL="38100" marR="38100" marT="38100" marB="38100"/>
                </a:tc>
                <a:tc>
                  <a:txBody>
                    <a:bodyPr/>
                    <a:lstStyle/>
                    <a:p>
                      <a:r>
                        <a:rPr lang="en-US" sz="1400"/>
                        <a:t>Development responsibility for HOLIS</a:t>
                      </a:r>
                    </a:p>
                  </a:txBody>
                  <a:tcPr marL="38100" marR="38100" marT="38100" marB="38100"/>
                </a:tc>
              </a:tr>
              <a:tr h="330960">
                <a:tc>
                  <a:txBody>
                    <a:bodyPr/>
                    <a:lstStyle/>
                    <a:p>
                      <a:r>
                        <a:rPr lang="en-US" sz="1400"/>
                        <a:t>Lucy</a:t>
                      </a:r>
                    </a:p>
                  </a:txBody>
                  <a:tcPr marL="38100" marR="38100" marT="38100" marB="38100"/>
                </a:tc>
                <a:tc>
                  <a:txBody>
                    <a:bodyPr/>
                    <a:lstStyle/>
                    <a:p>
                      <a:r>
                        <a:rPr lang="en-US" sz="1400"/>
                        <a:t>Participant</a:t>
                      </a:r>
                    </a:p>
                  </a:txBody>
                  <a:tcPr marL="38100" marR="38100" marT="38100" marB="38100"/>
                </a:tc>
                <a:tc>
                  <a:txBody>
                    <a:bodyPr/>
                    <a:lstStyle/>
                    <a:p>
                      <a:r>
                        <a:rPr lang="en-US" sz="1400" dirty="0"/>
                        <a:t> </a:t>
                      </a:r>
                    </a:p>
                  </a:txBody>
                  <a:tcPr marL="38100" marR="38100" marT="38100" marB="38100"/>
                </a:tc>
                <a:tc>
                  <a:txBody>
                    <a:bodyPr/>
                    <a:lstStyle/>
                    <a:p>
                      <a:r>
                        <a:rPr lang="en-US" sz="1400"/>
                        <a:t>Prospective homeowner</a:t>
                      </a:r>
                    </a:p>
                  </a:txBody>
                  <a:tcPr marL="38100" marR="38100" marT="38100" marB="38100"/>
                </a:tc>
              </a:tr>
              <a:tr h="330960">
                <a:tc>
                  <a:txBody>
                    <a:bodyPr/>
                    <a:lstStyle/>
                    <a:p>
                      <a:r>
                        <a:rPr lang="en-US" sz="1400"/>
                        <a:t>Elmer</a:t>
                      </a:r>
                    </a:p>
                  </a:txBody>
                  <a:tcPr marL="38100" marR="38100" marT="38100" marB="38100"/>
                </a:tc>
                <a:tc>
                  <a:txBody>
                    <a:bodyPr/>
                    <a:lstStyle/>
                    <a:p>
                      <a:r>
                        <a:rPr lang="en-US" sz="1400"/>
                        <a:t>Participant</a:t>
                      </a:r>
                    </a:p>
                  </a:txBody>
                  <a:tcPr marL="38100" marR="38100" marT="38100" marB="38100"/>
                </a:tc>
                <a:tc>
                  <a:txBody>
                    <a:bodyPr/>
                    <a:lstStyle/>
                    <a:p>
                      <a:r>
                        <a:rPr lang="en-US" sz="1400"/>
                        <a:t> </a:t>
                      </a:r>
                    </a:p>
                  </a:txBody>
                  <a:tcPr marL="38100" marR="38100" marT="38100" marB="38100"/>
                </a:tc>
                <a:tc>
                  <a:txBody>
                    <a:bodyPr/>
                    <a:lstStyle/>
                    <a:p>
                      <a:r>
                        <a:rPr lang="en-US" sz="1400"/>
                        <a:t>Prospective homeowner</a:t>
                      </a:r>
                    </a:p>
                  </a:txBody>
                  <a:tcPr marL="38100" marR="38100" marT="38100" marB="38100"/>
                </a:tc>
              </a:tr>
              <a:tr h="330960">
                <a:tc>
                  <a:txBody>
                    <a:bodyPr/>
                    <a:lstStyle/>
                    <a:p>
                      <a:r>
                        <a:rPr lang="en-US" sz="1400" dirty="0"/>
                        <a:t>E.C.</a:t>
                      </a:r>
                    </a:p>
                  </a:txBody>
                  <a:tcPr marL="38100" marR="38100" marT="38100" marB="38100"/>
                </a:tc>
                <a:tc>
                  <a:txBody>
                    <a:bodyPr/>
                    <a:lstStyle/>
                    <a:p>
                      <a:r>
                        <a:rPr lang="en-US" sz="1400"/>
                        <a:t>Participant</a:t>
                      </a:r>
                    </a:p>
                  </a:txBody>
                  <a:tcPr marL="38100" marR="38100" marT="38100" marB="38100"/>
                </a:tc>
                <a:tc>
                  <a:txBody>
                    <a:bodyPr/>
                    <a:lstStyle/>
                    <a:p>
                      <a:r>
                        <a:rPr lang="en-US" sz="1400"/>
                        <a:t>CEO, Automation Equip</a:t>
                      </a:r>
                    </a:p>
                  </a:txBody>
                  <a:tcPr marL="38100" marR="38100" marT="38100" marB="38100"/>
                </a:tc>
                <a:tc>
                  <a:txBody>
                    <a:bodyPr/>
                    <a:lstStyle/>
                    <a:p>
                      <a:r>
                        <a:rPr lang="en-US" sz="1400" dirty="0" err="1"/>
                        <a:t>Lumenations</a:t>
                      </a:r>
                      <a:r>
                        <a:rPr lang="en-US" sz="1400" dirty="0"/>
                        <a:t>' largest distributor</a:t>
                      </a:r>
                    </a:p>
                  </a:txBody>
                  <a:tcPr marL="38100" marR="38100" marT="38100" marB="38100"/>
                </a:tc>
              </a:tr>
              <a:tr h="330960">
                <a:tc>
                  <a:txBody>
                    <a:bodyPr/>
                    <a:lstStyle/>
                    <a:p>
                      <a:r>
                        <a:rPr lang="en-US" sz="1400"/>
                        <a:t>Raquel</a:t>
                      </a:r>
                    </a:p>
                  </a:txBody>
                  <a:tcPr marL="38100" marR="38100" marT="38100" marB="38100"/>
                </a:tc>
                <a:tc>
                  <a:txBody>
                    <a:bodyPr/>
                    <a:lstStyle/>
                    <a:p>
                      <a:r>
                        <a:rPr lang="en-US" sz="1400"/>
                        <a:t>Participant</a:t>
                      </a:r>
                    </a:p>
                  </a:txBody>
                  <a:tcPr marL="38100" marR="38100" marT="38100" marB="38100"/>
                </a:tc>
                <a:tc>
                  <a:txBody>
                    <a:bodyPr/>
                    <a:lstStyle/>
                    <a:p>
                      <a:r>
                        <a:rPr lang="en-US" sz="1400"/>
                        <a:t>GM, EuroControls</a:t>
                      </a:r>
                    </a:p>
                  </a:txBody>
                  <a:tcPr marL="38100" marR="38100" marT="38100" marB="38100"/>
                </a:tc>
                <a:tc>
                  <a:txBody>
                    <a:bodyPr/>
                    <a:lstStyle/>
                    <a:p>
                      <a:r>
                        <a:rPr lang="en-US" sz="1400"/>
                        <a:t>Lumenations' European distributor</a:t>
                      </a:r>
                    </a:p>
                  </a:txBody>
                  <a:tcPr marL="38100" marR="38100" marT="38100" marB="38100"/>
                </a:tc>
              </a:tr>
              <a:tr h="330960">
                <a:tc>
                  <a:txBody>
                    <a:bodyPr/>
                    <a:lstStyle/>
                    <a:p>
                      <a:r>
                        <a:rPr lang="en-US" sz="1400"/>
                        <a:t>Betty</a:t>
                      </a:r>
                    </a:p>
                  </a:txBody>
                  <a:tcPr marL="38100" marR="38100" marT="38100" marB="38100"/>
                </a:tc>
                <a:tc>
                  <a:txBody>
                    <a:bodyPr/>
                    <a:lstStyle/>
                    <a:p>
                      <a:r>
                        <a:rPr lang="en-US" sz="1400"/>
                        <a:t>Participant</a:t>
                      </a:r>
                    </a:p>
                  </a:txBody>
                  <a:tcPr marL="38100" marR="38100" marT="38100" marB="38100"/>
                </a:tc>
                <a:tc>
                  <a:txBody>
                    <a:bodyPr/>
                    <a:lstStyle/>
                    <a:p>
                      <a:r>
                        <a:rPr lang="en-US" sz="1400"/>
                        <a:t>President, Krystel Electric</a:t>
                      </a:r>
                    </a:p>
                  </a:txBody>
                  <a:tcPr marL="38100" marR="38100" marT="38100" marB="38100"/>
                </a:tc>
                <a:tc>
                  <a:txBody>
                    <a:bodyPr/>
                    <a:lstStyle/>
                    <a:p>
                      <a:r>
                        <a:rPr lang="en-US" sz="1400"/>
                        <a:t>Local electrical contractor</a:t>
                      </a:r>
                    </a:p>
                  </a:txBody>
                  <a:tcPr marL="38100" marR="38100" marT="38100" marB="38100"/>
                </a:tc>
              </a:tr>
              <a:tr h="330960">
                <a:tc>
                  <a:txBody>
                    <a:bodyPr/>
                    <a:lstStyle/>
                    <a:p>
                      <a:r>
                        <a:rPr lang="en-US" sz="1400"/>
                        <a:t>Rusty</a:t>
                      </a:r>
                    </a:p>
                  </a:txBody>
                  <a:tcPr marL="38100" marR="38100" marT="38100" marB="38100"/>
                </a:tc>
                <a:tc>
                  <a:txBody>
                    <a:bodyPr/>
                    <a:lstStyle/>
                    <a:p>
                      <a:r>
                        <a:rPr lang="en-US" sz="1400"/>
                        <a:t>Participant</a:t>
                      </a:r>
                    </a:p>
                  </a:txBody>
                  <a:tcPr marL="38100" marR="38100" marT="38100" marB="38100"/>
                </a:tc>
                <a:tc>
                  <a:txBody>
                    <a:bodyPr/>
                    <a:lstStyle/>
                    <a:p>
                      <a:r>
                        <a:rPr lang="en-US" sz="1400"/>
                        <a:t>President, Rosewind Construction</a:t>
                      </a:r>
                    </a:p>
                  </a:txBody>
                  <a:tcPr marL="38100" marR="38100" marT="38100" marB="38100"/>
                </a:tc>
                <a:tc>
                  <a:txBody>
                    <a:bodyPr/>
                    <a:lstStyle/>
                    <a:p>
                      <a:r>
                        <a:rPr lang="en-US" sz="1400"/>
                        <a:t>Custom homebuilder</a:t>
                      </a:r>
                    </a:p>
                  </a:txBody>
                  <a:tcPr marL="38100" marR="38100" marT="38100" marB="38100"/>
                </a:tc>
              </a:tr>
              <a:tr h="330960">
                <a:tc>
                  <a:txBody>
                    <a:bodyPr/>
                    <a:lstStyle/>
                    <a:p>
                      <a:r>
                        <a:rPr lang="en-US" sz="1400"/>
                        <a:t>Emily</a:t>
                      </a:r>
                    </a:p>
                  </a:txBody>
                  <a:tcPr marL="38100" marR="38100" marT="38100" marB="38100"/>
                </a:tc>
                <a:tc>
                  <a:txBody>
                    <a:bodyPr/>
                    <a:lstStyle/>
                    <a:p>
                      <a:r>
                        <a:rPr lang="en-US" sz="1400"/>
                        <a:t>Observer</a:t>
                      </a:r>
                    </a:p>
                  </a:txBody>
                  <a:tcPr marL="38100" marR="38100" marT="38100" marB="38100"/>
                </a:tc>
                <a:tc>
                  <a:txBody>
                    <a:bodyPr/>
                    <a:lstStyle/>
                    <a:p>
                      <a:r>
                        <a:rPr lang="en-US" sz="1400"/>
                        <a:t>VP and GM, Lumenations</a:t>
                      </a:r>
                    </a:p>
                  </a:txBody>
                  <a:tcPr marL="38100" marR="38100" marT="38100" marB="38100"/>
                </a:tc>
                <a:tc>
                  <a:txBody>
                    <a:bodyPr/>
                    <a:lstStyle/>
                    <a:p>
                      <a:r>
                        <a:rPr lang="en-US" sz="1400"/>
                        <a:t> </a:t>
                      </a:r>
                    </a:p>
                  </a:txBody>
                  <a:tcPr marL="38100" marR="38100" marT="38100" marB="38100"/>
                </a:tc>
              </a:tr>
              <a:tr h="448837">
                <a:tc>
                  <a:txBody>
                    <a:bodyPr/>
                    <a:lstStyle/>
                    <a:p>
                      <a:r>
                        <a:rPr lang="en-US" sz="1400"/>
                        <a:t>Various members</a:t>
                      </a:r>
                    </a:p>
                  </a:txBody>
                  <a:tcPr marL="38100" marR="38100" marT="38100" marB="38100"/>
                </a:tc>
                <a:tc>
                  <a:txBody>
                    <a:bodyPr/>
                    <a:lstStyle/>
                    <a:p>
                      <a:r>
                        <a:rPr lang="en-US" sz="1400"/>
                        <a:t>Observer</a:t>
                      </a:r>
                    </a:p>
                  </a:txBody>
                  <a:tcPr marL="38100" marR="38100" marT="38100" marB="38100"/>
                </a:tc>
                <a:tc>
                  <a:txBody>
                    <a:bodyPr/>
                    <a:lstStyle/>
                    <a:p>
                      <a:r>
                        <a:rPr lang="en-US" sz="1400"/>
                        <a:t>Development team</a:t>
                      </a:r>
                    </a:p>
                  </a:txBody>
                  <a:tcPr marL="38100" marR="38100" marT="38100" marB="38100"/>
                </a:tc>
                <a:tc>
                  <a:txBody>
                    <a:bodyPr/>
                    <a:lstStyle/>
                    <a:p>
                      <a:r>
                        <a:rPr lang="en-US" sz="1400" dirty="0"/>
                        <a:t>All team members who were available</a:t>
                      </a:r>
                    </a:p>
                  </a:txBody>
                  <a:tcPr marL="38100" marR="38100" marT="38100" marB="38100"/>
                </a:tc>
              </a:tr>
            </a:tbl>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The workshop</a:t>
            </a:r>
          </a:p>
          <a:p>
            <a:pPr lvl="1"/>
            <a:r>
              <a:rPr lang="en-US" dirty="0" smtClean="0"/>
              <a:t>a warm up package</a:t>
            </a:r>
          </a:p>
          <a:p>
            <a:pPr lvl="2"/>
            <a:r>
              <a:rPr lang="en-US" dirty="0" smtClean="0"/>
              <a:t>A few recent magazines articles highlighting the trends in home automation</a:t>
            </a:r>
          </a:p>
          <a:p>
            <a:pPr lvl="2"/>
            <a:r>
              <a:rPr lang="en-US" dirty="0" smtClean="0"/>
              <a:t>Copies of selective interviews that had been conducted</a:t>
            </a:r>
          </a:p>
          <a:p>
            <a:pPr lvl="2"/>
            <a:r>
              <a:rPr lang="en-US" dirty="0" smtClean="0"/>
              <a:t>A summarized list of the needs that had been identified to date</a:t>
            </a:r>
          </a:p>
        </p:txBody>
      </p:sp>
      <p:sp>
        <p:nvSpPr>
          <p:cNvPr id="4" name="Title 3"/>
          <p:cNvSpPr>
            <a:spLocks noGrp="1"/>
          </p:cNvSpPr>
          <p:nvPr>
            <p:ph type="title"/>
          </p:nvPr>
        </p:nvSpPr>
        <p:spPr/>
        <p:txBody>
          <a:bodyPr/>
          <a:lstStyle/>
          <a:p>
            <a:r>
              <a:rPr lang="en-US" sz="3200" dirty="0" smtClean="0">
                <a:solidFill>
                  <a:srgbClr val="D6ECFF">
                    <a:satMod val="200000"/>
                  </a:srgbClr>
                </a:solidFill>
              </a:rPr>
              <a:t>The Case Study: </a:t>
            </a:r>
            <a:br>
              <a:rPr lang="en-US" sz="3200" dirty="0" smtClean="0">
                <a:solidFill>
                  <a:srgbClr val="D6ECFF">
                    <a:satMod val="200000"/>
                  </a:srgbClr>
                </a:solidFill>
              </a:rPr>
            </a:br>
            <a:r>
              <a:rPr lang="en-US" sz="3200" dirty="0" smtClean="0">
                <a:solidFill>
                  <a:srgbClr val="D6ECFF">
                    <a:satMod val="200000"/>
                  </a:srgbClr>
                </a:solidFill>
              </a:rPr>
              <a:t>The HOLIS Requirements Workshop</a:t>
            </a:r>
            <a:endParaRPr lang="en-US" sz="36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HOLIS requirement workshop structure</a:t>
            </a:r>
          </a:p>
          <a:p>
            <a:endParaRPr lang="en-US" dirty="0" smtClean="0"/>
          </a:p>
        </p:txBody>
      </p:sp>
      <p:sp>
        <p:nvSpPr>
          <p:cNvPr id="4" name="Title 3"/>
          <p:cNvSpPr>
            <a:spLocks noGrp="1"/>
          </p:cNvSpPr>
          <p:nvPr>
            <p:ph type="title"/>
          </p:nvPr>
        </p:nvSpPr>
        <p:spPr/>
        <p:txBody>
          <a:bodyPr/>
          <a:lstStyle/>
          <a:p>
            <a:r>
              <a:rPr lang="en-US" sz="3200" dirty="0" smtClean="0">
                <a:solidFill>
                  <a:srgbClr val="D6ECFF">
                    <a:satMod val="200000"/>
                  </a:srgbClr>
                </a:solidFill>
              </a:rPr>
              <a:t>The Case Study: </a:t>
            </a:r>
            <a:br>
              <a:rPr lang="en-US" sz="3200" dirty="0" smtClean="0">
                <a:solidFill>
                  <a:srgbClr val="D6ECFF">
                    <a:satMod val="200000"/>
                  </a:srgbClr>
                </a:solidFill>
              </a:rPr>
            </a:br>
            <a:r>
              <a:rPr lang="en-US" sz="3200" dirty="0" smtClean="0">
                <a:solidFill>
                  <a:srgbClr val="D6ECFF">
                    <a:satMod val="200000"/>
                  </a:srgbClr>
                </a:solidFill>
              </a:rPr>
              <a:t>The HOLIS Requirements Workshop</a:t>
            </a:r>
            <a:endParaRPr lang="en-US" sz="3600" dirty="0"/>
          </a:p>
        </p:txBody>
      </p:sp>
      <p:pic>
        <p:nvPicPr>
          <p:cNvPr id="2051" name="Picture 3"/>
          <p:cNvPicPr>
            <a:picLocks noChangeAspect="1" noChangeArrowheads="1"/>
          </p:cNvPicPr>
          <p:nvPr/>
        </p:nvPicPr>
        <p:blipFill>
          <a:blip r:embed="rId2"/>
          <a:srcRect/>
          <a:stretch>
            <a:fillRect/>
          </a:stretch>
        </p:blipFill>
        <p:spPr bwMode="auto">
          <a:xfrm>
            <a:off x="1981200" y="2667000"/>
            <a:ext cx="5486400" cy="323697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3200" b="1" dirty="0" smtClean="0"/>
              <a:t>The Session</a:t>
            </a:r>
          </a:p>
          <a:p>
            <a:r>
              <a:rPr lang="en-US" dirty="0" smtClean="0"/>
              <a:t>All participants were able to have </a:t>
            </a:r>
            <a:r>
              <a:rPr lang="en-US" b="1" dirty="0" smtClean="0"/>
              <a:t>their input </a:t>
            </a:r>
            <a:r>
              <a:rPr lang="en-US" dirty="0" smtClean="0"/>
              <a:t>heard. </a:t>
            </a:r>
          </a:p>
          <a:p>
            <a:r>
              <a:rPr lang="en-US" dirty="0" smtClean="0"/>
              <a:t>Rick did a fine job of facilitating, but one awkward period occurred when Rick got into an </a:t>
            </a:r>
            <a:r>
              <a:rPr lang="en-US" b="1" dirty="0" smtClean="0"/>
              <a:t>argument</a:t>
            </a:r>
            <a:r>
              <a:rPr lang="en-US" dirty="0" smtClean="0"/>
              <a:t> with Alyssa about </a:t>
            </a:r>
            <a:r>
              <a:rPr lang="en-US" b="1" dirty="0" smtClean="0"/>
              <a:t>priorities</a:t>
            </a:r>
            <a:r>
              <a:rPr lang="en-US" dirty="0" smtClean="0"/>
              <a:t> for a couple of </a:t>
            </a:r>
            <a:r>
              <a:rPr lang="en-US" b="1" dirty="0" smtClean="0"/>
              <a:t>features</a:t>
            </a:r>
            <a:r>
              <a:rPr lang="en-US" dirty="0" smtClean="0"/>
              <a:t>. (The team members decided that for any future workshop, they would bring in an </a:t>
            </a:r>
            <a:r>
              <a:rPr lang="en-US" b="1" dirty="0" smtClean="0"/>
              <a:t>outside facilitator</a:t>
            </a:r>
            <a:r>
              <a:rPr lang="en-US" dirty="0" smtClean="0"/>
              <a:t>.) </a:t>
            </a:r>
          </a:p>
          <a:p>
            <a:r>
              <a:rPr lang="en-US" dirty="0" smtClean="0"/>
              <a:t>Rick led a </a:t>
            </a:r>
            <a:r>
              <a:rPr lang="en-US" b="1" dirty="0" smtClean="0"/>
              <a:t>brainstorming session </a:t>
            </a:r>
            <a:r>
              <a:rPr lang="en-US" dirty="0" smtClean="0"/>
              <a:t>on potential features for HOLIS, and the team used </a:t>
            </a:r>
            <a:r>
              <a:rPr lang="en-US" b="1" dirty="0" smtClean="0"/>
              <a:t>cumulative voting </a:t>
            </a:r>
            <a:r>
              <a:rPr lang="en-US" dirty="0" smtClean="0"/>
              <a:t>to decide on relative priorities.</a:t>
            </a:r>
          </a:p>
        </p:txBody>
      </p:sp>
      <p:sp>
        <p:nvSpPr>
          <p:cNvPr id="4" name="Title 3"/>
          <p:cNvSpPr>
            <a:spLocks noGrp="1"/>
          </p:cNvSpPr>
          <p:nvPr>
            <p:ph type="title"/>
          </p:nvPr>
        </p:nvSpPr>
        <p:spPr/>
        <p:txBody>
          <a:bodyPr/>
          <a:lstStyle/>
          <a:p>
            <a:r>
              <a:rPr lang="en-US" sz="3200" dirty="0" smtClean="0">
                <a:solidFill>
                  <a:srgbClr val="D6ECFF">
                    <a:satMod val="200000"/>
                  </a:srgbClr>
                </a:solidFill>
              </a:rPr>
              <a:t>The Case Study: </a:t>
            </a:r>
            <a:br>
              <a:rPr lang="en-US" sz="3200" dirty="0" smtClean="0">
                <a:solidFill>
                  <a:srgbClr val="D6ECFF">
                    <a:satMod val="200000"/>
                  </a:srgbClr>
                </a:solidFill>
              </a:rPr>
            </a:br>
            <a:r>
              <a:rPr lang="en-US" sz="3200" dirty="0" smtClean="0">
                <a:solidFill>
                  <a:srgbClr val="D6ECFF">
                    <a:satMod val="200000"/>
                  </a:srgbClr>
                </a:solidFill>
              </a:rPr>
              <a:t>The HOLIS Requirements Workshop</a:t>
            </a:r>
            <a:endParaRPr lang="en-US" sz="3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 Assists building an effective team… one purpose, the success of the project</a:t>
            </a:r>
          </a:p>
          <a:p>
            <a:r>
              <a:rPr lang="en-US" dirty="0" smtClean="0"/>
              <a:t>All stakeholders get their say</a:t>
            </a:r>
          </a:p>
          <a:p>
            <a:r>
              <a:rPr lang="en-US" dirty="0" smtClean="0"/>
              <a:t>Forces agreement on what app must do</a:t>
            </a:r>
          </a:p>
          <a:p>
            <a:r>
              <a:rPr lang="en-US" dirty="0" smtClean="0"/>
              <a:t>Expose and resolve potential political issues</a:t>
            </a:r>
          </a:p>
          <a:p>
            <a:r>
              <a:rPr lang="en-US" dirty="0" smtClean="0"/>
              <a:t>Output of preliminary system definition at features level is available almost right away</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dirty="0" smtClean="0"/>
              <a:t>The analysis of Results</a:t>
            </a:r>
          </a:p>
          <a:p>
            <a:pPr lvl="1"/>
            <a:r>
              <a:rPr lang="en-US" sz="2800" dirty="0" smtClean="0"/>
              <a:t>The results of the process turned out as expected, except for two significant items.</a:t>
            </a:r>
          </a:p>
          <a:p>
            <a:pPr marL="969264" lvl="1" indent="-514350">
              <a:buFont typeface="+mj-lt"/>
              <a:buAutoNum type="arabicPeriod"/>
            </a:pPr>
            <a:r>
              <a:rPr lang="en-US" sz="2800" dirty="0" smtClean="0"/>
              <a:t>"Built-in security“ It had low priority. </a:t>
            </a:r>
            <a:br>
              <a:rPr lang="en-US" sz="2800" dirty="0" smtClean="0"/>
            </a:br>
            <a:endParaRPr lang="en-US" sz="2800" dirty="0" smtClean="0"/>
          </a:p>
          <a:p>
            <a:pPr marL="969264" lvl="1" indent="-514350">
              <a:buNone/>
            </a:pPr>
            <a:r>
              <a:rPr lang="en-US" sz="2800" dirty="0" smtClean="0">
                <a:sym typeface="Wingdings" pitchFamily="2" charset="2"/>
              </a:rPr>
              <a:t> </a:t>
            </a:r>
            <a:r>
              <a:rPr lang="en-US" sz="2800" dirty="0" smtClean="0"/>
              <a:t>After a quick offline review, decided to include this functionality and to position it as a unique, competitive differentiator in the marketplace. </a:t>
            </a:r>
          </a:p>
        </p:txBody>
      </p:sp>
      <p:sp>
        <p:nvSpPr>
          <p:cNvPr id="4" name="Title 3"/>
          <p:cNvSpPr>
            <a:spLocks noGrp="1"/>
          </p:cNvSpPr>
          <p:nvPr>
            <p:ph type="title"/>
          </p:nvPr>
        </p:nvSpPr>
        <p:spPr/>
        <p:txBody>
          <a:bodyPr/>
          <a:lstStyle/>
          <a:p>
            <a:r>
              <a:rPr lang="en-US" sz="3200" dirty="0" smtClean="0">
                <a:solidFill>
                  <a:srgbClr val="D6ECFF">
                    <a:satMod val="200000"/>
                  </a:srgbClr>
                </a:solidFill>
              </a:rPr>
              <a:t>The Case Study: </a:t>
            </a:r>
            <a:br>
              <a:rPr lang="en-US" sz="3200" dirty="0" smtClean="0">
                <a:solidFill>
                  <a:srgbClr val="D6ECFF">
                    <a:satMod val="200000"/>
                  </a:srgbClr>
                </a:solidFill>
              </a:rPr>
            </a:br>
            <a:r>
              <a:rPr lang="en-US" sz="3200" dirty="0" smtClean="0">
                <a:solidFill>
                  <a:srgbClr val="D6ECFF">
                    <a:satMod val="200000"/>
                  </a:srgbClr>
                </a:solidFill>
              </a:rPr>
              <a:t>The HOLIS Requirements Workshop</a:t>
            </a:r>
            <a:endParaRPr lang="en-US" sz="36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Our management goal</a:t>
            </a:r>
          </a:p>
          <a:p>
            <a:pPr lvl="1"/>
            <a:r>
              <a:rPr lang="en-US" sz="2800" dirty="0" smtClean="0"/>
              <a:t>Maximize the productivity and achievement</a:t>
            </a:r>
          </a:p>
          <a:p>
            <a:pPr lvl="1"/>
            <a:r>
              <a:rPr lang="en-US" sz="2800" dirty="0" smtClean="0"/>
              <a:t>In harmony with the objectives</a:t>
            </a:r>
          </a:p>
          <a:p>
            <a:pPr lvl="1"/>
            <a:r>
              <a:rPr lang="en-US" sz="2800" dirty="0" smtClean="0"/>
              <a:t>We need to propel team members to show</a:t>
            </a:r>
          </a:p>
          <a:p>
            <a:pPr lvl="2"/>
            <a:r>
              <a:rPr lang="en-US" dirty="0" smtClean="0"/>
              <a:t>the unique and creative talents and individual skills</a:t>
            </a:r>
          </a:p>
          <a:p>
            <a:r>
              <a:rPr lang="en-US" dirty="0" smtClean="0"/>
              <a:t>The workshop and brainstorming techniques</a:t>
            </a:r>
          </a:p>
          <a:p>
            <a:pPr lvl="1"/>
            <a:r>
              <a:rPr lang="en-US" dirty="0" smtClean="0"/>
              <a:t>helps us meet this objective, at least within the requirements management context.</a:t>
            </a:r>
          </a:p>
        </p:txBody>
      </p:sp>
      <p:sp>
        <p:nvSpPr>
          <p:cNvPr id="4" name="Title 3"/>
          <p:cNvSpPr>
            <a:spLocks noGrp="1"/>
          </p:cNvSpPr>
          <p:nvPr>
            <p:ph type="title"/>
          </p:nvPr>
        </p:nvSpPr>
        <p:spPr/>
        <p:txBody>
          <a:bodyPr/>
          <a:lstStyle/>
          <a:p>
            <a:r>
              <a:rPr lang="en-US" dirty="0" smtClean="0"/>
              <a:t>Summary</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 Storyboarding</a:t>
            </a:r>
            <a:endParaRPr lang="en-US" dirty="0"/>
          </a:p>
        </p:txBody>
      </p:sp>
      <p:sp>
        <p:nvSpPr>
          <p:cNvPr id="3" name="Subtitle 2"/>
          <p:cNvSpPr>
            <a:spLocks noGrp="1"/>
          </p:cNvSpPr>
          <p:nvPr>
            <p:ph type="subTitle" idx="1"/>
          </p:nvPr>
        </p:nvSpPr>
        <p:spPr/>
        <p:txBody>
          <a:bodyPr/>
          <a:lstStyle/>
          <a:p>
            <a:r>
              <a:rPr lang="en-US" dirty="0" smtClean="0"/>
              <a:t>Group 2:  Nam Pham</a:t>
            </a:r>
            <a:endParaRPr 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Content	</a:t>
            </a:r>
            <a:endParaRPr lang="en-US" dirty="0"/>
          </a:p>
        </p:txBody>
      </p:sp>
      <p:sp>
        <p:nvSpPr>
          <p:cNvPr id="2" name="Content Placeholder 1"/>
          <p:cNvSpPr>
            <a:spLocks noGrp="1"/>
          </p:cNvSpPr>
          <p:nvPr>
            <p:ph idx="1"/>
          </p:nvPr>
        </p:nvSpPr>
        <p:spPr>
          <a:xfrm>
            <a:off x="914400" y="1371600"/>
            <a:ext cx="7772400" cy="4983960"/>
          </a:xfrm>
        </p:spPr>
        <p:txBody>
          <a:bodyPr>
            <a:normAutofit/>
          </a:bodyPr>
          <a:lstStyle/>
          <a:p>
            <a:pPr marL="514350" indent="-514350">
              <a:buFont typeface="+mj-lt"/>
              <a:buAutoNum type="arabicPeriod"/>
            </a:pPr>
            <a:r>
              <a:rPr lang="en-US" dirty="0" smtClean="0"/>
              <a:t>Overview</a:t>
            </a:r>
          </a:p>
          <a:p>
            <a:pPr marL="514350" indent="-514350">
              <a:buFont typeface="+mj-lt"/>
              <a:buAutoNum type="arabicPeriod"/>
            </a:pPr>
            <a:endParaRPr lang="en-US" dirty="0" smtClean="0"/>
          </a:p>
          <a:p>
            <a:pPr marL="514350" indent="-514350">
              <a:buFont typeface="+mj-lt"/>
              <a:buAutoNum type="arabicPeriod"/>
            </a:pPr>
            <a:r>
              <a:rPr lang="en-US" dirty="0" smtClean="0"/>
              <a:t>Types of storyboards</a:t>
            </a:r>
          </a:p>
          <a:p>
            <a:pPr marL="514350" indent="-514350">
              <a:buFont typeface="+mj-lt"/>
              <a:buAutoNum type="arabicPeriod"/>
            </a:pPr>
            <a:endParaRPr lang="en-US" dirty="0" smtClean="0"/>
          </a:p>
          <a:p>
            <a:pPr marL="514350" indent="-514350">
              <a:buFont typeface="+mj-lt"/>
              <a:buAutoNum type="arabicPeriod"/>
            </a:pPr>
            <a:r>
              <a:rPr lang="en-US" dirty="0" smtClean="0"/>
              <a:t>What storyboards do</a:t>
            </a:r>
          </a:p>
          <a:p>
            <a:pPr marL="514350" indent="-514350">
              <a:buFont typeface="+mj-lt"/>
              <a:buAutoNum type="arabicPeriod"/>
            </a:pPr>
            <a:endParaRPr lang="en-US" dirty="0" smtClean="0"/>
          </a:p>
          <a:p>
            <a:pPr marL="514350" indent="-514350">
              <a:buFont typeface="+mj-lt"/>
              <a:buAutoNum type="arabicPeriod"/>
            </a:pPr>
            <a:r>
              <a:rPr lang="en-US" dirty="0" smtClean="0"/>
              <a:t>Tools</a:t>
            </a:r>
          </a:p>
          <a:p>
            <a:pPr marL="514350" indent="-514350">
              <a:buFont typeface="+mj-lt"/>
              <a:buAutoNum type="arabicPeriod"/>
            </a:pPr>
            <a:endParaRPr lang="en-US" dirty="0" smtClean="0"/>
          </a:p>
          <a:p>
            <a:pPr marL="514350" indent="-514350">
              <a:buFont typeface="+mj-lt"/>
              <a:buAutoNum type="arabicPeriod"/>
            </a:pPr>
            <a:r>
              <a:rPr lang="en-US" dirty="0" smtClean="0"/>
              <a:t>Conclusions</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Storyboarding</a:t>
            </a:r>
            <a:endParaRPr lang="en-US" dirty="0"/>
          </a:p>
        </p:txBody>
      </p:sp>
      <p:sp>
        <p:nvSpPr>
          <p:cNvPr id="2" name="Content Placeholder 1"/>
          <p:cNvSpPr>
            <a:spLocks noGrp="1"/>
          </p:cNvSpPr>
          <p:nvPr>
            <p:ph idx="1"/>
          </p:nvPr>
        </p:nvSpPr>
        <p:spPr/>
        <p:txBody>
          <a:bodyPr/>
          <a:lstStyle/>
          <a:p>
            <a:r>
              <a:rPr lang="en-US" dirty="0" smtClean="0"/>
              <a:t>Extremely inexpensive</a:t>
            </a:r>
          </a:p>
          <a:p>
            <a:endParaRPr lang="en-US" dirty="0" smtClean="0"/>
          </a:p>
          <a:p>
            <a:r>
              <a:rPr lang="en-US" dirty="0" smtClean="0"/>
              <a:t>User friendly, informal and interactive</a:t>
            </a:r>
          </a:p>
          <a:p>
            <a:endParaRPr lang="en-US" dirty="0" smtClean="0"/>
          </a:p>
          <a:p>
            <a:r>
              <a:rPr lang="en-US" dirty="0" smtClean="0"/>
              <a:t>Provides an early review of the user interfaces of the system</a:t>
            </a:r>
          </a:p>
          <a:p>
            <a:endParaRPr lang="en-US" dirty="0" smtClean="0"/>
          </a:p>
          <a:p>
            <a:r>
              <a:rPr lang="en-US" dirty="0" smtClean="0"/>
              <a:t>Easy to create and easy to modify</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Types of storyboards	</a:t>
            </a:r>
            <a:endParaRPr lang="en-US" dirty="0"/>
          </a:p>
        </p:txBody>
      </p:sp>
      <p:sp>
        <p:nvSpPr>
          <p:cNvPr id="2" name="Content Placeholder 1"/>
          <p:cNvSpPr>
            <a:spLocks noGrp="1"/>
          </p:cNvSpPr>
          <p:nvPr>
            <p:ph idx="1"/>
          </p:nvPr>
        </p:nvSpPr>
        <p:spPr/>
        <p:txBody>
          <a:bodyPr>
            <a:normAutofit/>
          </a:bodyPr>
          <a:lstStyle/>
          <a:p>
            <a:r>
              <a:rPr lang="en-US" dirty="0" smtClean="0"/>
              <a:t>Passive: </a:t>
            </a:r>
          </a:p>
          <a:p>
            <a:pPr lvl="1"/>
            <a:r>
              <a:rPr lang="en-US" dirty="0" smtClean="0"/>
              <a:t>Tell a story to the user</a:t>
            </a:r>
          </a:p>
          <a:p>
            <a:r>
              <a:rPr lang="en-US" dirty="0" smtClean="0"/>
              <a:t>Active storyboards:</a:t>
            </a:r>
          </a:p>
          <a:p>
            <a:pPr lvl="1"/>
            <a:r>
              <a:rPr lang="en-US" dirty="0" smtClean="0"/>
              <a:t>Try to make the user see “a movie that hasn’t actually been produced yet”</a:t>
            </a:r>
          </a:p>
          <a:p>
            <a:r>
              <a:rPr lang="en-US" dirty="0" smtClean="0"/>
              <a:t>Interactive storyboards:</a:t>
            </a:r>
          </a:p>
          <a:p>
            <a:pPr lvl="1"/>
            <a:r>
              <a:rPr lang="en-US" dirty="0" smtClean="0"/>
              <a:t>Let user experience the system is as realistic a manner as practical.</a:t>
            </a:r>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Types of storyboards	</a:t>
            </a:r>
            <a:endParaRPr lang="en-US" dirty="0"/>
          </a:p>
        </p:txBody>
      </p:sp>
      <p:sp>
        <p:nvSpPr>
          <p:cNvPr id="2" name="Content Placeholder 1"/>
          <p:cNvSpPr>
            <a:spLocks noGrp="1"/>
          </p:cNvSpPr>
          <p:nvPr>
            <p:ph idx="1"/>
          </p:nvPr>
        </p:nvSpPr>
        <p:spPr/>
        <p:txBody>
          <a:bodyPr>
            <a:normAutofit/>
          </a:bodyPr>
          <a:lstStyle/>
          <a:p>
            <a:endParaRPr lang="en-US" dirty="0"/>
          </a:p>
        </p:txBody>
      </p:sp>
      <p:sp>
        <p:nvSpPr>
          <p:cNvPr id="1026" name="AutoShape 2" descr="graphics/13fig01.gif"/>
          <p:cNvSpPr>
            <a:spLocks noChangeAspect="1" noChangeArrowheads="1"/>
          </p:cNvSpPr>
          <p:nvPr/>
        </p:nvSpPr>
        <p:spPr bwMode="auto">
          <a:xfrm>
            <a:off x="155575" y="-1393825"/>
            <a:ext cx="4762500" cy="2914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graphics/13fig01.gif"/>
          <p:cNvSpPr>
            <a:spLocks noChangeAspect="1" noChangeArrowheads="1"/>
          </p:cNvSpPr>
          <p:nvPr/>
        </p:nvSpPr>
        <p:spPr bwMode="auto">
          <a:xfrm>
            <a:off x="155575" y="-1393825"/>
            <a:ext cx="4762500" cy="2914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914400" y="1752600"/>
            <a:ext cx="7728194" cy="4572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What storyboards do</a:t>
            </a:r>
            <a:endParaRPr lang="en-US" dirty="0"/>
          </a:p>
        </p:txBody>
      </p:sp>
      <p:sp>
        <p:nvSpPr>
          <p:cNvPr id="2" name="Content Placeholder 1"/>
          <p:cNvSpPr>
            <a:spLocks noGrp="1"/>
          </p:cNvSpPr>
          <p:nvPr>
            <p:ph idx="1"/>
          </p:nvPr>
        </p:nvSpPr>
        <p:spPr/>
        <p:txBody>
          <a:bodyPr/>
          <a:lstStyle/>
          <a:p>
            <a:r>
              <a:rPr lang="en-US" dirty="0" smtClean="0"/>
              <a:t>To work through the details of the human-to-machine interface.</a:t>
            </a:r>
          </a:p>
          <a:p>
            <a:r>
              <a:rPr lang="en-US" dirty="0" smtClean="0"/>
              <a:t>For used-based systems</a:t>
            </a:r>
          </a:p>
          <a:p>
            <a:pPr lvl="1"/>
            <a:r>
              <a:rPr lang="en-US" dirty="0" smtClean="0"/>
              <a:t>Who the players are (users, other systems, devices, etc)</a:t>
            </a:r>
          </a:p>
          <a:p>
            <a:pPr lvl="1"/>
            <a:r>
              <a:rPr lang="en-US" dirty="0" smtClean="0"/>
              <a:t>What happens to them (behavior of the users and systems)</a:t>
            </a:r>
          </a:p>
          <a:p>
            <a:pPr lvl="1"/>
            <a:r>
              <a:rPr lang="en-US" dirty="0" smtClean="0"/>
              <a:t>How it happens (showing events, states, state transition).</a:t>
            </a:r>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0"/>
            <a:ext cx="8229600" cy="1162050"/>
          </a:xfrm>
        </p:spPr>
        <p:txBody>
          <a:bodyPr/>
          <a:lstStyle/>
          <a:p>
            <a:r>
              <a:rPr lang="en-US" dirty="0" smtClean="0"/>
              <a:t>An example of storyboards</a:t>
            </a:r>
            <a:endParaRPr lang="en-US" dirty="0"/>
          </a:p>
        </p:txBody>
      </p:sp>
      <p:sp>
        <p:nvSpPr>
          <p:cNvPr id="7" name="Text Placeholder 6"/>
          <p:cNvSpPr>
            <a:spLocks noGrp="1"/>
          </p:cNvSpPr>
          <p:nvPr>
            <p:ph type="body" idx="2"/>
          </p:nvPr>
        </p:nvSpPr>
        <p:spPr>
          <a:xfrm>
            <a:off x="5334000" y="838200"/>
            <a:ext cx="3657600" cy="5791200"/>
          </a:xfrm>
        </p:spPr>
        <p:txBody>
          <a:bodyPr>
            <a:normAutofit lnSpcReduction="10000"/>
          </a:bodyPr>
          <a:lstStyle/>
          <a:p>
            <a:pPr>
              <a:buFont typeface="Arial" pitchFamily="34" charset="0"/>
              <a:buChar char="•"/>
            </a:pPr>
            <a:r>
              <a:rPr lang="en-US" sz="2400" dirty="0" smtClean="0"/>
              <a:t>The </a:t>
            </a:r>
            <a:r>
              <a:rPr lang="en-US" sz="2400" dirty="0" smtClean="0">
                <a:solidFill>
                  <a:srgbClr val="FF0000"/>
                </a:solidFill>
              </a:rPr>
              <a:t>WHO</a:t>
            </a:r>
            <a:r>
              <a:rPr lang="en-US" sz="2400" dirty="0" smtClean="0"/>
              <a:t> represented the guests who ride on the roller coaster (going to die)</a:t>
            </a:r>
          </a:p>
          <a:p>
            <a:pPr>
              <a:buFont typeface="Arial" pitchFamily="34" charset="0"/>
              <a:buChar char="•"/>
            </a:pPr>
            <a:r>
              <a:rPr lang="en-US" sz="2400" dirty="0" smtClean="0"/>
              <a:t>The </a:t>
            </a:r>
            <a:r>
              <a:rPr lang="en-US" sz="2400" dirty="0" smtClean="0">
                <a:solidFill>
                  <a:srgbClr val="FF0000"/>
                </a:solidFill>
              </a:rPr>
              <a:t>WHAT</a:t>
            </a:r>
            <a:r>
              <a:rPr lang="en-US" sz="2400" dirty="0" smtClean="0"/>
              <a:t> represented the behavior of the roller </a:t>
            </a:r>
            <a:r>
              <a:rPr lang="en-US" sz="2400" smtClean="0"/>
              <a:t>coaster  (</a:t>
            </a:r>
            <a:r>
              <a:rPr lang="en-US" sz="2400" dirty="0" smtClean="0"/>
              <a:t>falls out and kills everyone).</a:t>
            </a:r>
          </a:p>
          <a:p>
            <a:pPr>
              <a:buFont typeface="Arial" pitchFamily="34" charset="0"/>
              <a:buChar char="•"/>
            </a:pPr>
            <a:r>
              <a:rPr lang="en-US" sz="2400" dirty="0" smtClean="0"/>
              <a:t>The </a:t>
            </a:r>
            <a:r>
              <a:rPr lang="en-US" sz="2400" dirty="0" smtClean="0">
                <a:solidFill>
                  <a:srgbClr val="FF0000"/>
                </a:solidFill>
              </a:rPr>
              <a:t>HOW</a:t>
            </a:r>
            <a:r>
              <a:rPr lang="en-US" sz="2400" dirty="0" smtClean="0"/>
              <a:t> provided further description of how this interaction happens (the roller coaster smashes into the camera, all of the harnesses rise back up, the front eight cars depart from the tracks, etc and people are scared to death)</a:t>
            </a:r>
            <a:endParaRPr lang="en-US" sz="2400" dirty="0"/>
          </a:p>
        </p:txBody>
      </p:sp>
      <p:pic>
        <p:nvPicPr>
          <p:cNvPr id="9" name="storyboardingexample.wmv">
            <a:hlinkClick r:id="" action="ppaction://media"/>
          </p:cNvPr>
          <p:cNvPicPr>
            <a:picLocks noGrp="1" noRot="1" noChangeAspect="1"/>
          </p:cNvPicPr>
          <p:nvPr>
            <p:ph sz="half" idx="1"/>
            <a:videoFile r:link="rId1"/>
          </p:nvPr>
        </p:nvPicPr>
        <p:blipFill>
          <a:blip r:embed="rId4"/>
          <a:stretch>
            <a:fillRect/>
          </a:stretch>
        </p:blipFill>
        <p:spPr>
          <a:xfrm>
            <a:off x="381000" y="1524000"/>
            <a:ext cx="5080000" cy="3810000"/>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Tools</a:t>
            </a:r>
            <a:endParaRPr lang="en-US" dirty="0"/>
          </a:p>
        </p:txBody>
      </p:sp>
      <p:sp>
        <p:nvSpPr>
          <p:cNvPr id="2" name="Content Placeholder 1"/>
          <p:cNvSpPr>
            <a:spLocks noGrp="1"/>
          </p:cNvSpPr>
          <p:nvPr>
            <p:ph idx="1"/>
          </p:nvPr>
        </p:nvSpPr>
        <p:spPr/>
        <p:txBody>
          <a:bodyPr/>
          <a:lstStyle/>
          <a:p>
            <a:r>
              <a:rPr lang="en-US" dirty="0" smtClean="0"/>
              <a:t>Passive-storyboarding: paper, pencil or post-it notes.</a:t>
            </a:r>
          </a:p>
          <a:p>
            <a:r>
              <a:rPr lang="en-US" dirty="0" smtClean="0"/>
              <a:t>Active-storyboarding: Power Point, </a:t>
            </a:r>
            <a:r>
              <a:rPr lang="en-US" dirty="0" err="1" smtClean="0"/>
              <a:t>pdf</a:t>
            </a:r>
            <a:r>
              <a:rPr lang="en-US" dirty="0" smtClean="0"/>
              <a:t> files</a:t>
            </a:r>
          </a:p>
          <a:p>
            <a:r>
              <a:rPr lang="en-US" dirty="0" smtClean="0"/>
              <a:t>Interactive-storyboarding: software package for interactive prototyping such as Macromedia’s Director and </a:t>
            </a:r>
            <a:r>
              <a:rPr lang="en-US" dirty="0" err="1" smtClean="0"/>
              <a:t>Cinemation</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Preparations</a:t>
            </a:r>
            <a:endParaRPr lang="en-US" dirty="0"/>
          </a:p>
        </p:txBody>
      </p:sp>
      <p:sp>
        <p:nvSpPr>
          <p:cNvPr id="3" name="Content Placeholder 2"/>
          <p:cNvSpPr>
            <a:spLocks noGrp="1"/>
          </p:cNvSpPr>
          <p:nvPr>
            <p:ph idx="1"/>
          </p:nvPr>
        </p:nvSpPr>
        <p:spPr/>
        <p:txBody>
          <a:bodyPr/>
          <a:lstStyle/>
          <a:p>
            <a:r>
              <a:rPr lang="en-US" dirty="0" smtClean="0"/>
              <a:t>Proper preparation is critical</a:t>
            </a:r>
          </a:p>
          <a:p>
            <a:r>
              <a:rPr lang="en-US" dirty="0" smtClean="0"/>
              <a:t>Expect resistance… but if you build it they will come</a:t>
            </a:r>
          </a:p>
          <a:p>
            <a:r>
              <a:rPr lang="en-US" dirty="0" smtClean="0"/>
              <a:t>Take time to ensure participation of the right stakeholders</a:t>
            </a:r>
          </a:p>
          <a:p>
            <a:r>
              <a:rPr lang="en-US" dirty="0" smtClean="0"/>
              <a:t>Attend to logistics</a:t>
            </a:r>
          </a:p>
          <a:p>
            <a:pPr lvl="1"/>
            <a:r>
              <a:rPr lang="en-US" dirty="0" smtClean="0"/>
              <a:t>Proper invitations , lighting etc.</a:t>
            </a:r>
          </a:p>
          <a:p>
            <a:pPr lvl="1"/>
            <a:r>
              <a:rPr lang="en-US" dirty="0" smtClean="0"/>
              <a:t>Expect Murphy’s Law</a:t>
            </a:r>
          </a:p>
          <a:p>
            <a:pPr lvl="1"/>
            <a:r>
              <a:rPr lang="en-US" dirty="0" smtClean="0"/>
              <a:t>Appearance is everything</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Some notes</a:t>
            </a:r>
            <a:endParaRPr lang="en-US" dirty="0"/>
          </a:p>
        </p:txBody>
      </p:sp>
      <p:sp>
        <p:nvSpPr>
          <p:cNvPr id="2" name="Content Placeholder 1"/>
          <p:cNvSpPr>
            <a:spLocks noGrp="1"/>
          </p:cNvSpPr>
          <p:nvPr>
            <p:ph idx="1"/>
          </p:nvPr>
        </p:nvSpPr>
        <p:spPr/>
        <p:txBody>
          <a:bodyPr/>
          <a:lstStyle/>
          <a:p>
            <a:r>
              <a:rPr lang="en-US" dirty="0" smtClean="0"/>
              <a:t>Do not invest to much on a storyboard.</a:t>
            </a:r>
          </a:p>
          <a:p>
            <a:r>
              <a:rPr lang="en-US" dirty="0" smtClean="0"/>
              <a:t>Make the storyboard easy to modify.</a:t>
            </a:r>
          </a:p>
          <a:p>
            <a:r>
              <a:rPr lang="en-US" dirty="0" smtClean="0"/>
              <a:t>Do not make the storyboard too functional.</a:t>
            </a:r>
          </a:p>
          <a:p>
            <a:r>
              <a:rPr lang="en-US" dirty="0" smtClean="0"/>
              <a:t>Make the storyboard interactive whenever possible.</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914400" y="1219200"/>
            <a:ext cx="7772400" cy="5136360"/>
          </a:xfrm>
        </p:spPr>
        <p:txBody>
          <a:bodyPr>
            <a:normAutofit fontScale="92500" lnSpcReduction="10000"/>
          </a:bodyPr>
          <a:lstStyle/>
          <a:p>
            <a:r>
              <a:rPr lang="en-US" dirty="0" smtClean="0"/>
              <a:t>Provide an early review of the user interfaces of the system.</a:t>
            </a:r>
          </a:p>
          <a:p>
            <a:r>
              <a:rPr lang="en-US" dirty="0" smtClean="0"/>
              <a:t>To elicit early “Yes, But” syndrome (possible “blank-page” syndrome).</a:t>
            </a:r>
          </a:p>
          <a:p>
            <a:r>
              <a:rPr lang="en-US" dirty="0" smtClean="0"/>
              <a:t>Passive, active, or interactive</a:t>
            </a:r>
          </a:p>
          <a:p>
            <a:r>
              <a:rPr lang="en-US" dirty="0" smtClean="0"/>
              <a:t>Identify the players, explain what happens, and describe how it happens to them</a:t>
            </a:r>
          </a:p>
          <a:p>
            <a:r>
              <a:rPr lang="en-US" dirty="0" smtClean="0"/>
              <a:t>Sketchy, user friendly, interactive and easy to modify</a:t>
            </a:r>
          </a:p>
          <a:p>
            <a:r>
              <a:rPr lang="en-US" dirty="0" smtClean="0"/>
              <a:t>Do early and often with new or innovative content</a:t>
            </a:r>
          </a:p>
          <a:p>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Warm-up Materials</a:t>
            </a:r>
            <a:endParaRPr lang="en-US" dirty="0"/>
          </a:p>
        </p:txBody>
      </p:sp>
      <p:sp>
        <p:nvSpPr>
          <p:cNvPr id="3" name="Content Placeholder 2"/>
          <p:cNvSpPr>
            <a:spLocks noGrp="1"/>
          </p:cNvSpPr>
          <p:nvPr>
            <p:ph idx="1"/>
          </p:nvPr>
        </p:nvSpPr>
        <p:spPr/>
        <p:txBody>
          <a:bodyPr/>
          <a:lstStyle/>
          <a:p>
            <a:r>
              <a:rPr lang="en-US" dirty="0" smtClean="0"/>
              <a:t>Send out materials in advance, it will get the crowd in the right mental state</a:t>
            </a:r>
          </a:p>
          <a:p>
            <a:r>
              <a:rPr lang="en-US" dirty="0" smtClean="0"/>
              <a:t>Push the idea “This is not just another meeting”</a:t>
            </a:r>
          </a:p>
          <a:p>
            <a:r>
              <a:rPr lang="en-US" dirty="0" smtClean="0"/>
              <a:t>Two types of warm-up materials</a:t>
            </a:r>
          </a:p>
          <a:p>
            <a:pPr lvl="1"/>
            <a:r>
              <a:rPr lang="en-US" dirty="0" smtClean="0"/>
              <a:t>Project Specific materials</a:t>
            </a:r>
          </a:p>
          <a:p>
            <a:pPr lvl="1"/>
            <a:r>
              <a:rPr lang="en-US" dirty="0" smtClean="0"/>
              <a:t>Out of the box thinking material</a:t>
            </a:r>
          </a:p>
          <a:p>
            <a:r>
              <a:rPr lang="en-US" dirty="0" smtClean="0"/>
              <a:t>Don’t send out materials too far in advance</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Facilitator</a:t>
            </a:r>
            <a:endParaRPr lang="en-US" dirty="0"/>
          </a:p>
        </p:txBody>
      </p:sp>
      <p:sp>
        <p:nvSpPr>
          <p:cNvPr id="3" name="Content Placeholder 2"/>
          <p:cNvSpPr>
            <a:spLocks noGrp="1"/>
          </p:cNvSpPr>
          <p:nvPr>
            <p:ph idx="1"/>
          </p:nvPr>
        </p:nvSpPr>
        <p:spPr/>
        <p:txBody>
          <a:bodyPr>
            <a:normAutofit/>
          </a:bodyPr>
          <a:lstStyle/>
          <a:p>
            <a:r>
              <a:rPr lang="en-US" dirty="0" smtClean="0"/>
              <a:t>If possible have a specialist,  not a team member—a non stakeholder </a:t>
            </a:r>
          </a:p>
          <a:p>
            <a:r>
              <a:rPr lang="en-US" dirty="0" smtClean="0"/>
              <a:t>If it must be a team member they should have:</a:t>
            </a:r>
          </a:p>
          <a:p>
            <a:pPr lvl="1"/>
            <a:r>
              <a:rPr lang="en-US" dirty="0" smtClean="0"/>
              <a:t>Received training in the process</a:t>
            </a:r>
          </a:p>
          <a:p>
            <a:pPr lvl="1"/>
            <a:r>
              <a:rPr lang="en-US" dirty="0" smtClean="0"/>
              <a:t>Demonstrate strong consensus building skills</a:t>
            </a:r>
          </a:p>
          <a:p>
            <a:pPr lvl="1"/>
            <a:r>
              <a:rPr lang="en-US" dirty="0" smtClean="0"/>
              <a:t>Be personable and well respected</a:t>
            </a:r>
          </a:p>
          <a:p>
            <a:pPr lvl="1"/>
            <a:r>
              <a:rPr lang="en-US" dirty="0" smtClean="0"/>
              <a:t>Be strong enough to chair a challenging meeting</a:t>
            </a:r>
          </a:p>
          <a:p>
            <a:r>
              <a:rPr lang="en-US" dirty="0" smtClean="0"/>
              <a:t>The facilitator must be objective</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2064"/>
            <a:ext cx="8534400" cy="914400"/>
          </a:xfrm>
        </p:spPr>
        <p:txBody>
          <a:bodyPr/>
          <a:lstStyle/>
          <a:p>
            <a:r>
              <a:rPr lang="en-US" sz="3600" dirty="0" smtClean="0"/>
              <a:t>The facilitator’s Responsibility</a:t>
            </a:r>
            <a:endParaRPr lang="en-US" sz="3600" dirty="0"/>
          </a:p>
        </p:txBody>
      </p:sp>
      <p:sp>
        <p:nvSpPr>
          <p:cNvPr id="3" name="Content Placeholder 2"/>
          <p:cNvSpPr>
            <a:spLocks noGrp="1"/>
          </p:cNvSpPr>
          <p:nvPr>
            <p:ph idx="1"/>
          </p:nvPr>
        </p:nvSpPr>
        <p:spPr/>
        <p:txBody>
          <a:bodyPr>
            <a:normAutofit lnSpcReduction="10000"/>
          </a:bodyPr>
          <a:lstStyle/>
          <a:p>
            <a:r>
              <a:rPr lang="en-US" sz="3200" dirty="0" smtClean="0"/>
              <a:t>Establish a professional and objective tone for the meeting.</a:t>
            </a:r>
          </a:p>
          <a:p>
            <a:r>
              <a:rPr lang="en-US" sz="3200" dirty="0" smtClean="0"/>
              <a:t>Start and stop the meeting on time.</a:t>
            </a:r>
          </a:p>
          <a:p>
            <a:r>
              <a:rPr lang="en-US" sz="3200" dirty="0" smtClean="0"/>
              <a:t>Establish and enforce the "rules" for the meeting.</a:t>
            </a:r>
          </a:p>
          <a:p>
            <a:r>
              <a:rPr lang="en-US" sz="3200" dirty="0" smtClean="0"/>
              <a:t>Introduce the goals and agenda for the meeting.</a:t>
            </a:r>
          </a:p>
          <a:p>
            <a:r>
              <a:rPr lang="en-US" sz="3200" dirty="0" smtClean="0"/>
              <a:t> Manage the meeting and keep the team "on track."</a:t>
            </a:r>
          </a:p>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z="3600" dirty="0" smtClean="0"/>
              <a:t>…The facilitator’s Responsibility</a:t>
            </a:r>
            <a:endParaRPr lang="en-US" sz="3600" dirty="0"/>
          </a:p>
        </p:txBody>
      </p:sp>
      <p:sp>
        <p:nvSpPr>
          <p:cNvPr id="3" name="Content Placeholder 2"/>
          <p:cNvSpPr>
            <a:spLocks noGrp="1"/>
          </p:cNvSpPr>
          <p:nvPr>
            <p:ph idx="1"/>
          </p:nvPr>
        </p:nvSpPr>
        <p:spPr/>
        <p:txBody>
          <a:bodyPr>
            <a:normAutofit fontScale="92500"/>
          </a:bodyPr>
          <a:lstStyle/>
          <a:p>
            <a:r>
              <a:rPr lang="en-US" sz="3200" dirty="0" smtClean="0"/>
              <a:t> Facilitate a process of decision and consensus making, but avoid participating in the content.</a:t>
            </a:r>
          </a:p>
          <a:p>
            <a:r>
              <a:rPr lang="en-US" sz="3200" dirty="0" smtClean="0"/>
              <a:t>Manage any facilities and logistics issues to ensure that the focus remains on the agenda.</a:t>
            </a:r>
          </a:p>
          <a:p>
            <a:r>
              <a:rPr lang="en-US" sz="3200" dirty="0" smtClean="0"/>
              <a:t>Make certain that all stakeholders participate and have their input heard.</a:t>
            </a:r>
          </a:p>
          <a:p>
            <a:r>
              <a:rPr lang="en-US" sz="3200" dirty="0" smtClean="0"/>
              <a:t> Control disruptive or unproductive behavior.</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The requirements workshop&amp;quot;&quot;/&gt;&lt;property id=&quot;20307&quot; value=&quot;257&quot;/&gt;&lt;/object&gt;&lt;object type=&quot;3&quot; unique_id=&quot;10005&quot;&gt;&lt;property id=&quot;20148&quot; value=&quot;5&quot;/&gt;&lt;property id=&quot;20300&quot; value=&quot;Slide 2 - &amp;quot;Overview&amp;quot;&quot;/&gt;&lt;property id=&quot;20307&quot; value=&quot;258&quot;/&gt;&lt;/object&gt;&lt;object type=&quot;3&quot; unique_id=&quot;10006&quot;&gt;&lt;property id=&quot;20148&quot; value=&quot;5&quot;/&gt;&lt;property id=&quot;20300&quot; value=&quot;Slide 3 - &amp;quot;Why Requirements Workshop&amp;quot;&quot;/&gt;&lt;property id=&quot;20307&quot; value=&quot;259&quot;/&gt;&lt;/object&gt;&lt;object type=&quot;3&quot; unique_id=&quot;10007&quot;&gt;&lt;property id=&quot;20148&quot; value=&quot;5&quot;/&gt;&lt;property id=&quot;20300&quot; value=&quot;Slide 4 - &amp;quot;Benefits&amp;quot;&quot;/&gt;&lt;property id=&quot;20307&quot; value=&quot;260&quot;/&gt;&lt;/object&gt;&lt;object type=&quot;3&quot; unique_id=&quot;10008&quot;&gt;&lt;property id=&quot;20148&quot; value=&quot;5&quot;/&gt;&lt;property id=&quot;20300&quot; value=&quot;Slide 5 - &amp;quot;Preparations&amp;quot;&quot;/&gt;&lt;property id=&quot;20307&quot; value=&quot;261&quot;/&gt;&lt;/object&gt;&lt;object type=&quot;3&quot; unique_id=&quot;10009&quot;&gt;&lt;property id=&quot;20148&quot; value=&quot;5&quot;/&gt;&lt;property id=&quot;20300&quot; value=&quot;Slide 6 - &amp;quot;Warm-up Materials&amp;quot;&quot;/&gt;&lt;property id=&quot;20307&quot; value=&quot;262&quot;/&gt;&lt;/object&gt;&lt;object type=&quot;3&quot; unique_id=&quot;10010&quot;&gt;&lt;property id=&quot;20148&quot; value=&quot;5&quot;/&gt;&lt;property id=&quot;20300&quot; value=&quot;Slide 7 - &amp;quot;Choosing the Facilitator&amp;quot;&quot;/&gt;&lt;property id=&quot;20307&quot; value=&quot;263&quot;/&gt;&lt;/object&gt;&lt;object type=&quot;3&quot; unique_id=&quot;10011&quot;&gt;&lt;property id=&quot;20148&quot; value=&quot;5&quot;/&gt;&lt;property id=&quot;20300&quot; value=&quot;Slide 8 - &amp;quot;The facilitator’s Responsibility&amp;quot;&quot;/&gt;&lt;property id=&quot;20307&quot; value=&quot;266&quot;/&gt;&lt;/object&gt;&lt;object type=&quot;3&quot; unique_id=&quot;10012&quot;&gt;&lt;property id=&quot;20148&quot; value=&quot;5&quot;/&gt;&lt;property id=&quot;20300&quot; value=&quot;Slide 9 - &amp;quot;…The facilitator’s Responsibility&amp;quot;&quot;/&gt;&lt;property id=&quot;20307&quot; value=&quot;265&quot;/&gt;&lt;/object&gt;&lt;object type=&quot;3&quot; unique_id=&quot;10013&quot;&gt;&lt;property id=&quot;20148&quot; value=&quot;5&quot;/&gt;&lt;property id=&quot;20300&quot; value=&quot;Slide 10 - &amp;quot;Setting an agenda&amp;quot;&quot;/&gt;&lt;property id=&quot;20307&quot; value=&quot;267&quot;/&gt;&lt;/object&gt;&lt;object type=&quot;3&quot; unique_id=&quot;10014&quot;&gt;&lt;property id=&quot;20148&quot; value=&quot;5&quot;/&gt;&lt;property id=&quot;20300&quot; value=&quot;Slide 11&quot;/&gt;&lt;property id=&quot;20307&quot; value=&quot;268&quot;/&gt;&lt;/object&gt;&lt;object type=&quot;3&quot; unique_id=&quot;10015&quot;&gt;&lt;property id=&quot;20148&quot; value=&quot;5&quot;/&gt;&lt;property id=&quot;20300&quot; value=&quot;Slide 12 - &amp;quot;After the Workshop&amp;quot;&quot;/&gt;&lt;property id=&quot;20307&quot; value=&quot;269&quot;/&gt;&lt;/object&gt;&lt;object type=&quot;3&quot; unique_id=&quot;10016&quot;&gt;&lt;property id=&quot;20148&quot; value=&quot;5&quot;/&gt;&lt;property id=&quot;20300&quot; value=&quot;Slide 13 - &amp;quot;Review&amp;quot;&quot;/&gt;&lt;property id=&quot;20307&quot; value=&quot;270&quot;/&gt;&lt;/object&gt;&lt;object type=&quot;3&quot; unique_id=&quot;10017&quot;&gt;&lt;property id=&quot;20148&quot; value=&quot;5&quot;/&gt;&lt;property id=&quot;20300&quot; value=&quot;Slide 14 - &amp;quot;Chapter 10 &amp;#x0D;&amp;#x0A;Brainstorming and &amp;#x0D;&amp;#x0A;Idea Reduction&amp;quot;&quot;/&gt;&lt;property id=&quot;20307&quot; value=&quot;271&quot;/&gt;&lt;/object&gt;&lt;object type=&quot;3&quot; unique_id=&quot;10018&quot;&gt;&lt;property id=&quot;20148&quot; value=&quot;5&quot;/&gt;&lt;property id=&quot;20300&quot; value=&quot;Slide 15 - &amp;quot;Key points&amp;quot;&quot;/&gt;&lt;property id=&quot;20307&quot; value=&quot;272&quot;/&gt;&lt;/object&gt;&lt;object type=&quot;3&quot; unique_id=&quot;10019&quot;&gt;&lt;property id=&quot;20148&quot; value=&quot;5&quot;/&gt;&lt;property id=&quot;20300&quot; value=&quot;Slide 16 - &amp;quot;Brainstorming!&amp;quot;&quot;/&gt;&lt;property id=&quot;20307&quot; value=&quot;273&quot;/&gt;&lt;/object&gt;&lt;object type=&quot;3&quot; unique_id=&quot;10020&quot;&gt;&lt;property id=&quot;20148&quot; value=&quot;5&quot;/&gt;&lt;property id=&quot;20300&quot; value=&quot;Slide 17 - &amp;quot;Finding undiscovered ruins&amp;quot;&quot;/&gt;&lt;property id=&quot;20307&quot; value=&quot;274&quot;/&gt;&lt;/object&gt;&lt;object type=&quot;3&quot; unique_id=&quot;10021&quot;&gt;&lt;property id=&quot;20148&quot; value=&quot;5&quot;/&gt;&lt;property id=&quot;20300&quot; value=&quot;Slide 18 - &amp;quot;Benefits of Brainstorming&amp;quot;&quot;/&gt;&lt;property id=&quot;20307&quot; value=&quot;275&quot;/&gt;&lt;/object&gt;&lt;object type=&quot;3&quot; unique_id=&quot;10022&quot;&gt;&lt;property id=&quot;20148&quot; value=&quot;5&quot;/&gt;&lt;property id=&quot;20300&quot; value=&quot;Slide 19 - &amp;quot;Phases of Brainstorming&amp;quot;&quot;/&gt;&lt;property id=&quot;20307&quot; value=&quot;276&quot;/&gt;&lt;/object&gt;&lt;object type=&quot;3&quot; unique_id=&quot;10023&quot;&gt;&lt;property id=&quot;20148&quot; value=&quot;5&quot;/&gt;&lt;property id=&quot;20300&quot; value=&quot;Slide 20 - &amp;quot;Live Brainstorming&amp;quot;&quot;/&gt;&lt;property id=&quot;20307&quot; value=&quot;277&quot;/&gt;&lt;/object&gt;&lt;object type=&quot;3&quot; unique_id=&quot;10024&quot;&gt;&lt;property id=&quot;20148&quot; value=&quot;5&quot;/&gt;&lt;property id=&quot;20300&quot; value=&quot;Slide 21 - &amp;quot;Live Brainstorming&amp;quot;&quot;/&gt;&lt;property id=&quot;20307&quot; value=&quot;278&quot;/&gt;&lt;/object&gt;&lt;object type=&quot;3&quot; unique_id=&quot;10025&quot;&gt;&lt;property id=&quot;20148&quot; value=&quot;5&quot;/&gt;&lt;property id=&quot;20300&quot; value=&quot;Slide 22 - &amp;quot;Live Brainstorming&amp;quot;&quot;/&gt;&lt;property id=&quot;20307&quot; value=&quot;279&quot;/&gt;&lt;/object&gt;&lt;object type=&quot;3&quot; unique_id=&quot;10026&quot;&gt;&lt;property id=&quot;20148&quot; value=&quot;5&quot;/&gt;&lt;property id=&quot;20300&quot; value=&quot;Slide 23 - &amp;quot;Live Brainstorming&amp;quot;&quot;/&gt;&lt;property id=&quot;20307&quot; value=&quot;280&quot;/&gt;&lt;/object&gt;&lt;object type=&quot;3&quot; unique_id=&quot;10027&quot;&gt;&lt;property id=&quot;20148&quot; value=&quot;5&quot;/&gt;&lt;property id=&quot;20300&quot; value=&quot;Slide 24 - &amp;quot;Live Brainstorming&amp;quot;&quot;/&gt;&lt;property id=&quot;20307&quot; value=&quot;281&quot;/&gt;&lt;/object&gt;&lt;object type=&quot;3&quot; unique_id=&quot;10028&quot;&gt;&lt;property id=&quot;20148&quot; value=&quot;5&quot;/&gt;&lt;property id=&quot;20300&quot; value=&quot;Slide 25 - &amp;quot;Live Brainstorming&amp;quot;&quot;/&gt;&lt;property id=&quot;20307&quot; value=&quot;282&quot;/&gt;&lt;/object&gt;&lt;object type=&quot;3&quot; unique_id=&quot;10029&quot;&gt;&lt;property id=&quot;20148&quot; value=&quot;5&quot;/&gt;&lt;property id=&quot;20300&quot; value=&quot;Slide 26 - &amp;quot;Live Brainstorming&amp;quot;&quot;/&gt;&lt;property id=&quot;20307&quot; value=&quot;283&quot;/&gt;&lt;/object&gt;&lt;object type=&quot;3&quot; unique_id=&quot;10030&quot;&gt;&lt;property id=&quot;20148&quot; value=&quot;5&quot;/&gt;&lt;property id=&quot;20300&quot; value=&quot;Slide 27 - &amp;quot;Live Brainstorming&amp;quot;&quot;/&gt;&lt;property id=&quot;20307&quot; value=&quot;284&quot;/&gt;&lt;/object&gt;&lt;object type=&quot;3&quot; unique_id=&quot;10031&quot;&gt;&lt;property id=&quot;20148&quot; value=&quot;5&quot;/&gt;&lt;property id=&quot;20300&quot; value=&quot;Slide 28 - &amp;quot;Idea Reduction&amp;quot;&quot;/&gt;&lt;property id=&quot;20307&quot; value=&quot;285&quot;/&gt;&lt;/object&gt;&lt;object type=&quot;3&quot; unique_id=&quot;10032&quot;&gt;&lt;property id=&quot;20148&quot; value=&quot;5&quot;/&gt;&lt;property id=&quot;20300&quot; value=&quot;Slide 29 - &amp;quot;Idea Reduction – Pruning Idea&amp;quot;&quot;/&gt;&lt;property id=&quot;20307&quot; value=&quot;286&quot;/&gt;&lt;/object&gt;&lt;object type=&quot;3&quot; unique_id=&quot;10033&quot;&gt;&lt;property id=&quot;20148&quot; value=&quot;5&quot;/&gt;&lt;property id=&quot;20300&quot; value=&quot;Slide 30 - &amp;quot;Idea Reduction – Grouping Idea&amp;quot;&quot;/&gt;&lt;property id=&quot;20307&quot; value=&quot;287&quot;/&gt;&lt;/object&gt;&lt;object type=&quot;3&quot; unique_id=&quot;10034&quot;&gt;&lt;property id=&quot;20148&quot; value=&quot;5&quot;/&gt;&lt;property id=&quot;20300&quot; value=&quot;Slide 31 - &amp;quot;Idea Reduction – Defining Features&amp;quot;&quot;/&gt;&lt;property id=&quot;20307&quot; value=&quot;288&quot;/&gt;&lt;/object&gt;&lt;object type=&quot;3&quot; unique_id=&quot;10035&quot;&gt;&lt;property id=&quot;20148&quot; value=&quot;5&quot;/&gt;&lt;property id=&quot;20300&quot; value=&quot;Slide 32 - &amp;quot;Idea Reduction – Prioritizing Ideas&amp;quot;&quot;/&gt;&lt;property id=&quot;20307&quot; value=&quot;289&quot;/&gt;&lt;/object&gt;&lt;object type=&quot;3&quot; unique_id=&quot;10036&quot;&gt;&lt;property id=&quot;20148&quot; value=&quot;5&quot;/&gt;&lt;property id=&quot;20300&quot; value=&quot;Slide 33 - &amp;quot;Idea Reduction – Prioritizing Ideas&amp;quot;&quot;/&gt;&lt;property id=&quot;20307&quot; value=&quot;290&quot;/&gt;&lt;/object&gt;&lt;object type=&quot;3&quot; unique_id=&quot;10037&quot;&gt;&lt;property id=&quot;20148&quot; value=&quot;5&quot;/&gt;&lt;property id=&quot;20300&quot; value=&quot;Slide 34 - &amp;quot;Web-Based Brainstorming&amp;quot;&quot;/&gt;&lt;property id=&quot;20307&quot; value=&quot;291&quot;/&gt;&lt;/object&gt;&lt;object type=&quot;3&quot; unique_id=&quot;10038&quot;&gt;&lt;property id=&quot;20148&quot; value=&quot;5&quot;/&gt;&lt;property id=&quot;20300&quot; value=&quot;Slide 35 - &amp;quot;Web-Based Brainstorming&amp;quot;&quot;/&gt;&lt;property id=&quot;20307&quot; value=&quot;292&quot;/&gt;&lt;/object&gt;&lt;object type=&quot;3&quot; unique_id=&quot;10039&quot;&gt;&lt;property id=&quot;20148&quot; value=&quot;5&quot;/&gt;&lt;property id=&quot;20300&quot; value=&quot;Slide 36 - &amp;quot;The Case Study: &amp;#x0D;&amp;#x0A;The HOLIS Requirements Workshop&amp;quot;&quot;/&gt;&lt;property id=&quot;20307&quot; value=&quot;293&quot;/&gt;&lt;/object&gt;&lt;object type=&quot;3&quot; unique_id=&quot;10040&quot;&gt;&lt;property id=&quot;20148&quot; value=&quot;5&quot;/&gt;&lt;property id=&quot;20300&quot; value=&quot;Slide 37 - &amp;quot;The Case Study: &amp;#x0D;&amp;#x0A;The HOLIS Requirements Workshop&amp;quot;&quot;/&gt;&lt;property id=&quot;20307&quot; value=&quot;294&quot;/&gt;&lt;/object&gt;&lt;object type=&quot;3&quot; unique_id=&quot;10041&quot;&gt;&lt;property id=&quot;20148&quot; value=&quot;5&quot;/&gt;&lt;property id=&quot;20300&quot; value=&quot;Slide 38 - &amp;quot;The Case Study: &amp;#x0D;&amp;#x0A;The HOLIS Requirements Workshop&amp;quot;&quot;/&gt;&lt;property id=&quot;20307&quot; value=&quot;295&quot;/&gt;&lt;/object&gt;&lt;object type=&quot;3&quot; unique_id=&quot;10042&quot;&gt;&lt;property id=&quot;20148&quot; value=&quot;5&quot;/&gt;&lt;property id=&quot;20300&quot; value=&quot;Slide 39 - &amp;quot;The Case Study: &amp;#x0D;&amp;#x0A;The HOLIS Requirements Workshop&amp;quot;&quot;/&gt;&lt;property id=&quot;20307&quot; value=&quot;296&quot;/&gt;&lt;/object&gt;&lt;object type=&quot;3&quot; unique_id=&quot;10043&quot;&gt;&lt;property id=&quot;20148&quot; value=&quot;5&quot;/&gt;&lt;property id=&quot;20300&quot; value=&quot;Slide 40 - &amp;quot;The Case Study: &amp;#x0D;&amp;#x0A;The HOLIS Requirements Workshop&amp;quot;&quot;/&gt;&lt;property id=&quot;20307&quot; value=&quot;297&quot;/&gt;&lt;/object&gt;&lt;object type=&quot;3&quot; unique_id=&quot;10044&quot;&gt;&lt;property id=&quot;20148&quot; value=&quot;5&quot;/&gt;&lt;property id=&quot;20300&quot; value=&quot;Slide 41 - &amp;quot;Summary&amp;quot;&quot;/&gt;&lt;property id=&quot;20307&quot; value=&quot;29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169</TotalTime>
  <Words>2414</Words>
  <Application>Microsoft Office PowerPoint</Application>
  <PresentationFormat>On-screen Show (4:3)</PresentationFormat>
  <Paragraphs>389</Paragraphs>
  <Slides>51</Slides>
  <Notes>1</Notes>
  <HiddenSlides>0</HiddenSlides>
  <MMClips>1</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Metro</vt:lpstr>
      <vt:lpstr>Chapter 11: The requirements workshop</vt:lpstr>
      <vt:lpstr>Overview</vt:lpstr>
      <vt:lpstr>Why Requirements Workshop</vt:lpstr>
      <vt:lpstr>Benefits</vt:lpstr>
      <vt:lpstr>Preparations</vt:lpstr>
      <vt:lpstr>Warm-up Materials</vt:lpstr>
      <vt:lpstr>Choosing the Facilitator</vt:lpstr>
      <vt:lpstr>The facilitator’s Responsibility</vt:lpstr>
      <vt:lpstr>…The facilitator’s Responsibility</vt:lpstr>
      <vt:lpstr>Setting an agenda</vt:lpstr>
      <vt:lpstr>Slide 11</vt:lpstr>
      <vt:lpstr>After the Workshop</vt:lpstr>
      <vt:lpstr>Review</vt:lpstr>
      <vt:lpstr>Chapter 12  Brainstorming and  Idea Reduction</vt:lpstr>
      <vt:lpstr>Key points</vt:lpstr>
      <vt:lpstr>Brainstorming!</vt:lpstr>
      <vt:lpstr>Finding undiscovered ruins</vt:lpstr>
      <vt:lpstr>Benefits of Brainstorming</vt:lpstr>
      <vt:lpstr>Phases of Brainstorming</vt:lpstr>
      <vt:lpstr>Live Brainstorming</vt:lpstr>
      <vt:lpstr>Live Brainstorming</vt:lpstr>
      <vt:lpstr>Live Brainstorming</vt:lpstr>
      <vt:lpstr>Live Brainstorming</vt:lpstr>
      <vt:lpstr>Live Brainstorming</vt:lpstr>
      <vt:lpstr>Live Brainstorming</vt:lpstr>
      <vt:lpstr>Live Brainstorming</vt:lpstr>
      <vt:lpstr>Live Brainstorming</vt:lpstr>
      <vt:lpstr>Idea Reduction</vt:lpstr>
      <vt:lpstr>Idea Reduction – Pruning Idea</vt:lpstr>
      <vt:lpstr>Idea Reduction – Grouping Idea</vt:lpstr>
      <vt:lpstr>Idea Reduction – Defining Features</vt:lpstr>
      <vt:lpstr>Idea Reduction – Prioritizing Ideas</vt:lpstr>
      <vt:lpstr>Idea Reduction – Prioritizing Ideas</vt:lpstr>
      <vt:lpstr>Web-Based Brainstorming</vt:lpstr>
      <vt:lpstr>Web-Based Brainstorming</vt:lpstr>
      <vt:lpstr>The Case Study:  The HOLIS Requirements Workshop</vt:lpstr>
      <vt:lpstr>The Case Study:  The HOLIS Requirements Workshop</vt:lpstr>
      <vt:lpstr>The Case Study:  The HOLIS Requirements Workshop</vt:lpstr>
      <vt:lpstr>The Case Study:  The HOLIS Requirements Workshop</vt:lpstr>
      <vt:lpstr>The Case Study:  The HOLIS Requirements Workshop</vt:lpstr>
      <vt:lpstr>Summary</vt:lpstr>
      <vt:lpstr>Chapter 13. Storyboarding</vt:lpstr>
      <vt:lpstr>Content </vt:lpstr>
      <vt:lpstr>Storyboarding</vt:lpstr>
      <vt:lpstr>Types of storyboards </vt:lpstr>
      <vt:lpstr>Types of storyboards </vt:lpstr>
      <vt:lpstr>What storyboards do</vt:lpstr>
      <vt:lpstr>An example of storyboards</vt:lpstr>
      <vt:lpstr>Tools</vt:lpstr>
      <vt:lpstr>Some notes</vt:lpstr>
      <vt:lpstr>Conclusions</vt:lpstr>
    </vt:vector>
  </TitlesOfParts>
  <Company>Upekesoft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The requirements workshop</dc:title>
  <dc:creator>ade</dc:creator>
  <cp:lastModifiedBy>NAM H. PHAM</cp:lastModifiedBy>
  <cp:revision>34</cp:revision>
  <dcterms:created xsi:type="dcterms:W3CDTF">2008-09-18T22:33:35Z</dcterms:created>
  <dcterms:modified xsi:type="dcterms:W3CDTF">2008-09-23T03:17:19Z</dcterms:modified>
</cp:coreProperties>
</file>