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4" r:id="rId12"/>
    <p:sldId id="270" r:id="rId13"/>
    <p:sldId id="271" r:id="rId14"/>
    <p:sldId id="272" r:id="rId15"/>
    <p:sldId id="273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8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8DEA-358E-4C59-A046-8B67B7F85672}" type="datetimeFigureOut">
              <a:rPr lang="en-US" smtClean="0"/>
              <a:t>12/7/2008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D20B-9C3D-46C0-9D17-4DD31A559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8DEA-358E-4C59-A046-8B67B7F85672}" type="datetimeFigureOut">
              <a:rPr lang="en-US" smtClean="0"/>
              <a:t>12/7/2008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D20B-9C3D-46C0-9D17-4DD31A559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8DEA-358E-4C59-A046-8B67B7F85672}" type="datetimeFigureOut">
              <a:rPr lang="en-US" smtClean="0"/>
              <a:t>12/7/2008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D20B-9C3D-46C0-9D17-4DD31A559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8DEA-358E-4C59-A046-8B67B7F85672}" type="datetimeFigureOut">
              <a:rPr lang="en-US" smtClean="0"/>
              <a:t>12/7/2008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D20B-9C3D-46C0-9D17-4DD31A559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8DEA-358E-4C59-A046-8B67B7F85672}" type="datetimeFigureOut">
              <a:rPr lang="en-US" smtClean="0"/>
              <a:t>12/7/2008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D20B-9C3D-46C0-9D17-4DD31A559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8DEA-358E-4C59-A046-8B67B7F85672}" type="datetimeFigureOut">
              <a:rPr lang="en-US" smtClean="0"/>
              <a:t>12/7/2008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D20B-9C3D-46C0-9D17-4DD31A559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8DEA-358E-4C59-A046-8B67B7F85672}" type="datetimeFigureOut">
              <a:rPr lang="en-US" smtClean="0"/>
              <a:t>12/7/2008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D20B-9C3D-46C0-9D17-4DD31A559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8DEA-358E-4C59-A046-8B67B7F85672}" type="datetimeFigureOut">
              <a:rPr lang="en-US" smtClean="0"/>
              <a:t>12/7/2008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D20B-9C3D-46C0-9D17-4DD31A559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8DEA-358E-4C59-A046-8B67B7F85672}" type="datetimeFigureOut">
              <a:rPr lang="en-US" smtClean="0"/>
              <a:t>12/7/2008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D20B-9C3D-46C0-9D17-4DD31A559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8DEA-358E-4C59-A046-8B67B7F85672}" type="datetimeFigureOut">
              <a:rPr lang="en-US" smtClean="0"/>
              <a:t>12/7/2008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D20B-9C3D-46C0-9D17-4DD31A559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8DEA-358E-4C59-A046-8B67B7F85672}" type="datetimeFigureOut">
              <a:rPr lang="en-US" smtClean="0"/>
              <a:t>12/7/2008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D20B-9C3D-46C0-9D17-4DD31A559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48DEA-358E-4C59-A046-8B67B7F85672}" type="datetimeFigureOut">
              <a:rPr lang="en-US" smtClean="0"/>
              <a:t>12/7/2008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9D20B-9C3D-46C0-9D17-4DD31A5592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They contains:</a:t>
            </a:r>
          </a:p>
          <a:p>
            <a:pPr lvl="1"/>
            <a:r>
              <a:rPr lang="en-US" dirty="0"/>
              <a:t>External Interface </a:t>
            </a:r>
            <a:r>
              <a:rPr lang="en-US" dirty="0" smtClean="0"/>
              <a:t>Requirements</a:t>
            </a:r>
          </a:p>
          <a:p>
            <a:pPr lvl="2"/>
            <a:r>
              <a:rPr lang="en-US" dirty="0" smtClean="0"/>
              <a:t>User Interface</a:t>
            </a:r>
          </a:p>
          <a:p>
            <a:pPr lvl="2"/>
            <a:r>
              <a:rPr lang="en-US" dirty="0" smtClean="0"/>
              <a:t>Hardware Interface</a:t>
            </a:r>
          </a:p>
          <a:p>
            <a:pPr lvl="2"/>
            <a:r>
              <a:rPr lang="en-US" dirty="0" smtClean="0"/>
              <a:t>Software Interface</a:t>
            </a:r>
          </a:p>
          <a:p>
            <a:pPr lvl="1"/>
            <a:r>
              <a:rPr lang="en-US" dirty="0" smtClean="0"/>
              <a:t>Performance Requirements</a:t>
            </a:r>
          </a:p>
          <a:p>
            <a:pPr lvl="1"/>
            <a:r>
              <a:rPr lang="en-US" dirty="0" smtClean="0"/>
              <a:t>Software System Attribute</a:t>
            </a:r>
          </a:p>
          <a:p>
            <a:pPr lvl="2"/>
            <a:r>
              <a:rPr lang="en-US" dirty="0" smtClean="0"/>
              <a:t>Reliability, Security, Availability, Maintainability and Reparability</a:t>
            </a:r>
          </a:p>
          <a:p>
            <a:pPr lvl="1"/>
            <a:r>
              <a:rPr lang="en-US" dirty="0" smtClean="0"/>
              <a:t>Design Constraint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SYSTEM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Realiability</a:t>
            </a:r>
            <a:r>
              <a:rPr lang="en-US" dirty="0" smtClean="0"/>
              <a:t>/Dependability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Availability</a:t>
            </a:r>
          </a:p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Reparability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Reliability/Dependability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1447800"/>
          <a:ext cx="8686800" cy="4811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5943600"/>
              </a:tblGrid>
              <a:tr h="3522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</a:tr>
              <a:tr h="616438">
                <a:tc>
                  <a:txBody>
                    <a:bodyPr/>
                    <a:lstStyle/>
                    <a:p>
                      <a:r>
                        <a:rPr lang="en-US" dirty="0" smtClean="0"/>
                        <a:t>MTBF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failure rate of two sub-system must be below 1 times/month</a:t>
                      </a:r>
                      <a:endParaRPr lang="en-US" dirty="0"/>
                    </a:p>
                  </a:txBody>
                  <a:tcPr/>
                </a:tc>
              </a:tr>
              <a:tr h="693766">
                <a:tc>
                  <a:txBody>
                    <a:bodyPr/>
                    <a:lstStyle/>
                    <a:p>
                      <a:r>
                        <a:rPr lang="en-US" dirty="0" smtClean="0"/>
                        <a:t>Fault-Tolerance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Sub-system must have a backup copy to continue operation in case the primary system fails.</a:t>
                      </a:r>
                      <a:endParaRPr lang="en-US" dirty="0"/>
                    </a:p>
                  </a:txBody>
                  <a:tcPr/>
                </a:tc>
              </a:tr>
              <a:tr h="660469"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r>
                        <a:rPr lang="en-US" baseline="0" dirty="0" smtClean="0"/>
                        <a:t> Data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information displayed to users via user interface must be correct and prompt</a:t>
                      </a:r>
                      <a:endParaRPr lang="en-US" dirty="0"/>
                    </a:p>
                  </a:txBody>
                  <a:tcPr/>
                </a:tc>
              </a:tr>
              <a:tr h="660469">
                <a:tc>
                  <a:txBody>
                    <a:bodyPr/>
                    <a:lstStyle/>
                    <a:p>
                      <a:r>
                        <a:rPr lang="en-US" dirty="0" smtClean="0"/>
                        <a:t>User  Setting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information about user's preferences of system must be consistent, reliable and up-to-date</a:t>
                      </a:r>
                      <a:endParaRPr lang="en-US" dirty="0"/>
                    </a:p>
                  </a:txBody>
                  <a:tcPr/>
                </a:tc>
              </a:tr>
              <a:tr h="954011">
                <a:tc>
                  <a:txBody>
                    <a:bodyPr/>
                    <a:lstStyle/>
                    <a:p>
                      <a:r>
                        <a:rPr lang="en-US" dirty="0" smtClean="0"/>
                        <a:t>Log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log of everyday operation should be updated by the end of day and backed up on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weekend.</a:t>
                      </a:r>
                      <a:endParaRPr lang="en-US" dirty="0"/>
                    </a:p>
                  </a:txBody>
                  <a:tcPr/>
                </a:tc>
              </a:tr>
              <a:tr h="836812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 subsystem must control hardware equipments like sensors and actuators precisely and safely.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contains three main properties:</a:t>
            </a:r>
          </a:p>
          <a:p>
            <a:pPr lvl="1"/>
            <a:r>
              <a:rPr lang="en-US" dirty="0"/>
              <a:t>Information </a:t>
            </a:r>
            <a:r>
              <a:rPr lang="en-US" dirty="0" smtClean="0"/>
              <a:t>congeniality</a:t>
            </a:r>
          </a:p>
          <a:p>
            <a:pPr lvl="1"/>
            <a:r>
              <a:rPr lang="en-US" dirty="0"/>
              <a:t>Information </a:t>
            </a:r>
            <a:r>
              <a:rPr lang="en-US" dirty="0" smtClean="0"/>
              <a:t>Integrity</a:t>
            </a:r>
          </a:p>
          <a:p>
            <a:pPr lvl="1"/>
            <a:r>
              <a:rPr lang="en-US" dirty="0"/>
              <a:t>Information </a:t>
            </a:r>
            <a:r>
              <a:rPr lang="en-US" dirty="0" smtClean="0"/>
              <a:t>Availability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Availability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shall provide requested service in 24/7</a:t>
            </a:r>
          </a:p>
          <a:p>
            <a:r>
              <a:rPr lang="en-US" dirty="0"/>
              <a:t> The response time of the system when a request arrive should be prompt and precise.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system shall have a backup system to be upgraded parallel/online when a new device comes </a:t>
            </a:r>
            <a:r>
              <a:rPr lang="en-US" dirty="0" smtClean="0"/>
              <a:t>or some modifications taken </a:t>
            </a:r>
            <a:r>
              <a:rPr lang="en-US" dirty="0"/>
              <a:t>by technician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With very low probability, the system will introduce bugs when updating changes.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Reparability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repair time shall be quick.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system is able to be diagnosed and replaced </a:t>
            </a:r>
            <a:r>
              <a:rPr lang="en-US" dirty="0" smtClean="0"/>
              <a:t>erroneous </a:t>
            </a:r>
            <a:r>
              <a:rPr lang="en-US" dirty="0"/>
              <a:t>part when still running.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Constraint: Two sub systems shall be developed using Java language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 Memory Constraint: The memory for all two subsystem shall not be larger than 1Gb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 Line of code constraint: The total number of LOC should less than 100K.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Functionality constraint: Two sub system shall provide ONLY functions required in the requirement</a:t>
            </a:r>
          </a:p>
          <a:p>
            <a:endParaRPr lang="en-US" dirty="0" smtClean="0"/>
          </a:p>
          <a:p>
            <a:r>
              <a:rPr lang="en-US" dirty="0" smtClean="0"/>
              <a:t> Environment constraint: sub systems shall be developed under Windows NT OS.</a:t>
            </a:r>
          </a:p>
          <a:p>
            <a:endParaRPr lang="en-US" dirty="0" smtClean="0"/>
          </a:p>
          <a:p>
            <a:r>
              <a:rPr lang="en-US" dirty="0" smtClean="0"/>
              <a:t> The interface between components shall be consistent and well described.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dirty="0" smtClean="0"/>
              <a:t>External Interface Requirements</a:t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The primary goals of the NCS user interfaces are accessibility, universality, and </a:t>
            </a:r>
            <a:r>
              <a:rPr lang="en-US" dirty="0" err="1" smtClean="0"/>
              <a:t>reachability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3505200"/>
          <a:ext cx="8763000" cy="2821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6172200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</a:tr>
              <a:tr h="389915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Touch screen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unscratchable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finger controllable, and multi touchable</a:t>
                      </a:r>
                      <a:endParaRPr lang="en-US" dirty="0"/>
                    </a:p>
                  </a:txBody>
                  <a:tcPr marL="0" marR="0"/>
                </a:tc>
              </a:tr>
              <a:tr h="441384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Mobile Device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small, attachable, and compatible across different devices.</a:t>
                      </a:r>
                      <a:endParaRPr lang="en-US" dirty="0"/>
                    </a:p>
                  </a:txBody>
                  <a:tcPr marL="0" marR="0"/>
                </a:tc>
              </a:tr>
              <a:tr h="662076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Voice Recognition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accurately understand commands and, be able to handle noisy environments.</a:t>
                      </a:r>
                      <a:endParaRPr lang="en-US" dirty="0"/>
                    </a:p>
                  </a:txBody>
                  <a:tcPr marL="0" marR="0"/>
                </a:tc>
              </a:tr>
              <a:tr h="441384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Remote controls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simple, big buttons, universal compatibility</a:t>
                      </a:r>
                      <a:endParaRPr lang="en-US" dirty="0"/>
                    </a:p>
                  </a:txBody>
                  <a:tcPr marL="0" marR="0"/>
                </a:tc>
              </a:tr>
              <a:tr h="520724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Motion Detector</a:t>
                      </a:r>
                      <a:endParaRPr 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accurate, operate in low and no light conditions</a:t>
                      </a:r>
                      <a:endParaRPr lang="en-US" dirty="0"/>
                    </a:p>
                  </a:txBody>
                  <a:tcPr marL="0" mar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External Interface Requirements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2209800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r>
                        <a:rPr lang="en-US" baseline="0" dirty="0" smtClean="0"/>
                        <a:t> Devices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information in a large and easy to read format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Mobile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Wireless Markup Language (WML) pages as well as receive SMS text message notifications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accurately announce messages, configurable, customizable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dirty="0" smtClean="0"/>
              <a:t>External Interface Requirements</a:t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Interface</a:t>
            </a:r>
          </a:p>
          <a:p>
            <a:pPr lvl="1"/>
            <a:r>
              <a:rPr lang="en-US" dirty="0"/>
              <a:t>NCS has sensors to get data and actuators to give a physical </a:t>
            </a:r>
            <a:r>
              <a:rPr lang="en-US" dirty="0" smtClean="0"/>
              <a:t>service.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sensors and actuators are connected to the home server computer through </a:t>
            </a:r>
            <a:r>
              <a:rPr lang="en-US" dirty="0" err="1"/>
              <a:t>OSGi</a:t>
            </a:r>
            <a:r>
              <a:rPr lang="en-US" dirty="0"/>
              <a:t>(Open Services </a:t>
            </a:r>
            <a:r>
              <a:rPr lang="en-US" dirty="0" smtClean="0"/>
              <a:t>Gate-way </a:t>
            </a:r>
            <a:r>
              <a:rPr lang="en-US" dirty="0"/>
              <a:t>Initiative) interface.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External Interface Requirements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2438400"/>
          <a:ext cx="8839200" cy="3304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5715000"/>
              </a:tblGrid>
              <a:tr h="3770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</a:tr>
              <a:tr h="61247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RFID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RFID and location sensors check user's position in Smart Home environment</a:t>
                      </a:r>
                      <a:endParaRPr lang="en-US" dirty="0"/>
                    </a:p>
                  </a:txBody>
                  <a:tcPr/>
                </a:tc>
              </a:tr>
              <a:tr h="706774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Motion sensor catches user's motion by detects hand motion, eye direction, etc.</a:t>
                      </a:r>
                      <a:endParaRPr lang="en-US" dirty="0"/>
                    </a:p>
                  </a:txBody>
                  <a:tcPr/>
                </a:tc>
              </a:tr>
              <a:tr h="650729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Smoke, thermal, CO-detector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Smoke, thermal and CO-detector sensors detect fire.</a:t>
                      </a:r>
                      <a:endParaRPr lang="en-US" dirty="0"/>
                    </a:p>
                  </a:txBody>
                  <a:tcPr/>
                </a:tc>
              </a:tr>
              <a:tr h="929614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Body sensors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Body sensors is essential to check the customer's health status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External Interface Requirements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Actuators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590800"/>
          <a:ext cx="6096000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 door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</a:t>
                      </a:r>
                      <a:r>
                        <a:rPr lang="en-US" baseline="0" dirty="0" smtClean="0"/>
                        <a:t> and convenient for elder people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Light switch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</a:t>
                      </a:r>
                      <a:r>
                        <a:rPr lang="en-US" baseline="0" dirty="0" smtClean="0"/>
                        <a:t> switch on/off light whether there is a person or not.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Sprinkler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Smartly detects and provides water to extinguish fire.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 window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Automatic open/close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Alarm(audible, visible)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audible and visible alarm actuators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External Interface Requirements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</a:t>
            </a:r>
            <a:r>
              <a:rPr lang="en-US" dirty="0" smtClean="0"/>
              <a:t>Interfaces</a:t>
            </a:r>
          </a:p>
          <a:p>
            <a:pPr lvl="1"/>
            <a:r>
              <a:rPr lang="en-US" dirty="0"/>
              <a:t>The system should be connected to the </a:t>
            </a:r>
            <a:r>
              <a:rPr lang="en-US" dirty="0" err="1"/>
              <a:t>Internat</a:t>
            </a:r>
            <a:r>
              <a:rPr lang="en-US" dirty="0"/>
              <a:t> or LAN.</a:t>
            </a:r>
          </a:p>
          <a:p>
            <a:pPr lvl="1"/>
            <a:r>
              <a:rPr lang="en-US" dirty="0"/>
              <a:t> The system shall connect with the telephone lines.</a:t>
            </a:r>
          </a:p>
          <a:p>
            <a:pPr lvl="1"/>
            <a:r>
              <a:rPr lang="en-US" dirty="0"/>
              <a:t> The system shall has a connection with an emergency protocol which is connected to a </a:t>
            </a:r>
            <a:r>
              <a:rPr lang="en-US" dirty="0" err="1"/>
              <a:t>hostpital</a:t>
            </a:r>
            <a:r>
              <a:rPr lang="en-US" dirty="0"/>
              <a:t>, police,</a:t>
            </a:r>
          </a:p>
          <a:p>
            <a:pPr lvl="1"/>
            <a:r>
              <a:rPr lang="en-US" dirty="0"/>
              <a:t>and re station.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External Interface Requirements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Interface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Calendaring System uses </a:t>
            </a:r>
            <a:r>
              <a:rPr lang="en-US" dirty="0" err="1" smtClean="0"/>
              <a:t>ical</a:t>
            </a:r>
            <a:r>
              <a:rPr lang="en-US" dirty="0" smtClean="0"/>
              <a:t> file format (</a:t>
            </a:r>
            <a:r>
              <a:rPr lang="en-US" dirty="0"/>
              <a:t>RFC </a:t>
            </a:r>
            <a:r>
              <a:rPr lang="en-US" dirty="0" smtClean="0"/>
              <a:t>2445)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Notification system uses XML file format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UI </a:t>
            </a:r>
            <a:r>
              <a:rPr lang="en-US" dirty="0" err="1"/>
              <a:t>Transisition</a:t>
            </a:r>
            <a:r>
              <a:rPr lang="en-US" dirty="0"/>
              <a:t>: The information </a:t>
            </a:r>
            <a:r>
              <a:rPr lang="en-US" dirty="0" smtClean="0"/>
              <a:t>transfers </a:t>
            </a:r>
            <a:r>
              <a:rPr lang="en-US" dirty="0"/>
              <a:t>between any devices (sensors/</a:t>
            </a:r>
            <a:r>
              <a:rPr lang="en-US" dirty="0" err="1"/>
              <a:t>actutors</a:t>
            </a:r>
            <a:r>
              <a:rPr lang="en-US" dirty="0"/>
              <a:t>) with main </a:t>
            </a:r>
            <a:r>
              <a:rPr lang="en-US" dirty="0" smtClean="0"/>
              <a:t>system should </a:t>
            </a:r>
            <a:r>
              <a:rPr lang="en-US" dirty="0"/>
              <a:t>not more than 3s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 Data access time: The system should access any data from database in reasonable 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 Startup Time: The time between system is </a:t>
            </a:r>
            <a:r>
              <a:rPr lang="en-US" dirty="0" err="1"/>
              <a:t>reseted</a:t>
            </a:r>
            <a:r>
              <a:rPr lang="en-US" dirty="0"/>
              <a:t> and normally operated should be less than 10s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 Interoperability: The system shall work </a:t>
            </a:r>
            <a:r>
              <a:rPr lang="en-US" dirty="0" smtClean="0"/>
              <a:t>smoothly </a:t>
            </a:r>
            <a:r>
              <a:rPr lang="en-US" dirty="0"/>
              <a:t>with other smart home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751</Words>
  <Application>Microsoft Office PowerPoint</Application>
  <PresentationFormat>On-screen Show (4:3)</PresentationFormat>
  <Paragraphs>133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Specific Requirements</vt:lpstr>
      <vt:lpstr>External Interface Requirements </vt:lpstr>
      <vt:lpstr>External Interface Requirements </vt:lpstr>
      <vt:lpstr>External Interface Requirements </vt:lpstr>
      <vt:lpstr>External Interface Requirements </vt:lpstr>
      <vt:lpstr>External Interface Requirements </vt:lpstr>
      <vt:lpstr>External Interface Requirements </vt:lpstr>
      <vt:lpstr>External Interface Requirements </vt:lpstr>
      <vt:lpstr>PERFORMANCE REQUIREMENTS</vt:lpstr>
      <vt:lpstr>SOFTWARE SYSTEM ATTRIBUTES</vt:lpstr>
      <vt:lpstr>Reliability/Dependability </vt:lpstr>
      <vt:lpstr>Security </vt:lpstr>
      <vt:lpstr>Availability </vt:lpstr>
      <vt:lpstr>Maintainability</vt:lpstr>
      <vt:lpstr>Reparability</vt:lpstr>
      <vt:lpstr>Design Constraints</vt:lpstr>
      <vt:lpstr>Design Constraints</vt:lpstr>
    </vt:vector>
  </TitlesOfParts>
  <Company>ISU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NAM H. PHAM</dc:creator>
  <cp:lastModifiedBy>NAM H. PHAM</cp:lastModifiedBy>
  <cp:revision>46</cp:revision>
  <dcterms:created xsi:type="dcterms:W3CDTF">2008-12-07T18:35:24Z</dcterms:created>
  <dcterms:modified xsi:type="dcterms:W3CDTF">2008-12-07T19:22:21Z</dcterms:modified>
</cp:coreProperties>
</file>