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7"/>
  </p:normalViewPr>
  <p:slideViewPr>
    <p:cSldViewPr snapToGrid="0">
      <p:cViewPr varScale="1">
        <p:scale>
          <a:sx n="88" d="100"/>
          <a:sy n="88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824581-D73E-185E-676E-F3DFE06C1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0" t="2496" r="1066"/>
          <a:stretch/>
        </p:blipFill>
        <p:spPr>
          <a:xfrm>
            <a:off x="89875" y="1569310"/>
            <a:ext cx="12102125" cy="52886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Calibration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C9D29A-021B-7DA4-A50B-CDE300DC8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82820"/>
              </p:ext>
            </p:extLst>
          </p:nvPr>
        </p:nvGraphicFramePr>
        <p:xfrm>
          <a:off x="236483" y="1677035"/>
          <a:ext cx="650590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706">
                  <a:extLst>
                    <a:ext uri="{9D8B030D-6E8A-4147-A177-3AD203B41FA5}">
                      <a16:colId xmlns:a16="http://schemas.microsoft.com/office/drawing/2014/main" val="1006006788"/>
                    </a:ext>
                  </a:extLst>
                </a:gridCol>
                <a:gridCol w="2666101">
                  <a:extLst>
                    <a:ext uri="{9D8B030D-6E8A-4147-A177-3AD203B41FA5}">
                      <a16:colId xmlns:a16="http://schemas.microsoft.com/office/drawing/2014/main" val="2665606912"/>
                    </a:ext>
                  </a:extLst>
                </a:gridCol>
                <a:gridCol w="1513490">
                  <a:extLst>
                    <a:ext uri="{9D8B030D-6E8A-4147-A177-3AD203B41FA5}">
                      <a16:colId xmlns:a16="http://schemas.microsoft.com/office/drawing/2014/main" val="705433518"/>
                    </a:ext>
                  </a:extLst>
                </a:gridCol>
                <a:gridCol w="1124606">
                  <a:extLst>
                    <a:ext uri="{9D8B030D-6E8A-4147-A177-3AD203B41FA5}">
                      <a16:colId xmlns:a16="http://schemas.microsoft.com/office/drawing/2014/main" val="1631359333"/>
                    </a:ext>
                  </a:extLst>
                </a:gridCol>
              </a:tblGrid>
              <a:tr h="379375">
                <a:tc>
                  <a:txBody>
                    <a:bodyPr/>
                    <a:lstStyle/>
                    <a:p>
                      <a:r>
                        <a:rPr lang="en-GB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Initial guess and calibration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Calibration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9916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GB" sz="1400" dirty="0"/>
                        <a:t>Transmission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Rate at which a susceptible individual may interact with and be infected by an individual with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0.05</a:t>
                      </a:r>
                    </a:p>
                    <a:p>
                      <a:r>
                        <a:rPr lang="en-GB" sz="1400" dirty="0"/>
                        <a:t>(0,0.1)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0.06356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1378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GB" sz="1400" dirty="0"/>
                        <a:t>Relapse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Rate at which a person who has previously been treated with TB experiences diseases reactivation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  <a:p>
                      <a:r>
                        <a:rPr lang="en-GB" sz="1400" dirty="0"/>
                        <a:t>(0.004,0.1)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0.0083138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3800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GB" sz="1400" dirty="0"/>
                        <a:t>Initial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starting  number of individuals with  active TB in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100 000</a:t>
                      </a:r>
                    </a:p>
                    <a:p>
                      <a:r>
                        <a:rPr lang="en-GB" sz="1400" dirty="0"/>
                        <a:t>(1, 3 000 000)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1 903 068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5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GB" sz="1400" dirty="0"/>
                        <a:t>Progression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rate at which an individual with latent TB moves to having active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0.08</a:t>
                      </a:r>
                    </a:p>
                    <a:p>
                      <a:r>
                        <a:rPr lang="en-GB" sz="1400" dirty="0"/>
                        <a:t>(0,0.2)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0.09566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7272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GB" sz="1400" dirty="0"/>
                        <a:t>Initial latent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starting number of individuals with latent TB in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100 000</a:t>
                      </a:r>
                    </a:p>
                    <a:p>
                      <a:r>
                        <a:rPr lang="en-GB" sz="1400" dirty="0"/>
                        <a:t>(1, 3 000 000)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1 732 038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4535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ECE8D5B-8ADF-1EB3-4EDF-EA2785EC8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86" y="2107860"/>
            <a:ext cx="5312980" cy="36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917C8-8D40-FCE1-5304-9229D56C170C}"/>
              </a:ext>
            </a:extLst>
          </p:cNvPr>
          <p:cNvSpPr txBox="1"/>
          <p:nvPr/>
        </p:nvSpPr>
        <p:spPr>
          <a:xfrm>
            <a:off x="7731860" y="6145151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Potential impact of COVID not modelled</a:t>
            </a:r>
          </a:p>
        </p:txBody>
      </p:sp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855C9-DD4F-AFD3-088E-4F59C227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35314"/>
            <a:ext cx="10518701" cy="53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201" y="419063"/>
            <a:ext cx="3864428" cy="1325563"/>
          </a:xfrm>
        </p:spPr>
        <p:txBody>
          <a:bodyPr/>
          <a:lstStyle/>
          <a:p>
            <a:r>
              <a:rPr lang="en-GB" dirty="0"/>
              <a:t>Tornado Plots:</a:t>
            </a:r>
            <a:br>
              <a:rPr lang="en-GB" dirty="0"/>
            </a:br>
            <a:r>
              <a:rPr lang="en-GB" dirty="0"/>
              <a:t> Progression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36CA3-E827-74AA-CD3F-3ADF05DA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8743" cy="3489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E3D033-EDBB-2D85-E10E-4E8E62D5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747"/>
            <a:ext cx="7358746" cy="34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201" y="419063"/>
            <a:ext cx="3864428" cy="1874194"/>
          </a:xfrm>
        </p:spPr>
        <p:txBody>
          <a:bodyPr>
            <a:normAutofit fontScale="90000"/>
          </a:bodyPr>
          <a:lstStyle/>
          <a:p>
            <a:r>
              <a:rPr lang="en-GB" dirty="0"/>
              <a:t>Tornado Plots:</a:t>
            </a:r>
            <a:br>
              <a:rPr lang="en-GB" dirty="0"/>
            </a:br>
            <a:r>
              <a:rPr lang="en-GB" dirty="0"/>
              <a:t> Detected and Treated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36CA3-E827-74AA-CD3F-3ADF05DA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358743" cy="3489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E3D033-EDBB-2D85-E10E-4E8E62D5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368747"/>
            <a:ext cx="7358745" cy="34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157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Kenya Baseline Transmission Model</vt:lpstr>
      <vt:lpstr>Baseline SFD</vt:lpstr>
      <vt:lpstr>Baseline Calibration</vt:lpstr>
      <vt:lpstr>Calibrated Baseline Output</vt:lpstr>
      <vt:lpstr>Tornado Plots:  Progression</vt:lpstr>
      <vt:lpstr>Tornado Plots:  Detected and Treated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2</cp:revision>
  <dcterms:created xsi:type="dcterms:W3CDTF">2024-03-25T09:31:05Z</dcterms:created>
  <dcterms:modified xsi:type="dcterms:W3CDTF">2024-03-25T10:31:53Z</dcterms:modified>
</cp:coreProperties>
</file>