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71" r:id="rId2"/>
    <p:sldId id="270" r:id="rId3"/>
    <p:sldId id="272" r:id="rId4"/>
    <p:sldId id="273" r:id="rId5"/>
    <p:sldId id="274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5" r:id="rId15"/>
    <p:sldId id="264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512132-5EE2-A046-A19D-E09A0566D924}" v="18" dt="2024-05-07T12:47:56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81"/>
    <p:restoredTop sz="94531"/>
  </p:normalViewPr>
  <p:slideViewPr>
    <p:cSldViewPr snapToGrid="0">
      <p:cViewPr varScale="1">
        <p:scale>
          <a:sx n="98" d="100"/>
          <a:sy n="98" d="100"/>
        </p:scale>
        <p:origin x="20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FCFAA-812D-1847-A5BB-105B73839FDE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BF608-1CF3-7940-8667-CE6C14C5B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8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BF608-1CF3-7940-8667-CE6C14C5B08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385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BF608-1CF3-7940-8667-CE6C14C5B08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709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BF608-1CF3-7940-8667-CE6C14C5B08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35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1699-70A6-78E2-68E0-B8D1EBC56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6E669-508A-FA5E-6C6F-81CC7FEB9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E3851-F0A5-AD9C-CBB2-9AEF20C4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5D395-2DC6-D313-268E-F6AA5FD2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F85FB-7EBC-222E-61F4-982DDF29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23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AB87-70ED-B31E-0008-2BF4FE0A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BECA5-416C-6617-B209-4B5E22F28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52646-37B1-D1CE-B27C-BA3E635ED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2726D-52D3-EE1E-2FFB-9A3760CB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835F0-122E-816B-1A11-5F6FD086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1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E6B3C-6263-6CCE-B619-9C6BFB232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07626-6331-712E-6B30-2DE086D4C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245FA-6BB0-9097-B049-FE8555722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3AFAF-7C52-8DC5-1BF0-E603AB32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D057E-1753-E6C7-F10F-C3DE1BD9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68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2D2A-4637-317B-8036-B1357060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1D6CB-6EB8-BAB5-A208-1005FABDA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1376D-6620-8B75-320B-0B246625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6C753-06DA-AED7-CF5C-6AC66714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6B89B-79D2-58C6-EAAE-15F852C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63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072C9-91C5-1691-C523-4A78535E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13430-30BB-2B31-AABD-F69C0AA48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5F14D-B083-C666-9E2E-303C59354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07B-D19C-CF9D-FB8F-F64380E1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12031-C8DD-B1A0-3292-E9646DFF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14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F953-172F-4B56-BF27-B59E0954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FCD71-11E6-7AA6-DFB0-A31519D3F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E2567-6091-E564-4C4E-4BB3EDBA3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20ADF-E94F-127D-07B5-E501F8E4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4F6C5-D45B-494D-F530-C0CCAABC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F53C3-7B50-D193-068C-245F7137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70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E0F5-A9FB-C07E-5764-FA22DCDB6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80A6E-A6DD-A9FD-60B1-17E3AEC25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69D9A-8A29-18C5-2061-462C7ED90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ABFBE-22B3-793D-AC9D-F6755CE18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8B110-2EA6-5AF8-9220-6E422FC61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EC782E-EDA6-C86C-7945-317E87B3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D31E87-0316-DD60-CD8D-667B71B9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2B2A7D-D8D7-A26B-8DF4-59CB574F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73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F4F8-FE7D-7EE5-84E6-D66D8B90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8F3DF-CACE-E484-9409-FFEE0475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5ED51-9A78-49B4-5F8D-02593060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7AEE0-0756-BB18-4461-08282FA8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26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19D93C-FBCB-FB31-C95B-1940D94D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61157-B07A-179C-F7DA-0B928F6F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CC51D-03FC-931F-0A60-1766C016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48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690D-0029-AEE9-AC11-28A28BE06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AE6C5-B982-7BB4-8F1C-9B72ED7B7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50C85-4520-F99E-FB18-6AE957A98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16D1B-EA9D-8A94-031B-34D1664C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90CDD-A131-0927-4D70-313EE4F0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9E62B-E4E9-6BCE-CCB9-EDD144DB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32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F053-096F-82B5-9E1D-CD81E5C5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A3C47A-963E-E83F-95AF-45FAD2498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F0CD4-24AA-37C8-B19E-B46E0B166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C330B-C33C-FDE3-61C5-DD2F403C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1E790-F8E0-4CAB-AE88-AC68918B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1B207-82A5-4744-A8B7-CFA16D91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38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82F383-FC97-39FB-3AA7-4470C805B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1C3BC-E6CF-9044-610F-F6CE2ED46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375E8-CAE1-BDCA-FD42-B6D763B55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C1035D-8CA6-4748-93CD-5DDB1972CCBE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2FC48-9C1D-DCD2-245A-984263592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A8172-A855-3E5E-D887-50C51916A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55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46A5-8FE9-F63F-C88F-A6129A77A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Kenya Patient Pathway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2D62E-C6C1-2F72-B2E1-00A1B29514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632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3A6F-B77F-5F36-593F-AC0FCC1F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19" y="204574"/>
            <a:ext cx="7892748" cy="1325563"/>
          </a:xfrm>
        </p:spPr>
        <p:txBody>
          <a:bodyPr/>
          <a:lstStyle/>
          <a:p>
            <a:r>
              <a:rPr lang="en-GB" dirty="0"/>
              <a:t>Tornado Plots: Progression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AAEEF-68D0-F824-D25D-86B26417E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7" y="1246231"/>
            <a:ext cx="9096796" cy="510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33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3A6F-B77F-5F36-593F-AC0FCC1F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19" y="204574"/>
            <a:ext cx="9958614" cy="1325563"/>
          </a:xfrm>
        </p:spPr>
        <p:txBody>
          <a:bodyPr/>
          <a:lstStyle/>
          <a:p>
            <a:r>
              <a:rPr lang="en-GB" dirty="0"/>
              <a:t>Tornado Plots: Cumulative New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1102F-86F5-9A91-DB75-A5033E111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67" y="1530137"/>
            <a:ext cx="7772400" cy="436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50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3A6F-B77F-5F36-593F-AC0FCC1F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19" y="204574"/>
            <a:ext cx="9958614" cy="1325563"/>
          </a:xfrm>
        </p:spPr>
        <p:txBody>
          <a:bodyPr/>
          <a:lstStyle/>
          <a:p>
            <a:r>
              <a:rPr lang="en-GB" dirty="0"/>
              <a:t>Tornado Plots: Total TB deaths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AED08F-34F6-5C03-670E-1B6B56B07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98" y="1223653"/>
            <a:ext cx="9016403" cy="506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33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8AB6-6857-9623-7E1A-192EBEAB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Sobel Indices: Progression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EF932-6543-28F6-E9D7-B08D94E7B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491" y="2025478"/>
            <a:ext cx="4724400" cy="4165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858584-0B27-8B07-8F84-49B2483AA795}"/>
              </a:ext>
            </a:extLst>
          </p:cNvPr>
          <p:cNvSpPr txBox="1"/>
          <p:nvPr/>
        </p:nvSpPr>
        <p:spPr>
          <a:xfrm>
            <a:off x="2387943" y="1458031"/>
            <a:ext cx="79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2005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082FEA-0ACC-BC8A-EBFF-D0879A74A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89" y="2050878"/>
            <a:ext cx="47244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0A994E-B90A-D185-CB1D-002C219DFF21}"/>
              </a:ext>
            </a:extLst>
          </p:cNvPr>
          <p:cNvSpPr txBox="1"/>
          <p:nvPr/>
        </p:nvSpPr>
        <p:spPr>
          <a:xfrm>
            <a:off x="8483943" y="1501451"/>
            <a:ext cx="79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1948677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8AB6-6857-9623-7E1A-192EBEAB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Sobel Indices: New Cases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858584-0B27-8B07-8F84-49B2483AA795}"/>
              </a:ext>
            </a:extLst>
          </p:cNvPr>
          <p:cNvSpPr txBox="1"/>
          <p:nvPr/>
        </p:nvSpPr>
        <p:spPr>
          <a:xfrm>
            <a:off x="2387943" y="1458031"/>
            <a:ext cx="79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2005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A994E-B90A-D185-CB1D-002C219DFF21}"/>
              </a:ext>
            </a:extLst>
          </p:cNvPr>
          <p:cNvSpPr txBox="1"/>
          <p:nvPr/>
        </p:nvSpPr>
        <p:spPr>
          <a:xfrm>
            <a:off x="8483943" y="1501451"/>
            <a:ext cx="79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2015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8B063A-22BB-B66D-64A1-B1114782F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89" y="2063235"/>
            <a:ext cx="4724400" cy="414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1AE0D2-C0B2-BA65-7546-019D8DA2F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189" y="1982573"/>
            <a:ext cx="47244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49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8AB6-6857-9623-7E1A-192EBEAB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Sobel Indices: Total TB deaths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858584-0B27-8B07-8F84-49B2483AA795}"/>
              </a:ext>
            </a:extLst>
          </p:cNvPr>
          <p:cNvSpPr txBox="1"/>
          <p:nvPr/>
        </p:nvSpPr>
        <p:spPr>
          <a:xfrm>
            <a:off x="2387943" y="1458031"/>
            <a:ext cx="79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2005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A994E-B90A-D185-CB1D-002C219DFF21}"/>
              </a:ext>
            </a:extLst>
          </p:cNvPr>
          <p:cNvSpPr txBox="1"/>
          <p:nvPr/>
        </p:nvSpPr>
        <p:spPr>
          <a:xfrm>
            <a:off x="8483943" y="1501451"/>
            <a:ext cx="79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2015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DB713C-3209-3F89-CB4B-0071AEDD3F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2189" y="2050878"/>
            <a:ext cx="4724400" cy="414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028F52-B55E-E61D-FBD0-F9DE4D5C74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12043" y="2149732"/>
            <a:ext cx="468132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B4C2-A68F-618E-7966-6B3F05A91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Dynamics/Equilibrium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B8D9C-E2AF-57F7-21A8-46EE2FE64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65" y="1541420"/>
            <a:ext cx="4920346" cy="435133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Extend timeframe up until 2100</a:t>
            </a:r>
          </a:p>
          <a:p>
            <a:r>
              <a:rPr lang="en-GB" dirty="0"/>
              <a:t>Consider flows – equilibrium is seen if flow =0 or is constant over time</a:t>
            </a:r>
          </a:p>
          <a:p>
            <a:r>
              <a:rPr lang="en-GB" dirty="0"/>
              <a:t>Consider progression flow – new active TB cases</a:t>
            </a:r>
          </a:p>
          <a:p>
            <a:r>
              <a:rPr lang="en-GB" dirty="0"/>
              <a:t>Although zoomed out it appears stable from around year 2060 – technically not in equilibrium as there is a slight decrease year on year</a:t>
            </a:r>
          </a:p>
          <a:p>
            <a:r>
              <a:rPr lang="en-GB" dirty="0"/>
              <a:t>Likely that if the system remains as is, it may eventually reach equilibrium when progression reaches 0 – however this would likely require several hundred if not thousands of years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9BB7C-5FEA-5345-0510-E19C8843E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512" y="323169"/>
            <a:ext cx="5497003" cy="301398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D52A69-8EC2-CA6E-D261-62A1ECFFB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20062"/>
              </p:ext>
            </p:extLst>
          </p:nvPr>
        </p:nvGraphicFramePr>
        <p:xfrm>
          <a:off x="6433454" y="3852089"/>
          <a:ext cx="4920346" cy="282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173">
                  <a:extLst>
                    <a:ext uri="{9D8B030D-6E8A-4147-A177-3AD203B41FA5}">
                      <a16:colId xmlns:a16="http://schemas.microsoft.com/office/drawing/2014/main" val="1908465027"/>
                    </a:ext>
                  </a:extLst>
                </a:gridCol>
                <a:gridCol w="2460173">
                  <a:extLst>
                    <a:ext uri="{9D8B030D-6E8A-4147-A177-3AD203B41FA5}">
                      <a16:colId xmlns:a16="http://schemas.microsoft.com/office/drawing/2014/main" val="544226445"/>
                    </a:ext>
                  </a:extLst>
                </a:gridCol>
              </a:tblGrid>
              <a:tr h="436248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Progression (people/year)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763126"/>
                  </a:ext>
                </a:extLst>
              </a:tr>
              <a:tr h="436248">
                <a:tc>
                  <a:txBody>
                    <a:bodyPr/>
                    <a:lstStyle/>
                    <a:p>
                      <a:r>
                        <a:rPr lang="en-GB" dirty="0"/>
                        <a:t>2060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31 173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517260"/>
                  </a:ext>
                </a:extLst>
              </a:tr>
              <a:tr h="436248">
                <a:tc>
                  <a:txBody>
                    <a:bodyPr/>
                    <a:lstStyle/>
                    <a:p>
                      <a:r>
                        <a:rPr lang="en-GB" dirty="0"/>
                        <a:t>2070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29 469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197193"/>
                  </a:ext>
                </a:extLst>
              </a:tr>
              <a:tr h="436248">
                <a:tc>
                  <a:txBody>
                    <a:bodyPr/>
                    <a:lstStyle/>
                    <a:p>
                      <a:r>
                        <a:rPr lang="en-GB" dirty="0"/>
                        <a:t>2080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28 672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20667"/>
                  </a:ext>
                </a:extLst>
              </a:tr>
              <a:tr h="436248">
                <a:tc>
                  <a:txBody>
                    <a:bodyPr/>
                    <a:lstStyle/>
                    <a:p>
                      <a:r>
                        <a:rPr lang="en-GB" dirty="0"/>
                        <a:t>2090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28 158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017943"/>
                  </a:ext>
                </a:extLst>
              </a:tr>
              <a:tr h="436248">
                <a:tc>
                  <a:txBody>
                    <a:bodyPr/>
                    <a:lstStyle/>
                    <a:p>
                      <a:r>
                        <a:rPr lang="en-GB" dirty="0"/>
                        <a:t>2100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27 711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558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473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F685-9974-0851-5030-97316724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199"/>
          </a:xfrm>
        </p:spPr>
        <p:txBody>
          <a:bodyPr>
            <a:normAutofit fontScale="90000"/>
          </a:bodyPr>
          <a:lstStyle/>
          <a:p>
            <a:r>
              <a:rPr lang="en-GB" dirty="0"/>
              <a:t>Exp1: Increasing case detection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4FCA8-ED61-2CF8-5155-B49C7876D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8" y="1507524"/>
            <a:ext cx="11518556" cy="1482811"/>
          </a:xfrm>
        </p:spPr>
        <p:txBody>
          <a:bodyPr/>
          <a:lstStyle/>
          <a:p>
            <a:r>
              <a:rPr lang="en-GB" dirty="0"/>
              <a:t>Consider the effect of increasing case detection rates over the next two decades (year 2041) on the total TB deaths, cumulative cases and progression (new cases)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6957CC-D1A7-6FFD-C4A7-6D34FC910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00"/>
              </p:ext>
            </p:extLst>
          </p:nvPr>
        </p:nvGraphicFramePr>
        <p:xfrm>
          <a:off x="803873" y="2990335"/>
          <a:ext cx="11152661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959">
                  <a:extLst>
                    <a:ext uri="{9D8B030D-6E8A-4147-A177-3AD203B41FA5}">
                      <a16:colId xmlns:a16="http://schemas.microsoft.com/office/drawing/2014/main" val="3621459278"/>
                    </a:ext>
                  </a:extLst>
                </a:gridCol>
                <a:gridCol w="1318016">
                  <a:extLst>
                    <a:ext uri="{9D8B030D-6E8A-4147-A177-3AD203B41FA5}">
                      <a16:colId xmlns:a16="http://schemas.microsoft.com/office/drawing/2014/main" val="314930670"/>
                    </a:ext>
                  </a:extLst>
                </a:gridCol>
                <a:gridCol w="1062091">
                  <a:extLst>
                    <a:ext uri="{9D8B030D-6E8A-4147-A177-3AD203B41FA5}">
                      <a16:colId xmlns:a16="http://schemas.microsoft.com/office/drawing/2014/main" val="1030920375"/>
                    </a:ext>
                  </a:extLst>
                </a:gridCol>
                <a:gridCol w="1062091">
                  <a:extLst>
                    <a:ext uri="{9D8B030D-6E8A-4147-A177-3AD203B41FA5}">
                      <a16:colId xmlns:a16="http://schemas.microsoft.com/office/drawing/2014/main" val="3860373863"/>
                    </a:ext>
                  </a:extLst>
                </a:gridCol>
                <a:gridCol w="1829866">
                  <a:extLst>
                    <a:ext uri="{9D8B030D-6E8A-4147-A177-3AD203B41FA5}">
                      <a16:colId xmlns:a16="http://schemas.microsoft.com/office/drawing/2014/main" val="1755533279"/>
                    </a:ext>
                  </a:extLst>
                </a:gridCol>
                <a:gridCol w="1445979">
                  <a:extLst>
                    <a:ext uri="{9D8B030D-6E8A-4147-A177-3AD203B41FA5}">
                      <a16:colId xmlns:a16="http://schemas.microsoft.com/office/drawing/2014/main" val="2830561784"/>
                    </a:ext>
                  </a:extLst>
                </a:gridCol>
                <a:gridCol w="1177257">
                  <a:extLst>
                    <a:ext uri="{9D8B030D-6E8A-4147-A177-3AD203B41FA5}">
                      <a16:colId xmlns:a16="http://schemas.microsoft.com/office/drawing/2014/main" val="1762253425"/>
                    </a:ext>
                  </a:extLst>
                </a:gridCol>
                <a:gridCol w="2047402">
                  <a:extLst>
                    <a:ext uri="{9D8B030D-6E8A-4147-A177-3AD203B41FA5}">
                      <a16:colId xmlns:a16="http://schemas.microsoft.com/office/drawing/2014/main" val="3713535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Scenario (CDR increase)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Case Detection Rate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 TB Deaths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TB deaths averted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TB deaths 2041 </a:t>
                      </a:r>
                    </a:p>
                    <a:p>
                      <a:r>
                        <a:rPr lang="en-GB" dirty="0"/>
                        <a:t>(% change from 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Cumulative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Cases Averted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New Cases in 2041 (% change from baseline)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49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463 512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2190 (0%)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5 583 870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43 965 (0%)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54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457 437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6 075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1825 ( - 16.7%)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5 523 370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37 427  (-14.9%)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555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452 332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11 180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1542 (-29.6%)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5 470 900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112 970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32 015 (-27.18%)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4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444 275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19 237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1138 (-48%)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5 384 670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199 200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23 660 (-46.2%)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90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438 246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25 266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872 (-60.2%)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5 317 040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266 830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17 596 (-60%)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64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433 593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29 919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689 (-68.5%)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5 262 790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321 080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13 053 (-70.3%)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76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432 401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31 111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646 (-70.5%)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5 248 570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335 300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11 910 (-72.9%)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534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162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F685-9974-0851-5030-97316724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199"/>
          </a:xfrm>
        </p:spPr>
        <p:txBody>
          <a:bodyPr>
            <a:normAutofit fontScale="90000"/>
          </a:bodyPr>
          <a:lstStyle/>
          <a:p>
            <a:r>
              <a:rPr lang="en-GB" dirty="0"/>
              <a:t>Exp1: Increasing case detection rates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556C5D-6F00-A9B5-1A12-720B26993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28" y="1162957"/>
            <a:ext cx="5449606" cy="2668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575E5E-6AE8-0506-A188-9AA71F80D1C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81428" y="3976245"/>
            <a:ext cx="5449606" cy="2605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A811CB-5E86-E7AE-80BD-4BBC546F6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5671" y="1121400"/>
            <a:ext cx="5742215" cy="27174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B30842-27A3-03E7-9D17-4F9BD3A4CD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5670" y="3976244"/>
            <a:ext cx="5742215" cy="26051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90E9C1-92A1-CA03-C6F9-0ECABC214560}"/>
              </a:ext>
            </a:extLst>
          </p:cNvPr>
          <p:cNvSpPr txBox="1"/>
          <p:nvPr/>
        </p:nvSpPr>
        <p:spPr>
          <a:xfrm>
            <a:off x="9038493" y="180459"/>
            <a:ext cx="134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Scale-up?</a:t>
            </a:r>
          </a:p>
        </p:txBody>
      </p:sp>
    </p:spTree>
    <p:extLst>
      <p:ext uri="{BB962C8B-B14F-4D97-AF65-F5344CB8AC3E}">
        <p14:creationId xmlns:p14="http://schemas.microsoft.com/office/powerpoint/2010/main" val="302917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5809-09E6-04BE-58B7-F1932C48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Exp2: Static scenario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E3116-C752-E81E-4E55-BDDC4BAF8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873" y="1466479"/>
            <a:ext cx="10515600" cy="874032"/>
          </a:xfrm>
        </p:spPr>
        <p:txBody>
          <a:bodyPr/>
          <a:lstStyle/>
          <a:p>
            <a:r>
              <a:rPr lang="en-GB" dirty="0"/>
              <a:t>Consider the long-term impact of the 6 different diagnostic implementation scenarios considered in the static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FFFCB5-C0B3-8688-E92D-4A8CF22B9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914744"/>
              </p:ext>
            </p:extLst>
          </p:nvPr>
        </p:nvGraphicFramePr>
        <p:xfrm>
          <a:off x="233848" y="2830195"/>
          <a:ext cx="11724304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621459278"/>
                    </a:ext>
                  </a:extLst>
                </a:gridCol>
                <a:gridCol w="1130495">
                  <a:extLst>
                    <a:ext uri="{9D8B030D-6E8A-4147-A177-3AD203B41FA5}">
                      <a16:colId xmlns:a16="http://schemas.microsoft.com/office/drawing/2014/main" val="314930670"/>
                    </a:ext>
                  </a:extLst>
                </a:gridCol>
                <a:gridCol w="1197822">
                  <a:extLst>
                    <a:ext uri="{9D8B030D-6E8A-4147-A177-3AD203B41FA5}">
                      <a16:colId xmlns:a16="http://schemas.microsoft.com/office/drawing/2014/main" val="4023949736"/>
                    </a:ext>
                  </a:extLst>
                </a:gridCol>
                <a:gridCol w="1019446">
                  <a:extLst>
                    <a:ext uri="{9D8B030D-6E8A-4147-A177-3AD203B41FA5}">
                      <a16:colId xmlns:a16="http://schemas.microsoft.com/office/drawing/2014/main" val="1030920375"/>
                    </a:ext>
                  </a:extLst>
                </a:gridCol>
                <a:gridCol w="1019446">
                  <a:extLst>
                    <a:ext uri="{9D8B030D-6E8A-4147-A177-3AD203B41FA5}">
                      <a16:colId xmlns:a16="http://schemas.microsoft.com/office/drawing/2014/main" val="3860373863"/>
                    </a:ext>
                  </a:extLst>
                </a:gridCol>
                <a:gridCol w="1756393">
                  <a:extLst>
                    <a:ext uri="{9D8B030D-6E8A-4147-A177-3AD203B41FA5}">
                      <a16:colId xmlns:a16="http://schemas.microsoft.com/office/drawing/2014/main" val="1755533279"/>
                    </a:ext>
                  </a:extLst>
                </a:gridCol>
                <a:gridCol w="1387920">
                  <a:extLst>
                    <a:ext uri="{9D8B030D-6E8A-4147-A177-3AD203B41FA5}">
                      <a16:colId xmlns:a16="http://schemas.microsoft.com/office/drawing/2014/main" val="2830561784"/>
                    </a:ext>
                  </a:extLst>
                </a:gridCol>
                <a:gridCol w="1129988">
                  <a:extLst>
                    <a:ext uri="{9D8B030D-6E8A-4147-A177-3AD203B41FA5}">
                      <a16:colId xmlns:a16="http://schemas.microsoft.com/office/drawing/2014/main" val="1762253425"/>
                    </a:ext>
                  </a:extLst>
                </a:gridCol>
                <a:gridCol w="1965194">
                  <a:extLst>
                    <a:ext uri="{9D8B030D-6E8A-4147-A177-3AD203B41FA5}">
                      <a16:colId xmlns:a16="http://schemas.microsoft.com/office/drawing/2014/main" val="3713535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Case Detection Rate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Increase in CDR from baseline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Total TB Deaths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TB deaths averted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TB deaths 2041 </a:t>
                      </a:r>
                    </a:p>
                    <a:p>
                      <a:r>
                        <a:rPr lang="en-GB" sz="1600" dirty="0"/>
                        <a:t>(% change from 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Cumulative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Cases Averted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New Cases in 2041 (% change from baseline)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49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463 512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2 190 (0%)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5 583 870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43 965 (0%)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54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456 026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7 486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1 745 (-20.3%)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5 509 020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74 850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35 923 (-18.3%)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555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455 085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8 427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1 693 (-22.7%)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5 499 390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84 480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34 923 (-20.6%)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4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448 253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15 259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1 330 (-39.3%)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5 427 800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156 070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27 753 (-36.9%)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90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446 744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16 768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1 256 (-42.7%)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5 411 570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172 300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26 193 (-40.4%)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64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445 918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17 594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1 216 (-44.5%)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5 402 610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181 260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25 342 (-42.4%)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76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440 231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23 281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956 (-56.3%)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5 339 620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244 250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19 572 (-55.5%)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534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1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1480-0F93-EA54-D7D8-17A0B964A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64" y="-97155"/>
            <a:ext cx="2474864" cy="1325563"/>
          </a:xfrm>
        </p:spPr>
        <p:txBody>
          <a:bodyPr/>
          <a:lstStyle/>
          <a:p>
            <a:r>
              <a:rPr lang="en-GB" dirty="0"/>
              <a:t>Scenarios</a:t>
            </a:r>
          </a:p>
        </p:txBody>
      </p:sp>
      <p:pic>
        <p:nvPicPr>
          <p:cNvPr id="7" name="Picture 6" descr="A table of test results&#10;&#10;Description automatically generated">
            <a:extLst>
              <a:ext uri="{FF2B5EF4-FFF2-40B4-BE49-F238E27FC236}">
                <a16:creationId xmlns:a16="http://schemas.microsoft.com/office/drawing/2014/main" id="{D88EA58A-71F8-B79B-C746-7D00D7BCF3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0"/>
          <a:stretch/>
        </p:blipFill>
        <p:spPr>
          <a:xfrm>
            <a:off x="3313064" y="133350"/>
            <a:ext cx="8878936" cy="6724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D6F1D7-C28F-1301-35BB-C1FBA731B2DC}"/>
              </a:ext>
            </a:extLst>
          </p:cNvPr>
          <p:cNvSpPr txBox="1"/>
          <p:nvPr/>
        </p:nvSpPr>
        <p:spPr>
          <a:xfrm>
            <a:off x="74564" y="815340"/>
            <a:ext cx="32385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case detection rates can be achieved through different implementations of existing diagnostic tools (namely GeneXpert)?</a:t>
            </a:r>
          </a:p>
          <a:p>
            <a:endParaRPr lang="en-GB" dirty="0"/>
          </a:p>
          <a:p>
            <a:r>
              <a:rPr lang="en-GB" dirty="0"/>
              <a:t>Key implementation 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Offsite (centralised) vs onsite (decentralised)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Results returned at testing visit vs at a follow-up visit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Testing with sputum or non-sputum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Different implementations have an impact on access to testing and results and affects the number of individuals lost during diagnostic journey</a:t>
            </a:r>
          </a:p>
        </p:txBody>
      </p:sp>
    </p:spTree>
    <p:extLst>
      <p:ext uri="{BB962C8B-B14F-4D97-AF65-F5344CB8AC3E}">
        <p14:creationId xmlns:p14="http://schemas.microsoft.com/office/powerpoint/2010/main" val="379477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1CA4-7C5F-576D-7E61-ECF1EC7C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Baseline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0C20C-273F-F26B-A890-6BCAC4494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9130937" cy="46783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FA7D26-B80E-ED49-7901-8EFC5C126758}"/>
              </a:ext>
            </a:extLst>
          </p:cNvPr>
          <p:cNvSpPr txBox="1"/>
          <p:nvPr/>
        </p:nvSpPr>
        <p:spPr>
          <a:xfrm>
            <a:off x="9130937" y="1690688"/>
            <a:ext cx="3033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Baseline case detection rate is ~57%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Decrease in number of individuals per stage is because of patient LTFU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D00F30-4009-247E-29C3-03D23D21AEAF}"/>
              </a:ext>
            </a:extLst>
          </p:cNvPr>
          <p:cNvSpPr/>
          <p:nvPr/>
        </p:nvSpPr>
        <p:spPr>
          <a:xfrm>
            <a:off x="7733211" y="3429000"/>
            <a:ext cx="692332" cy="4637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97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2337-C03A-5908-56E3-66B28240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Results: Case detection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9ADBAB-B244-AC59-3A16-E88E3828A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152585"/>
              </p:ext>
            </p:extLst>
          </p:nvPr>
        </p:nvGraphicFramePr>
        <p:xfrm>
          <a:off x="8843191" y="2782389"/>
          <a:ext cx="3022601" cy="18053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6938">
                  <a:extLst>
                    <a:ext uri="{9D8B030D-6E8A-4147-A177-3AD203B41FA5}">
                      <a16:colId xmlns:a16="http://schemas.microsoft.com/office/drawing/2014/main" val="68298796"/>
                    </a:ext>
                  </a:extLst>
                </a:gridCol>
                <a:gridCol w="1102584">
                  <a:extLst>
                    <a:ext uri="{9D8B030D-6E8A-4147-A177-3AD203B41FA5}">
                      <a16:colId xmlns:a16="http://schemas.microsoft.com/office/drawing/2014/main" val="1062523197"/>
                    </a:ext>
                  </a:extLst>
                </a:gridCol>
                <a:gridCol w="1093079">
                  <a:extLst>
                    <a:ext uri="{9D8B030D-6E8A-4147-A177-3AD203B41FA5}">
                      <a16:colId xmlns:a16="http://schemas.microsoft.com/office/drawing/2014/main" val="2914458079"/>
                    </a:ext>
                  </a:extLst>
                </a:gridCol>
              </a:tblGrid>
              <a:tr h="458516"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u="none" strike="noStrike" dirty="0">
                          <a:effectLst/>
                        </a:rPr>
                        <a:t>Scenario</a:t>
                      </a:r>
                      <a:endParaRPr lang="en-ZA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u="none" strike="noStrike" dirty="0">
                          <a:effectLst/>
                        </a:rPr>
                        <a:t>Case detection Rate</a:t>
                      </a:r>
                      <a:endParaRPr lang="en-ZA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u="none" strike="noStrike" dirty="0">
                          <a:effectLst/>
                        </a:rPr>
                        <a:t>Change in CDR from baseline</a:t>
                      </a:r>
                      <a:endParaRPr lang="en-ZA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16095565"/>
                  </a:ext>
                </a:extLst>
              </a:tr>
              <a:tr h="188109"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u="none" strike="noStrike">
                          <a:effectLst/>
                        </a:rPr>
                        <a:t>Baseline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57.09%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2405288"/>
                  </a:ext>
                </a:extLst>
              </a:tr>
              <a:tr h="188109"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u="none" strike="noStrike">
                          <a:effectLst/>
                        </a:rPr>
                        <a:t>1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63.36%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6.27%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1205095"/>
                  </a:ext>
                </a:extLst>
              </a:tr>
              <a:tr h="188109"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u="none" strike="noStrike">
                          <a:effectLst/>
                        </a:rPr>
                        <a:t>2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64.35%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1900463"/>
                  </a:ext>
                </a:extLst>
              </a:tr>
              <a:tr h="188109"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u="none" strike="noStrike">
                          <a:effectLst/>
                        </a:rPr>
                        <a:t>3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71.77%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14.68%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5088766"/>
                  </a:ext>
                </a:extLst>
              </a:tr>
              <a:tr h="188109"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u="none" strike="noStrike">
                          <a:effectLst/>
                        </a:rPr>
                        <a:t>4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73.73%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16.64%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5295059"/>
                  </a:ext>
                </a:extLst>
              </a:tr>
              <a:tr h="188109"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u="none" strike="noStrike">
                          <a:effectLst/>
                        </a:rPr>
                        <a:t>5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74.84%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17.75%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3323088"/>
                  </a:ext>
                </a:extLst>
              </a:tr>
              <a:tr h="188109"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u="none" strike="noStrike">
                          <a:effectLst/>
                        </a:rPr>
                        <a:t>6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83.49%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26.40%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496638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2B07D94-6C14-614F-6914-8DA11E46A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08" y="2085067"/>
            <a:ext cx="7772400" cy="39941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F2C12F-E096-4F0F-7A60-29160AAF23FB}"/>
              </a:ext>
            </a:extLst>
          </p:cNvPr>
          <p:cNvSpPr txBox="1"/>
          <p:nvPr/>
        </p:nvSpPr>
        <p:spPr>
          <a:xfrm>
            <a:off x="8843191" y="1913373"/>
            <a:ext cx="309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Used as inputs to dynamic experiments</a:t>
            </a:r>
          </a:p>
        </p:txBody>
      </p:sp>
    </p:spTree>
    <p:extLst>
      <p:ext uri="{BB962C8B-B14F-4D97-AF65-F5344CB8AC3E}">
        <p14:creationId xmlns:p14="http://schemas.microsoft.com/office/powerpoint/2010/main" val="71150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B348-0A92-6415-8046-D49D934F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Cascade Rates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34FB879-1021-FF7C-E605-30A22F0EC3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105498"/>
              </p:ext>
            </p:extLst>
          </p:nvPr>
        </p:nvGraphicFramePr>
        <p:xfrm>
          <a:off x="337959" y="2239963"/>
          <a:ext cx="11737374" cy="3050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3487400" imgH="3505200" progId="Excel.Sheet.12">
                  <p:embed/>
                </p:oleObj>
              </mc:Choice>
              <mc:Fallback>
                <p:oleObj name="Worksheet" r:id="rId2" imgW="13487400" imgH="3505200" progId="Excel.Shee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34FB879-1021-FF7C-E605-30A22F0EC3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7959" y="2239963"/>
                        <a:ext cx="11737374" cy="3050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29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46A5-8FE9-F63F-C88F-A6129A77A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Kenya Baseline Transmission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2D62E-C6C1-2F72-B2E1-00A1B29514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29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53EC7C-277C-F0F1-0102-22CF2E87E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Baseline SFD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24B349-9746-C862-523A-0E12AF856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7" y="1407288"/>
            <a:ext cx="11331743" cy="545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5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869F-E7CB-5E13-6024-7FB7E466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703" y="66783"/>
            <a:ext cx="10515600" cy="1325563"/>
          </a:xfrm>
        </p:spPr>
        <p:txBody>
          <a:bodyPr/>
          <a:lstStyle/>
          <a:p>
            <a:r>
              <a:rPr lang="en-GB" dirty="0"/>
              <a:t>Baseline Calibration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8A790B-E88F-9B8D-9650-4659DBADC4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742386" y="1826500"/>
            <a:ext cx="5181600" cy="353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858B4C-6771-1355-1D5A-967E98AFF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14" y="1954650"/>
            <a:ext cx="6620666" cy="294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13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DFE6-5E8B-35F9-ACE9-96F4802A7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Calibrated Baseline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415B7-705A-88E8-22E9-C056170FF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78" y="1690688"/>
            <a:ext cx="11625304" cy="47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12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11790</TotalTime>
  <Words>746</Words>
  <Application>Microsoft Macintosh PowerPoint</Application>
  <PresentationFormat>Widescreen</PresentationFormat>
  <Paragraphs>221</Paragraphs>
  <Slides>19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Aptos Narrow</vt:lpstr>
      <vt:lpstr>Arial</vt:lpstr>
      <vt:lpstr>Office Theme</vt:lpstr>
      <vt:lpstr>Microsoft Excel Worksheet</vt:lpstr>
      <vt:lpstr>Kenya Patient Pathway Model</vt:lpstr>
      <vt:lpstr>Scenarios</vt:lpstr>
      <vt:lpstr>Baseline Results</vt:lpstr>
      <vt:lpstr>Scenario Results: Case detection</vt:lpstr>
      <vt:lpstr>Cascade Rates</vt:lpstr>
      <vt:lpstr>Kenya Baseline Transmission Model</vt:lpstr>
      <vt:lpstr>Baseline SFD</vt:lpstr>
      <vt:lpstr>Baseline Calibration</vt:lpstr>
      <vt:lpstr>Calibrated Baseline Output</vt:lpstr>
      <vt:lpstr>Tornado Plots: Progression</vt:lpstr>
      <vt:lpstr>Tornado Plots: Cumulative New Cases</vt:lpstr>
      <vt:lpstr>Tornado Plots: Total TB deaths</vt:lpstr>
      <vt:lpstr>Sobel Indices: Progression</vt:lpstr>
      <vt:lpstr>Sobel Indices: New Cases</vt:lpstr>
      <vt:lpstr>Sobel Indices: Total TB deaths</vt:lpstr>
      <vt:lpstr>Dynamics/Equilibrium</vt:lpstr>
      <vt:lpstr>Exp1: Increasing case detection rates</vt:lpstr>
      <vt:lpstr>Exp1: Increasing case detection rates</vt:lpstr>
      <vt:lpstr>Exp2: Static scenario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Kenya Baseline Transmission Model</dc:title>
  <dc:creator>Alex de Nooy</dc:creator>
  <cp:lastModifiedBy>Alex de Nooy</cp:lastModifiedBy>
  <cp:revision>12</cp:revision>
  <dcterms:created xsi:type="dcterms:W3CDTF">2024-03-25T09:31:05Z</dcterms:created>
  <dcterms:modified xsi:type="dcterms:W3CDTF">2024-05-07T12:48:17Z</dcterms:modified>
</cp:coreProperties>
</file>