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70" r:id="rId3"/>
    <p:sldId id="272" r:id="rId4"/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12132-5EE2-A046-A19D-E09A0566D924}" v="6" dt="2024-05-07T08:28:5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4453"/>
  </p:normalViewPr>
  <p:slideViewPr>
    <p:cSldViewPr snapToGrid="0">
      <p:cViewPr varScale="1">
        <p:scale>
          <a:sx n="98" d="100"/>
          <a:sy n="98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Patient Pathway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3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0E9C1-92A1-CA03-C6F9-0ECABC214560}"/>
              </a:ext>
            </a:extLst>
          </p:cNvPr>
          <p:cNvSpPr txBox="1"/>
          <p:nvPr/>
        </p:nvSpPr>
        <p:spPr>
          <a:xfrm>
            <a:off x="9038493" y="180459"/>
            <a:ext cx="13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Scale-up?</a:t>
            </a:r>
          </a:p>
        </p:txBody>
      </p:sp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809-09E6-04BE-58B7-F1932C4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Exp2: Static scenario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3116-C752-E81E-4E55-BDDC4BA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3" y="1466479"/>
            <a:ext cx="10515600" cy="874032"/>
          </a:xfrm>
        </p:spPr>
        <p:txBody>
          <a:bodyPr/>
          <a:lstStyle/>
          <a:p>
            <a:r>
              <a:rPr lang="en-GB" dirty="0"/>
              <a:t>Consider the long-term impact of the 6 different diagnostic implementation scenarios considered in the static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FCB5-C0B3-8688-E92D-4A8CF22B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02735"/>
              </p:ext>
            </p:extLst>
          </p:nvPr>
        </p:nvGraphicFramePr>
        <p:xfrm>
          <a:off x="233848" y="2830195"/>
          <a:ext cx="1172430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130495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197822">
                  <a:extLst>
                    <a:ext uri="{9D8B030D-6E8A-4147-A177-3AD203B41FA5}">
                      <a16:colId xmlns:a16="http://schemas.microsoft.com/office/drawing/2014/main" val="4023949736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756393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387920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29988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1965194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Increase in CDR from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2041 </a:t>
                      </a:r>
                    </a:p>
                    <a:p>
                      <a:r>
                        <a:rPr lang="en-GB" sz="1600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456 026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1 745 (-20.3%)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5 509 020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35 923 (-18.3%)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455 085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1 693 (-22.7%)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5 499 390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34 923 (-20.6%)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453 383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1 599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5 481 830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102 040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33 122 (-24.7%)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446 744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1 256 (-42.7%)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5 411 570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26 193 (-40.4%)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445 918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17 594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1 216 (-44.5%)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5 402 610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25 342 (-42.4%)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444 414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1 144 (-47.8%)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5 386 190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23 802 (-45.9%)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1480-0F93-EA54-D7D8-17A0B96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4" y="-97155"/>
            <a:ext cx="2474864" cy="1325563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pic>
        <p:nvPicPr>
          <p:cNvPr id="7" name="Picture 6" descr="A table of test results&#10;&#10;Description automatically generated">
            <a:extLst>
              <a:ext uri="{FF2B5EF4-FFF2-40B4-BE49-F238E27FC236}">
                <a16:creationId xmlns:a16="http://schemas.microsoft.com/office/drawing/2014/main" id="{D88EA58A-71F8-B79B-C746-7D00D7BC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0"/>
          <a:stretch/>
        </p:blipFill>
        <p:spPr>
          <a:xfrm>
            <a:off x="3313064" y="133350"/>
            <a:ext cx="8878936" cy="672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6F1D7-C28F-1301-35BB-C1FBA731B2DC}"/>
              </a:ext>
            </a:extLst>
          </p:cNvPr>
          <p:cNvSpPr txBox="1"/>
          <p:nvPr/>
        </p:nvSpPr>
        <p:spPr>
          <a:xfrm>
            <a:off x="74564" y="815340"/>
            <a:ext cx="32385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case detection rates can be achieved through different implementations of existing diagnostic tools (namely GeneXpert)?</a:t>
            </a:r>
          </a:p>
          <a:p>
            <a:endParaRPr lang="en-GB" dirty="0"/>
          </a:p>
          <a:p>
            <a:r>
              <a:rPr lang="en-GB" dirty="0"/>
              <a:t>Key implementation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Offsite (centralised) vs onsite (decentralised)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returned at testing visit vs at a follow-up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with sputum or non-sputum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Different implementations have an impact on access to testing and results and affects the number of individuals lost during diagnostic journey</a:t>
            </a:r>
          </a:p>
        </p:txBody>
      </p:sp>
    </p:spTree>
    <p:extLst>
      <p:ext uri="{BB962C8B-B14F-4D97-AF65-F5344CB8AC3E}">
        <p14:creationId xmlns:p14="http://schemas.microsoft.com/office/powerpoint/2010/main" val="379477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CA4-7C5F-576D-7E61-ECF1EC7C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C20C-273F-F26B-A890-6BCAC449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130937" cy="4678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A7D26-B80E-ED49-7901-8EFC5C126758}"/>
              </a:ext>
            </a:extLst>
          </p:cNvPr>
          <p:cNvSpPr txBox="1"/>
          <p:nvPr/>
        </p:nvSpPr>
        <p:spPr>
          <a:xfrm>
            <a:off x="9130937" y="1690688"/>
            <a:ext cx="303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Baseline case detection rate is ~57%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Decrease in number of individuals per stage is because of patient LTFU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00F30-4009-247E-29C3-03D23D21AEAF}"/>
              </a:ext>
            </a:extLst>
          </p:cNvPr>
          <p:cNvSpPr/>
          <p:nvPr/>
        </p:nvSpPr>
        <p:spPr>
          <a:xfrm>
            <a:off x="7733211" y="3429000"/>
            <a:ext cx="692332" cy="463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337-C03A-5908-56E3-66B2824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Scenario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5163-660E-D60E-9A5C-2204E9E0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11533</TotalTime>
  <Words>691</Words>
  <Application>Microsoft Macintosh PowerPoint</Application>
  <PresentationFormat>Widescreen</PresentationFormat>
  <Paragraphs>195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Kenya Patient Pathway Model</vt:lpstr>
      <vt:lpstr>Scenarios</vt:lpstr>
      <vt:lpstr>Baseline Results</vt:lpstr>
      <vt:lpstr>Scenario Results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  <vt:lpstr>Exp2: Static scenario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12</cp:revision>
  <dcterms:created xsi:type="dcterms:W3CDTF">2024-03-25T09:31:05Z</dcterms:created>
  <dcterms:modified xsi:type="dcterms:W3CDTF">2024-05-07T08:31:12Z</dcterms:modified>
</cp:coreProperties>
</file>