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1" r:id="rId3"/>
    <p:sldId id="290" r:id="rId4"/>
    <p:sldId id="273" r:id="rId5"/>
    <p:sldId id="275" r:id="rId6"/>
    <p:sldId id="274" r:id="rId7"/>
    <p:sldId id="276" r:id="rId8"/>
    <p:sldId id="264" r:id="rId9"/>
    <p:sldId id="269" r:id="rId10"/>
    <p:sldId id="291" r:id="rId11"/>
    <p:sldId id="258" r:id="rId12"/>
    <p:sldId id="263" r:id="rId13"/>
    <p:sldId id="265" r:id="rId14"/>
    <p:sldId id="298" r:id="rId15"/>
    <p:sldId id="292" r:id="rId16"/>
    <p:sldId id="294" r:id="rId17"/>
    <p:sldId id="293" r:id="rId18"/>
    <p:sldId id="295" r:id="rId19"/>
    <p:sldId id="266" r:id="rId20"/>
    <p:sldId id="287" r:id="rId21"/>
    <p:sldId id="297" r:id="rId22"/>
    <p:sldId id="296" r:id="rId23"/>
    <p:sldId id="288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9FAE-707E-4DFF-9831-94EF6BC350F2}" type="datetimeFigureOut">
              <a:rPr lang="en-IE" smtClean="0"/>
              <a:t>10/05/2019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9BF6-7B67-49D6-9B39-3F99A4BA4B7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905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9FAE-707E-4DFF-9831-94EF6BC350F2}" type="datetimeFigureOut">
              <a:rPr lang="en-IE" smtClean="0"/>
              <a:t>10/05/2019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9BF6-7B67-49D6-9B39-3F99A4BA4B7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619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9FAE-707E-4DFF-9831-94EF6BC350F2}" type="datetimeFigureOut">
              <a:rPr lang="en-IE" smtClean="0"/>
              <a:t>10/05/2019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9BF6-7B67-49D6-9B39-3F99A4BA4B7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558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9FAE-707E-4DFF-9831-94EF6BC350F2}" type="datetimeFigureOut">
              <a:rPr lang="en-IE" smtClean="0"/>
              <a:t>10/05/2019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9BF6-7B67-49D6-9B39-3F99A4BA4B7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188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9FAE-707E-4DFF-9831-94EF6BC350F2}" type="datetimeFigureOut">
              <a:rPr lang="en-IE" smtClean="0"/>
              <a:t>10/05/2019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9BF6-7B67-49D6-9B39-3F99A4BA4B7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593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9FAE-707E-4DFF-9831-94EF6BC350F2}" type="datetimeFigureOut">
              <a:rPr lang="en-IE" smtClean="0"/>
              <a:t>10/05/2019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9BF6-7B67-49D6-9B39-3F99A4BA4B7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973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9FAE-707E-4DFF-9831-94EF6BC350F2}" type="datetimeFigureOut">
              <a:rPr lang="en-IE" smtClean="0"/>
              <a:t>10/05/2019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9BF6-7B67-49D6-9B39-3F99A4BA4B7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49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9FAE-707E-4DFF-9831-94EF6BC350F2}" type="datetimeFigureOut">
              <a:rPr lang="en-IE" smtClean="0"/>
              <a:t>10/05/2019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9BF6-7B67-49D6-9B39-3F99A4BA4B7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659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9FAE-707E-4DFF-9831-94EF6BC350F2}" type="datetimeFigureOut">
              <a:rPr lang="en-IE" smtClean="0"/>
              <a:t>10/05/2019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9BF6-7B67-49D6-9B39-3F99A4BA4B7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480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9FAE-707E-4DFF-9831-94EF6BC350F2}" type="datetimeFigureOut">
              <a:rPr lang="en-IE" smtClean="0"/>
              <a:t>10/05/2019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9BF6-7B67-49D6-9B39-3F99A4BA4B7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702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9FAE-707E-4DFF-9831-94EF6BC350F2}" type="datetimeFigureOut">
              <a:rPr lang="en-IE" smtClean="0"/>
              <a:t>10/05/2019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9BF6-7B67-49D6-9B39-3F99A4BA4B7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760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9FAE-707E-4DFF-9831-94EF6BC350F2}" type="datetimeFigureOut">
              <a:rPr lang="en-IE" smtClean="0"/>
              <a:t>10/05/2019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C9BF6-7B67-49D6-9B39-3F99A4BA4B7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4723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rmdev/mitm_relay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Ivica.Stipovic@ward.ie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enosine-phosphatase/sipcrack2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Demov1.mp4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3261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879600"/>
            <a:ext cx="10596880" cy="1127760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r>
              <a:rPr lang="en-IE" sz="2800" b="1" dirty="0" smtClean="0"/>
              <a:t/>
            </a:r>
            <a:br>
              <a:rPr lang="en-IE" sz="2800" b="1" dirty="0" smtClean="0"/>
            </a:br>
            <a:r>
              <a:rPr lang="en-IE" sz="2800" b="1" dirty="0" smtClean="0"/>
              <a:t/>
            </a:r>
            <a:br>
              <a:rPr lang="en-IE" sz="2800" b="1" dirty="0" smtClean="0"/>
            </a:br>
            <a:r>
              <a:rPr lang="en-IE" sz="2800" b="1" dirty="0" smtClean="0"/>
              <a:t/>
            </a:r>
            <a:br>
              <a:rPr lang="en-IE" sz="2800" b="1" dirty="0" smtClean="0"/>
            </a:br>
            <a:r>
              <a:rPr lang="en-IE" sz="2800" b="1" dirty="0" smtClean="0"/>
              <a:t/>
            </a:r>
            <a:br>
              <a:rPr lang="en-IE" sz="2800" b="1" dirty="0" smtClean="0"/>
            </a:br>
            <a:r>
              <a:rPr lang="en-IE" sz="2800" b="1" dirty="0" smtClean="0"/>
              <a:t/>
            </a:r>
            <a:br>
              <a:rPr lang="en-IE" sz="2800" b="1" dirty="0" smtClean="0"/>
            </a:br>
            <a:r>
              <a:rPr lang="en-IE" sz="2800" b="1" dirty="0" smtClean="0"/>
              <a:t/>
            </a:r>
            <a:br>
              <a:rPr lang="en-IE" sz="2800" b="1" dirty="0" smtClean="0"/>
            </a:br>
            <a:r>
              <a:rPr lang="en-IE" sz="2800" b="1" dirty="0" smtClean="0"/>
              <a:t/>
            </a:r>
            <a:br>
              <a:rPr lang="en-IE" sz="2800" b="1" dirty="0" smtClean="0"/>
            </a:br>
            <a:r>
              <a:rPr lang="en-IE" sz="2800" b="1" dirty="0" smtClean="0"/>
              <a:t/>
            </a:r>
            <a:br>
              <a:rPr lang="en-IE" sz="2800" b="1" dirty="0" smtClean="0"/>
            </a:br>
            <a:r>
              <a:rPr lang="en-IE" sz="2800" b="1" dirty="0" smtClean="0"/>
              <a:t/>
            </a:r>
            <a:br>
              <a:rPr lang="en-IE" sz="2800" b="1" dirty="0" smtClean="0"/>
            </a:br>
            <a:r>
              <a:rPr lang="en-IE" sz="2800" b="1" dirty="0" smtClean="0"/>
              <a:t/>
            </a:r>
            <a:br>
              <a:rPr lang="en-IE" sz="2800" b="1" dirty="0" smtClean="0"/>
            </a:br>
            <a:r>
              <a:rPr lang="en-IE" sz="2800" b="1" dirty="0"/>
              <a:t/>
            </a:r>
            <a:br>
              <a:rPr lang="en-IE" sz="2800" b="1" dirty="0"/>
            </a:br>
            <a:r>
              <a:rPr lang="en-IE" sz="2800" b="1" dirty="0" smtClean="0"/>
              <a:t/>
            </a:r>
            <a:br>
              <a:rPr lang="en-IE" sz="2800" b="1" dirty="0" smtClean="0"/>
            </a:br>
            <a:r>
              <a:rPr lang="en-IE" sz="2800" b="1" dirty="0" smtClean="0">
                <a:solidFill>
                  <a:srgbClr val="00B050"/>
                </a:solidFill>
              </a:rPr>
              <a:t>&gt;</a:t>
            </a:r>
            <a:r>
              <a:rPr lang="en-US" sz="3200" b="1" dirty="0" smtClean="0">
                <a:solidFill>
                  <a:srgbClr val="00B050"/>
                </a:solidFill>
              </a:rPr>
              <a:t>Attacking encrypted VoIP protocols</a:t>
            </a:r>
            <a:r>
              <a:rPr lang="en-IE" dirty="0"/>
              <a:t/>
            </a:r>
            <a:br>
              <a:rPr lang="en-IE" dirty="0"/>
            </a:br>
            <a:endParaRPr lang="en-IE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" y="6106160"/>
            <a:ext cx="11673840" cy="67425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IE" dirty="0" smtClean="0"/>
              <a:t>	</a:t>
            </a:r>
            <a:r>
              <a:rPr lang="en-IE" b="1" dirty="0" smtClean="0">
                <a:solidFill>
                  <a:srgbClr val="00B050"/>
                </a:solidFill>
              </a:rPr>
              <a:t>HAXPO Amsterdam, May 2019</a:t>
            </a:r>
            <a:r>
              <a:rPr lang="en-IE" b="1" dirty="0">
                <a:solidFill>
                  <a:srgbClr val="00B050"/>
                </a:solidFill>
              </a:rPr>
              <a:t>	</a:t>
            </a:r>
            <a:r>
              <a:rPr lang="en-IE" b="1" dirty="0" smtClean="0">
                <a:solidFill>
                  <a:srgbClr val="00B050"/>
                </a:solidFill>
              </a:rPr>
              <a:t>				Ivica Stipovic</a:t>
            </a:r>
          </a:p>
          <a:p>
            <a:pPr algn="l"/>
            <a:endParaRPr lang="en-IE" sz="2000" dirty="0"/>
          </a:p>
          <a:p>
            <a:pPr algn="l"/>
            <a:endParaRPr lang="en-IE" sz="2000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230241"/>
            <a:ext cx="9144000" cy="262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2120721" y="42302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1267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420" y="295564"/>
            <a:ext cx="11419268" cy="398598"/>
          </a:xfrm>
        </p:spPr>
        <p:txBody>
          <a:bodyPr>
            <a:noAutofit/>
          </a:bodyPr>
          <a:lstStyle/>
          <a:p>
            <a:pPr algn="l"/>
            <a:r>
              <a:rPr lang="en-IE" sz="2800" b="1" dirty="0" smtClean="0"/>
              <a:t>				Why TLS/encryption?</a:t>
            </a:r>
            <a:endParaRPr lang="en-IE" sz="2800" dirty="0"/>
          </a:p>
        </p:txBody>
      </p:sp>
      <p:sp>
        <p:nvSpPr>
          <p:cNvPr id="6" name="Rectangle 5"/>
          <p:cNvSpPr/>
          <p:nvPr/>
        </p:nvSpPr>
        <p:spPr>
          <a:xfrm>
            <a:off x="2178675" y="45393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dirty="0" smtClean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4906850" y="43255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E" sz="1100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2973215" y="2002163"/>
            <a:ext cx="5636382" cy="704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8675" y="45393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dirty="0" smtClean="0"/>
              <a:t>	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652969" y="5143506"/>
            <a:ext cx="5065693" cy="457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800" b="1" dirty="0" smtClean="0"/>
              <a:t>                                      </a:t>
            </a:r>
            <a:r>
              <a:rPr lang="en-IE" sz="2800" dirty="0" smtClean="0"/>
              <a:t/>
            </a:r>
            <a:br>
              <a:rPr lang="en-IE" sz="2800" dirty="0" smtClean="0"/>
            </a:br>
            <a:endParaRPr lang="en-IE" sz="1800" dirty="0"/>
          </a:p>
        </p:txBody>
      </p:sp>
      <p:sp>
        <p:nvSpPr>
          <p:cNvPr id="3" name="Rectangle 2"/>
          <p:cNvSpPr/>
          <p:nvPr/>
        </p:nvSpPr>
        <p:spPr>
          <a:xfrm>
            <a:off x="369455" y="982493"/>
            <a:ext cx="1134225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dirty="0" smtClean="0"/>
              <a:t>-</a:t>
            </a:r>
            <a:r>
              <a:rPr lang="en-IE" sz="2400" dirty="0"/>
              <a:t>challenges to </a:t>
            </a:r>
            <a:r>
              <a:rPr lang="en-IE" sz="2400" dirty="0" err="1"/>
              <a:t>pentesters</a:t>
            </a:r>
            <a:r>
              <a:rPr lang="en-IE" sz="2400" dirty="0"/>
              <a:t> that TLS </a:t>
            </a:r>
            <a:r>
              <a:rPr lang="en-IE" sz="2400" dirty="0" smtClean="0"/>
              <a:t>presents – we want the application layer</a:t>
            </a:r>
            <a:endParaRPr lang="en-IE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     	Lower OSI layers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	Application layer </a:t>
            </a:r>
          </a:p>
          <a:p>
            <a:r>
              <a:rPr lang="en-US" sz="2400" dirty="0" smtClean="0"/>
              <a:t>	obfuscated	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850" y="1643525"/>
            <a:ext cx="6779340" cy="431024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498267" y="4041540"/>
            <a:ext cx="1251514" cy="309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ight Arrow 6"/>
          <p:cNvSpPr/>
          <p:nvPr/>
        </p:nvSpPr>
        <p:spPr>
          <a:xfrm>
            <a:off x="3542159" y="4631415"/>
            <a:ext cx="1256145" cy="272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11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4698"/>
            <a:ext cx="9144000" cy="45767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SIP –two aspects of attacks</a:t>
            </a:r>
            <a:endParaRPr lang="en-IE" sz="28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230241"/>
            <a:ext cx="9144000" cy="262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2120721" y="42302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dirty="0" smtClean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554182" y="1293133"/>
            <a:ext cx="109173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aspect : interception + decryption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-for unencrypted SIP sessions, one focuses only on interception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-in our case, we need to do both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aspect : SIP password cracking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-for unencrypted SIP sessions, off-the-shelf tools available in Kali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-in our case, we need to develop either: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-manual preparation of a file for </a:t>
            </a:r>
            <a:r>
              <a:rPr lang="en-US" sz="2400" dirty="0" err="1" smtClean="0"/>
              <a:t>sipcrack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-our own tool to streamline the cracking (&lt;= chosen approach)</a:t>
            </a:r>
          </a:p>
          <a:p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2611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732" y="295564"/>
            <a:ext cx="11419268" cy="424872"/>
          </a:xfrm>
        </p:spPr>
        <p:txBody>
          <a:bodyPr>
            <a:noAutofit/>
          </a:bodyPr>
          <a:lstStyle/>
          <a:p>
            <a:r>
              <a:rPr lang="en-IE" sz="2800" b="1" dirty="0" smtClean="0"/>
              <a:t>                                      </a:t>
            </a:r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b="1" dirty="0"/>
              <a:t>A</a:t>
            </a:r>
            <a:r>
              <a:rPr lang="en-IE" sz="2800" b="1" dirty="0" smtClean="0"/>
              <a:t>ttacking plaintext SIP passwords</a:t>
            </a:r>
            <a:endParaRPr lang="en-IE" sz="28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52789" y="5029742"/>
            <a:ext cx="9144000" cy="262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2178675" y="45393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dirty="0" smtClean="0"/>
              <a:t>	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644769" y="5851405"/>
            <a:ext cx="5065693" cy="457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800" b="1" dirty="0" smtClean="0"/>
              <a:t>                                      </a:t>
            </a:r>
            <a:endParaRPr lang="en-IE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880058" y="5851405"/>
            <a:ext cx="5065693" cy="457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800" b="1" dirty="0" smtClean="0"/>
              <a:t>                                      </a:t>
            </a:r>
            <a:endParaRPr lang="en-IE" sz="2400" dirty="0"/>
          </a:p>
        </p:txBody>
      </p:sp>
      <p:sp>
        <p:nvSpPr>
          <p:cNvPr id="19" name="Rectangle 18"/>
          <p:cNvSpPr/>
          <p:nvPr/>
        </p:nvSpPr>
        <p:spPr>
          <a:xfrm>
            <a:off x="320603" y="1461675"/>
            <a:ext cx="1118790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-Kali </a:t>
            </a:r>
            <a:r>
              <a:rPr lang="en-US" sz="2400" dirty="0"/>
              <a:t>with </a:t>
            </a:r>
            <a:r>
              <a:rPr lang="en-US" sz="2400" dirty="0" err="1"/>
              <a:t>sipdump</a:t>
            </a:r>
            <a:r>
              <a:rPr lang="en-US" sz="2400" dirty="0"/>
              <a:t> and </a:t>
            </a:r>
            <a:r>
              <a:rPr lang="en-US" sz="2400" dirty="0" err="1" smtClean="0"/>
              <a:t>sipcrack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	</a:t>
            </a:r>
            <a:endParaRPr lang="en-US" sz="2400" dirty="0" smtClean="0"/>
          </a:p>
          <a:p>
            <a:r>
              <a:rPr lang="en-US" sz="2400" dirty="0" smtClean="0"/>
              <a:t>-</a:t>
            </a:r>
            <a:r>
              <a:rPr lang="en-US" sz="2400" dirty="0" err="1" smtClean="0"/>
              <a:t>sipdump</a:t>
            </a:r>
            <a:r>
              <a:rPr lang="en-US" sz="2400" dirty="0" smtClean="0"/>
              <a:t> takes a </a:t>
            </a:r>
            <a:r>
              <a:rPr lang="en-US" sz="2400" dirty="0" err="1" smtClean="0"/>
              <a:t>pcap</a:t>
            </a:r>
            <a:r>
              <a:rPr lang="en-US" sz="2400" dirty="0" smtClean="0"/>
              <a:t> of a </a:t>
            </a:r>
          </a:p>
          <a:p>
            <a:r>
              <a:rPr lang="en-US" sz="2400" dirty="0" smtClean="0"/>
              <a:t> SIP session as input and </a:t>
            </a:r>
          </a:p>
          <a:p>
            <a:r>
              <a:rPr lang="en-US" sz="2400" dirty="0" smtClean="0"/>
              <a:t> generates a text file output </a:t>
            </a:r>
          </a:p>
          <a:p>
            <a:r>
              <a:rPr lang="en-US" sz="2400" dirty="0" smtClean="0"/>
              <a:t> for </a:t>
            </a:r>
            <a:r>
              <a:rPr lang="en-US" sz="2400" dirty="0" err="1" smtClean="0"/>
              <a:t>sipcrack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	</a:t>
            </a:r>
            <a:endParaRPr lang="en-US" sz="2400" dirty="0" smtClean="0"/>
          </a:p>
          <a:p>
            <a:r>
              <a:rPr lang="en-US" sz="2400" dirty="0" smtClean="0"/>
              <a:t>-</a:t>
            </a:r>
            <a:r>
              <a:rPr lang="en-US" sz="2400" dirty="0" err="1" smtClean="0"/>
              <a:t>sipcrack</a:t>
            </a:r>
            <a:r>
              <a:rPr lang="en-US" sz="2400" dirty="0" smtClean="0"/>
              <a:t> takes the text output </a:t>
            </a:r>
          </a:p>
          <a:p>
            <a:r>
              <a:rPr lang="en-US" sz="2400" dirty="0" smtClean="0"/>
              <a:t> from </a:t>
            </a:r>
            <a:r>
              <a:rPr lang="en-US" sz="2400" dirty="0" err="1" smtClean="0"/>
              <a:t>sipdump</a:t>
            </a:r>
            <a:r>
              <a:rPr lang="en-US" sz="2400" dirty="0" smtClean="0"/>
              <a:t> and performs </a:t>
            </a:r>
          </a:p>
          <a:p>
            <a:r>
              <a:rPr lang="en-US" sz="2400" dirty="0" smtClean="0"/>
              <a:t> password dictionary attack</a:t>
            </a:r>
          </a:p>
          <a:p>
            <a:endParaRPr lang="en-US" sz="2400" dirty="0"/>
          </a:p>
          <a:p>
            <a:endParaRPr lang="en-IE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469" y="841512"/>
            <a:ext cx="64389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1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731" y="432552"/>
            <a:ext cx="11234541" cy="407956"/>
          </a:xfrm>
        </p:spPr>
        <p:txBody>
          <a:bodyPr>
            <a:noAutofit/>
          </a:bodyPr>
          <a:lstStyle/>
          <a:p>
            <a:r>
              <a:rPr lang="en-IE" sz="2800" b="1" dirty="0" smtClean="0"/>
              <a:t>                                      </a:t>
            </a:r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US" sz="2800" b="1" dirty="0" smtClean="0"/>
              <a:t>Solution design-1st </a:t>
            </a:r>
            <a:r>
              <a:rPr lang="en-US" sz="2800" b="1" dirty="0"/>
              <a:t>part (interception and decryption)</a:t>
            </a:r>
            <a:endParaRPr lang="en-IE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906850" y="43255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E" sz="11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815057" y="1661727"/>
            <a:ext cx="5065693" cy="457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800" b="1" dirty="0" smtClean="0"/>
              <a:t>                                      </a:t>
            </a:r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400" dirty="0" smtClean="0">
                <a:latin typeface="+mn-lt"/>
              </a:rPr>
              <a:t> </a:t>
            </a:r>
            <a:r>
              <a:rPr lang="en-IE" sz="1800" dirty="0" smtClean="0"/>
              <a:t>	</a:t>
            </a:r>
            <a:endParaRPr lang="en-IE" sz="1800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-158843" y="1864045"/>
            <a:ext cx="5065693" cy="457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800" b="1" dirty="0" smtClean="0"/>
              <a:t>                                      </a:t>
            </a:r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1800" dirty="0" smtClean="0"/>
              <a:t>	</a:t>
            </a:r>
            <a:endParaRPr lang="en-IE" sz="1800" dirty="0"/>
          </a:p>
        </p:txBody>
      </p:sp>
      <p:sp>
        <p:nvSpPr>
          <p:cNvPr id="4" name="Rectangle 3"/>
          <p:cNvSpPr/>
          <p:nvPr/>
        </p:nvSpPr>
        <p:spPr>
          <a:xfrm>
            <a:off x="772730" y="1444552"/>
            <a:ext cx="1123454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An idea </a:t>
            </a:r>
            <a:r>
              <a:rPr lang="en-US" sz="2400" dirty="0"/>
              <a:t>of </a:t>
            </a:r>
            <a:r>
              <a:rPr lang="en-US" sz="2400" dirty="0" smtClean="0"/>
              <a:t>MITM occurred as one </a:t>
            </a:r>
            <a:r>
              <a:rPr lang="en-US" sz="2400" dirty="0" smtClean="0"/>
              <a:t>plausible attack vector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is what we need to achieve: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build a mechanism capable of intercepting and decrypting the TLS wrapped session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search for some kind of protocol-agnostic proxy capable of decrypting TLS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forward the traffic from this protocol-agnostic proxy to Burp so we can play with packets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84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731" y="432552"/>
            <a:ext cx="11234541" cy="407956"/>
          </a:xfrm>
        </p:spPr>
        <p:txBody>
          <a:bodyPr>
            <a:noAutofit/>
          </a:bodyPr>
          <a:lstStyle/>
          <a:p>
            <a:r>
              <a:rPr lang="en-IE" sz="2800" b="1" dirty="0" smtClean="0"/>
              <a:t>                                      </a:t>
            </a:r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US" sz="2800" b="1" dirty="0" smtClean="0"/>
              <a:t>Solution design-1st </a:t>
            </a:r>
            <a:r>
              <a:rPr lang="en-US" sz="2800" b="1" dirty="0"/>
              <a:t>part (interception and decryption)</a:t>
            </a:r>
            <a:endParaRPr lang="en-IE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906850" y="43255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E" sz="11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815057" y="1661727"/>
            <a:ext cx="5065693" cy="457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800" b="1" dirty="0" smtClean="0"/>
              <a:t>                                      </a:t>
            </a:r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400" dirty="0" smtClean="0">
                <a:latin typeface="+mn-lt"/>
              </a:rPr>
              <a:t> </a:t>
            </a:r>
            <a:r>
              <a:rPr lang="en-IE" sz="1800" dirty="0" smtClean="0"/>
              <a:t>	</a:t>
            </a:r>
            <a:endParaRPr lang="en-IE" sz="1800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-158843" y="1864045"/>
            <a:ext cx="5065693" cy="457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800" b="1" dirty="0" smtClean="0"/>
              <a:t>                                      </a:t>
            </a:r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1800" dirty="0" smtClean="0"/>
              <a:t>	</a:t>
            </a:r>
            <a:endParaRPr lang="en-IE" sz="1800" dirty="0"/>
          </a:p>
        </p:txBody>
      </p:sp>
      <p:sp>
        <p:nvSpPr>
          <p:cNvPr id="4" name="Rectangle 3"/>
          <p:cNvSpPr/>
          <p:nvPr/>
        </p:nvSpPr>
        <p:spPr>
          <a:xfrm>
            <a:off x="772731" y="1149901"/>
            <a:ext cx="112345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Burpsuite</a:t>
            </a:r>
            <a:r>
              <a:rPr lang="en-US" sz="2400" dirty="0" smtClean="0"/>
              <a:t> </a:t>
            </a:r>
            <a:r>
              <a:rPr lang="en-US" sz="2400" dirty="0"/>
              <a:t>does that job </a:t>
            </a:r>
            <a:r>
              <a:rPr lang="en-US" sz="2400" dirty="0" smtClean="0"/>
              <a:t>No. 1, but </a:t>
            </a:r>
            <a:r>
              <a:rPr lang="en-US" sz="2400" dirty="0"/>
              <a:t>only for HTTP(S) – it does not speak </a:t>
            </a:r>
            <a:r>
              <a:rPr lang="en-US" sz="2400" dirty="0" smtClean="0"/>
              <a:t>SIP or any other non-HTTP(S) protocols for that matter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Solution</a:t>
            </a:r>
            <a:r>
              <a:rPr lang="en-US" sz="2400" dirty="0"/>
              <a:t>: </a:t>
            </a:r>
            <a:r>
              <a:rPr lang="en-US" sz="2400" dirty="0" smtClean="0"/>
              <a:t>mitm_relay.py </a:t>
            </a:r>
            <a:r>
              <a:rPr lang="en-US" sz="2400" dirty="0"/>
              <a:t>(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github.com/jrmdev/mitm_relay</a:t>
            </a:r>
            <a:r>
              <a:rPr lang="en-US" sz="2400" dirty="0" smtClean="0"/>
              <a:t>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16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731" y="432552"/>
            <a:ext cx="11234541" cy="407956"/>
          </a:xfrm>
        </p:spPr>
        <p:txBody>
          <a:bodyPr>
            <a:noAutofit/>
          </a:bodyPr>
          <a:lstStyle/>
          <a:p>
            <a:r>
              <a:rPr lang="en-IE" sz="2800" b="1" dirty="0" smtClean="0"/>
              <a:t>                                      </a:t>
            </a:r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US" sz="2800" b="1" dirty="0" smtClean="0"/>
              <a:t>Solution design-1st </a:t>
            </a:r>
            <a:r>
              <a:rPr lang="en-US" sz="2800" b="1" dirty="0"/>
              <a:t>part (interception and decryption)</a:t>
            </a:r>
            <a:endParaRPr lang="en-IE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906850" y="43255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E" sz="11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815057" y="1661727"/>
            <a:ext cx="5065693" cy="457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800" b="1" dirty="0" smtClean="0"/>
              <a:t>                                      </a:t>
            </a:r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400" dirty="0" smtClean="0">
                <a:latin typeface="+mn-lt"/>
              </a:rPr>
              <a:t> </a:t>
            </a:r>
            <a:r>
              <a:rPr lang="en-IE" sz="1800" dirty="0" smtClean="0"/>
              <a:t>	</a:t>
            </a:r>
            <a:endParaRPr lang="en-IE" sz="1800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-158843" y="1864045"/>
            <a:ext cx="5065693" cy="457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800" b="1" dirty="0" smtClean="0"/>
              <a:t>                                      </a:t>
            </a:r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1800" dirty="0" smtClean="0"/>
              <a:t>	</a:t>
            </a:r>
            <a:endParaRPr lang="en-IE" sz="1800" dirty="0"/>
          </a:p>
        </p:txBody>
      </p:sp>
      <p:sp>
        <p:nvSpPr>
          <p:cNvPr id="4" name="Rectangle 3"/>
          <p:cNvSpPr/>
          <p:nvPr/>
        </p:nvSpPr>
        <p:spPr>
          <a:xfrm>
            <a:off x="772730" y="1223775"/>
            <a:ext cx="1123454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-Topology design developed as below</a:t>
            </a:r>
          </a:p>
          <a:p>
            <a:endParaRPr lang="en-US" sz="2400" dirty="0" smtClean="0"/>
          </a:p>
          <a:p>
            <a:r>
              <a:rPr lang="en-US" sz="2400" dirty="0" smtClean="0"/>
              <a:t>-Key component: mitm_relay.py + </a:t>
            </a:r>
            <a:r>
              <a:rPr lang="en-US" sz="2400" dirty="0" err="1" smtClean="0"/>
              <a:t>Burpsuite</a:t>
            </a:r>
            <a:r>
              <a:rPr lang="en-US" sz="2400" dirty="0" smtClean="0"/>
              <a:t> running as SIP proxy on Kali </a:t>
            </a:r>
          </a:p>
          <a:p>
            <a:r>
              <a:rPr lang="en-US" sz="2400" dirty="0" smtClean="0"/>
              <a:t>- you can have them on separate VMs too, also , no particular need for Kali – any </a:t>
            </a:r>
            <a:r>
              <a:rPr lang="en-US" sz="2400" dirty="0" err="1" smtClean="0"/>
              <a:t>linux</a:t>
            </a:r>
            <a:r>
              <a:rPr lang="en-US" sz="2400" dirty="0" smtClean="0"/>
              <a:t> will do, I guess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74" y="2815639"/>
            <a:ext cx="6237125" cy="3948145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5301673" y="3345252"/>
            <a:ext cx="323272" cy="104417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424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731" y="432552"/>
            <a:ext cx="11234541" cy="407956"/>
          </a:xfrm>
        </p:spPr>
        <p:txBody>
          <a:bodyPr>
            <a:noAutofit/>
          </a:bodyPr>
          <a:lstStyle/>
          <a:p>
            <a:r>
              <a:rPr lang="en-IE" sz="2800" b="1" dirty="0" smtClean="0"/>
              <a:t>                                      </a:t>
            </a:r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US" sz="2800" b="1" dirty="0" smtClean="0"/>
              <a:t>Chaining mitm_relay.py with Burp</a:t>
            </a:r>
            <a:endParaRPr lang="en-IE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906850" y="43255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E" sz="11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815057" y="1661727"/>
            <a:ext cx="5065693" cy="457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800" b="1" dirty="0" smtClean="0"/>
              <a:t>                                      </a:t>
            </a:r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400" dirty="0" smtClean="0">
                <a:latin typeface="+mn-lt"/>
              </a:rPr>
              <a:t> </a:t>
            </a:r>
            <a:r>
              <a:rPr lang="en-IE" sz="1800" dirty="0" smtClean="0"/>
              <a:t>	</a:t>
            </a:r>
            <a:endParaRPr lang="en-IE" sz="1800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-158843" y="1864045"/>
            <a:ext cx="5065693" cy="457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800" b="1" dirty="0" smtClean="0"/>
              <a:t>                                      </a:t>
            </a:r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1800" dirty="0" smtClean="0"/>
              <a:t>	</a:t>
            </a:r>
            <a:endParaRPr lang="en-IE" sz="1800" dirty="0"/>
          </a:p>
        </p:txBody>
      </p:sp>
      <p:sp>
        <p:nvSpPr>
          <p:cNvPr id="4" name="Rectangle 3"/>
          <p:cNvSpPr/>
          <p:nvPr/>
        </p:nvSpPr>
        <p:spPr>
          <a:xfrm>
            <a:off x="772730" y="1444552"/>
            <a:ext cx="11234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 descr="Im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481" y="1265461"/>
            <a:ext cx="6388790" cy="55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304800" y="1316261"/>
            <a:ext cx="5435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-l 0.0.0.0 mitm_relay.py listens on all interfaces</a:t>
            </a:r>
          </a:p>
          <a:p>
            <a:endParaRPr lang="en-US" sz="2400" dirty="0" smtClean="0"/>
          </a:p>
          <a:p>
            <a:r>
              <a:rPr lang="en-US" sz="2400" dirty="0" smtClean="0"/>
              <a:t>-p 127.0.0.1:8080 Burp runs on localhost , port 8080</a:t>
            </a:r>
          </a:p>
          <a:p>
            <a:endParaRPr lang="en-US" sz="2400" dirty="0" smtClean="0"/>
          </a:p>
          <a:p>
            <a:r>
              <a:rPr lang="en-US" sz="2400" dirty="0" smtClean="0"/>
              <a:t>-r tcp:5061:192.168.0.101:5061 relay all traffic on </a:t>
            </a:r>
            <a:r>
              <a:rPr lang="en-US" sz="2400" dirty="0" err="1" smtClean="0"/>
              <a:t>tcp</a:t>
            </a:r>
            <a:r>
              <a:rPr lang="en-US" sz="2400" dirty="0" smtClean="0"/>
              <a:t> 5061 port to final SIP server running on 192.168.0.101,  port 5061</a:t>
            </a:r>
          </a:p>
          <a:p>
            <a:endParaRPr lang="en-US" sz="2400" dirty="0" smtClean="0"/>
          </a:p>
          <a:p>
            <a:r>
              <a:rPr lang="en-US" sz="2400" dirty="0" smtClean="0"/>
              <a:t>-c </a:t>
            </a:r>
            <a:r>
              <a:rPr lang="en-US" sz="2400" dirty="0" err="1" smtClean="0"/>
              <a:t>mitm.pem</a:t>
            </a:r>
            <a:r>
              <a:rPr lang="en-US" sz="2400" dirty="0"/>
              <a:t> </a:t>
            </a:r>
            <a:r>
              <a:rPr lang="en-US" sz="2400" dirty="0" smtClean="0"/>
              <a:t>digital certificate for mitm_relay.py</a:t>
            </a:r>
          </a:p>
          <a:p>
            <a:endParaRPr lang="en-US" sz="2400" dirty="0" smtClean="0"/>
          </a:p>
          <a:p>
            <a:r>
              <a:rPr lang="en-US" sz="2400" dirty="0" smtClean="0"/>
              <a:t>-k </a:t>
            </a:r>
            <a:r>
              <a:rPr lang="en-US" sz="2400" dirty="0" err="1" smtClean="0"/>
              <a:t>privatemitm.key</a:t>
            </a:r>
            <a:r>
              <a:rPr lang="en-US" sz="2400" dirty="0"/>
              <a:t> </a:t>
            </a:r>
            <a:r>
              <a:rPr lang="en-US" sz="2400" dirty="0" smtClean="0"/>
              <a:t>private key for mitm_relay.py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36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731" y="432552"/>
            <a:ext cx="11234541" cy="407956"/>
          </a:xfrm>
        </p:spPr>
        <p:txBody>
          <a:bodyPr>
            <a:noAutofit/>
          </a:bodyPr>
          <a:lstStyle/>
          <a:p>
            <a:r>
              <a:rPr lang="en-IE" sz="2800" b="1" dirty="0" smtClean="0"/>
              <a:t>                                      </a:t>
            </a:r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US" sz="2800" b="1" dirty="0" smtClean="0"/>
              <a:t>Chaining mitm_relay.py with Burp</a:t>
            </a:r>
            <a:endParaRPr lang="en-IE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906850" y="43255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E" sz="11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815057" y="1661727"/>
            <a:ext cx="5065693" cy="457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800" b="1" dirty="0" smtClean="0"/>
              <a:t>                                      </a:t>
            </a:r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400" dirty="0" smtClean="0">
                <a:latin typeface="+mn-lt"/>
              </a:rPr>
              <a:t> </a:t>
            </a:r>
            <a:r>
              <a:rPr lang="en-IE" sz="1800" dirty="0" smtClean="0"/>
              <a:t>	</a:t>
            </a:r>
            <a:endParaRPr lang="en-IE" sz="1800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-158843" y="1864045"/>
            <a:ext cx="5065693" cy="457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800" b="1" dirty="0" smtClean="0"/>
              <a:t>                                      </a:t>
            </a:r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1800" dirty="0" smtClean="0"/>
              <a:t>	</a:t>
            </a:r>
            <a:endParaRPr lang="en-IE" sz="1800" dirty="0"/>
          </a:p>
        </p:txBody>
      </p:sp>
      <p:sp>
        <p:nvSpPr>
          <p:cNvPr id="4" name="Rectangle 3"/>
          <p:cNvSpPr/>
          <p:nvPr/>
        </p:nvSpPr>
        <p:spPr>
          <a:xfrm>
            <a:off x="772730" y="1444552"/>
            <a:ext cx="11234541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we switch over to Burp, we can </a:t>
            </a:r>
          </a:p>
          <a:p>
            <a:r>
              <a:rPr lang="en-US" sz="2400" dirty="0" smtClean="0"/>
              <a:t>     see decrypted SIP negotiation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POST requests have embedded</a:t>
            </a:r>
          </a:p>
          <a:p>
            <a:r>
              <a:rPr lang="en-US" sz="2400" dirty="0" smtClean="0"/>
              <a:t>    “/CLIENT_REQUEST/to/&lt;IP&gt;” and </a:t>
            </a:r>
          </a:p>
          <a:p>
            <a:r>
              <a:rPr lang="en-US" sz="2400" smtClean="0"/>
              <a:t>    “/SERVER_RESPONSE/from</a:t>
            </a:r>
            <a:r>
              <a:rPr lang="en-US" sz="2400" dirty="0" smtClean="0"/>
              <a:t>/&lt;IP&gt;”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that allows Burp to process SIP</a:t>
            </a:r>
          </a:p>
          <a:p>
            <a:r>
              <a:rPr lang="en-US" sz="2400" dirty="0" smtClean="0"/>
              <a:t>     Sessions (it only transports stuff,</a:t>
            </a:r>
          </a:p>
          <a:p>
            <a:r>
              <a:rPr lang="en-US" sz="2400" dirty="0" smtClean="0"/>
              <a:t>     does not really speak SIP)</a:t>
            </a:r>
            <a:endParaRPr lang="en-US" sz="2400" dirty="0"/>
          </a:p>
          <a:p>
            <a:endParaRPr lang="en-IE" dirty="0"/>
          </a:p>
        </p:txBody>
      </p:sp>
      <p:pic>
        <p:nvPicPr>
          <p:cNvPr id="9" name="Picture 8" descr="Im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96" y="840508"/>
            <a:ext cx="5576664" cy="5820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620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731" y="432552"/>
            <a:ext cx="11234541" cy="407956"/>
          </a:xfrm>
        </p:spPr>
        <p:txBody>
          <a:bodyPr>
            <a:noAutofit/>
          </a:bodyPr>
          <a:lstStyle/>
          <a:p>
            <a:r>
              <a:rPr lang="en-IE" sz="2800" b="1" dirty="0" smtClean="0"/>
              <a:t>                                      </a:t>
            </a:r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US" sz="2800" b="1" dirty="0" smtClean="0"/>
              <a:t>Chaining mitm_relay.py with Burp</a:t>
            </a:r>
            <a:endParaRPr lang="en-IE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906850" y="43255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E" sz="11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815057" y="1661727"/>
            <a:ext cx="5065693" cy="457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800" b="1" dirty="0" smtClean="0"/>
              <a:t>                                      </a:t>
            </a:r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400" dirty="0" smtClean="0">
                <a:latin typeface="+mn-lt"/>
              </a:rPr>
              <a:t> </a:t>
            </a:r>
            <a:r>
              <a:rPr lang="en-IE" sz="1800" dirty="0" smtClean="0"/>
              <a:t>	</a:t>
            </a:r>
            <a:endParaRPr lang="en-IE" sz="1800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-158843" y="1864045"/>
            <a:ext cx="5065693" cy="457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800" b="1" dirty="0" smtClean="0"/>
              <a:t>                                      </a:t>
            </a:r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1800" dirty="0" smtClean="0"/>
              <a:t>	</a:t>
            </a:r>
            <a:endParaRPr lang="en-IE" sz="1800" dirty="0"/>
          </a:p>
        </p:txBody>
      </p:sp>
      <p:sp>
        <p:nvSpPr>
          <p:cNvPr id="4" name="Rectangle 3"/>
          <p:cNvSpPr/>
          <p:nvPr/>
        </p:nvSpPr>
        <p:spPr>
          <a:xfrm>
            <a:off x="772730" y="1444552"/>
            <a:ext cx="1123454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Mechanics of the interception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SIP client -&gt;mitm_relay.py-&gt;</a:t>
            </a:r>
            <a:r>
              <a:rPr lang="en-US" sz="2400" dirty="0" err="1" smtClean="0"/>
              <a:t>Burpsuite</a:t>
            </a:r>
            <a:r>
              <a:rPr lang="en-US" sz="2400" dirty="0" smtClean="0"/>
              <a:t>-&gt;SIP server-&gt;SIP client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NOTE: remember that now that we have Burp reading the SIP, several other attacks can be mounted 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-send SIP request to Burp Repeater, </a:t>
            </a:r>
          </a:p>
          <a:p>
            <a:r>
              <a:rPr lang="en-US" sz="2400" dirty="0"/>
              <a:t>	-</a:t>
            </a:r>
            <a:r>
              <a:rPr lang="en-US" sz="2400" dirty="0" smtClean="0"/>
              <a:t>change call destinations, </a:t>
            </a:r>
          </a:p>
          <a:p>
            <a:r>
              <a:rPr lang="en-US" sz="2400" dirty="0"/>
              <a:t>	-</a:t>
            </a:r>
            <a:r>
              <a:rPr lang="en-US" sz="2400" dirty="0" smtClean="0"/>
              <a:t>brute force destination numbers,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-change user agent fingerprint ,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-inject some funky headers/establish covert channel attack,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-spoof calling ID…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ampering </a:t>
            </a:r>
            <a:r>
              <a:rPr lang="en-US" sz="2400" dirty="0"/>
              <a:t>in BURP </a:t>
            </a:r>
            <a:r>
              <a:rPr lang="en-US" sz="2400" dirty="0" smtClean="0"/>
              <a:t>is interesting, but out </a:t>
            </a:r>
            <a:r>
              <a:rPr lang="en-US" sz="2400" dirty="0"/>
              <a:t>of </a:t>
            </a:r>
            <a:r>
              <a:rPr lang="en-US" sz="2400" dirty="0" smtClean="0"/>
              <a:t>scope of this research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89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420" y="258496"/>
            <a:ext cx="11419268" cy="435666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/>
              <a:t>			Solution design </a:t>
            </a:r>
            <a:r>
              <a:rPr lang="en-US" sz="2800" b="1" dirty="0"/>
              <a:t>- 2nd part (coding new app)</a:t>
            </a:r>
            <a:endParaRPr lang="en-IE" sz="2800" dirty="0"/>
          </a:p>
        </p:txBody>
      </p:sp>
      <p:sp>
        <p:nvSpPr>
          <p:cNvPr id="8" name="Rectangle 7"/>
          <p:cNvSpPr/>
          <p:nvPr/>
        </p:nvSpPr>
        <p:spPr>
          <a:xfrm>
            <a:off x="4906850" y="43255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E" sz="1100" dirty="0"/>
          </a:p>
        </p:txBody>
      </p:sp>
      <p:sp>
        <p:nvSpPr>
          <p:cNvPr id="4" name="Rectangle 3"/>
          <p:cNvSpPr/>
          <p:nvPr/>
        </p:nvSpPr>
        <p:spPr>
          <a:xfrm>
            <a:off x="741680" y="868218"/>
            <a:ext cx="97942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Why </a:t>
            </a:r>
            <a:r>
              <a:rPr lang="en-US" sz="2400" dirty="0"/>
              <a:t>is new app </a:t>
            </a:r>
            <a:r>
              <a:rPr lang="en-US" sz="2400" dirty="0" smtClean="0"/>
              <a:t>required –what about </a:t>
            </a:r>
            <a:r>
              <a:rPr lang="en-US" sz="2400" dirty="0" err="1" smtClean="0"/>
              <a:t>sipdump</a:t>
            </a:r>
            <a:r>
              <a:rPr lang="en-US" sz="2400" dirty="0" smtClean="0"/>
              <a:t> and </a:t>
            </a:r>
            <a:r>
              <a:rPr lang="en-US" sz="2400" dirty="0" err="1" smtClean="0"/>
              <a:t>sipcrack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	-</a:t>
            </a:r>
            <a:r>
              <a:rPr lang="en-US" sz="2400" dirty="0" err="1" smtClean="0"/>
              <a:t>sipdump</a:t>
            </a:r>
            <a:r>
              <a:rPr lang="en-US" sz="2400" dirty="0" smtClean="0"/>
              <a:t> will not work here –we have dumped the decrypted session 	into a non-</a:t>
            </a:r>
            <a:r>
              <a:rPr lang="en-US" sz="2400" dirty="0" err="1" smtClean="0"/>
              <a:t>pcap</a:t>
            </a:r>
            <a:r>
              <a:rPr lang="en-US" sz="2400" dirty="0" smtClean="0"/>
              <a:t> format</a:t>
            </a:r>
          </a:p>
          <a:p>
            <a:endParaRPr lang="en-US" sz="2400" dirty="0" smtClean="0"/>
          </a:p>
          <a:p>
            <a:r>
              <a:rPr lang="en-US" sz="2400" dirty="0" smtClean="0"/>
              <a:t>	-</a:t>
            </a:r>
            <a:r>
              <a:rPr lang="en-US" sz="2400" dirty="0" err="1" smtClean="0"/>
              <a:t>sipdump</a:t>
            </a:r>
            <a:r>
              <a:rPr lang="en-US" sz="2400" dirty="0" smtClean="0"/>
              <a:t> has no way of importing the private key to decrypt the 	captured </a:t>
            </a:r>
            <a:r>
              <a:rPr lang="en-US" sz="2400" dirty="0" err="1" smtClean="0"/>
              <a:t>wireshark</a:t>
            </a:r>
            <a:r>
              <a:rPr lang="en-US" sz="2400" dirty="0" smtClean="0"/>
              <a:t> </a:t>
            </a:r>
            <a:r>
              <a:rPr lang="en-US" sz="2400" dirty="0" err="1" smtClean="0"/>
              <a:t>pcap</a:t>
            </a:r>
            <a:r>
              <a:rPr lang="en-US" sz="2400" dirty="0" smtClean="0"/>
              <a:t> session </a:t>
            </a:r>
          </a:p>
          <a:p>
            <a:r>
              <a:rPr lang="en-US" sz="2400" dirty="0"/>
              <a:t>	</a:t>
            </a:r>
            <a:endParaRPr lang="en-US" sz="2400" dirty="0" smtClean="0"/>
          </a:p>
          <a:p>
            <a:r>
              <a:rPr lang="en-US" sz="2400" dirty="0" smtClean="0"/>
              <a:t>	-we can decrypt </a:t>
            </a:r>
            <a:r>
              <a:rPr lang="en-US" sz="2400" dirty="0" err="1" smtClean="0"/>
              <a:t>wireshark</a:t>
            </a:r>
            <a:r>
              <a:rPr lang="en-US" sz="2400" dirty="0" smtClean="0"/>
              <a:t> </a:t>
            </a:r>
            <a:r>
              <a:rPr lang="en-US" sz="2400" dirty="0" err="1" smtClean="0"/>
              <a:t>pcap</a:t>
            </a:r>
            <a:r>
              <a:rPr lang="en-US" sz="2400" dirty="0" smtClean="0"/>
              <a:t>, remember? – we possess the private 	key for mitm_relay.py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</a:t>
            </a:r>
            <a:r>
              <a:rPr lang="en-US" sz="2400" dirty="0" smtClean="0"/>
              <a:t>hat </a:t>
            </a:r>
            <a:r>
              <a:rPr lang="en-US" sz="2400" dirty="0"/>
              <a:t>is new app doing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	-new app will process the mitm_relay.py dump which is more-less text 	based file and will extract all authentication attributes and perform 	password dictionary-based attack</a:t>
            </a:r>
          </a:p>
          <a:p>
            <a:r>
              <a:rPr lang="en-US" sz="2400" dirty="0" smtClean="0"/>
              <a:t>	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744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4698"/>
            <a:ext cx="9144000" cy="45767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Biography</a:t>
            </a:r>
            <a:endParaRPr lang="en-IE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46219"/>
            <a:ext cx="9144000" cy="5215943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IE" dirty="0" smtClean="0"/>
              <a:t>Name&gt;Ivica [</a:t>
            </a:r>
            <a:r>
              <a:rPr lang="en-IE" dirty="0" err="1" smtClean="0"/>
              <a:t>Eeveetsa</a:t>
            </a:r>
            <a:r>
              <a:rPr lang="en-IE" dirty="0" smtClean="0"/>
              <a:t>] Stipovic</a:t>
            </a:r>
          </a:p>
          <a:p>
            <a:pPr marL="457200" indent="-457200" algn="l">
              <a:buAutoNum type="arabicPeriod"/>
            </a:pPr>
            <a:r>
              <a:rPr lang="en-IE" dirty="0" smtClean="0"/>
              <a:t>Work&gt;Ward Solutions, Dublin, Ireland</a:t>
            </a:r>
          </a:p>
          <a:p>
            <a:pPr marL="457200" indent="-457200" algn="l">
              <a:buAutoNum type="arabicPeriod"/>
            </a:pPr>
            <a:r>
              <a:rPr lang="en-IE" dirty="0" smtClean="0"/>
              <a:t>Job&gt;Information Security Consultant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Contact&gt; </a:t>
            </a:r>
            <a:r>
              <a:rPr lang="en-US" dirty="0" smtClean="0">
                <a:hlinkClick r:id="rId2"/>
              </a:rPr>
              <a:t>Ivica.Stipovic@ward.ie</a:t>
            </a:r>
            <a:endParaRPr lang="en-US" dirty="0" smtClean="0"/>
          </a:p>
          <a:p>
            <a:pPr marL="457200" indent="-457200" algn="l">
              <a:buAutoNum type="arabicPeriod"/>
            </a:pPr>
            <a:r>
              <a:rPr lang="en-US" dirty="0" smtClean="0"/>
              <a:t>&gt;EOF</a:t>
            </a:r>
            <a:endParaRPr lang="en-IE" dirty="0" smtClean="0"/>
          </a:p>
          <a:p>
            <a:pPr algn="l"/>
            <a:r>
              <a:rPr lang="en-IE" sz="2000" dirty="0"/>
              <a:t>	</a:t>
            </a:r>
            <a:r>
              <a:rPr lang="en-IE" sz="2000" dirty="0" smtClean="0"/>
              <a:t>	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230241"/>
            <a:ext cx="9144000" cy="262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2120721" y="42302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516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401" y="300578"/>
            <a:ext cx="9878799" cy="457670"/>
          </a:xfrm>
        </p:spPr>
        <p:txBody>
          <a:bodyPr>
            <a:noAutofit/>
          </a:bodyPr>
          <a:lstStyle/>
          <a:p>
            <a:pPr algn="l"/>
            <a:r>
              <a:rPr lang="en-IE" sz="2800" b="1" dirty="0" smtClean="0"/>
              <a:t>			</a:t>
            </a:r>
            <a:r>
              <a:rPr lang="en-US" sz="2800" b="1" dirty="0" smtClean="0"/>
              <a:t>Solution design </a:t>
            </a:r>
            <a:r>
              <a:rPr lang="en-US" sz="2800" b="1" dirty="0"/>
              <a:t>- 2nd part (coding new app)</a:t>
            </a:r>
            <a:endParaRPr lang="en-IE" sz="2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29486" y="1361581"/>
            <a:ext cx="5636382" cy="704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8675" y="45393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dirty="0" smtClean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18145"/>
            <a:ext cx="46492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906850" y="43255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E" sz="11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652969" y="5143506"/>
            <a:ext cx="5065693" cy="457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800" b="1" dirty="0" smtClean="0"/>
              <a:t>                                      </a:t>
            </a:r>
            <a:r>
              <a:rPr lang="en-IE" sz="2800" dirty="0" smtClean="0"/>
              <a:t/>
            </a:r>
            <a:br>
              <a:rPr lang="en-IE" sz="2800" dirty="0" smtClean="0"/>
            </a:br>
            <a:endParaRPr lang="en-IE" sz="1800" dirty="0"/>
          </a:p>
        </p:txBody>
      </p:sp>
      <p:sp>
        <p:nvSpPr>
          <p:cNvPr id="3" name="Rectangle 2"/>
          <p:cNvSpPr/>
          <p:nvPr/>
        </p:nvSpPr>
        <p:spPr>
          <a:xfrm>
            <a:off x="670560" y="1155041"/>
            <a:ext cx="103322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F</a:t>
            </a:r>
            <a:r>
              <a:rPr lang="en-IE" sz="2400" dirty="0" smtClean="0"/>
              <a:t>unctional </a:t>
            </a:r>
            <a:r>
              <a:rPr lang="en-IE" sz="2400" dirty="0"/>
              <a:t>mapping of </a:t>
            </a:r>
            <a:r>
              <a:rPr lang="en-IE" sz="2400" dirty="0" err="1"/>
              <a:t>sipdump+sipcrack</a:t>
            </a:r>
            <a:r>
              <a:rPr lang="en-IE" sz="2400" dirty="0"/>
              <a:t> into </a:t>
            </a:r>
            <a:r>
              <a:rPr lang="en-IE" sz="2400" dirty="0" smtClean="0"/>
              <a:t>sipcrack2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 smtClean="0"/>
              <a:t>Streamline </a:t>
            </a:r>
            <a:r>
              <a:rPr lang="en-IE" sz="2400" dirty="0" err="1"/>
              <a:t>mitm_relay</a:t>
            </a:r>
            <a:r>
              <a:rPr lang="en-IE" sz="2400" dirty="0"/>
              <a:t> </a:t>
            </a:r>
            <a:r>
              <a:rPr lang="en-IE" sz="2400" dirty="0" smtClean="0"/>
              <a:t>dump parsing with </a:t>
            </a:r>
            <a:r>
              <a:rPr lang="en-IE" sz="2400" dirty="0"/>
              <a:t>password </a:t>
            </a:r>
            <a:r>
              <a:rPr lang="en-IE" sz="2400" dirty="0" smtClean="0"/>
              <a:t>cracking</a:t>
            </a:r>
          </a:p>
          <a:p>
            <a:endParaRPr lang="en-I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How do we crack digest algorithm? </a:t>
            </a:r>
            <a:endParaRPr lang="en-IE" sz="2400" dirty="0" smtClean="0"/>
          </a:p>
          <a:p>
            <a:endParaRPr lang="en-IE" sz="2400" dirty="0"/>
          </a:p>
          <a:p>
            <a:r>
              <a:rPr lang="en-IE" sz="2400" dirty="0"/>
              <a:t>	-https://www.ietf.org/rfc/rfc2069.txt later </a:t>
            </a:r>
            <a:r>
              <a:rPr lang="en-IE" sz="2400" dirty="0" err="1"/>
              <a:t>ammended</a:t>
            </a:r>
            <a:r>
              <a:rPr lang="en-IE" sz="2400" dirty="0"/>
              <a:t> by RFC 2617 </a:t>
            </a:r>
            <a:endParaRPr lang="en-IE" sz="2400" dirty="0" smtClean="0"/>
          </a:p>
          <a:p>
            <a:endParaRPr lang="en-IE" sz="2400" dirty="0"/>
          </a:p>
          <a:p>
            <a:r>
              <a:rPr lang="en-IE" sz="2400" dirty="0"/>
              <a:t>	</a:t>
            </a:r>
            <a:r>
              <a:rPr lang="en-IE" sz="2400" dirty="0" smtClean="0"/>
              <a:t>-{</a:t>
            </a:r>
            <a:r>
              <a:rPr lang="en-IE" sz="2400" dirty="0" err="1" smtClean="0"/>
              <a:t>qop</a:t>
            </a:r>
            <a:r>
              <a:rPr lang="en-IE" sz="2400" dirty="0" smtClean="0"/>
              <a:t>},{</a:t>
            </a:r>
            <a:r>
              <a:rPr lang="en-IE" sz="2400" dirty="0" err="1" smtClean="0"/>
              <a:t>nc</a:t>
            </a:r>
            <a:r>
              <a:rPr lang="en-IE" sz="2400" dirty="0" smtClean="0"/>
              <a:t>},{</a:t>
            </a:r>
            <a:r>
              <a:rPr lang="en-IE" sz="2400" dirty="0" err="1" smtClean="0"/>
              <a:t>cnonce</a:t>
            </a:r>
            <a:r>
              <a:rPr lang="en-IE" sz="2400" dirty="0"/>
              <a:t>}</a:t>
            </a:r>
            <a:r>
              <a:rPr lang="en-IE" sz="2400" dirty="0" smtClean="0"/>
              <a:t> </a:t>
            </a:r>
            <a:r>
              <a:rPr lang="en-IE" sz="2400" dirty="0"/>
              <a:t>increase the variability of hashing but will still not </a:t>
            </a:r>
            <a:r>
              <a:rPr lang="en-IE" sz="2400" dirty="0" smtClean="0"/>
              <a:t>	protect  against </a:t>
            </a:r>
            <a:r>
              <a:rPr lang="en-IE" sz="2400" dirty="0"/>
              <a:t>our attack and all these attributes can be intercepted and 	decrypted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40702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401" y="300578"/>
            <a:ext cx="9878799" cy="457670"/>
          </a:xfrm>
        </p:spPr>
        <p:txBody>
          <a:bodyPr>
            <a:noAutofit/>
          </a:bodyPr>
          <a:lstStyle/>
          <a:p>
            <a:pPr algn="l"/>
            <a:r>
              <a:rPr lang="en-IE" sz="2800" b="1" dirty="0" smtClean="0"/>
              <a:t>			</a:t>
            </a:r>
            <a:r>
              <a:rPr lang="en-US" sz="2800" b="1" dirty="0" smtClean="0"/>
              <a:t>Solution design </a:t>
            </a:r>
            <a:r>
              <a:rPr lang="en-US" sz="2800" b="1" dirty="0"/>
              <a:t>- 2nd part (coding new app)</a:t>
            </a:r>
            <a:endParaRPr lang="en-IE" sz="2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29486" y="1361581"/>
            <a:ext cx="5636382" cy="704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8675" y="45393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dirty="0" smtClean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18145"/>
            <a:ext cx="46492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906850" y="43255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E" sz="11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652969" y="5143506"/>
            <a:ext cx="5065693" cy="457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800" b="1" dirty="0" smtClean="0"/>
              <a:t>                                      </a:t>
            </a:r>
            <a:r>
              <a:rPr lang="en-IE" sz="2800" dirty="0" smtClean="0"/>
              <a:t/>
            </a:r>
            <a:br>
              <a:rPr lang="en-IE" sz="2800" dirty="0" smtClean="0"/>
            </a:br>
            <a:endParaRPr lang="en-IE" sz="1800" dirty="0"/>
          </a:p>
        </p:txBody>
      </p:sp>
      <p:sp>
        <p:nvSpPr>
          <p:cNvPr id="3" name="Rectangle 2"/>
          <p:cNvSpPr/>
          <p:nvPr/>
        </p:nvSpPr>
        <p:spPr>
          <a:xfrm>
            <a:off x="670560" y="1155041"/>
            <a:ext cx="103322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Digest authentication algorithm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{</a:t>
            </a:r>
            <a:r>
              <a:rPr lang="en-US" sz="2400" dirty="0" err="1" smtClean="0"/>
              <a:t>qop</a:t>
            </a:r>
            <a:r>
              <a:rPr lang="en-US" sz="2400" dirty="0" smtClean="0"/>
              <a:t>},{</a:t>
            </a:r>
            <a:r>
              <a:rPr lang="en-US" sz="2400" dirty="0" err="1" smtClean="0"/>
              <a:t>cnonce</a:t>
            </a:r>
            <a:r>
              <a:rPr lang="en-US" sz="2400" dirty="0" smtClean="0"/>
              <a:t>} and {</a:t>
            </a:r>
            <a:r>
              <a:rPr lang="en-US" sz="2400" dirty="0" err="1" smtClean="0"/>
              <a:t>nc</a:t>
            </a:r>
            <a:r>
              <a:rPr lang="en-US" sz="2400" dirty="0" smtClean="0"/>
              <a:t>} are not defined (RFC2069) then</a:t>
            </a:r>
          </a:p>
          <a:p>
            <a:pPr lvl="1"/>
            <a:r>
              <a:rPr lang="en-US" sz="2400" dirty="0" smtClean="0"/>
              <a:t>	H1=MD5(</a:t>
            </a:r>
            <a:r>
              <a:rPr lang="en-US" sz="2400" dirty="0" err="1" smtClean="0"/>
              <a:t>username:realm:password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	H2=MD5(</a:t>
            </a:r>
            <a:r>
              <a:rPr lang="en-US" sz="2400" dirty="0" err="1" smtClean="0"/>
              <a:t>method:uri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	Response=MD5 (H1:nonce:H2)</a:t>
            </a:r>
          </a:p>
          <a:p>
            <a:pPr lvl="1"/>
            <a:endParaRPr lang="en-IE" sz="2400" dirty="0"/>
          </a:p>
          <a:p>
            <a:pPr lvl="1"/>
            <a:r>
              <a:rPr lang="en-US" sz="2400" dirty="0" smtClean="0"/>
              <a:t>Else if {</a:t>
            </a:r>
            <a:r>
              <a:rPr lang="en-US" sz="2400" dirty="0" err="1" smtClean="0"/>
              <a:t>qop</a:t>
            </a:r>
            <a:r>
              <a:rPr lang="en-US" sz="2400" dirty="0" smtClean="0"/>
              <a:t>},{</a:t>
            </a:r>
            <a:r>
              <a:rPr lang="en-US" sz="2400" dirty="0" err="1" smtClean="0"/>
              <a:t>cnonce</a:t>
            </a:r>
            <a:r>
              <a:rPr lang="en-US" sz="2400" dirty="0" smtClean="0"/>
              <a:t>} and {</a:t>
            </a:r>
            <a:r>
              <a:rPr lang="en-US" sz="2400" dirty="0" err="1" smtClean="0"/>
              <a:t>nc</a:t>
            </a:r>
            <a:r>
              <a:rPr lang="en-US" sz="2400" dirty="0" smtClean="0"/>
              <a:t> } are defined (RFC2617) then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/>
              <a:t>	</a:t>
            </a:r>
            <a:r>
              <a:rPr lang="en-US" sz="2400" dirty="0" smtClean="0"/>
              <a:t>Response=MD5(H1:nonce:nc:cnonce:qop:H2)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>
                <a:hlinkClick r:id="rId2"/>
              </a:rPr>
              <a:t>https://github.com/adenosine-phosphatase/sipcrack2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538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401" y="300578"/>
            <a:ext cx="11273490" cy="457670"/>
          </a:xfrm>
        </p:spPr>
        <p:txBody>
          <a:bodyPr>
            <a:noAutofit/>
          </a:bodyPr>
          <a:lstStyle/>
          <a:p>
            <a:pPr algn="l"/>
            <a:r>
              <a:rPr lang="en-IE" sz="2800" b="1" dirty="0" smtClean="0"/>
              <a:t>					</a:t>
            </a:r>
            <a:r>
              <a:rPr lang="en-US" sz="2800" b="1" dirty="0" smtClean="0"/>
              <a:t>Final thoughts</a:t>
            </a:r>
            <a:endParaRPr lang="en-IE" sz="2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29486" y="1361581"/>
            <a:ext cx="5636382" cy="704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8675" y="45393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dirty="0" smtClean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18145"/>
            <a:ext cx="46492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906850" y="43255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E" sz="11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652969" y="5143506"/>
            <a:ext cx="5065693" cy="457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800" b="1" dirty="0" smtClean="0"/>
              <a:t>                                      </a:t>
            </a:r>
            <a:r>
              <a:rPr lang="en-IE" sz="2800" dirty="0" smtClean="0"/>
              <a:t/>
            </a:r>
            <a:br>
              <a:rPr lang="en-IE" sz="2800" dirty="0" smtClean="0"/>
            </a:br>
            <a:endParaRPr lang="en-IE" sz="1800" dirty="0"/>
          </a:p>
        </p:txBody>
      </p:sp>
      <p:sp>
        <p:nvSpPr>
          <p:cNvPr id="3" name="Rectangle 2"/>
          <p:cNvSpPr/>
          <p:nvPr/>
        </p:nvSpPr>
        <p:spPr>
          <a:xfrm>
            <a:off x="670560" y="1155041"/>
            <a:ext cx="1033229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 smtClean="0"/>
              <a:t>Development</a:t>
            </a:r>
          </a:p>
          <a:p>
            <a:r>
              <a:rPr lang="en-IE" sz="2400" dirty="0" smtClean="0"/>
              <a:t>     sipcrack2 is for now just a </a:t>
            </a:r>
            <a:r>
              <a:rPr lang="en-IE" sz="2400" dirty="0" err="1" smtClean="0"/>
              <a:t>linux</a:t>
            </a:r>
            <a:r>
              <a:rPr lang="en-IE" sz="2400" dirty="0" smtClean="0"/>
              <a:t> version, hope to release Windows version with           </a:t>
            </a:r>
          </a:p>
          <a:p>
            <a:r>
              <a:rPr lang="en-IE" sz="2400" dirty="0"/>
              <a:t> </a:t>
            </a:r>
            <a:r>
              <a:rPr lang="en-IE" sz="2400" dirty="0" smtClean="0"/>
              <a:t>    CUDA/multithreading &amp; parallel processing in a near future</a:t>
            </a:r>
          </a:p>
          <a:p>
            <a:endParaRPr lang="en-I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How realistic/difficult is the attack?</a:t>
            </a:r>
          </a:p>
          <a:p>
            <a:r>
              <a:rPr lang="en-US" sz="2400" dirty="0" smtClean="0"/>
              <a:t>     The attack shown is relatively difficult to implement (ARP poisoning required to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redirect the traffic from legitimate proxy to the attacker)</a:t>
            </a:r>
          </a:p>
          <a:p>
            <a:endParaRPr lang="en-I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Recommendations</a:t>
            </a:r>
            <a:endParaRPr lang="en-IE" sz="2400" dirty="0"/>
          </a:p>
          <a:p>
            <a:r>
              <a:rPr lang="en-IE" sz="2400" dirty="0"/>
              <a:t>	</a:t>
            </a:r>
            <a:r>
              <a:rPr lang="en-IE" sz="2400" dirty="0" smtClean="0"/>
              <a:t>-use strong passwords </a:t>
            </a:r>
            <a:endParaRPr lang="en-IE" sz="2400" dirty="0"/>
          </a:p>
          <a:p>
            <a:r>
              <a:rPr lang="en-IE" sz="2400" dirty="0"/>
              <a:t>	</a:t>
            </a:r>
            <a:r>
              <a:rPr lang="en-IE" sz="2400" dirty="0" smtClean="0"/>
              <a:t>-do not use self-signed certificates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-use client side certificate in addition to server</a:t>
            </a:r>
            <a:endParaRPr lang="en-I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Risk rating proposed: Medium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69399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420" y="184727"/>
            <a:ext cx="11419268" cy="509435"/>
          </a:xfrm>
        </p:spPr>
        <p:txBody>
          <a:bodyPr>
            <a:noAutofit/>
          </a:bodyPr>
          <a:lstStyle/>
          <a:p>
            <a:pPr algn="l"/>
            <a:r>
              <a:rPr lang="en-IE" sz="2800" b="1" dirty="0" smtClean="0"/>
              <a:t>					</a:t>
            </a:r>
            <a:r>
              <a:rPr lang="en-IE" sz="2800" b="1" dirty="0" smtClean="0">
                <a:hlinkClick r:id="rId2" action="ppaction://hlinkfile"/>
              </a:rPr>
              <a:t>Demo</a:t>
            </a:r>
            <a:endParaRPr lang="en-IE" sz="2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29486" y="1361581"/>
            <a:ext cx="5636382" cy="704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8675" y="45393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dirty="0" smtClean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18145"/>
            <a:ext cx="46492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906850" y="43255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E" sz="11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652969" y="5143506"/>
            <a:ext cx="5065693" cy="457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800" b="1" dirty="0" smtClean="0"/>
              <a:t>                                      </a:t>
            </a:r>
            <a:r>
              <a:rPr lang="en-IE" sz="2800" dirty="0" smtClean="0"/>
              <a:t/>
            </a:r>
            <a:br>
              <a:rPr lang="en-IE" sz="2800" dirty="0" smtClean="0"/>
            </a:br>
            <a:endParaRPr lang="en-IE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675" y="2625976"/>
            <a:ext cx="939800" cy="97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0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420" y="158493"/>
            <a:ext cx="11419268" cy="6362379"/>
          </a:xfrm>
        </p:spPr>
        <p:txBody>
          <a:bodyPr>
            <a:noAutofit/>
          </a:bodyPr>
          <a:lstStyle/>
          <a:p>
            <a:pPr algn="l"/>
            <a:r>
              <a:rPr lang="en-IE" sz="2800" b="1" dirty="0"/>
              <a:t>	</a:t>
            </a:r>
            <a:r>
              <a:rPr lang="en-IE" sz="2800" b="1" dirty="0" smtClean="0"/>
              <a:t>				Questions?</a:t>
            </a:r>
            <a:br>
              <a:rPr lang="en-IE" sz="2800" b="1" dirty="0" smtClean="0"/>
            </a:br>
            <a:r>
              <a:rPr lang="en-IE" sz="2800" b="1" dirty="0"/>
              <a:t/>
            </a:r>
            <a:br>
              <a:rPr lang="en-IE" sz="2800" b="1" dirty="0"/>
            </a:br>
            <a:r>
              <a:rPr lang="en-IE" sz="2800" b="1" dirty="0" smtClean="0"/>
              <a:t/>
            </a:r>
            <a:br>
              <a:rPr lang="en-IE" sz="2800" b="1" dirty="0" smtClean="0"/>
            </a:br>
            <a:r>
              <a:rPr lang="en-IE" sz="2800" b="1" dirty="0"/>
              <a:t/>
            </a:r>
            <a:br>
              <a:rPr lang="en-IE" sz="2800" b="1" dirty="0"/>
            </a:br>
            <a:r>
              <a:rPr lang="en-IE" sz="2800" b="1" dirty="0" smtClean="0"/>
              <a:t/>
            </a:r>
            <a:br>
              <a:rPr lang="en-IE" sz="2800" b="1" dirty="0" smtClean="0"/>
            </a:br>
            <a:r>
              <a:rPr lang="en-IE" sz="2800" b="1" dirty="0"/>
              <a:t/>
            </a:r>
            <a:br>
              <a:rPr lang="en-IE" sz="2800" b="1" dirty="0"/>
            </a:br>
            <a:r>
              <a:rPr lang="en-IE" sz="2800" b="1" dirty="0" smtClean="0"/>
              <a:t/>
            </a:r>
            <a:br>
              <a:rPr lang="en-IE" sz="2800" b="1" dirty="0" smtClean="0"/>
            </a:br>
            <a:r>
              <a:rPr lang="en-IE" sz="2800" b="1" dirty="0"/>
              <a:t/>
            </a:r>
            <a:br>
              <a:rPr lang="en-IE" sz="2800" b="1" dirty="0"/>
            </a:br>
            <a:r>
              <a:rPr lang="en-IE" sz="2800" b="1" dirty="0" smtClean="0"/>
              <a:t/>
            </a:r>
            <a:br>
              <a:rPr lang="en-IE" sz="2800" b="1" dirty="0" smtClean="0"/>
            </a:br>
            <a:r>
              <a:rPr lang="en-IE" sz="2800" b="1" dirty="0"/>
              <a:t/>
            </a:r>
            <a:br>
              <a:rPr lang="en-IE" sz="2800" b="1" dirty="0"/>
            </a:br>
            <a:r>
              <a:rPr lang="en-IE" sz="2800" b="1" dirty="0" smtClean="0"/>
              <a:t/>
            </a:r>
            <a:br>
              <a:rPr lang="en-IE" sz="2800" b="1" dirty="0" smtClean="0"/>
            </a:br>
            <a:r>
              <a:rPr lang="en-IE" sz="2800" b="1" dirty="0"/>
              <a:t/>
            </a:r>
            <a:br>
              <a:rPr lang="en-IE" sz="2800" b="1" dirty="0"/>
            </a:br>
            <a:r>
              <a:rPr lang="en-IE" sz="2800" b="1" dirty="0" smtClean="0"/>
              <a:t/>
            </a:r>
            <a:br>
              <a:rPr lang="en-IE" sz="2800" b="1" dirty="0" smtClean="0"/>
            </a:br>
            <a:r>
              <a:rPr lang="en-IE" sz="2800" b="1" dirty="0"/>
              <a:t/>
            </a:r>
            <a:br>
              <a:rPr lang="en-IE" sz="2800" b="1" dirty="0"/>
            </a:br>
            <a:r>
              <a:rPr lang="en-IE" sz="2800" b="1" dirty="0" smtClean="0"/>
              <a:t/>
            </a:r>
            <a:br>
              <a:rPr lang="en-IE" sz="2800" b="1" dirty="0" smtClean="0"/>
            </a:br>
            <a:r>
              <a:rPr lang="en-IE" sz="2800" b="1" dirty="0"/>
              <a:t>	</a:t>
            </a:r>
            <a:r>
              <a:rPr lang="en-IE" sz="2800" b="1" dirty="0" smtClean="0"/>
              <a:t>			    Shutting down</a:t>
            </a:r>
            <a:endParaRPr lang="en-IE" sz="2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29486" y="1361581"/>
            <a:ext cx="5636382" cy="704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8675" y="45393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dirty="0" smtClean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18145"/>
            <a:ext cx="46492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906850" y="43255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E" sz="11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652969" y="5143506"/>
            <a:ext cx="5065693" cy="457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800" b="1" dirty="0" smtClean="0"/>
              <a:t>                                      </a:t>
            </a:r>
            <a:r>
              <a:rPr lang="en-IE" sz="2800" dirty="0" smtClean="0"/>
              <a:t/>
            </a:r>
            <a:br>
              <a:rPr lang="en-IE" sz="2800" dirty="0" smtClean="0"/>
            </a:br>
            <a:endParaRPr lang="en-IE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65" y="2066363"/>
            <a:ext cx="9165553" cy="9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3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4698"/>
            <a:ext cx="9144000" cy="45767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VoIP protocol ? </a:t>
            </a:r>
            <a:endParaRPr lang="en-IE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618" y="702369"/>
            <a:ext cx="9901382" cy="5659794"/>
          </a:xfrm>
        </p:spPr>
        <p:txBody>
          <a:bodyPr>
            <a:noAutofit/>
          </a:bodyPr>
          <a:lstStyle/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VOIP stands for (Voice Over IP) - Voice </a:t>
            </a:r>
            <a:r>
              <a:rPr lang="en-US" dirty="0"/>
              <a:t>/</a:t>
            </a:r>
            <a:r>
              <a:rPr lang="en-US" dirty="0" smtClean="0"/>
              <a:t>Video/messaging that </a:t>
            </a:r>
            <a:r>
              <a:rPr lang="en-US" dirty="0"/>
              <a:t>uses IP-based </a:t>
            </a:r>
            <a:r>
              <a:rPr lang="en-US" dirty="0" smtClean="0"/>
              <a:t>transport protocols </a:t>
            </a:r>
            <a:r>
              <a:rPr lang="en-US" dirty="0"/>
              <a:t>for </a:t>
            </a:r>
            <a:r>
              <a:rPr lang="en-US" dirty="0" smtClean="0"/>
              <a:t>transmission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SIP</a:t>
            </a:r>
            <a:r>
              <a:rPr lang="en-US" dirty="0" smtClean="0"/>
              <a:t>?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  SIP </a:t>
            </a:r>
            <a:r>
              <a:rPr lang="en-US" dirty="0"/>
              <a:t>stands for </a:t>
            </a:r>
            <a:r>
              <a:rPr lang="en-US" dirty="0" smtClean="0"/>
              <a:t>Session Initiation </a:t>
            </a:r>
            <a:r>
              <a:rPr lang="en-US" dirty="0"/>
              <a:t>Protocol </a:t>
            </a:r>
            <a:r>
              <a:rPr lang="en-US" dirty="0" smtClean="0"/>
              <a:t> (it is a voice control 		  protocol), developed by IETF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         SIP </a:t>
            </a:r>
            <a:r>
              <a:rPr lang="en-US" dirty="0"/>
              <a:t>is </a:t>
            </a:r>
            <a:r>
              <a:rPr lang="en-US" dirty="0" smtClean="0"/>
              <a:t>one of the predominant VOIP control protocols</a:t>
            </a:r>
          </a:p>
          <a:p>
            <a:pPr algn="l"/>
            <a:endParaRPr lang="en-US" sz="2000" dirty="0"/>
          </a:p>
          <a:p>
            <a:pPr algn="l"/>
            <a:endParaRPr lang="en-IE" sz="2000" dirty="0" smtClean="0"/>
          </a:p>
          <a:p>
            <a:pPr algn="l"/>
            <a:endParaRPr lang="en-IE" sz="2000" dirty="0" smtClean="0"/>
          </a:p>
          <a:p>
            <a:pPr algn="l"/>
            <a:r>
              <a:rPr lang="en-IE" sz="2000" dirty="0"/>
              <a:t>	</a:t>
            </a:r>
            <a:r>
              <a:rPr lang="en-IE" sz="2000" dirty="0" smtClean="0"/>
              <a:t>	</a:t>
            </a:r>
          </a:p>
          <a:p>
            <a:pPr algn="l"/>
            <a:endParaRPr lang="en-US" sz="2000" dirty="0" smtClean="0"/>
          </a:p>
          <a:p>
            <a:pPr algn="l"/>
            <a:endParaRPr lang="en-IE" sz="2000" dirty="0"/>
          </a:p>
          <a:p>
            <a:pPr algn="l"/>
            <a:r>
              <a:rPr lang="en-IE" dirty="0" smtClean="0"/>
              <a:t>Source</a:t>
            </a:r>
            <a:r>
              <a:rPr lang="en-IE" dirty="0"/>
              <a:t>: https://en.wikipedia.org/wiki/Session_Initiation_Protocol</a:t>
            </a:r>
            <a:endParaRPr lang="en-IE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230241"/>
            <a:ext cx="9144000" cy="262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2120721" y="42302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dirty="0" smtClean="0"/>
              <a:t>	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2656" y="822036"/>
            <a:ext cx="11009744" cy="5343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646" y="3728924"/>
            <a:ext cx="44100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0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4698"/>
            <a:ext cx="9144000" cy="45767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SIP,MGCP,H.323,XMPP…</a:t>
            </a:r>
            <a:endParaRPr lang="en-IE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945" y="702368"/>
            <a:ext cx="10123055" cy="6067887"/>
          </a:xfrm>
        </p:spPr>
        <p:txBody>
          <a:bodyPr>
            <a:normAutofit/>
          </a:bodyPr>
          <a:lstStyle/>
          <a:p>
            <a:pPr algn="l"/>
            <a:endParaRPr lang="en-US" sz="2600" dirty="0" smtClean="0"/>
          </a:p>
          <a:p>
            <a:pPr algn="l"/>
            <a:r>
              <a:rPr lang="en-US" dirty="0" smtClean="0"/>
              <a:t>There are other VoIP protocols as well</a:t>
            </a:r>
            <a:r>
              <a:rPr lang="en-IE" dirty="0"/>
              <a:t>	</a:t>
            </a:r>
            <a:endParaRPr lang="en-IE" dirty="0" smtClean="0"/>
          </a:p>
          <a:p>
            <a:pPr algn="l"/>
            <a:endParaRPr lang="en-IE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 smtClean="0"/>
              <a:t>MGCP </a:t>
            </a:r>
            <a:r>
              <a:rPr lang="en-IE" dirty="0"/>
              <a:t>Media Gateway Control Protocol (MGCP), connection management for media gateways</a:t>
            </a:r>
            <a:endParaRPr lang="en-IE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 smtClean="0"/>
              <a:t>H.323 - </a:t>
            </a:r>
            <a:r>
              <a:rPr lang="en-US" dirty="0"/>
              <a:t>one of the first VoIP call signaling and control protocols that found widespread implementation</a:t>
            </a:r>
            <a:endParaRPr lang="en-IE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 smtClean="0"/>
              <a:t>XMPP </a:t>
            </a:r>
            <a:r>
              <a:rPr lang="en-IE" dirty="0"/>
              <a:t>- Extensible Messaging and Presence Protocol </a:t>
            </a:r>
            <a:r>
              <a:rPr lang="en-IE" dirty="0" smtClean="0"/>
              <a:t>, </a:t>
            </a:r>
            <a:r>
              <a:rPr lang="en-IE" dirty="0"/>
              <a:t>instant messaging, presence information, and contact list </a:t>
            </a:r>
            <a:r>
              <a:rPr lang="en-IE" dirty="0" smtClean="0"/>
              <a:t>maintenance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Skype </a:t>
            </a:r>
            <a:r>
              <a:rPr lang="en-US" dirty="0"/>
              <a:t>protocol, proprietary Internet telephony protocol suite based on peer-to-peer architecture</a:t>
            </a:r>
            <a:endParaRPr lang="en-IE" dirty="0" smtClean="0"/>
          </a:p>
          <a:p>
            <a:pPr algn="l"/>
            <a:r>
              <a:rPr lang="en-IE" dirty="0" smtClean="0"/>
              <a:t>	</a:t>
            </a:r>
          </a:p>
          <a:p>
            <a:pPr algn="l"/>
            <a:r>
              <a:rPr lang="en-US" dirty="0" smtClean="0"/>
              <a:t>…</a:t>
            </a:r>
            <a:r>
              <a:rPr lang="en-US" dirty="0" err="1" smtClean="0"/>
              <a:t>etc</a:t>
            </a:r>
            <a:endParaRPr lang="en-US" dirty="0" smtClean="0"/>
          </a:p>
          <a:p>
            <a:pPr algn="l"/>
            <a:endParaRPr lang="en-IE" sz="2000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230241"/>
            <a:ext cx="9144000" cy="262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2120721" y="42302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037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4698"/>
            <a:ext cx="9144000" cy="45767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applications are using VoIP?</a:t>
            </a:r>
            <a:endParaRPr lang="en-IE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327" y="894941"/>
            <a:ext cx="10317018" cy="5568617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This is a small snapshot of the most popular VoIP applications.</a:t>
            </a:r>
            <a:endParaRPr lang="en-US" dirty="0">
              <a:solidFill>
                <a:srgbClr val="FF0000"/>
              </a:solidFill>
            </a:endParaRPr>
          </a:p>
          <a:p>
            <a:pPr algn="l"/>
            <a:endParaRPr lang="en-US" dirty="0" smtClean="0">
              <a:solidFill>
                <a:srgbClr val="FF0000"/>
              </a:solidFill>
            </a:endParaRP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Not all of them use SIP, though: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Skype uses proprietary protocol</a:t>
            </a:r>
          </a:p>
          <a:p>
            <a:pPr algn="l"/>
            <a:endParaRPr lang="en-US" dirty="0" smtClean="0">
              <a:solidFill>
                <a:srgbClr val="FF0000"/>
              </a:solidFill>
            </a:endParaRPr>
          </a:p>
          <a:p>
            <a:pPr algn="l"/>
            <a:r>
              <a:rPr lang="en-US" dirty="0" smtClean="0"/>
              <a:t>Viber does use SIP, so as Blink,</a:t>
            </a:r>
          </a:p>
          <a:p>
            <a:pPr algn="l"/>
            <a:r>
              <a:rPr lang="en-US" dirty="0" smtClean="0"/>
              <a:t>Cisco IP Communication, </a:t>
            </a:r>
            <a:r>
              <a:rPr lang="en-US" dirty="0" err="1" smtClean="0"/>
              <a:t>Jitsi</a:t>
            </a:r>
            <a:r>
              <a:rPr lang="en-US" dirty="0" smtClean="0"/>
              <a:t>,</a:t>
            </a:r>
          </a:p>
          <a:p>
            <a:pPr algn="l"/>
            <a:r>
              <a:rPr lang="en-US" dirty="0" smtClean="0"/>
              <a:t>Bria, </a:t>
            </a:r>
            <a:r>
              <a:rPr lang="en-US" dirty="0" err="1" smtClean="0"/>
              <a:t>Empathy,Linphone,X</a:t>
            </a:r>
            <a:r>
              <a:rPr lang="en-US" dirty="0" smtClean="0"/>
              <a:t>-Lite,</a:t>
            </a:r>
          </a:p>
          <a:p>
            <a:pPr algn="l"/>
            <a:r>
              <a:rPr lang="en-US" dirty="0" err="1" smtClean="0"/>
              <a:t>Zoiper,Yahoo</a:t>
            </a:r>
            <a:r>
              <a:rPr lang="en-US" dirty="0" smtClean="0"/>
              <a:t>! Messenger…</a:t>
            </a:r>
          </a:p>
          <a:p>
            <a:pPr marL="457200" indent="-457200" algn="l">
              <a:buAutoNum type="arabicPeriod"/>
            </a:pPr>
            <a:endParaRPr lang="en-IE" dirty="0" smtClean="0">
              <a:solidFill>
                <a:srgbClr val="FF0000"/>
              </a:solidFill>
            </a:endParaRPr>
          </a:p>
          <a:p>
            <a:pPr marL="914400" lvl="1" indent="-457200" algn="l">
              <a:buAutoNum type="arabicPeriod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 algn="l"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IE" sz="2000" dirty="0" smtClean="0">
              <a:solidFill>
                <a:srgbClr val="FF00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230241"/>
            <a:ext cx="9144000" cy="262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2120721" y="42302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dirty="0" smtClean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534" y="1865358"/>
            <a:ext cx="5954811" cy="406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9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4698"/>
            <a:ext cx="9144000" cy="45767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Let’s talk about SIP</a:t>
            </a:r>
            <a:endParaRPr lang="en-IE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" y="802641"/>
            <a:ext cx="10261600" cy="555952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SIP by default runs as a UDP service over the port 5060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By default, it is not encrypted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E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Full description of SIP protocol is given in the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tools.ietf.org/html/rfc3261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SIP structure is very similar to HTTP session structure (both request and response paradigm)</a:t>
            </a:r>
          </a:p>
          <a:p>
            <a:pPr algn="l"/>
            <a:endParaRPr lang="en-US" sz="2000" dirty="0">
              <a:solidFill>
                <a:srgbClr val="FF0000"/>
              </a:solidFill>
            </a:endParaRPr>
          </a:p>
          <a:p>
            <a:pPr algn="l"/>
            <a:endParaRPr lang="en-US" sz="2000" dirty="0" smtClean="0">
              <a:solidFill>
                <a:srgbClr val="FF0000"/>
              </a:solidFill>
            </a:endParaRPr>
          </a:p>
          <a:p>
            <a:pPr algn="l"/>
            <a:endParaRPr lang="en-US" sz="2000" dirty="0" smtClean="0">
              <a:solidFill>
                <a:srgbClr val="FF0000"/>
              </a:solidFill>
            </a:endParaRPr>
          </a:p>
          <a:p>
            <a:pPr algn="l"/>
            <a:endParaRPr lang="en-IE" sz="2000" dirty="0" smtClean="0">
              <a:solidFill>
                <a:srgbClr val="FF0000"/>
              </a:solidFill>
            </a:endParaRPr>
          </a:p>
          <a:p>
            <a:pPr algn="l"/>
            <a:r>
              <a:rPr lang="en-IE" sz="2000" dirty="0" smtClean="0"/>
              <a:t>      </a:t>
            </a:r>
          </a:p>
          <a:p>
            <a:pPr algn="l"/>
            <a:endParaRPr lang="en-IE" sz="2000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230241"/>
            <a:ext cx="9144000" cy="262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2120721" y="42302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3615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6704"/>
            <a:ext cx="9144000" cy="45767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Structure of a SIP session</a:t>
            </a:r>
            <a:endParaRPr lang="en-IE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509" y="702368"/>
            <a:ext cx="11120582" cy="6155631"/>
          </a:xfrm>
        </p:spPr>
        <p:txBody>
          <a:bodyPr>
            <a:normAutofit/>
          </a:bodyPr>
          <a:lstStyle/>
          <a:p>
            <a:pPr algn="l"/>
            <a:r>
              <a:rPr lang="en-IE" dirty="0" smtClean="0"/>
              <a:t>Similar to HTTP</a:t>
            </a:r>
          </a:p>
          <a:p>
            <a:pPr algn="l"/>
            <a:endParaRPr lang="en-IE" dirty="0" smtClean="0"/>
          </a:p>
          <a:p>
            <a:pPr algn="l"/>
            <a:r>
              <a:rPr lang="en-US" dirty="0" smtClean="0"/>
              <a:t>Request (REGISTER vs GET)</a:t>
            </a:r>
          </a:p>
          <a:p>
            <a:pPr algn="l"/>
            <a:endParaRPr lang="en-IE" dirty="0" smtClean="0"/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endParaRPr lang="en-US" dirty="0" smtClean="0"/>
          </a:p>
          <a:p>
            <a:pPr algn="l"/>
            <a:r>
              <a:rPr lang="en-US" dirty="0" smtClean="0"/>
              <a:t>Response (</a:t>
            </a:r>
            <a:r>
              <a:rPr lang="en-US" dirty="0" err="1" smtClean="0"/>
              <a:t>Unathorised</a:t>
            </a:r>
            <a:endParaRPr lang="en-US" dirty="0"/>
          </a:p>
          <a:p>
            <a:pPr algn="l"/>
            <a:r>
              <a:rPr lang="en-US" dirty="0" smtClean="0"/>
              <a:t>Return code 401)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Request (REGISTER vs GET)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230241"/>
            <a:ext cx="9144000" cy="262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2120721" y="42302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dirty="0" smtClean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1020474"/>
            <a:ext cx="5581650" cy="503872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418211" y="1995038"/>
            <a:ext cx="1668139" cy="369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612" y="3454664"/>
            <a:ext cx="1688738" cy="4084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612" y="5688131"/>
            <a:ext cx="1688738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7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4698"/>
            <a:ext cx="9144000" cy="45767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Attributes of a SIP session</a:t>
            </a:r>
            <a:endParaRPr lang="en-IE" sz="28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230241"/>
            <a:ext cx="9144000" cy="262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endParaRPr lang="en-IE" dirty="0"/>
          </a:p>
        </p:txBody>
      </p:sp>
      <p:sp>
        <p:nvSpPr>
          <p:cNvPr id="3" name="Rectangle 2"/>
          <p:cNvSpPr/>
          <p:nvPr/>
        </p:nvSpPr>
        <p:spPr>
          <a:xfrm>
            <a:off x="391427" y="820178"/>
            <a:ext cx="114091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dirty="0" smtClean="0"/>
              <a:t>We will focus on attributes required to facilitate password attacks. These are: algorithm, method</a:t>
            </a:r>
            <a:r>
              <a:rPr lang="en-IE" sz="2400" dirty="0"/>
              <a:t>, </a:t>
            </a:r>
            <a:r>
              <a:rPr lang="en-IE" sz="2400" dirty="0" smtClean="0"/>
              <a:t>username</a:t>
            </a:r>
            <a:r>
              <a:rPr lang="en-IE" sz="2400" dirty="0"/>
              <a:t>, </a:t>
            </a:r>
            <a:r>
              <a:rPr lang="en-IE" sz="2400" dirty="0" smtClean="0"/>
              <a:t>realm</a:t>
            </a:r>
            <a:r>
              <a:rPr lang="en-IE" sz="2400" dirty="0"/>
              <a:t>, </a:t>
            </a:r>
            <a:r>
              <a:rPr lang="en-IE" sz="2400" dirty="0" err="1" smtClean="0"/>
              <a:t>uri,response,nonce</a:t>
            </a:r>
            <a:r>
              <a:rPr lang="en-IE" sz="2400" dirty="0" smtClean="0"/>
              <a:t>,{</a:t>
            </a:r>
            <a:r>
              <a:rPr lang="en-IE" sz="2400" dirty="0" err="1" smtClean="0"/>
              <a:t>nc</a:t>
            </a:r>
            <a:r>
              <a:rPr lang="en-IE" sz="2400" dirty="0" smtClean="0"/>
              <a:t>},{</a:t>
            </a:r>
            <a:r>
              <a:rPr lang="en-IE" sz="2400" dirty="0" err="1" smtClean="0"/>
              <a:t>cnonce</a:t>
            </a:r>
            <a:r>
              <a:rPr lang="en-IE" sz="2400" dirty="0" smtClean="0"/>
              <a:t>} and {</a:t>
            </a:r>
            <a:r>
              <a:rPr lang="en-IE" sz="2400" dirty="0" err="1" smtClean="0"/>
              <a:t>qop</a:t>
            </a:r>
            <a:r>
              <a:rPr lang="en-IE" sz="2400" dirty="0" smtClean="0"/>
              <a:t>}</a:t>
            </a:r>
            <a:endParaRPr lang="en-IE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10" y="2098749"/>
            <a:ext cx="9499230" cy="431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420" y="295564"/>
            <a:ext cx="11419268" cy="398598"/>
          </a:xfrm>
        </p:spPr>
        <p:txBody>
          <a:bodyPr>
            <a:noAutofit/>
          </a:bodyPr>
          <a:lstStyle/>
          <a:p>
            <a:pPr algn="l"/>
            <a:r>
              <a:rPr lang="en-IE" sz="2800" b="1" dirty="0" smtClean="0"/>
              <a:t>				Why TLS/encryption?</a:t>
            </a:r>
            <a:endParaRPr lang="en-IE" sz="2800" dirty="0"/>
          </a:p>
        </p:txBody>
      </p:sp>
      <p:sp>
        <p:nvSpPr>
          <p:cNvPr id="6" name="Rectangle 5"/>
          <p:cNvSpPr/>
          <p:nvPr/>
        </p:nvSpPr>
        <p:spPr>
          <a:xfrm>
            <a:off x="2178675" y="45393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dirty="0" smtClean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4906850" y="43255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E" sz="1100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2973215" y="2002163"/>
            <a:ext cx="5636382" cy="704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8675" y="45393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dirty="0" smtClean="0"/>
              <a:t>	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652969" y="5143506"/>
            <a:ext cx="5065693" cy="457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800" b="1" dirty="0" smtClean="0"/>
              <a:t>                                      </a:t>
            </a:r>
            <a:r>
              <a:rPr lang="en-IE" sz="2800" dirty="0" smtClean="0"/>
              <a:t/>
            </a:r>
            <a:br>
              <a:rPr lang="en-IE" sz="2800" dirty="0" smtClean="0"/>
            </a:br>
            <a:endParaRPr lang="en-IE" sz="1800" dirty="0"/>
          </a:p>
        </p:txBody>
      </p:sp>
      <p:sp>
        <p:nvSpPr>
          <p:cNvPr id="3" name="Rectangle 2"/>
          <p:cNvSpPr/>
          <p:nvPr/>
        </p:nvSpPr>
        <p:spPr>
          <a:xfrm>
            <a:off x="175491" y="982492"/>
            <a:ext cx="115362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 smtClean="0"/>
              <a:t>wrapping </a:t>
            </a:r>
            <a:r>
              <a:rPr lang="en-IE" sz="2400" dirty="0"/>
              <a:t>SIP into </a:t>
            </a:r>
            <a:r>
              <a:rPr lang="en-IE" sz="2400" dirty="0" smtClean="0"/>
              <a:t>TLS makes it more secure (HTTP vs HTTPS, POP3 vs POP3S, LDAP vs LDAPS etc.) </a:t>
            </a:r>
          </a:p>
          <a:p>
            <a:endParaRPr lang="en-I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 smtClean="0"/>
              <a:t>interception </a:t>
            </a:r>
            <a:r>
              <a:rPr lang="en-IE" sz="2400" dirty="0"/>
              <a:t>of encrypted </a:t>
            </a:r>
            <a:r>
              <a:rPr lang="en-IE" sz="2400" dirty="0" smtClean="0"/>
              <a:t>SIP will show obfuscated application layer payload</a:t>
            </a:r>
          </a:p>
          <a:p>
            <a:endParaRPr lang="en-I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only </a:t>
            </a:r>
            <a:r>
              <a:rPr lang="en-US" sz="2400" dirty="0" err="1"/>
              <a:t>ip</a:t>
            </a:r>
            <a:r>
              <a:rPr lang="en-US" sz="2400" dirty="0"/>
              <a:t>/</a:t>
            </a:r>
            <a:r>
              <a:rPr lang="en-US" sz="2400" dirty="0" err="1"/>
              <a:t>tcp</a:t>
            </a:r>
            <a:r>
              <a:rPr lang="en-US" sz="2400" dirty="0"/>
              <a:t>/</a:t>
            </a:r>
            <a:r>
              <a:rPr lang="en-US" sz="2400" dirty="0" err="1"/>
              <a:t>udp</a:t>
            </a:r>
            <a:r>
              <a:rPr lang="en-US" sz="2400" dirty="0"/>
              <a:t> header level </a:t>
            </a:r>
            <a:r>
              <a:rPr lang="en-US" sz="2400" dirty="0" smtClean="0"/>
              <a:t>information </a:t>
            </a:r>
            <a:r>
              <a:rPr lang="en-US" sz="2400" dirty="0"/>
              <a:t>intelligible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51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4186</TotalTime>
  <Words>719</Words>
  <Application>Microsoft Office PowerPoint</Application>
  <PresentationFormat>Widescreen</PresentationFormat>
  <Paragraphs>268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            &gt;Attacking encrypted VoIP protocols </vt:lpstr>
      <vt:lpstr>Biography</vt:lpstr>
      <vt:lpstr>What is VoIP protocol ? </vt:lpstr>
      <vt:lpstr>SIP,MGCP,H.323,XMPP…</vt:lpstr>
      <vt:lpstr>What applications are using VoIP?</vt:lpstr>
      <vt:lpstr>Let’s talk about SIP</vt:lpstr>
      <vt:lpstr>Structure of a SIP session</vt:lpstr>
      <vt:lpstr>Attributes of a SIP session</vt:lpstr>
      <vt:lpstr>    Why TLS/encryption?</vt:lpstr>
      <vt:lpstr>    Why TLS/encryption?</vt:lpstr>
      <vt:lpstr>SIP –two aspects of attacks</vt:lpstr>
      <vt:lpstr>                                       Attacking plaintext SIP passwords</vt:lpstr>
      <vt:lpstr>                                       Solution design-1st part (interception and decryption)</vt:lpstr>
      <vt:lpstr>                                       Solution design-1st part (interception and decryption)</vt:lpstr>
      <vt:lpstr>                                       Solution design-1st part (interception and decryption)</vt:lpstr>
      <vt:lpstr>                                       Chaining mitm_relay.py with Burp</vt:lpstr>
      <vt:lpstr>                                       Chaining mitm_relay.py with Burp</vt:lpstr>
      <vt:lpstr>                                       Chaining mitm_relay.py with Burp</vt:lpstr>
      <vt:lpstr>   Solution design - 2nd part (coding new app)</vt:lpstr>
      <vt:lpstr>   Solution design - 2nd part (coding new app)</vt:lpstr>
      <vt:lpstr>   Solution design - 2nd part (coding new app)</vt:lpstr>
      <vt:lpstr>     Final thoughts</vt:lpstr>
      <vt:lpstr>     Demo</vt:lpstr>
      <vt:lpstr>     Questions?                       Shutting 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Reverse_tcp shell design and implementation in a nutshell</dc:title>
  <dc:creator>Ivica Stipovic</dc:creator>
  <cp:lastModifiedBy>Ivica Stipovic</cp:lastModifiedBy>
  <cp:revision>151</cp:revision>
  <dcterms:created xsi:type="dcterms:W3CDTF">2018-05-20T12:18:39Z</dcterms:created>
  <dcterms:modified xsi:type="dcterms:W3CDTF">2019-05-10T09:00:47Z</dcterms:modified>
</cp:coreProperties>
</file>