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C:\Repos\Cluster2.2\N=13\fra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Repos\Cluster2.2\N=14\frame14.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Repos\Cluster2.2\N=13\barrier.xlsx" TargetMode="Externa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Среднеквадратичное</a:t>
            </a:r>
            <a:r>
              <a:rPr lang="ru-RU" baseline="0"/>
              <a:t> отклонение расстояния от частиц</a:t>
            </a:r>
          </a:p>
          <a:p>
            <a:pPr>
              <a:defRPr sz="1400" b="0" i="0" u="none" strike="noStrike" kern="1200" spc="0" baseline="0">
                <a:solidFill>
                  <a:schemeClr val="tx1">
                    <a:lumMod val="65000"/>
                    <a:lumOff val="35000"/>
                  </a:schemeClr>
                </a:solidFill>
                <a:latin typeface="+mn-lt"/>
                <a:ea typeface="+mn-ea"/>
                <a:cs typeface="+mn-cs"/>
              </a:defRPr>
            </a:pPr>
            <a:r>
              <a:rPr lang="ru-RU" baseline="0"/>
              <a:t>до центра для кластера </a:t>
            </a:r>
            <a:r>
              <a:rPr lang="en-US" baseline="0"/>
              <a:t>N=13, </a:t>
            </a:r>
            <a:r>
              <a:rPr lang="ru-RU" baseline="0"/>
              <a:t>зависимость от температуры</a:t>
            </a:r>
            <a:endParaRPr lang="en-US"/>
          </a:p>
        </c:rich>
      </c:tx>
      <c:layout/>
      <c:overlay val="0"/>
      <c:spPr>
        <a:noFill/>
        <a:ln>
          <a:noFill/>
        </a:ln>
        <a:effectLst/>
      </c:spPr>
    </c:title>
    <c:autoTitleDeleted val="0"/>
    <c:plotArea>
      <c:layout>
        <c:manualLayout>
          <c:layoutTarget val="inner"/>
          <c:xMode val="edge"/>
          <c:yMode val="edge"/>
          <c:x val="0.10837622646162519"/>
          <c:y val="0.18778721082533995"/>
          <c:w val="0.85141133365040778"/>
          <c:h val="0.68641594189781574"/>
        </c:manualLayout>
      </c:layout>
      <c:scatterChart>
        <c:scatterStyle val="lineMarker"/>
        <c:varyColors val="0"/>
        <c:ser>
          <c:idx val="0"/>
          <c:order val="0"/>
          <c:tx>
            <c:strRef>
              <c:f>frame!$C$1</c:f>
              <c:strCache>
                <c:ptCount val="1"/>
                <c:pt idx="0">
                  <c:v>radial.sd</c:v>
                </c:pt>
              </c:strCache>
            </c:strRef>
          </c:tx>
          <c:spPr>
            <a:ln w="19050" cap="rnd">
              <a:noFill/>
              <a:round/>
            </a:ln>
            <a:effectLst/>
          </c:spPr>
          <c:marker>
            <c:symbol val="circle"/>
            <c:size val="5"/>
            <c:spPr>
              <a:solidFill>
                <a:schemeClr val="dk1">
                  <a:tint val="88500"/>
                </a:schemeClr>
              </a:solidFill>
              <a:ln w="9525">
                <a:solidFill>
                  <a:schemeClr val="dk1">
                    <a:tint val="88500"/>
                  </a:schemeClr>
                </a:solidFill>
              </a:ln>
              <a:effectLst/>
            </c:spPr>
          </c:marker>
          <c:xVal>
            <c:numRef>
              <c:f>frame!$B$2:$B$151</c:f>
              <c:numCache>
                <c:formatCode>General</c:formatCode>
                <c:ptCount val="146"/>
                <c:pt idx="0">
                  <c:v>2.31685437536449E-5</c:v>
                </c:pt>
                <c:pt idx="1">
                  <c:v>9.3776676497170204E-5</c:v>
                </c:pt>
                <c:pt idx="2">
                  <c:v>1.4550340036541799E-4</c:v>
                </c:pt>
                <c:pt idx="3">
                  <c:v>2.7827309424517801E-4</c:v>
                </c:pt>
                <c:pt idx="4">
                  <c:v>6.2396398911704603E-4</c:v>
                </c:pt>
                <c:pt idx="5">
                  <c:v>8.6122688377615695E-4</c:v>
                </c:pt>
                <c:pt idx="6">
                  <c:v>1.2899937343032401E-3</c:v>
                </c:pt>
                <c:pt idx="7">
                  <c:v>1.1292865118640099E-3</c:v>
                </c:pt>
                <c:pt idx="8">
                  <c:v>1.3464607661953E-3</c:v>
                </c:pt>
                <c:pt idx="9">
                  <c:v>1.3502367678468201E-3</c:v>
                </c:pt>
                <c:pt idx="10">
                  <c:v>3.4692002323542101E-3</c:v>
                </c:pt>
                <c:pt idx="11">
                  <c:v>2.4117508561195601E-3</c:v>
                </c:pt>
                <c:pt idx="12">
                  <c:v>1.5680386981099901E-3</c:v>
                </c:pt>
                <c:pt idx="13">
                  <c:v>4.0127330647134899E-3</c:v>
                </c:pt>
                <c:pt idx="14">
                  <c:v>5.4242356150219096E-3</c:v>
                </c:pt>
                <c:pt idx="15">
                  <c:v>3.7391110772714399E-3</c:v>
                </c:pt>
                <c:pt idx="16">
                  <c:v>5.7478395720600602E-3</c:v>
                </c:pt>
                <c:pt idx="17">
                  <c:v>5.3980879969476696E-3</c:v>
                </c:pt>
                <c:pt idx="18">
                  <c:v>7.8649830378966293E-3</c:v>
                </c:pt>
                <c:pt idx="19">
                  <c:v>7.2794306904625699E-3</c:v>
                </c:pt>
                <c:pt idx="20">
                  <c:v>1.17690416298818E-2</c:v>
                </c:pt>
                <c:pt idx="21">
                  <c:v>9.4250362259581492E-3</c:v>
                </c:pt>
                <c:pt idx="22">
                  <c:v>1.6946274373952502E-2</c:v>
                </c:pt>
                <c:pt idx="23">
                  <c:v>1.6858334443473399E-2</c:v>
                </c:pt>
                <c:pt idx="24">
                  <c:v>2.58316901700478E-2</c:v>
                </c:pt>
                <c:pt idx="25">
                  <c:v>2.26045176982544E-2</c:v>
                </c:pt>
                <c:pt idx="26">
                  <c:v>1.7886158312704899E-2</c:v>
                </c:pt>
                <c:pt idx="27">
                  <c:v>1.6642307638585301E-2</c:v>
                </c:pt>
                <c:pt idx="28">
                  <c:v>2.20701098304995E-2</c:v>
                </c:pt>
                <c:pt idx="29">
                  <c:v>1.27951021224993E-2</c:v>
                </c:pt>
                <c:pt idx="30">
                  <c:v>2.43258380670195E-2</c:v>
                </c:pt>
                <c:pt idx="31">
                  <c:v>2.11051407542244E-2</c:v>
                </c:pt>
                <c:pt idx="32">
                  <c:v>1.23150926923034E-2</c:v>
                </c:pt>
                <c:pt idx="33">
                  <c:v>1.6948427533331901E-2</c:v>
                </c:pt>
                <c:pt idx="34">
                  <c:v>1.13897319486888E-2</c:v>
                </c:pt>
                <c:pt idx="35">
                  <c:v>1.9996892149085201E-2</c:v>
                </c:pt>
                <c:pt idx="36">
                  <c:v>2.7675879552805701E-2</c:v>
                </c:pt>
                <c:pt idx="37">
                  <c:v>2.2222308826427398E-2</c:v>
                </c:pt>
                <c:pt idx="38">
                  <c:v>3.09573766945789E-2</c:v>
                </c:pt>
                <c:pt idx="39">
                  <c:v>3.2372150557551597E-2</c:v>
                </c:pt>
                <c:pt idx="40">
                  <c:v>3.0155244298887302E-2</c:v>
                </c:pt>
                <c:pt idx="41">
                  <c:v>3.52282850831463E-2</c:v>
                </c:pt>
                <c:pt idx="42">
                  <c:v>2.6547063334614301E-2</c:v>
                </c:pt>
                <c:pt idx="43">
                  <c:v>4.5752973742567399E-2</c:v>
                </c:pt>
                <c:pt idx="44">
                  <c:v>5.04149513611813E-2</c:v>
                </c:pt>
                <c:pt idx="45">
                  <c:v>5.1547578206330102E-2</c:v>
                </c:pt>
                <c:pt idx="46">
                  <c:v>4.3950212233971699E-2</c:v>
                </c:pt>
                <c:pt idx="47">
                  <c:v>4.78368978342395E-2</c:v>
                </c:pt>
                <c:pt idx="48">
                  <c:v>4.9584165919937397E-2</c:v>
                </c:pt>
                <c:pt idx="49">
                  <c:v>6.8025614449124402E-2</c:v>
                </c:pt>
                <c:pt idx="50">
                  <c:v>5.3163059756668803E-2</c:v>
                </c:pt>
                <c:pt idx="51">
                  <c:v>5.3420227586337798E-2</c:v>
                </c:pt>
                <c:pt idx="52">
                  <c:v>5.5887619392727399E-2</c:v>
                </c:pt>
                <c:pt idx="53">
                  <c:v>6.7461637883901193E-2</c:v>
                </c:pt>
                <c:pt idx="54">
                  <c:v>6.4747661311268204E-2</c:v>
                </c:pt>
                <c:pt idx="55">
                  <c:v>7.4691064137221097E-2</c:v>
                </c:pt>
                <c:pt idx="56">
                  <c:v>7.7365415806439894E-2</c:v>
                </c:pt>
                <c:pt idx="57">
                  <c:v>6.8192191329827997E-2</c:v>
                </c:pt>
                <c:pt idx="58">
                  <c:v>7.8845578803568794E-2</c:v>
                </c:pt>
                <c:pt idx="59">
                  <c:v>6.4165780119743498E-2</c:v>
                </c:pt>
                <c:pt idx="60">
                  <c:v>8.2277066683775699E-2</c:v>
                </c:pt>
                <c:pt idx="61">
                  <c:v>7.2783316104317305E-2</c:v>
                </c:pt>
                <c:pt idx="62">
                  <c:v>8.9618119762469695E-2</c:v>
                </c:pt>
                <c:pt idx="63">
                  <c:v>8.9574475648525997E-2</c:v>
                </c:pt>
                <c:pt idx="64">
                  <c:v>9.9555061283700702E-2</c:v>
                </c:pt>
                <c:pt idx="65">
                  <c:v>8.8455751292893403E-2</c:v>
                </c:pt>
                <c:pt idx="66">
                  <c:v>9.8402792115142204E-2</c:v>
                </c:pt>
                <c:pt idx="67">
                  <c:v>0.10292008659935301</c:v>
                </c:pt>
                <c:pt idx="68">
                  <c:v>0.106679591275376</c:v>
                </c:pt>
                <c:pt idx="69">
                  <c:v>0.115811460722201</c:v>
                </c:pt>
                <c:pt idx="70">
                  <c:v>0.11313176600573099</c:v>
                </c:pt>
                <c:pt idx="71">
                  <c:v>0.117127421280317</c:v>
                </c:pt>
                <c:pt idx="72">
                  <c:v>0.12355978743832501</c:v>
                </c:pt>
                <c:pt idx="73">
                  <c:v>0.12248865771541199</c:v>
                </c:pt>
                <c:pt idx="74">
                  <c:v>0.12805095427646099</c:v>
                </c:pt>
                <c:pt idx="75">
                  <c:v>0.13256366733410699</c:v>
                </c:pt>
                <c:pt idx="76">
                  <c:v>0.12628871528428101</c:v>
                </c:pt>
                <c:pt idx="77">
                  <c:v>0.14242331213412901</c:v>
                </c:pt>
                <c:pt idx="78">
                  <c:v>0.139928436761729</c:v>
                </c:pt>
                <c:pt idx="79">
                  <c:v>0.15687309988780701</c:v>
                </c:pt>
                <c:pt idx="80">
                  <c:v>0.16323362194761801</c:v>
                </c:pt>
                <c:pt idx="81">
                  <c:v>0.15541214219565999</c:v>
                </c:pt>
                <c:pt idx="82">
                  <c:v>0.17719095407926699</c:v>
                </c:pt>
                <c:pt idx="83">
                  <c:v>0.19760449550008599</c:v>
                </c:pt>
                <c:pt idx="84">
                  <c:v>0.189666337367216</c:v>
                </c:pt>
                <c:pt idx="85">
                  <c:v>0.21058620908119699</c:v>
                </c:pt>
                <c:pt idx="86">
                  <c:v>0.18740039413878501</c:v>
                </c:pt>
                <c:pt idx="87">
                  <c:v>0.18457908345919899</c:v>
                </c:pt>
                <c:pt idx="88">
                  <c:v>0.20615396827128399</c:v>
                </c:pt>
                <c:pt idx="89">
                  <c:v>0.20244978541636999</c:v>
                </c:pt>
                <c:pt idx="90">
                  <c:v>0.238216305460212</c:v>
                </c:pt>
                <c:pt idx="91">
                  <c:v>0.214881704618514</c:v>
                </c:pt>
                <c:pt idx="92">
                  <c:v>0.203409986388569</c:v>
                </c:pt>
                <c:pt idx="93">
                  <c:v>0.230273484194883</c:v>
                </c:pt>
                <c:pt idx="94">
                  <c:v>0.24346226391841999</c:v>
                </c:pt>
                <c:pt idx="95">
                  <c:v>0.23198218912486299</c:v>
                </c:pt>
                <c:pt idx="96">
                  <c:v>0.24558749121118301</c:v>
                </c:pt>
                <c:pt idx="97">
                  <c:v>0.27475793559862</c:v>
                </c:pt>
                <c:pt idx="98">
                  <c:v>0.27954279922664899</c:v>
                </c:pt>
                <c:pt idx="99">
                  <c:v>0.29893988006928102</c:v>
                </c:pt>
                <c:pt idx="100">
                  <c:v>0.285911801774624</c:v>
                </c:pt>
                <c:pt idx="101">
                  <c:v>0.30178904645555399</c:v>
                </c:pt>
                <c:pt idx="102">
                  <c:v>0.30409532335223999</c:v>
                </c:pt>
                <c:pt idx="103">
                  <c:v>0.31733532911427698</c:v>
                </c:pt>
                <c:pt idx="104">
                  <c:v>0.32885028311658299</c:v>
                </c:pt>
                <c:pt idx="105">
                  <c:v>0.313967954867645</c:v>
                </c:pt>
                <c:pt idx="106">
                  <c:v>0.33722858977710601</c:v>
                </c:pt>
                <c:pt idx="107">
                  <c:v>0.357857604300513</c:v>
                </c:pt>
                <c:pt idx="108">
                  <c:v>0.31417714425152399</c:v>
                </c:pt>
                <c:pt idx="109">
                  <c:v>0.36525923383726</c:v>
                </c:pt>
                <c:pt idx="110">
                  <c:v>0.33753077575976898</c:v>
                </c:pt>
                <c:pt idx="111">
                  <c:v>0.38605146737882201</c:v>
                </c:pt>
                <c:pt idx="112">
                  <c:v>0.37059654076475301</c:v>
                </c:pt>
                <c:pt idx="113">
                  <c:v>0.405121894341813</c:v>
                </c:pt>
                <c:pt idx="114">
                  <c:v>0.383943031396833</c:v>
                </c:pt>
                <c:pt idx="115">
                  <c:v>0.40091683016138502</c:v>
                </c:pt>
                <c:pt idx="116">
                  <c:v>0.37699503925914402</c:v>
                </c:pt>
                <c:pt idx="117">
                  <c:v>0.40007180211308402</c:v>
                </c:pt>
                <c:pt idx="118">
                  <c:v>0.35243350610197299</c:v>
                </c:pt>
                <c:pt idx="119">
                  <c:v>0.36631288086005298</c:v>
                </c:pt>
                <c:pt idx="120">
                  <c:v>0.38285838448598902</c:v>
                </c:pt>
                <c:pt idx="121">
                  <c:v>0.41037309928853299</c:v>
                </c:pt>
                <c:pt idx="122">
                  <c:v>0.36803325825691102</c:v>
                </c:pt>
                <c:pt idx="123">
                  <c:v>0.427810239394669</c:v>
                </c:pt>
                <c:pt idx="124">
                  <c:v>0.50816083591394301</c:v>
                </c:pt>
                <c:pt idx="125">
                  <c:v>0.45270842966094998</c:v>
                </c:pt>
                <c:pt idx="126">
                  <c:v>0.48382036744742302</c:v>
                </c:pt>
                <c:pt idx="127">
                  <c:v>0.48115905632459299</c:v>
                </c:pt>
                <c:pt idx="128">
                  <c:v>0.47338318482137098</c:v>
                </c:pt>
                <c:pt idx="129">
                  <c:v>0.57028222022205799</c:v>
                </c:pt>
                <c:pt idx="130">
                  <c:v>0.57862616415259904</c:v>
                </c:pt>
                <c:pt idx="131">
                  <c:v>0.65002680340284502</c:v>
                </c:pt>
                <c:pt idx="132">
                  <c:v>0.59351763427881998</c:v>
                </c:pt>
                <c:pt idx="133">
                  <c:v>0.66202950130712501</c:v>
                </c:pt>
                <c:pt idx="134">
                  <c:v>0.68461392610544602</c:v>
                </c:pt>
                <c:pt idx="135">
                  <c:v>0.70263899410738195</c:v>
                </c:pt>
                <c:pt idx="136">
                  <c:v>0.68858113949673205</c:v>
                </c:pt>
                <c:pt idx="137">
                  <c:v>0.73511439514531296</c:v>
                </c:pt>
                <c:pt idx="138">
                  <c:v>0.80430515421922799</c:v>
                </c:pt>
                <c:pt idx="139">
                  <c:v>0.80057872252589801</c:v>
                </c:pt>
                <c:pt idx="140">
                  <c:v>0.99635297667088696</c:v>
                </c:pt>
                <c:pt idx="141">
                  <c:v>1.07440727336671</c:v>
                </c:pt>
                <c:pt idx="142">
                  <c:v>1.1054693079681299</c:v>
                </c:pt>
                <c:pt idx="143">
                  <c:v>1.3864330312706099</c:v>
                </c:pt>
                <c:pt idx="144">
                  <c:v>1.5171711096807801</c:v>
                </c:pt>
                <c:pt idx="145">
                  <c:v>1.60158271395282</c:v>
                </c:pt>
              </c:numCache>
            </c:numRef>
          </c:xVal>
          <c:yVal>
            <c:numRef>
              <c:f>frame!$C$2:$C$151</c:f>
              <c:numCache>
                <c:formatCode>General</c:formatCode>
                <c:ptCount val="146"/>
                <c:pt idx="0">
                  <c:v>7.5703970333070004E-4</c:v>
                </c:pt>
                <c:pt idx="1">
                  <c:v>1.76842897902681E-3</c:v>
                </c:pt>
                <c:pt idx="2">
                  <c:v>1.8302928871764101E-3</c:v>
                </c:pt>
                <c:pt idx="3">
                  <c:v>2.95742846999181E-3</c:v>
                </c:pt>
                <c:pt idx="4">
                  <c:v>3.7745234160234402E-3</c:v>
                </c:pt>
                <c:pt idx="5">
                  <c:v>4.76223177598305E-3</c:v>
                </c:pt>
                <c:pt idx="6">
                  <c:v>5.3274807448056398E-3</c:v>
                </c:pt>
                <c:pt idx="7">
                  <c:v>5.8620595908038704E-3</c:v>
                </c:pt>
                <c:pt idx="8">
                  <c:v>7.3218876477053E-3</c:v>
                </c:pt>
                <c:pt idx="9">
                  <c:v>8.4169854739546603E-3</c:v>
                </c:pt>
                <c:pt idx="10">
                  <c:v>9.1912020384583796E-3</c:v>
                </c:pt>
                <c:pt idx="11">
                  <c:v>9.4828077805964792E-3</c:v>
                </c:pt>
                <c:pt idx="12">
                  <c:v>1.09800893999169E-2</c:v>
                </c:pt>
                <c:pt idx="13">
                  <c:v>1.38470347687247E-2</c:v>
                </c:pt>
                <c:pt idx="14">
                  <c:v>1.50837554340266E-2</c:v>
                </c:pt>
                <c:pt idx="15">
                  <c:v>2.2834162288092701E-2</c:v>
                </c:pt>
                <c:pt idx="16">
                  <c:v>2.58822220263632E-2</c:v>
                </c:pt>
                <c:pt idx="17">
                  <c:v>4.49332962024672E-2</c:v>
                </c:pt>
                <c:pt idx="18">
                  <c:v>5.4792379577711998E-2</c:v>
                </c:pt>
                <c:pt idx="19">
                  <c:v>6.2719030585021901E-2</c:v>
                </c:pt>
                <c:pt idx="20">
                  <c:v>7.6736030166432004E-2</c:v>
                </c:pt>
                <c:pt idx="21">
                  <c:v>7.9132116389514895E-2</c:v>
                </c:pt>
                <c:pt idx="22">
                  <c:v>8.3421543347843602E-2</c:v>
                </c:pt>
                <c:pt idx="23">
                  <c:v>8.8173458569468594E-2</c:v>
                </c:pt>
                <c:pt idx="24">
                  <c:v>8.9209436319183003E-2</c:v>
                </c:pt>
                <c:pt idx="25">
                  <c:v>8.9743927974874599E-2</c:v>
                </c:pt>
                <c:pt idx="26">
                  <c:v>9.0049250792227795E-2</c:v>
                </c:pt>
                <c:pt idx="27">
                  <c:v>9.1488037934557204E-2</c:v>
                </c:pt>
                <c:pt idx="28">
                  <c:v>9.1770176708415099E-2</c:v>
                </c:pt>
                <c:pt idx="29">
                  <c:v>9.19206110662633E-2</c:v>
                </c:pt>
                <c:pt idx="30">
                  <c:v>9.2212366013993297E-2</c:v>
                </c:pt>
                <c:pt idx="31">
                  <c:v>9.2479719806190297E-2</c:v>
                </c:pt>
                <c:pt idx="32">
                  <c:v>9.2563710868730803E-2</c:v>
                </c:pt>
                <c:pt idx="33">
                  <c:v>9.2930658267436295E-2</c:v>
                </c:pt>
                <c:pt idx="34">
                  <c:v>9.44447941117324E-2</c:v>
                </c:pt>
                <c:pt idx="35">
                  <c:v>9.68692304558849E-2</c:v>
                </c:pt>
                <c:pt idx="36">
                  <c:v>9.9080028974134801E-2</c:v>
                </c:pt>
                <c:pt idx="37">
                  <c:v>9.9992985295547995E-2</c:v>
                </c:pt>
                <c:pt idx="38">
                  <c:v>0.102159238157065</c:v>
                </c:pt>
                <c:pt idx="39">
                  <c:v>0.103661749658502</c:v>
                </c:pt>
                <c:pt idx="40">
                  <c:v>0.104221515047436</c:v>
                </c:pt>
                <c:pt idx="41">
                  <c:v>0.104719644254578</c:v>
                </c:pt>
                <c:pt idx="42">
                  <c:v>0.104873010621056</c:v>
                </c:pt>
                <c:pt idx="43">
                  <c:v>0.105547445127014</c:v>
                </c:pt>
                <c:pt idx="44">
                  <c:v>0.108068405305695</c:v>
                </c:pt>
                <c:pt idx="45">
                  <c:v>0.110023303269978</c:v>
                </c:pt>
                <c:pt idx="46">
                  <c:v>0.11099912715508101</c:v>
                </c:pt>
                <c:pt idx="47">
                  <c:v>0.111286888517151</c:v>
                </c:pt>
                <c:pt idx="48">
                  <c:v>0.11190557619033301</c:v>
                </c:pt>
                <c:pt idx="49">
                  <c:v>0.112782734701981</c:v>
                </c:pt>
                <c:pt idx="50">
                  <c:v>0.11326775928151001</c:v>
                </c:pt>
                <c:pt idx="51">
                  <c:v>0.11332832266043399</c:v>
                </c:pt>
                <c:pt idx="52">
                  <c:v>0.115109377657495</c:v>
                </c:pt>
                <c:pt idx="53">
                  <c:v>0.115502386170845</c:v>
                </c:pt>
                <c:pt idx="54">
                  <c:v>0.11704560385330599</c:v>
                </c:pt>
                <c:pt idx="55">
                  <c:v>0.117369371306053</c:v>
                </c:pt>
                <c:pt idx="56">
                  <c:v>0.120203039272095</c:v>
                </c:pt>
                <c:pt idx="57">
                  <c:v>0.120488948225571</c:v>
                </c:pt>
                <c:pt idx="58">
                  <c:v>0.12127285849020999</c:v>
                </c:pt>
                <c:pt idx="59">
                  <c:v>0.121505569017203</c:v>
                </c:pt>
                <c:pt idx="60">
                  <c:v>0.122284571786059</c:v>
                </c:pt>
                <c:pt idx="61">
                  <c:v>0.123411738892547</c:v>
                </c:pt>
                <c:pt idx="62">
                  <c:v>0.12508701963665</c:v>
                </c:pt>
                <c:pt idx="63">
                  <c:v>0.127689008081806</c:v>
                </c:pt>
                <c:pt idx="64">
                  <c:v>0.12825274036249701</c:v>
                </c:pt>
                <c:pt idx="65">
                  <c:v>0.12950614824939</c:v>
                </c:pt>
                <c:pt idx="66">
                  <c:v>0.13009454866952999</c:v>
                </c:pt>
                <c:pt idx="67">
                  <c:v>0.131094370021622</c:v>
                </c:pt>
                <c:pt idx="68">
                  <c:v>0.131671208108603</c:v>
                </c:pt>
                <c:pt idx="69">
                  <c:v>0.133369983656354</c:v>
                </c:pt>
                <c:pt idx="70">
                  <c:v>0.13366592553715001</c:v>
                </c:pt>
                <c:pt idx="71">
                  <c:v>0.13411678447582601</c:v>
                </c:pt>
                <c:pt idx="72">
                  <c:v>0.135285221124616</c:v>
                </c:pt>
                <c:pt idx="73">
                  <c:v>0.13721470183793</c:v>
                </c:pt>
                <c:pt idx="74">
                  <c:v>0.13770626960734</c:v>
                </c:pt>
                <c:pt idx="75">
                  <c:v>0.13942781654372599</c:v>
                </c:pt>
                <c:pt idx="76">
                  <c:v>0.13947543263522399</c:v>
                </c:pt>
                <c:pt idx="77">
                  <c:v>0.14165535384800601</c:v>
                </c:pt>
                <c:pt idx="78">
                  <c:v>0.14309082522955199</c:v>
                </c:pt>
                <c:pt idx="79">
                  <c:v>0.14630901620589801</c:v>
                </c:pt>
                <c:pt idx="80">
                  <c:v>0.14839167009423199</c:v>
                </c:pt>
                <c:pt idx="81">
                  <c:v>0.14872107906086399</c:v>
                </c:pt>
                <c:pt idx="82">
                  <c:v>0.15090715848140901</c:v>
                </c:pt>
                <c:pt idx="83">
                  <c:v>0.159356512290804</c:v>
                </c:pt>
                <c:pt idx="84">
                  <c:v>0.161720257537458</c:v>
                </c:pt>
                <c:pt idx="85">
                  <c:v>0.190640305193951</c:v>
                </c:pt>
                <c:pt idx="86">
                  <c:v>0.21246485587984201</c:v>
                </c:pt>
                <c:pt idx="87">
                  <c:v>0.213976759722663</c:v>
                </c:pt>
                <c:pt idx="88">
                  <c:v>0.221772376309571</c:v>
                </c:pt>
                <c:pt idx="89">
                  <c:v>0.22247427986742299</c:v>
                </c:pt>
                <c:pt idx="90">
                  <c:v>0.23871621070245</c:v>
                </c:pt>
                <c:pt idx="91">
                  <c:v>0.26387657527712399</c:v>
                </c:pt>
                <c:pt idx="92">
                  <c:v>0.26478775606716298</c:v>
                </c:pt>
                <c:pt idx="93">
                  <c:v>0.27936939706685598</c:v>
                </c:pt>
                <c:pt idx="94">
                  <c:v>0.29843967183796699</c:v>
                </c:pt>
                <c:pt idx="95">
                  <c:v>0.29964093568739703</c:v>
                </c:pt>
                <c:pt idx="96">
                  <c:v>0.32811392436375902</c:v>
                </c:pt>
                <c:pt idx="97">
                  <c:v>0.35131446847707198</c:v>
                </c:pt>
                <c:pt idx="98">
                  <c:v>0.36232390031693901</c:v>
                </c:pt>
                <c:pt idx="99">
                  <c:v>0.37473749534897599</c:v>
                </c:pt>
                <c:pt idx="100">
                  <c:v>0.38848972512478502</c:v>
                </c:pt>
                <c:pt idx="101">
                  <c:v>0.42499528128862901</c:v>
                </c:pt>
                <c:pt idx="102">
                  <c:v>0.43882113939307299</c:v>
                </c:pt>
                <c:pt idx="103">
                  <c:v>0.44155690016466698</c:v>
                </c:pt>
                <c:pt idx="104">
                  <c:v>0.45059581845607999</c:v>
                </c:pt>
                <c:pt idx="105">
                  <c:v>0.45505946155511501</c:v>
                </c:pt>
                <c:pt idx="106">
                  <c:v>0.46224681845411603</c:v>
                </c:pt>
                <c:pt idx="107">
                  <c:v>0.46858369326087601</c:v>
                </c:pt>
                <c:pt idx="108">
                  <c:v>0.470558986069883</c:v>
                </c:pt>
                <c:pt idx="109">
                  <c:v>0.47367813878634901</c:v>
                </c:pt>
                <c:pt idx="110">
                  <c:v>0.47491719979046199</c:v>
                </c:pt>
                <c:pt idx="111">
                  <c:v>0.477654397981987</c:v>
                </c:pt>
                <c:pt idx="112">
                  <c:v>0.47990129322859798</c:v>
                </c:pt>
                <c:pt idx="113">
                  <c:v>0.48022367232327101</c:v>
                </c:pt>
                <c:pt idx="114">
                  <c:v>0.48924844992108202</c:v>
                </c:pt>
                <c:pt idx="115">
                  <c:v>0.48955513385006699</c:v>
                </c:pt>
                <c:pt idx="116">
                  <c:v>0.49093204788786599</c:v>
                </c:pt>
                <c:pt idx="117">
                  <c:v>0.495433698532453</c:v>
                </c:pt>
                <c:pt idx="118">
                  <c:v>0.497383387378107</c:v>
                </c:pt>
                <c:pt idx="119">
                  <c:v>0.49866956716972299</c:v>
                </c:pt>
                <c:pt idx="120">
                  <c:v>0.50108738669865804</c:v>
                </c:pt>
                <c:pt idx="121">
                  <c:v>0.50608702884551404</c:v>
                </c:pt>
                <c:pt idx="122">
                  <c:v>0.50940874500310196</c:v>
                </c:pt>
                <c:pt idx="123">
                  <c:v>0.51276743527693203</c:v>
                </c:pt>
                <c:pt idx="124">
                  <c:v>0.51843431653466798</c:v>
                </c:pt>
                <c:pt idx="125">
                  <c:v>0.52296019574115404</c:v>
                </c:pt>
                <c:pt idx="126">
                  <c:v>0.52429253376484797</c:v>
                </c:pt>
                <c:pt idx="127">
                  <c:v>0.52769736924033295</c:v>
                </c:pt>
                <c:pt idx="128">
                  <c:v>0.532430769960894</c:v>
                </c:pt>
                <c:pt idx="129">
                  <c:v>0.54180357432552295</c:v>
                </c:pt>
                <c:pt idx="130">
                  <c:v>0.54478649422646996</c:v>
                </c:pt>
                <c:pt idx="131">
                  <c:v>0.54925505101626904</c:v>
                </c:pt>
                <c:pt idx="132">
                  <c:v>0.55038173656475797</c:v>
                </c:pt>
                <c:pt idx="133">
                  <c:v>0.55194186153521596</c:v>
                </c:pt>
                <c:pt idx="134">
                  <c:v>0.55854182773049799</c:v>
                </c:pt>
                <c:pt idx="135">
                  <c:v>0.55873648968022704</c:v>
                </c:pt>
                <c:pt idx="136">
                  <c:v>0.56097705241652895</c:v>
                </c:pt>
                <c:pt idx="137">
                  <c:v>0.56508889364289505</c:v>
                </c:pt>
                <c:pt idx="138">
                  <c:v>0.57315574068656905</c:v>
                </c:pt>
                <c:pt idx="139">
                  <c:v>0.57395334222193894</c:v>
                </c:pt>
                <c:pt idx="140">
                  <c:v>0.587670602182779</c:v>
                </c:pt>
                <c:pt idx="141">
                  <c:v>0.60094375141735301</c:v>
                </c:pt>
                <c:pt idx="142">
                  <c:v>0.60309964542031202</c:v>
                </c:pt>
                <c:pt idx="143">
                  <c:v>0.62753258467846795</c:v>
                </c:pt>
                <c:pt idx="144">
                  <c:v>0.63684262127100499</c:v>
                </c:pt>
                <c:pt idx="145">
                  <c:v>0.64172630743791403</c:v>
                </c:pt>
              </c:numCache>
            </c:numRef>
          </c:yVal>
          <c:smooth val="0"/>
        </c:ser>
        <c:dLbls>
          <c:showLegendKey val="0"/>
          <c:showVal val="0"/>
          <c:showCatName val="0"/>
          <c:showSerName val="0"/>
          <c:showPercent val="0"/>
          <c:showBubbleSize val="0"/>
        </c:dLbls>
        <c:axId val="94207376"/>
        <c:axId val="94208552"/>
      </c:scatterChart>
      <c:valAx>
        <c:axId val="94207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Температура в безразмерных единицах</a:t>
                </a:r>
              </a:p>
            </c:rich>
          </c:tx>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4208552"/>
        <c:crosses val="autoZero"/>
        <c:crossBetween val="midCat"/>
      </c:valAx>
      <c:valAx>
        <c:axId val="94208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Угол</a:t>
                </a:r>
                <a:r>
                  <a:rPr lang="ru-RU" baseline="0"/>
                  <a:t> в радианах</a:t>
                </a:r>
                <a:endParaRPr lang="ru-RU"/>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420737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Среднеквадратичное</a:t>
            </a:r>
            <a:r>
              <a:rPr lang="ru-RU" baseline="0"/>
              <a:t> отклонение угла между частицами</a:t>
            </a:r>
          </a:p>
          <a:p>
            <a:pPr>
              <a:defRPr sz="1400" b="0" i="0" u="none" strike="noStrike" kern="1200" spc="0" baseline="0">
                <a:solidFill>
                  <a:schemeClr val="tx1">
                    <a:lumMod val="65000"/>
                    <a:lumOff val="35000"/>
                  </a:schemeClr>
                </a:solidFill>
                <a:latin typeface="+mn-lt"/>
                <a:ea typeface="+mn-ea"/>
                <a:cs typeface="+mn-cs"/>
              </a:defRPr>
            </a:pPr>
            <a:r>
              <a:rPr lang="ru-RU" baseline="0"/>
              <a:t>разных оболочек</a:t>
            </a:r>
            <a:endParaRPr lang="en-US"/>
          </a:p>
        </c:rich>
      </c:tx>
      <c:layout/>
      <c:overlay val="0"/>
      <c:spPr>
        <a:noFill/>
        <a:ln>
          <a:noFill/>
        </a:ln>
        <a:effectLst/>
      </c:spPr>
    </c:title>
    <c:autoTitleDeleted val="0"/>
    <c:plotArea>
      <c:layout/>
      <c:scatterChart>
        <c:scatterStyle val="lineMarker"/>
        <c:varyColors val="0"/>
        <c:ser>
          <c:idx val="0"/>
          <c:order val="0"/>
          <c:tx>
            <c:strRef>
              <c:f>frame!$G$1</c:f>
              <c:strCache>
                <c:ptCount val="1"/>
                <c:pt idx="0">
                  <c:v>phi12</c:v>
                </c:pt>
              </c:strCache>
            </c:strRef>
          </c:tx>
          <c:spPr>
            <a:ln w="19050" cap="rnd">
              <a:noFill/>
              <a:round/>
            </a:ln>
            <a:effectLst/>
          </c:spPr>
          <c:marker>
            <c:symbol val="circle"/>
            <c:size val="5"/>
            <c:spPr>
              <a:solidFill>
                <a:schemeClr val="dk1">
                  <a:tint val="88500"/>
                </a:schemeClr>
              </a:solidFill>
              <a:ln w="9525">
                <a:solidFill>
                  <a:schemeClr val="dk1">
                    <a:tint val="88500"/>
                  </a:schemeClr>
                </a:solidFill>
              </a:ln>
              <a:effectLst/>
            </c:spPr>
          </c:marker>
          <c:xVal>
            <c:numRef>
              <c:f>frame!$B$2:$B$151</c:f>
              <c:numCache>
                <c:formatCode>General</c:formatCode>
                <c:ptCount val="99"/>
                <c:pt idx="0">
                  <c:v>2.31685437536449E-5</c:v>
                </c:pt>
                <c:pt idx="1">
                  <c:v>9.3776676497170204E-5</c:v>
                </c:pt>
                <c:pt idx="2">
                  <c:v>1.4550340036541799E-4</c:v>
                </c:pt>
                <c:pt idx="3">
                  <c:v>6.2396398911704603E-4</c:v>
                </c:pt>
                <c:pt idx="4">
                  <c:v>2.7827309424517801E-4</c:v>
                </c:pt>
                <c:pt idx="5">
                  <c:v>8.6122688377615695E-4</c:v>
                </c:pt>
                <c:pt idx="6">
                  <c:v>1.1292865118640099E-3</c:v>
                </c:pt>
                <c:pt idx="7">
                  <c:v>1.2899937343032401E-3</c:v>
                </c:pt>
                <c:pt idx="8">
                  <c:v>1.3502367678468201E-3</c:v>
                </c:pt>
                <c:pt idx="9">
                  <c:v>1.3464607661953E-3</c:v>
                </c:pt>
                <c:pt idx="10">
                  <c:v>2.4117508561195601E-3</c:v>
                </c:pt>
                <c:pt idx="11">
                  <c:v>3.4692002323542101E-3</c:v>
                </c:pt>
                <c:pt idx="12">
                  <c:v>4.0127330647134899E-3</c:v>
                </c:pt>
                <c:pt idx="13">
                  <c:v>1.5680386981099901E-3</c:v>
                </c:pt>
                <c:pt idx="14">
                  <c:v>5.4242356150219096E-3</c:v>
                </c:pt>
                <c:pt idx="15">
                  <c:v>5.7478395720600602E-3</c:v>
                </c:pt>
                <c:pt idx="16">
                  <c:v>3.7391110772714399E-3</c:v>
                </c:pt>
                <c:pt idx="17">
                  <c:v>5.3980879969476696E-3</c:v>
                </c:pt>
                <c:pt idx="18">
                  <c:v>7.8649830378966293E-3</c:v>
                </c:pt>
                <c:pt idx="19">
                  <c:v>1.17690416298818E-2</c:v>
                </c:pt>
                <c:pt idx="20">
                  <c:v>7.2794306904625699E-3</c:v>
                </c:pt>
                <c:pt idx="21">
                  <c:v>9.4250362259581492E-3</c:v>
                </c:pt>
                <c:pt idx="22">
                  <c:v>1.6946274373952502E-2</c:v>
                </c:pt>
                <c:pt idx="23">
                  <c:v>1.6858334443473399E-2</c:v>
                </c:pt>
                <c:pt idx="24">
                  <c:v>1.9996892149085201E-2</c:v>
                </c:pt>
                <c:pt idx="25">
                  <c:v>1.27951021224993E-2</c:v>
                </c:pt>
                <c:pt idx="26">
                  <c:v>1.13897319486888E-2</c:v>
                </c:pt>
                <c:pt idx="27">
                  <c:v>1.6642307638585301E-2</c:v>
                </c:pt>
                <c:pt idx="28">
                  <c:v>1.23150926923034E-2</c:v>
                </c:pt>
                <c:pt idx="29">
                  <c:v>2.26045176982544E-2</c:v>
                </c:pt>
                <c:pt idx="30">
                  <c:v>1.6948427533331901E-2</c:v>
                </c:pt>
                <c:pt idx="31">
                  <c:v>3.09573766945789E-2</c:v>
                </c:pt>
                <c:pt idx="32">
                  <c:v>2.6547063334614301E-2</c:v>
                </c:pt>
                <c:pt idx="33">
                  <c:v>4.78368978342395E-2</c:v>
                </c:pt>
                <c:pt idx="34">
                  <c:v>4.5752973742567399E-2</c:v>
                </c:pt>
                <c:pt idx="35">
                  <c:v>2.20701098304995E-2</c:v>
                </c:pt>
                <c:pt idx="36">
                  <c:v>3.0155244298887302E-2</c:v>
                </c:pt>
                <c:pt idx="37">
                  <c:v>2.43258380670195E-2</c:v>
                </c:pt>
                <c:pt idx="38">
                  <c:v>1.7886158312704899E-2</c:v>
                </c:pt>
                <c:pt idx="39">
                  <c:v>5.3420227586337798E-2</c:v>
                </c:pt>
                <c:pt idx="40">
                  <c:v>6.8192191329827997E-2</c:v>
                </c:pt>
                <c:pt idx="41">
                  <c:v>2.2222308826427398E-2</c:v>
                </c:pt>
                <c:pt idx="42">
                  <c:v>6.4165780119743498E-2</c:v>
                </c:pt>
                <c:pt idx="43">
                  <c:v>5.1547578206330102E-2</c:v>
                </c:pt>
                <c:pt idx="44">
                  <c:v>8.2277066683775699E-2</c:v>
                </c:pt>
                <c:pt idx="45">
                  <c:v>4.9584165919937397E-2</c:v>
                </c:pt>
                <c:pt idx="46">
                  <c:v>7.4691064137221097E-2</c:v>
                </c:pt>
                <c:pt idx="47">
                  <c:v>0.21058620908119699</c:v>
                </c:pt>
                <c:pt idx="48">
                  <c:v>3.2372150557551597E-2</c:v>
                </c:pt>
                <c:pt idx="49">
                  <c:v>0.10292008659935301</c:v>
                </c:pt>
                <c:pt idx="50">
                  <c:v>4.3950212233971699E-2</c:v>
                </c:pt>
                <c:pt idx="51">
                  <c:v>0.254881704618514</c:v>
                </c:pt>
                <c:pt idx="52">
                  <c:v>0.26615396827128401</c:v>
                </c:pt>
                <c:pt idx="53">
                  <c:v>0.17719095407926699</c:v>
                </c:pt>
                <c:pt idx="54">
                  <c:v>0.203409986388569</c:v>
                </c:pt>
                <c:pt idx="55">
                  <c:v>0.15687309988780701</c:v>
                </c:pt>
                <c:pt idx="56">
                  <c:v>0.26059654076475303</c:v>
                </c:pt>
                <c:pt idx="57">
                  <c:v>6.7461637883901193E-2</c:v>
                </c:pt>
                <c:pt idx="58">
                  <c:v>5.04149513611813E-2</c:v>
                </c:pt>
                <c:pt idx="59">
                  <c:v>0.59351763427881998</c:v>
                </c:pt>
                <c:pt idx="60">
                  <c:v>0.24</c:v>
                </c:pt>
                <c:pt idx="61">
                  <c:v>0.57028222022205799</c:v>
                </c:pt>
                <c:pt idx="62">
                  <c:v>0.40091683016138502</c:v>
                </c:pt>
                <c:pt idx="63">
                  <c:v>5.5887619392727399E-2</c:v>
                </c:pt>
                <c:pt idx="64">
                  <c:v>0.117127421280317</c:v>
                </c:pt>
                <c:pt idx="65">
                  <c:v>0.65002680340284502</c:v>
                </c:pt>
                <c:pt idx="66">
                  <c:v>0.23</c:v>
                </c:pt>
                <c:pt idx="67">
                  <c:v>0.37699503925914402</c:v>
                </c:pt>
                <c:pt idx="68">
                  <c:v>0.40007180211308402</c:v>
                </c:pt>
                <c:pt idx="69">
                  <c:v>6.4747661311268204E-2</c:v>
                </c:pt>
                <c:pt idx="70">
                  <c:v>0.340394036243097</c:v>
                </c:pt>
                <c:pt idx="71">
                  <c:v>0.57862616415259904</c:v>
                </c:pt>
                <c:pt idx="72">
                  <c:v>0.48115905632459299</c:v>
                </c:pt>
                <c:pt idx="73">
                  <c:v>0.23198218912486299</c:v>
                </c:pt>
                <c:pt idx="74">
                  <c:v>0.36803325825691102</c:v>
                </c:pt>
                <c:pt idx="75">
                  <c:v>0.68858113949673205</c:v>
                </c:pt>
                <c:pt idx="76">
                  <c:v>0.99635297667088696</c:v>
                </c:pt>
                <c:pt idx="77">
                  <c:v>0.427810239394669</c:v>
                </c:pt>
                <c:pt idx="78">
                  <c:v>0.66202950130712501</c:v>
                </c:pt>
                <c:pt idx="79">
                  <c:v>0.48382036744742302</c:v>
                </c:pt>
                <c:pt idx="80">
                  <c:v>0.80430515421922799</c:v>
                </c:pt>
                <c:pt idx="81">
                  <c:v>0.230273484194883</c:v>
                </c:pt>
                <c:pt idx="82">
                  <c:v>0.73511439514531296</c:v>
                </c:pt>
                <c:pt idx="83">
                  <c:v>0.36631288086005298</c:v>
                </c:pt>
                <c:pt idx="84">
                  <c:v>0.80057872252589801</c:v>
                </c:pt>
                <c:pt idx="85">
                  <c:v>1.5171711096807801</c:v>
                </c:pt>
                <c:pt idx="86">
                  <c:v>0.28740039413878499</c:v>
                </c:pt>
                <c:pt idx="87">
                  <c:v>2.11051407542244E-2</c:v>
                </c:pt>
                <c:pt idx="88">
                  <c:v>1.07440727336671</c:v>
                </c:pt>
                <c:pt idx="89">
                  <c:v>0.70263899410738195</c:v>
                </c:pt>
                <c:pt idx="90">
                  <c:v>1.1054693079681299</c:v>
                </c:pt>
                <c:pt idx="91">
                  <c:v>1.3864330312706099</c:v>
                </c:pt>
                <c:pt idx="92">
                  <c:v>0.27244978541636999</c:v>
                </c:pt>
                <c:pt idx="93">
                  <c:v>0.68461392610544602</c:v>
                </c:pt>
                <c:pt idx="94">
                  <c:v>0.357857604300513</c:v>
                </c:pt>
                <c:pt idx="95">
                  <c:v>0.24346226391841999</c:v>
                </c:pt>
                <c:pt idx="96">
                  <c:v>0.45270842966094998</c:v>
                </c:pt>
                <c:pt idx="97">
                  <c:v>0.30178904645555399</c:v>
                </c:pt>
                <c:pt idx="98">
                  <c:v>1.60158271395282</c:v>
                </c:pt>
              </c:numCache>
            </c:numRef>
          </c:xVal>
          <c:yVal>
            <c:numRef>
              <c:f>frame!$G$2:$G$151</c:f>
              <c:numCache>
                <c:formatCode>General</c:formatCode>
                <c:ptCount val="99"/>
                <c:pt idx="0">
                  <c:v>1.1807587085443101E-3</c:v>
                </c:pt>
                <c:pt idx="1">
                  <c:v>1.8417169150817701E-3</c:v>
                </c:pt>
                <c:pt idx="2">
                  <c:v>2.55032679315273E-3</c:v>
                </c:pt>
                <c:pt idx="3">
                  <c:v>5.4755606758239098E-3</c:v>
                </c:pt>
                <c:pt idx="4">
                  <c:v>6.0672274058482904E-3</c:v>
                </c:pt>
                <c:pt idx="5">
                  <c:v>6.7355856512123103E-3</c:v>
                </c:pt>
                <c:pt idx="6">
                  <c:v>7.6834484404838498E-3</c:v>
                </c:pt>
                <c:pt idx="7">
                  <c:v>8.3356122072103297E-3</c:v>
                </c:pt>
                <c:pt idx="8">
                  <c:v>1.07378080992133E-2</c:v>
                </c:pt>
                <c:pt idx="9">
                  <c:v>1.12679293572548E-2</c:v>
                </c:pt>
                <c:pt idx="10">
                  <c:v>1.3817776447113701E-2</c:v>
                </c:pt>
                <c:pt idx="11">
                  <c:v>1.39331683229629E-2</c:v>
                </c:pt>
                <c:pt idx="12">
                  <c:v>1.5349896590384301E-2</c:v>
                </c:pt>
                <c:pt idx="13">
                  <c:v>1.62322656110288E-2</c:v>
                </c:pt>
                <c:pt idx="14">
                  <c:v>2.7137343614807598E-2</c:v>
                </c:pt>
                <c:pt idx="15">
                  <c:v>3.3188113733064198E-2</c:v>
                </c:pt>
                <c:pt idx="16">
                  <c:v>4.0958722779597397E-2</c:v>
                </c:pt>
                <c:pt idx="17">
                  <c:v>5.57150461144654E-2</c:v>
                </c:pt>
                <c:pt idx="18">
                  <c:v>0.13628682372458401</c:v>
                </c:pt>
                <c:pt idx="19">
                  <c:v>0.19056478893759701</c:v>
                </c:pt>
                <c:pt idx="20">
                  <c:v>0.19116673291170999</c:v>
                </c:pt>
                <c:pt idx="21">
                  <c:v>0.201414466508955</c:v>
                </c:pt>
                <c:pt idx="22">
                  <c:v>0.212993022595755</c:v>
                </c:pt>
                <c:pt idx="23">
                  <c:v>0.25107897431279902</c:v>
                </c:pt>
                <c:pt idx="24">
                  <c:v>0.34141363274356001</c:v>
                </c:pt>
                <c:pt idx="25">
                  <c:v>0.34514001138101602</c:v>
                </c:pt>
                <c:pt idx="26">
                  <c:v>0.34707355407080998</c:v>
                </c:pt>
                <c:pt idx="27">
                  <c:v>0.39031350380417401</c:v>
                </c:pt>
                <c:pt idx="28">
                  <c:v>0.40597029102625998</c:v>
                </c:pt>
                <c:pt idx="29">
                  <c:v>0.40802226718505002</c:v>
                </c:pt>
                <c:pt idx="30">
                  <c:v>0.42377110348167502</c:v>
                </c:pt>
                <c:pt idx="31">
                  <c:v>0.43797667751696101</c:v>
                </c:pt>
                <c:pt idx="32">
                  <c:v>0.44154727244294001</c:v>
                </c:pt>
                <c:pt idx="33">
                  <c:v>0.51174033500451799</c:v>
                </c:pt>
                <c:pt idx="34">
                  <c:v>0.51354736212346597</c:v>
                </c:pt>
                <c:pt idx="35">
                  <c:v>0.53926708176846705</c:v>
                </c:pt>
                <c:pt idx="36">
                  <c:v>0.55090183620519395</c:v>
                </c:pt>
                <c:pt idx="37">
                  <c:v>0.57901411247871104</c:v>
                </c:pt>
                <c:pt idx="38">
                  <c:v>0.59487629399236397</c:v>
                </c:pt>
                <c:pt idx="39">
                  <c:v>0.59533451048712205</c:v>
                </c:pt>
                <c:pt idx="40">
                  <c:v>0.60980872177685597</c:v>
                </c:pt>
                <c:pt idx="41">
                  <c:v>0.61456647328913805</c:v>
                </c:pt>
                <c:pt idx="42">
                  <c:v>0.63122706771068904</c:v>
                </c:pt>
                <c:pt idx="43">
                  <c:v>0.63154441996445798</c:v>
                </c:pt>
                <c:pt idx="44">
                  <c:v>0.67738304636820201</c:v>
                </c:pt>
                <c:pt idx="45">
                  <c:v>0.73517721167934302</c:v>
                </c:pt>
                <c:pt idx="46">
                  <c:v>0.739858605077094</c:v>
                </c:pt>
                <c:pt idx="47">
                  <c:v>0.77637483643681904</c:v>
                </c:pt>
                <c:pt idx="48">
                  <c:v>0.77715607742375203</c:v>
                </c:pt>
                <c:pt idx="49">
                  <c:v>0.77830778650776999</c:v>
                </c:pt>
                <c:pt idx="50">
                  <c:v>0.78591575351058396</c:v>
                </c:pt>
                <c:pt idx="51">
                  <c:v>0.78982963518309102</c:v>
                </c:pt>
                <c:pt idx="52">
                  <c:v>0.79183634857169904</c:v>
                </c:pt>
                <c:pt idx="53">
                  <c:v>0.79242876497616499</c:v>
                </c:pt>
                <c:pt idx="54">
                  <c:v>0.793934095618538</c:v>
                </c:pt>
                <c:pt idx="55">
                  <c:v>0.79606666060341102</c:v>
                </c:pt>
                <c:pt idx="56">
                  <c:v>0.79787391831864396</c:v>
                </c:pt>
                <c:pt idx="57">
                  <c:v>0.79796871168468597</c:v>
                </c:pt>
                <c:pt idx="58">
                  <c:v>0.79911791299561097</c:v>
                </c:pt>
                <c:pt idx="59">
                  <c:v>0.80210049006580098</c:v>
                </c:pt>
                <c:pt idx="60">
                  <c:v>0.80253147058610597</c:v>
                </c:pt>
                <c:pt idx="61">
                  <c:v>0.80273546883813296</c:v>
                </c:pt>
                <c:pt idx="62">
                  <c:v>0.80348376790194997</c:v>
                </c:pt>
                <c:pt idx="63">
                  <c:v>0.80409275821272796</c:v>
                </c:pt>
                <c:pt idx="64">
                  <c:v>0.80944153218686798</c:v>
                </c:pt>
                <c:pt idx="65">
                  <c:v>0.81131146017919498</c:v>
                </c:pt>
                <c:pt idx="66">
                  <c:v>0.81363345075285098</c:v>
                </c:pt>
                <c:pt idx="67">
                  <c:v>0.81371628981167299</c:v>
                </c:pt>
                <c:pt idx="68">
                  <c:v>0.81379665956993996</c:v>
                </c:pt>
                <c:pt idx="69">
                  <c:v>0.81464180033406097</c:v>
                </c:pt>
                <c:pt idx="70">
                  <c:v>0.81821936770412795</c:v>
                </c:pt>
                <c:pt idx="71">
                  <c:v>0.81872102693927595</c:v>
                </c:pt>
                <c:pt idx="72">
                  <c:v>0.81893732305103195</c:v>
                </c:pt>
                <c:pt idx="73">
                  <c:v>0.81943772753175603</c:v>
                </c:pt>
                <c:pt idx="74">
                  <c:v>0.82012354826873901</c:v>
                </c:pt>
                <c:pt idx="75">
                  <c:v>0.82358749799029596</c:v>
                </c:pt>
                <c:pt idx="76">
                  <c:v>0.82521783752801003</c:v>
                </c:pt>
                <c:pt idx="77">
                  <c:v>0.82616074273479301</c:v>
                </c:pt>
                <c:pt idx="78">
                  <c:v>0.82673695777128897</c:v>
                </c:pt>
                <c:pt idx="79">
                  <c:v>0.82718594313272698</c:v>
                </c:pt>
                <c:pt idx="80">
                  <c:v>0.82873718725540801</c:v>
                </c:pt>
                <c:pt idx="81">
                  <c:v>0.82892557294848301</c:v>
                </c:pt>
                <c:pt idx="82">
                  <c:v>0.83264256372997303</c:v>
                </c:pt>
                <c:pt idx="83">
                  <c:v>0.83568553479881502</c:v>
                </c:pt>
                <c:pt idx="84">
                  <c:v>0.83761378755861204</c:v>
                </c:pt>
                <c:pt idx="85">
                  <c:v>0.83898263771621095</c:v>
                </c:pt>
                <c:pt idx="86">
                  <c:v>0.83921024110578502</c:v>
                </c:pt>
                <c:pt idx="87">
                  <c:v>0.83944681033559798</c:v>
                </c:pt>
                <c:pt idx="88">
                  <c:v>0.83960919539277001</c:v>
                </c:pt>
                <c:pt idx="89">
                  <c:v>0.83972096738119895</c:v>
                </c:pt>
                <c:pt idx="90">
                  <c:v>0.83973614807187003</c:v>
                </c:pt>
                <c:pt idx="91">
                  <c:v>0.83994273783915896</c:v>
                </c:pt>
                <c:pt idx="92">
                  <c:v>0.84096975030161103</c:v>
                </c:pt>
                <c:pt idx="93">
                  <c:v>0.843156071070157</c:v>
                </c:pt>
                <c:pt idx="94">
                  <c:v>0.84410419679747095</c:v>
                </c:pt>
                <c:pt idx="95">
                  <c:v>0.84692837132052501</c:v>
                </c:pt>
                <c:pt idx="96">
                  <c:v>0.84848290048056396</c:v>
                </c:pt>
                <c:pt idx="97">
                  <c:v>0.84995623756630201</c:v>
                </c:pt>
                <c:pt idx="98">
                  <c:v>0.85316080319236698</c:v>
                </c:pt>
              </c:numCache>
            </c:numRef>
          </c:yVal>
          <c:smooth val="0"/>
        </c:ser>
        <c:dLbls>
          <c:showLegendKey val="0"/>
          <c:showVal val="0"/>
          <c:showCatName val="0"/>
          <c:showSerName val="0"/>
          <c:showPercent val="0"/>
          <c:showBubbleSize val="0"/>
        </c:dLbls>
        <c:axId val="312955496"/>
        <c:axId val="172091864"/>
      </c:scatterChart>
      <c:valAx>
        <c:axId val="3129554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72091864"/>
        <c:crosses val="autoZero"/>
        <c:crossBetween val="midCat"/>
      </c:valAx>
      <c:valAx>
        <c:axId val="172091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1295549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ru-RU"/>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Среднеквадратичное</a:t>
            </a:r>
            <a:r>
              <a:rPr lang="ru-RU" baseline="0"/>
              <a:t> отклонение расстояния от частиц до центра в зависимости от температуры, </a:t>
            </a:r>
            <a:r>
              <a:rPr lang="en-US" baseline="0"/>
              <a:t>N=14</a:t>
            </a:r>
            <a:endParaRPr lang="en-US"/>
          </a:p>
        </c:rich>
      </c:tx>
      <c:layout/>
      <c:overlay val="0"/>
      <c:spPr>
        <a:noFill/>
        <a:ln>
          <a:noFill/>
        </a:ln>
        <a:effectLst/>
      </c:spPr>
    </c:title>
    <c:autoTitleDeleted val="0"/>
    <c:plotArea>
      <c:layout/>
      <c:scatterChart>
        <c:scatterStyle val="lineMarker"/>
        <c:varyColors val="0"/>
        <c:ser>
          <c:idx val="0"/>
          <c:order val="0"/>
          <c:tx>
            <c:strRef>
              <c:f>frame14!$C$1</c:f>
              <c:strCache>
                <c:ptCount val="1"/>
                <c:pt idx="0">
                  <c:v>radial.sd</c:v>
                </c:pt>
              </c:strCache>
            </c:strRef>
          </c:tx>
          <c:spPr>
            <a:ln w="19050" cap="rnd">
              <a:noFill/>
              <a:round/>
            </a:ln>
            <a:effectLst/>
          </c:spPr>
          <c:marker>
            <c:symbol val="circle"/>
            <c:size val="5"/>
            <c:spPr>
              <a:solidFill>
                <a:schemeClr val="dk1">
                  <a:tint val="88500"/>
                </a:schemeClr>
              </a:solidFill>
              <a:ln w="9525">
                <a:solidFill>
                  <a:schemeClr val="dk1">
                    <a:tint val="88500"/>
                  </a:schemeClr>
                </a:solidFill>
              </a:ln>
              <a:effectLst/>
            </c:spPr>
          </c:marker>
          <c:xVal>
            <c:numRef>
              <c:f>frame14!$B$2:$B$151</c:f>
              <c:numCache>
                <c:formatCode>General</c:formatCode>
                <c:ptCount val="149"/>
                <c:pt idx="0">
                  <c:v>2.1648056582406698</c:v>
                </c:pt>
                <c:pt idx="1">
                  <c:v>1.12731153634412</c:v>
                </c:pt>
                <c:pt idx="2">
                  <c:v>1.0932456711827201</c:v>
                </c:pt>
                <c:pt idx="3">
                  <c:v>1.07536566510259</c:v>
                </c:pt>
                <c:pt idx="4">
                  <c:v>1.0664432401097399</c:v>
                </c:pt>
                <c:pt idx="5">
                  <c:v>0.81043547014435402</c:v>
                </c:pt>
                <c:pt idx="6">
                  <c:v>0.75970086398701198</c:v>
                </c:pt>
                <c:pt idx="7">
                  <c:v>0.79107491593486101</c:v>
                </c:pt>
                <c:pt idx="8">
                  <c:v>0.69186208145672001</c:v>
                </c:pt>
                <c:pt idx="9">
                  <c:v>0.71327133827926803</c:v>
                </c:pt>
                <c:pt idx="10">
                  <c:v>0.79149554846032499</c:v>
                </c:pt>
                <c:pt idx="11">
                  <c:v>0.68357843088193004</c:v>
                </c:pt>
                <c:pt idx="12">
                  <c:v>0.62268725928527602</c:v>
                </c:pt>
                <c:pt idx="13">
                  <c:v>0.62255417147979797</c:v>
                </c:pt>
                <c:pt idx="14">
                  <c:v>0.60840258447147999</c:v>
                </c:pt>
                <c:pt idx="15">
                  <c:v>0.51661034332422295</c:v>
                </c:pt>
                <c:pt idx="16">
                  <c:v>0.52380401784108299</c:v>
                </c:pt>
                <c:pt idx="17">
                  <c:v>0.55922906713416798</c:v>
                </c:pt>
                <c:pt idx="18">
                  <c:v>0.52896707055270098</c:v>
                </c:pt>
                <c:pt idx="19">
                  <c:v>0.52217332138823802</c:v>
                </c:pt>
                <c:pt idx="20">
                  <c:v>0.51838717026102898</c:v>
                </c:pt>
                <c:pt idx="21">
                  <c:v>0.48261634912443602</c:v>
                </c:pt>
                <c:pt idx="22">
                  <c:v>0.50112038218619803</c:v>
                </c:pt>
                <c:pt idx="23">
                  <c:v>0.454399880813664</c:v>
                </c:pt>
                <c:pt idx="24">
                  <c:v>0.45019156318346198</c:v>
                </c:pt>
                <c:pt idx="25">
                  <c:v>0.47519040361821102</c:v>
                </c:pt>
                <c:pt idx="26">
                  <c:v>0.38755677397326399</c:v>
                </c:pt>
                <c:pt idx="27">
                  <c:v>0.42988634456622699</c:v>
                </c:pt>
                <c:pt idx="28">
                  <c:v>0.44495086386051302</c:v>
                </c:pt>
                <c:pt idx="29">
                  <c:v>0.41111936105021002</c:v>
                </c:pt>
                <c:pt idx="30">
                  <c:v>0.41108665432045499</c:v>
                </c:pt>
                <c:pt idx="31">
                  <c:v>0.35755505951548799</c:v>
                </c:pt>
                <c:pt idx="32">
                  <c:v>0.349477355080476</c:v>
                </c:pt>
                <c:pt idx="33">
                  <c:v>0.30026803053704898</c:v>
                </c:pt>
                <c:pt idx="34">
                  <c:v>0.29657393573742902</c:v>
                </c:pt>
                <c:pt idx="35">
                  <c:v>0.29766210496220902</c:v>
                </c:pt>
                <c:pt idx="36">
                  <c:v>0.299771119247357</c:v>
                </c:pt>
                <c:pt idx="37">
                  <c:v>0.28502251589043598</c:v>
                </c:pt>
                <c:pt idx="38">
                  <c:v>0.30091250432453798</c:v>
                </c:pt>
                <c:pt idx="39">
                  <c:v>0.34119192974658402</c:v>
                </c:pt>
                <c:pt idx="40">
                  <c:v>0.35200210427672801</c:v>
                </c:pt>
                <c:pt idx="41">
                  <c:v>0.292477552423697</c:v>
                </c:pt>
                <c:pt idx="42">
                  <c:v>0.35992681030218399</c:v>
                </c:pt>
                <c:pt idx="43">
                  <c:v>0.31775059362390201</c:v>
                </c:pt>
                <c:pt idx="44">
                  <c:v>0.283753323895374</c:v>
                </c:pt>
                <c:pt idx="45">
                  <c:v>0.286690824688281</c:v>
                </c:pt>
                <c:pt idx="46">
                  <c:v>0.27503595019692301</c:v>
                </c:pt>
                <c:pt idx="47">
                  <c:v>0.29483868059909402</c:v>
                </c:pt>
                <c:pt idx="48">
                  <c:v>0.26481329291209799</c:v>
                </c:pt>
                <c:pt idx="49">
                  <c:v>0.245991921647185</c:v>
                </c:pt>
                <c:pt idx="50">
                  <c:v>0.26258547184732201</c:v>
                </c:pt>
                <c:pt idx="51">
                  <c:v>0.27109955801208302</c:v>
                </c:pt>
                <c:pt idx="52">
                  <c:v>0.22401217844494101</c:v>
                </c:pt>
                <c:pt idx="53">
                  <c:v>0.26361787762408401</c:v>
                </c:pt>
                <c:pt idx="54">
                  <c:v>0.24899296923023601</c:v>
                </c:pt>
                <c:pt idx="55">
                  <c:v>0.248849078778584</c:v>
                </c:pt>
                <c:pt idx="56">
                  <c:v>0.22678011048225999</c:v>
                </c:pt>
                <c:pt idx="57">
                  <c:v>0.217709664431817</c:v>
                </c:pt>
                <c:pt idx="58">
                  <c:v>0.26809425044806401</c:v>
                </c:pt>
                <c:pt idx="59">
                  <c:v>0.238404223194219</c:v>
                </c:pt>
                <c:pt idx="60">
                  <c:v>0.22844620629624099</c:v>
                </c:pt>
                <c:pt idx="61">
                  <c:v>0.226521320938534</c:v>
                </c:pt>
                <c:pt idx="62">
                  <c:v>0.20141413796653199</c:v>
                </c:pt>
                <c:pt idx="63">
                  <c:v>0.16494208565253199</c:v>
                </c:pt>
                <c:pt idx="64">
                  <c:v>0.18053613507691099</c:v>
                </c:pt>
                <c:pt idx="65">
                  <c:v>0.174342318741529</c:v>
                </c:pt>
                <c:pt idx="66">
                  <c:v>0.171610015148215</c:v>
                </c:pt>
                <c:pt idx="67">
                  <c:v>0.16683048814986001</c:v>
                </c:pt>
                <c:pt idx="68">
                  <c:v>0.17122554537795501</c:v>
                </c:pt>
                <c:pt idx="69">
                  <c:v>0.13916866251868901</c:v>
                </c:pt>
                <c:pt idx="70">
                  <c:v>0.152629853489026</c:v>
                </c:pt>
                <c:pt idx="71">
                  <c:v>0.14671959641506599</c:v>
                </c:pt>
                <c:pt idx="72">
                  <c:v>0.13800490046281699</c:v>
                </c:pt>
                <c:pt idx="73">
                  <c:v>0.13091818032475899</c:v>
                </c:pt>
                <c:pt idx="74">
                  <c:v>0.110443554580325</c:v>
                </c:pt>
                <c:pt idx="75">
                  <c:v>0.116399910268406</c:v>
                </c:pt>
                <c:pt idx="76">
                  <c:v>0.14801617145284299</c:v>
                </c:pt>
                <c:pt idx="77">
                  <c:v>0.124455691846499</c:v>
                </c:pt>
                <c:pt idx="78">
                  <c:v>0.13209515278919901</c:v>
                </c:pt>
                <c:pt idx="79">
                  <c:v>0.113820298120171</c:v>
                </c:pt>
                <c:pt idx="80">
                  <c:v>0.123002896300333</c:v>
                </c:pt>
                <c:pt idx="81">
                  <c:v>8.9695217052266504E-2</c:v>
                </c:pt>
                <c:pt idx="82">
                  <c:v>0.13199596477831901</c:v>
                </c:pt>
                <c:pt idx="83">
                  <c:v>9.9332340044645903E-2</c:v>
                </c:pt>
                <c:pt idx="84">
                  <c:v>8.0600111261352497E-2</c:v>
                </c:pt>
                <c:pt idx="85">
                  <c:v>0.11606897930851399</c:v>
                </c:pt>
                <c:pt idx="86">
                  <c:v>9.6036209201962403E-2</c:v>
                </c:pt>
                <c:pt idx="87">
                  <c:v>8.0700378705503006E-2</c:v>
                </c:pt>
                <c:pt idx="88">
                  <c:v>7.9662948733829494E-2</c:v>
                </c:pt>
                <c:pt idx="89">
                  <c:v>6.1486057053913898E-2</c:v>
                </c:pt>
                <c:pt idx="90">
                  <c:v>8.7837221831996604E-2</c:v>
                </c:pt>
                <c:pt idx="91">
                  <c:v>7.96486252616848E-2</c:v>
                </c:pt>
                <c:pt idx="92">
                  <c:v>5.6398378088213602E-2</c:v>
                </c:pt>
                <c:pt idx="93">
                  <c:v>9.3141440937393002E-2</c:v>
                </c:pt>
                <c:pt idx="94">
                  <c:v>8.8560627038021103E-2</c:v>
                </c:pt>
                <c:pt idx="95">
                  <c:v>6.4758713808338197E-2</c:v>
                </c:pt>
                <c:pt idx="96">
                  <c:v>4.9096895277239802E-2</c:v>
                </c:pt>
                <c:pt idx="97">
                  <c:v>7.53349693233962E-2</c:v>
                </c:pt>
                <c:pt idx="98">
                  <c:v>5.2589429432827101E-2</c:v>
                </c:pt>
                <c:pt idx="99">
                  <c:v>6.2970402414449803E-2</c:v>
                </c:pt>
                <c:pt idx="100">
                  <c:v>4.7995584249869397E-2</c:v>
                </c:pt>
                <c:pt idx="101">
                  <c:v>5.0438844941309201E-2</c:v>
                </c:pt>
                <c:pt idx="102">
                  <c:v>6.2563457458090305E-2</c:v>
                </c:pt>
                <c:pt idx="103">
                  <c:v>5.2669143618140901E-2</c:v>
                </c:pt>
                <c:pt idx="104">
                  <c:v>3.9189986172763799E-2</c:v>
                </c:pt>
                <c:pt idx="105">
                  <c:v>4.63186229869091E-2</c:v>
                </c:pt>
                <c:pt idx="106">
                  <c:v>4.1362357581512799E-2</c:v>
                </c:pt>
                <c:pt idx="107">
                  <c:v>3.6187829500251401E-2</c:v>
                </c:pt>
                <c:pt idx="108">
                  <c:v>3.14162135715262E-2</c:v>
                </c:pt>
                <c:pt idx="109">
                  <c:v>3.4325603374105701E-2</c:v>
                </c:pt>
                <c:pt idx="110">
                  <c:v>3.41469979767135E-2</c:v>
                </c:pt>
                <c:pt idx="111">
                  <c:v>3.0336579858518099E-2</c:v>
                </c:pt>
                <c:pt idx="112">
                  <c:v>2.6952310722171101E-2</c:v>
                </c:pt>
                <c:pt idx="113">
                  <c:v>2.3428460068764902E-2</c:v>
                </c:pt>
                <c:pt idx="114">
                  <c:v>2.1372557374001899E-2</c:v>
                </c:pt>
                <c:pt idx="115">
                  <c:v>2.48759894498225E-2</c:v>
                </c:pt>
                <c:pt idx="116">
                  <c:v>2.32758033810853E-2</c:v>
                </c:pt>
                <c:pt idx="117">
                  <c:v>1.7782108440487301E-2</c:v>
                </c:pt>
                <c:pt idx="118">
                  <c:v>1.83786340986184E-2</c:v>
                </c:pt>
                <c:pt idx="119">
                  <c:v>1.6467664133009801E-2</c:v>
                </c:pt>
                <c:pt idx="120">
                  <c:v>1.60991443929548E-2</c:v>
                </c:pt>
                <c:pt idx="121">
                  <c:v>1.6865530929641E-2</c:v>
                </c:pt>
                <c:pt idx="122">
                  <c:v>1.75557929188822E-2</c:v>
                </c:pt>
                <c:pt idx="123">
                  <c:v>1.51367665586335E-2</c:v>
                </c:pt>
                <c:pt idx="124">
                  <c:v>1.6154811374426401E-2</c:v>
                </c:pt>
                <c:pt idx="125">
                  <c:v>1.5741239245582201E-2</c:v>
                </c:pt>
                <c:pt idx="126">
                  <c:v>1.3826793211966001E-2</c:v>
                </c:pt>
                <c:pt idx="127">
                  <c:v>1.16880087525122E-2</c:v>
                </c:pt>
                <c:pt idx="128">
                  <c:v>1.31283947860015E-2</c:v>
                </c:pt>
                <c:pt idx="129">
                  <c:v>1.18291676870834E-2</c:v>
                </c:pt>
                <c:pt idx="130">
                  <c:v>8.2329105179087606E-3</c:v>
                </c:pt>
                <c:pt idx="131">
                  <c:v>7.9449344406643703E-3</c:v>
                </c:pt>
                <c:pt idx="132">
                  <c:v>8.0528291591009694E-3</c:v>
                </c:pt>
                <c:pt idx="133">
                  <c:v>8.5790655315138107E-3</c:v>
                </c:pt>
                <c:pt idx="134">
                  <c:v>5.1571160385615999E-3</c:v>
                </c:pt>
                <c:pt idx="135">
                  <c:v>5.0465730831118398E-3</c:v>
                </c:pt>
                <c:pt idx="136">
                  <c:v>4.1804512112988499E-3</c:v>
                </c:pt>
                <c:pt idx="137">
                  <c:v>4.4744839777735796E-3</c:v>
                </c:pt>
                <c:pt idx="138">
                  <c:v>1.8527861257503599E-3</c:v>
                </c:pt>
                <c:pt idx="139">
                  <c:v>2.3967729258291401E-3</c:v>
                </c:pt>
                <c:pt idx="140">
                  <c:v>1.5885106683938899E-3</c:v>
                </c:pt>
                <c:pt idx="141">
                  <c:v>1.91123877840628E-3</c:v>
                </c:pt>
                <c:pt idx="142">
                  <c:v>8.6351138113034199E-4</c:v>
                </c:pt>
                <c:pt idx="143">
                  <c:v>9.9566389486207391E-4</c:v>
                </c:pt>
                <c:pt idx="144">
                  <c:v>4.60640499144795E-4</c:v>
                </c:pt>
                <c:pt idx="145">
                  <c:v>2.9520755046286699E-4</c:v>
                </c:pt>
                <c:pt idx="146" formatCode="0.00E+00">
                  <c:v>9.8882117127189207E-5</c:v>
                </c:pt>
                <c:pt idx="147">
                  <c:v>1.3435038017632701E-4</c:v>
                </c:pt>
                <c:pt idx="148" formatCode="0.00E+00">
                  <c:v>3.6154560557021502E-5</c:v>
                </c:pt>
              </c:numCache>
            </c:numRef>
          </c:xVal>
          <c:yVal>
            <c:numRef>
              <c:f>frame14!$C$2:$C$151</c:f>
              <c:numCache>
                <c:formatCode>General</c:formatCode>
                <c:ptCount val="149"/>
                <c:pt idx="0">
                  <c:v>0.69423825343996604</c:v>
                </c:pt>
                <c:pt idx="1">
                  <c:v>0.619267724094404</c:v>
                </c:pt>
                <c:pt idx="2">
                  <c:v>0.61879059177783802</c:v>
                </c:pt>
                <c:pt idx="3">
                  <c:v>0.61626109616417202</c:v>
                </c:pt>
                <c:pt idx="4">
                  <c:v>0.61472578121645904</c:v>
                </c:pt>
                <c:pt idx="5">
                  <c:v>0.59370529238787395</c:v>
                </c:pt>
                <c:pt idx="6">
                  <c:v>0.58638650072986598</c:v>
                </c:pt>
                <c:pt idx="7">
                  <c:v>0.58589185544909494</c:v>
                </c:pt>
                <c:pt idx="8">
                  <c:v>0.58482351141995803</c:v>
                </c:pt>
                <c:pt idx="9">
                  <c:v>0.58310066499102697</c:v>
                </c:pt>
                <c:pt idx="10">
                  <c:v>0.58207641526230103</c:v>
                </c:pt>
                <c:pt idx="11">
                  <c:v>0.57724239240369002</c:v>
                </c:pt>
                <c:pt idx="12">
                  <c:v>0.56601733524158304</c:v>
                </c:pt>
                <c:pt idx="13">
                  <c:v>0.56521542521742496</c:v>
                </c:pt>
                <c:pt idx="14">
                  <c:v>0.563911414334475</c:v>
                </c:pt>
                <c:pt idx="15">
                  <c:v>0.56171499236871603</c:v>
                </c:pt>
                <c:pt idx="16">
                  <c:v>0.56079062433855298</c:v>
                </c:pt>
                <c:pt idx="17">
                  <c:v>0.56011894897099002</c:v>
                </c:pt>
                <c:pt idx="18">
                  <c:v>0.556236847771585</c:v>
                </c:pt>
                <c:pt idx="19">
                  <c:v>0.555603500742746</c:v>
                </c:pt>
                <c:pt idx="20">
                  <c:v>0.55360185099969506</c:v>
                </c:pt>
                <c:pt idx="21">
                  <c:v>0.55266411315014496</c:v>
                </c:pt>
                <c:pt idx="22">
                  <c:v>0.55217202810989097</c:v>
                </c:pt>
                <c:pt idx="23">
                  <c:v>0.54810712186894495</c:v>
                </c:pt>
                <c:pt idx="24">
                  <c:v>0.54748975262966104</c:v>
                </c:pt>
                <c:pt idx="25">
                  <c:v>0.54542696737893404</c:v>
                </c:pt>
                <c:pt idx="26">
                  <c:v>0.54226370490238196</c:v>
                </c:pt>
                <c:pt idx="27">
                  <c:v>0.53510240863835401</c:v>
                </c:pt>
                <c:pt idx="28">
                  <c:v>0.53329062095311996</c:v>
                </c:pt>
                <c:pt idx="29">
                  <c:v>0.53130708303934304</c:v>
                </c:pt>
                <c:pt idx="30">
                  <c:v>0.528708508294366</c:v>
                </c:pt>
                <c:pt idx="31">
                  <c:v>0.528085122909835</c:v>
                </c:pt>
                <c:pt idx="32">
                  <c:v>0.52785218483478802</c:v>
                </c:pt>
                <c:pt idx="33">
                  <c:v>0.52691908855130598</c:v>
                </c:pt>
                <c:pt idx="34">
                  <c:v>0.52388261976881301</c:v>
                </c:pt>
                <c:pt idx="35">
                  <c:v>0.51630031665263199</c:v>
                </c:pt>
                <c:pt idx="36">
                  <c:v>0.51617094955667597</c:v>
                </c:pt>
                <c:pt idx="37">
                  <c:v>0.515484490693919</c:v>
                </c:pt>
                <c:pt idx="38">
                  <c:v>0.51518822755886895</c:v>
                </c:pt>
                <c:pt idx="39">
                  <c:v>0.51344497309630299</c:v>
                </c:pt>
                <c:pt idx="40">
                  <c:v>0.51271241039274296</c:v>
                </c:pt>
                <c:pt idx="41">
                  <c:v>0.51152464490481897</c:v>
                </c:pt>
                <c:pt idx="42">
                  <c:v>0.51105321947905302</c:v>
                </c:pt>
                <c:pt idx="43">
                  <c:v>0.505727433505477</c:v>
                </c:pt>
                <c:pt idx="44">
                  <c:v>0.503334369774325</c:v>
                </c:pt>
                <c:pt idx="45">
                  <c:v>0.49985520672864497</c:v>
                </c:pt>
                <c:pt idx="46">
                  <c:v>0.493715895861841</c:v>
                </c:pt>
                <c:pt idx="47">
                  <c:v>0.49304405701508502</c:v>
                </c:pt>
                <c:pt idx="48">
                  <c:v>0.48988012888104898</c:v>
                </c:pt>
                <c:pt idx="49">
                  <c:v>0.487051495144803</c:v>
                </c:pt>
                <c:pt idx="50">
                  <c:v>0.48658405887998801</c:v>
                </c:pt>
                <c:pt idx="51">
                  <c:v>0.48205578246652703</c:v>
                </c:pt>
                <c:pt idx="52">
                  <c:v>0.48111648856315298</c:v>
                </c:pt>
                <c:pt idx="53">
                  <c:v>0.47510413345765601</c:v>
                </c:pt>
                <c:pt idx="54">
                  <c:v>0.47504721566721902</c:v>
                </c:pt>
                <c:pt idx="55">
                  <c:v>0.47282411755523501</c:v>
                </c:pt>
                <c:pt idx="56">
                  <c:v>0.46620263052447503</c:v>
                </c:pt>
                <c:pt idx="57">
                  <c:v>0.46610093512478001</c:v>
                </c:pt>
                <c:pt idx="58">
                  <c:v>0.46405249778969199</c:v>
                </c:pt>
                <c:pt idx="59">
                  <c:v>0.46287244099625602</c:v>
                </c:pt>
                <c:pt idx="60">
                  <c:v>0.45262000399626101</c:v>
                </c:pt>
                <c:pt idx="61">
                  <c:v>0.44615336539417599</c:v>
                </c:pt>
                <c:pt idx="62">
                  <c:v>0.42647045283135099</c:v>
                </c:pt>
                <c:pt idx="63">
                  <c:v>0.38077604722693198</c:v>
                </c:pt>
                <c:pt idx="64">
                  <c:v>0.37748022548706001</c:v>
                </c:pt>
                <c:pt idx="65">
                  <c:v>0.36723815335497301</c:v>
                </c:pt>
                <c:pt idx="66">
                  <c:v>0.35547970793512601</c:v>
                </c:pt>
                <c:pt idx="67">
                  <c:v>0.34624471391252698</c:v>
                </c:pt>
                <c:pt idx="68">
                  <c:v>0.32976082938168999</c:v>
                </c:pt>
                <c:pt idx="69">
                  <c:v>0.32944861057642699</c:v>
                </c:pt>
                <c:pt idx="70">
                  <c:v>0.32701844217565601</c:v>
                </c:pt>
                <c:pt idx="71">
                  <c:v>0.31701884387259199</c:v>
                </c:pt>
                <c:pt idx="72">
                  <c:v>0.30996511721876402</c:v>
                </c:pt>
                <c:pt idx="73">
                  <c:v>0.28905894437879198</c:v>
                </c:pt>
                <c:pt idx="74">
                  <c:v>0.28541379254777499</c:v>
                </c:pt>
                <c:pt idx="75">
                  <c:v>0.282242875043476</c:v>
                </c:pt>
                <c:pt idx="76">
                  <c:v>0.27832372577812903</c:v>
                </c:pt>
                <c:pt idx="77">
                  <c:v>0.25918727329396002</c:v>
                </c:pt>
                <c:pt idx="78">
                  <c:v>0.24647199220105101</c:v>
                </c:pt>
                <c:pt idx="79">
                  <c:v>0.223935045716188</c:v>
                </c:pt>
                <c:pt idx="80">
                  <c:v>0.212683428512596</c:v>
                </c:pt>
                <c:pt idx="81">
                  <c:v>0.199201033157834</c:v>
                </c:pt>
                <c:pt idx="82">
                  <c:v>0.182130687800798</c:v>
                </c:pt>
                <c:pt idx="83">
                  <c:v>0.17184628247227701</c:v>
                </c:pt>
                <c:pt idx="84">
                  <c:v>0.171166158210391</c:v>
                </c:pt>
                <c:pt idx="85">
                  <c:v>0.168272174116573</c:v>
                </c:pt>
                <c:pt idx="86">
                  <c:v>0.167024974983044</c:v>
                </c:pt>
                <c:pt idx="87">
                  <c:v>0.166858210866526</c:v>
                </c:pt>
                <c:pt idx="88">
                  <c:v>0.16248366328345001</c:v>
                </c:pt>
                <c:pt idx="89">
                  <c:v>0.160699653658743</c:v>
                </c:pt>
                <c:pt idx="90">
                  <c:v>0.158748376424482</c:v>
                </c:pt>
                <c:pt idx="91">
                  <c:v>0.156863022345999</c:v>
                </c:pt>
                <c:pt idx="92">
                  <c:v>0.15445529998062499</c:v>
                </c:pt>
                <c:pt idx="93">
                  <c:v>0.15419547222959301</c:v>
                </c:pt>
                <c:pt idx="94">
                  <c:v>0.14946953769268201</c:v>
                </c:pt>
                <c:pt idx="95">
                  <c:v>0.147119252582423</c:v>
                </c:pt>
                <c:pt idx="96">
                  <c:v>0.14216486112590301</c:v>
                </c:pt>
                <c:pt idx="97">
                  <c:v>0.13837155146905999</c:v>
                </c:pt>
                <c:pt idx="98">
                  <c:v>0.137897612541939</c:v>
                </c:pt>
                <c:pt idx="99">
                  <c:v>0.134435172705485</c:v>
                </c:pt>
                <c:pt idx="100">
                  <c:v>0.117418587066299</c:v>
                </c:pt>
                <c:pt idx="101">
                  <c:v>0.116596927585408</c:v>
                </c:pt>
                <c:pt idx="102">
                  <c:v>9.2479207174776604E-2</c:v>
                </c:pt>
                <c:pt idx="103">
                  <c:v>8.7946799960065006E-2</c:v>
                </c:pt>
                <c:pt idx="104">
                  <c:v>5.48187550010567E-2</c:v>
                </c:pt>
                <c:pt idx="105">
                  <c:v>5.3485539788015901E-2</c:v>
                </c:pt>
                <c:pt idx="106">
                  <c:v>4.9988657783061503E-2</c:v>
                </c:pt>
                <c:pt idx="107">
                  <c:v>4.7376594545680599E-2</c:v>
                </c:pt>
                <c:pt idx="108">
                  <c:v>4.6618588704666002E-2</c:v>
                </c:pt>
                <c:pt idx="109">
                  <c:v>4.5632276989578099E-2</c:v>
                </c:pt>
                <c:pt idx="110">
                  <c:v>4.5115688574500601E-2</c:v>
                </c:pt>
                <c:pt idx="111">
                  <c:v>4.4436480961056103E-2</c:v>
                </c:pt>
                <c:pt idx="112">
                  <c:v>4.2378024288522997E-2</c:v>
                </c:pt>
                <c:pt idx="113">
                  <c:v>4.0170192571698599E-2</c:v>
                </c:pt>
                <c:pt idx="114">
                  <c:v>3.5547865275805002E-2</c:v>
                </c:pt>
                <c:pt idx="115">
                  <c:v>3.5408627194082401E-2</c:v>
                </c:pt>
                <c:pt idx="116">
                  <c:v>3.5091089063727599E-2</c:v>
                </c:pt>
                <c:pt idx="117">
                  <c:v>3.2817993540625298E-2</c:v>
                </c:pt>
                <c:pt idx="118">
                  <c:v>3.2150149800445199E-2</c:v>
                </c:pt>
                <c:pt idx="119">
                  <c:v>3.20843570123623E-2</c:v>
                </c:pt>
                <c:pt idx="120">
                  <c:v>3.1620589398320201E-2</c:v>
                </c:pt>
                <c:pt idx="121">
                  <c:v>3.11764801731211E-2</c:v>
                </c:pt>
                <c:pt idx="122">
                  <c:v>3.0806685428516001E-2</c:v>
                </c:pt>
                <c:pt idx="123">
                  <c:v>2.9601710766835099E-2</c:v>
                </c:pt>
                <c:pt idx="124">
                  <c:v>2.8466404157789001E-2</c:v>
                </c:pt>
                <c:pt idx="125">
                  <c:v>2.7894979648123701E-2</c:v>
                </c:pt>
                <c:pt idx="126">
                  <c:v>2.5842544952419898E-2</c:v>
                </c:pt>
                <c:pt idx="127">
                  <c:v>2.5498699205816801E-2</c:v>
                </c:pt>
                <c:pt idx="128">
                  <c:v>2.4557942742151399E-2</c:v>
                </c:pt>
                <c:pt idx="129">
                  <c:v>2.39982109519567E-2</c:v>
                </c:pt>
                <c:pt idx="130">
                  <c:v>2.1762131052072801E-2</c:v>
                </c:pt>
                <c:pt idx="131">
                  <c:v>2.1549029494888398E-2</c:v>
                </c:pt>
                <c:pt idx="132">
                  <c:v>2.01039681036119E-2</c:v>
                </c:pt>
                <c:pt idx="133">
                  <c:v>1.6517104199391699E-2</c:v>
                </c:pt>
                <c:pt idx="134">
                  <c:v>1.6322782343226001E-2</c:v>
                </c:pt>
                <c:pt idx="135">
                  <c:v>1.5705726288722101E-2</c:v>
                </c:pt>
                <c:pt idx="136">
                  <c:v>1.37598165781308E-2</c:v>
                </c:pt>
                <c:pt idx="137">
                  <c:v>1.2467421017630299E-2</c:v>
                </c:pt>
                <c:pt idx="138">
                  <c:v>7.4936686373292599E-3</c:v>
                </c:pt>
                <c:pt idx="139">
                  <c:v>6.8452128539365602E-3</c:v>
                </c:pt>
                <c:pt idx="140">
                  <c:v>5.6763037356390902E-3</c:v>
                </c:pt>
                <c:pt idx="141">
                  <c:v>5.2677481202001103E-3</c:v>
                </c:pt>
                <c:pt idx="142">
                  <c:v>4.6698935912444098E-3</c:v>
                </c:pt>
                <c:pt idx="143">
                  <c:v>4.1843967905148896E-3</c:v>
                </c:pt>
                <c:pt idx="144">
                  <c:v>3.6069484210450599E-3</c:v>
                </c:pt>
                <c:pt idx="145">
                  <c:v>2.81880001316692E-3</c:v>
                </c:pt>
                <c:pt idx="146">
                  <c:v>1.79417170279224E-3</c:v>
                </c:pt>
                <c:pt idx="147">
                  <c:v>1.4375992540051901E-3</c:v>
                </c:pt>
                <c:pt idx="148">
                  <c:v>9.0924788366240504E-4</c:v>
                </c:pt>
              </c:numCache>
            </c:numRef>
          </c:yVal>
          <c:smooth val="0"/>
        </c:ser>
        <c:dLbls>
          <c:showLegendKey val="0"/>
          <c:showVal val="0"/>
          <c:showCatName val="0"/>
          <c:showSerName val="0"/>
          <c:showPercent val="0"/>
          <c:showBubbleSize val="0"/>
        </c:dLbls>
        <c:axId val="307070736"/>
        <c:axId val="307070344"/>
      </c:scatterChart>
      <c:valAx>
        <c:axId val="307070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Температура</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07070344"/>
        <c:crosses val="autoZero"/>
        <c:crossBetween val="midCat"/>
        <c:majorUnit val="0.1"/>
      </c:valAx>
      <c:valAx>
        <c:axId val="307070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Среднеквадратичное</a:t>
                </a:r>
                <a:r>
                  <a:rPr lang="ru-RU" baseline="0"/>
                  <a:t> отклонение радиуса</a:t>
                </a:r>
                <a:endParaRPr lang="ru-RU"/>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0707073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ru-RU"/>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Потенциальный барьер относительно вращения, </a:t>
            </a:r>
            <a:r>
              <a:rPr lang="en-US"/>
              <a:t>N=13</a:t>
            </a:r>
          </a:p>
        </c:rich>
      </c:tx>
      <c:layout/>
      <c:overlay val="0"/>
      <c:spPr>
        <a:noFill/>
        <a:ln>
          <a:noFill/>
        </a:ln>
        <a:effectLst/>
      </c:spPr>
    </c:title>
    <c:autoTitleDeleted val="0"/>
    <c:plotArea>
      <c:layout/>
      <c:scatterChart>
        <c:scatterStyle val="lineMarker"/>
        <c:varyColors val="0"/>
        <c:ser>
          <c:idx val="0"/>
          <c:order val="0"/>
          <c:tx>
            <c:strRef>
              <c:f>Лист1!$B$1</c:f>
              <c:strCache>
                <c:ptCount val="1"/>
                <c:pt idx="0">
                  <c:v>Us</c:v>
                </c:pt>
              </c:strCache>
            </c:strRef>
          </c:tx>
          <c:spPr>
            <a:ln w="19050"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xVal>
            <c:numRef>
              <c:f>Лист1!$A$2:$A$18</c:f>
              <c:numCache>
                <c:formatCode>General</c:formatCode>
                <c:ptCount val="14"/>
                <c:pt idx="0">
                  <c:v>0.01</c:v>
                </c:pt>
                <c:pt idx="1">
                  <c:v>0.31</c:v>
                </c:pt>
                <c:pt idx="2">
                  <c:v>0.61</c:v>
                </c:pt>
                <c:pt idx="3">
                  <c:v>0.63</c:v>
                </c:pt>
                <c:pt idx="4">
                  <c:v>0.64</c:v>
                </c:pt>
                <c:pt idx="5">
                  <c:v>0.65</c:v>
                </c:pt>
                <c:pt idx="6">
                  <c:v>0.66</c:v>
                </c:pt>
                <c:pt idx="7">
                  <c:v>0.67</c:v>
                </c:pt>
                <c:pt idx="8">
                  <c:v>0.68</c:v>
                </c:pt>
                <c:pt idx="9">
                  <c:v>0.7</c:v>
                </c:pt>
                <c:pt idx="10">
                  <c:v>0.72</c:v>
                </c:pt>
                <c:pt idx="11">
                  <c:v>0.74</c:v>
                </c:pt>
                <c:pt idx="12">
                  <c:v>0.91</c:v>
                </c:pt>
                <c:pt idx="13">
                  <c:v>1.21</c:v>
                </c:pt>
              </c:numCache>
            </c:numRef>
          </c:xVal>
          <c:yVal>
            <c:numRef>
              <c:f>Лист1!$B$2:$B$18</c:f>
              <c:numCache>
                <c:formatCode>General</c:formatCode>
                <c:ptCount val="14"/>
                <c:pt idx="0">
                  <c:v>41.249939161367898</c:v>
                </c:pt>
                <c:pt idx="1">
                  <c:v>41.2505338017626</c:v>
                </c:pt>
                <c:pt idx="2">
                  <c:v>41.251697116336302</c:v>
                </c:pt>
                <c:pt idx="3">
                  <c:v>41.251985833724099</c:v>
                </c:pt>
                <c:pt idx="4">
                  <c:v>41.256480916804001</c:v>
                </c:pt>
                <c:pt idx="5">
                  <c:v>41.250445138881403</c:v>
                </c:pt>
                <c:pt idx="6">
                  <c:v>41.2500451507508</c:v>
                </c:pt>
                <c:pt idx="7">
                  <c:v>41.249861780578499</c:v>
                </c:pt>
                <c:pt idx="8">
                  <c:v>41.2498714609833</c:v>
                </c:pt>
                <c:pt idx="9">
                  <c:v>41.250372923165003</c:v>
                </c:pt>
                <c:pt idx="10">
                  <c:v>41.251350904381098</c:v>
                </c:pt>
                <c:pt idx="11">
                  <c:v>41.252600592224802</c:v>
                </c:pt>
                <c:pt idx="12">
                  <c:v>41.251202717605302</c:v>
                </c:pt>
                <c:pt idx="13">
                  <c:v>41.249846619752397</c:v>
                </c:pt>
              </c:numCache>
            </c:numRef>
          </c:yVal>
          <c:smooth val="0"/>
        </c:ser>
        <c:dLbls>
          <c:showLegendKey val="0"/>
          <c:showVal val="0"/>
          <c:showCatName val="0"/>
          <c:showSerName val="0"/>
          <c:showPercent val="0"/>
          <c:showBubbleSize val="0"/>
        </c:dLbls>
        <c:axId val="310995656"/>
        <c:axId val="171967104"/>
      </c:scatterChart>
      <c:valAx>
        <c:axId val="310995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Угло</a:t>
                </a:r>
                <a:r>
                  <a:rPr lang="ru-RU" baseline="0"/>
                  <a:t> поворота в радианах</a:t>
                </a:r>
                <a:endParaRPr lang="ru-RU"/>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71967104"/>
        <c:crosses val="autoZero"/>
        <c:crossBetween val="midCat"/>
      </c:valAx>
      <c:valAx>
        <c:axId val="17196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Потенциальная</a:t>
                </a:r>
                <a:r>
                  <a:rPr lang="ru-RU" baseline="0"/>
                  <a:t> энергия</a:t>
                </a:r>
                <a:endParaRPr lang="ru-RU"/>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1099565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ru-RU"/>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Потенциальный</a:t>
            </a:r>
            <a:r>
              <a:rPr lang="ru-RU" baseline="0"/>
              <a:t> барьер относительно перескока частицы между оболочками, </a:t>
            </a:r>
            <a:r>
              <a:rPr lang="en-US" baseline="0"/>
              <a:t>N=13</a:t>
            </a:r>
            <a:endParaRPr lang="en-US"/>
          </a:p>
        </c:rich>
      </c:tx>
      <c:layout/>
      <c:overlay val="0"/>
      <c:spPr>
        <a:noFill/>
        <a:ln>
          <a:noFill/>
        </a:ln>
        <a:effectLst/>
      </c:spPr>
    </c:title>
    <c:autoTitleDeleted val="0"/>
    <c:plotArea>
      <c:layout/>
      <c:scatterChart>
        <c:scatterStyle val="lineMarker"/>
        <c:varyColors val="0"/>
        <c:ser>
          <c:idx val="0"/>
          <c:order val="0"/>
          <c:tx>
            <c:strRef>
              <c:f>radial_barrier13!$B$1</c:f>
              <c:strCache>
                <c:ptCount val="1"/>
                <c:pt idx="0">
                  <c:v>U</c:v>
                </c:pt>
              </c:strCache>
            </c:strRef>
          </c:tx>
          <c:spPr>
            <a:ln w="19050"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xVal>
            <c:numRef>
              <c:f>radial_barrier13!$A$2:$A$26</c:f>
              <c:numCache>
                <c:formatCode>General</c:formatCode>
                <c:ptCount val="25"/>
                <c:pt idx="0">
                  <c:v>0.77783661388761305</c:v>
                </c:pt>
                <c:pt idx="1">
                  <c:v>0.81319282360977696</c:v>
                </c:pt>
                <c:pt idx="2">
                  <c:v>0.84854903333194098</c:v>
                </c:pt>
                <c:pt idx="3">
                  <c:v>0.91926145277626903</c:v>
                </c:pt>
                <c:pt idx="4">
                  <c:v>0.95461766249843405</c:v>
                </c:pt>
                <c:pt idx="5">
                  <c:v>0.98997387222059796</c:v>
                </c:pt>
                <c:pt idx="6">
                  <c:v>1.02533008194276</c:v>
                </c:pt>
                <c:pt idx="7">
                  <c:v>1.06068629166493</c:v>
                </c:pt>
                <c:pt idx="8">
                  <c:v>1.09604250138709</c:v>
                </c:pt>
                <c:pt idx="9">
                  <c:v>1.1313987111092501</c:v>
                </c:pt>
                <c:pt idx="10">
                  <c:v>1.2021111305535801</c:v>
                </c:pt>
                <c:pt idx="11">
                  <c:v>1.2233248563868799</c:v>
                </c:pt>
                <c:pt idx="12">
                  <c:v>1.25868106610905</c:v>
                </c:pt>
                <c:pt idx="13">
                  <c:v>1.2728235499979099</c:v>
                </c:pt>
                <c:pt idx="14">
                  <c:v>1.27989479194234</c:v>
                </c:pt>
                <c:pt idx="15">
                  <c:v>1.3081797597200799</c:v>
                </c:pt>
                <c:pt idx="16">
                  <c:v>1.3117153806922901</c:v>
                </c:pt>
                <c:pt idx="17">
                  <c:v>1.31525100166451</c:v>
                </c:pt>
                <c:pt idx="18">
                  <c:v>1.3364647274978101</c:v>
                </c:pt>
                <c:pt idx="19">
                  <c:v>1.34353596944224</c:v>
                </c:pt>
                <c:pt idx="20">
                  <c:v>1.34353596944224</c:v>
                </c:pt>
                <c:pt idx="21">
                  <c:v>1.41424838888657</c:v>
                </c:pt>
                <c:pt idx="22">
                  <c:v>1.4849608083309001</c:v>
                </c:pt>
                <c:pt idx="23">
                  <c:v>1.5556732277752301</c:v>
                </c:pt>
                <c:pt idx="24">
                  <c:v>1.6263856472195499</c:v>
                </c:pt>
              </c:numCache>
            </c:numRef>
          </c:xVal>
          <c:yVal>
            <c:numRef>
              <c:f>radial_barrier13!$B$2:$B$26</c:f>
              <c:numCache>
                <c:formatCode>General</c:formatCode>
                <c:ptCount val="25"/>
                <c:pt idx="0">
                  <c:v>41.255982040965698</c:v>
                </c:pt>
                <c:pt idx="1">
                  <c:v>41.252110388154001</c:v>
                </c:pt>
                <c:pt idx="2">
                  <c:v>41.249855640111903</c:v>
                </c:pt>
                <c:pt idx="3">
                  <c:v>41.260597178543797</c:v>
                </c:pt>
                <c:pt idx="4">
                  <c:v>41.2769372605025</c:v>
                </c:pt>
                <c:pt idx="5">
                  <c:v>41.302245590132102</c:v>
                </c:pt>
                <c:pt idx="6">
                  <c:v>41.337347883529802</c:v>
                </c:pt>
                <c:pt idx="7">
                  <c:v>41.3828267269812</c:v>
                </c:pt>
                <c:pt idx="8">
                  <c:v>41.439107807372501</c:v>
                </c:pt>
                <c:pt idx="9">
                  <c:v>41.502296625693603</c:v>
                </c:pt>
                <c:pt idx="10">
                  <c:v>41.627648686674704</c:v>
                </c:pt>
                <c:pt idx="11">
                  <c:v>41.665399622875697</c:v>
                </c:pt>
                <c:pt idx="12">
                  <c:v>41.728771577820602</c:v>
                </c:pt>
                <c:pt idx="13">
                  <c:v>41.754261548237402</c:v>
                </c:pt>
                <c:pt idx="14">
                  <c:v>41.767020331318101</c:v>
                </c:pt>
                <c:pt idx="15">
                  <c:v>41.817858357158997</c:v>
                </c:pt>
                <c:pt idx="16">
                  <c:v>41.824137226781701</c:v>
                </c:pt>
                <c:pt idx="17">
                  <c:v>41.553901398640299</c:v>
                </c:pt>
                <c:pt idx="18">
                  <c:v>41.514586698045903</c:v>
                </c:pt>
                <c:pt idx="19">
                  <c:v>41.502014554476901</c:v>
                </c:pt>
                <c:pt idx="20">
                  <c:v>41.502014554486003</c:v>
                </c:pt>
                <c:pt idx="21">
                  <c:v>41.392594566490402</c:v>
                </c:pt>
                <c:pt idx="22">
                  <c:v>41.314784186931</c:v>
                </c:pt>
                <c:pt idx="23">
                  <c:v>41.268491106042902</c:v>
                </c:pt>
                <c:pt idx="24">
                  <c:v>41.250641302621901</c:v>
                </c:pt>
              </c:numCache>
            </c:numRef>
          </c:yVal>
          <c:smooth val="0"/>
        </c:ser>
        <c:dLbls>
          <c:showLegendKey val="0"/>
          <c:showVal val="0"/>
          <c:showCatName val="0"/>
          <c:showSerName val="0"/>
          <c:showPercent val="0"/>
          <c:showBubbleSize val="0"/>
        </c:dLbls>
        <c:axId val="313148216"/>
        <c:axId val="169366688"/>
      </c:scatterChart>
      <c:valAx>
        <c:axId val="313148216"/>
        <c:scaling>
          <c:orientation val="minMax"/>
          <c:min val="0.6000000000000000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Расстояние</a:t>
                </a:r>
                <a:r>
                  <a:rPr lang="ru-RU" baseline="0"/>
                  <a:t> от частицы до центра кластера</a:t>
                </a:r>
                <a:endParaRPr lang="ru-RU"/>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69366688"/>
        <c:crosses val="autoZero"/>
        <c:crossBetween val="midCat"/>
      </c:valAx>
      <c:valAx>
        <c:axId val="169366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Потеницальная</a:t>
                </a:r>
                <a:r>
                  <a:rPr lang="ru-RU" baseline="0"/>
                  <a:t> энергия</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1314821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ru-RU"/>
    </a:p>
  </c:tx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129404C-CE1A-442B-B776-3108F9BD74C5}" type="datetimeFigureOut">
              <a:rPr lang="ru-RU" smtClean="0"/>
              <a:t>09.07.2015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151652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129404C-CE1A-442B-B776-3108F9BD74C5}" type="datetimeFigureOut">
              <a:rPr lang="ru-RU" smtClean="0"/>
              <a:t>09.07.2015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22095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129404C-CE1A-442B-B776-3108F9BD74C5}" type="datetimeFigureOut">
              <a:rPr lang="ru-RU" smtClean="0"/>
              <a:t>09.07.2015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345293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129404C-CE1A-442B-B776-3108F9BD74C5}" type="datetimeFigureOut">
              <a:rPr lang="ru-RU" smtClean="0"/>
              <a:t>09.07.2015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1732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129404C-CE1A-442B-B776-3108F9BD74C5}" type="datetimeFigureOut">
              <a:rPr lang="ru-RU" smtClean="0"/>
              <a:t>09.07.2015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412432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129404C-CE1A-442B-B776-3108F9BD74C5}" type="datetimeFigureOut">
              <a:rPr lang="ru-RU" smtClean="0"/>
              <a:t>09.07.2015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63024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129404C-CE1A-442B-B776-3108F9BD74C5}" type="datetimeFigureOut">
              <a:rPr lang="ru-RU" smtClean="0"/>
              <a:t>09.07.2015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167196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129404C-CE1A-442B-B776-3108F9BD74C5}" type="datetimeFigureOut">
              <a:rPr lang="ru-RU" smtClean="0"/>
              <a:t>09.07.2015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45913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129404C-CE1A-442B-B776-3108F9BD74C5}" type="datetimeFigureOut">
              <a:rPr lang="ru-RU" smtClean="0"/>
              <a:t>09.07.2015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318567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129404C-CE1A-442B-B776-3108F9BD74C5}" type="datetimeFigureOut">
              <a:rPr lang="ru-RU" smtClean="0"/>
              <a:t>09.07.2015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183993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129404C-CE1A-442B-B776-3108F9BD74C5}" type="datetimeFigureOut">
              <a:rPr lang="ru-RU" smtClean="0"/>
              <a:t>09.07.2015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8A29D91-BB93-4E1D-B6C1-89EC3E407D58}" type="slidenum">
              <a:rPr lang="ru-RU" smtClean="0"/>
              <a:t>‹#›</a:t>
            </a:fld>
            <a:endParaRPr lang="ru-RU"/>
          </a:p>
        </p:txBody>
      </p:sp>
    </p:spTree>
    <p:extLst>
      <p:ext uri="{BB962C8B-B14F-4D97-AF65-F5344CB8AC3E}">
        <p14:creationId xmlns:p14="http://schemas.microsoft.com/office/powerpoint/2010/main" val="124354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9404C-CE1A-442B-B776-3108F9BD74C5}" type="datetimeFigureOut">
              <a:rPr lang="ru-RU" smtClean="0"/>
              <a:t>09.07.2015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29D91-BB93-4E1D-B6C1-89EC3E407D58}" type="slidenum">
              <a:rPr lang="ru-RU" smtClean="0"/>
              <a:t>‹#›</a:t>
            </a:fld>
            <a:endParaRPr lang="ru-RU"/>
          </a:p>
        </p:txBody>
      </p:sp>
    </p:spTree>
    <p:extLst>
      <p:ext uri="{BB962C8B-B14F-4D97-AF65-F5344CB8AC3E}">
        <p14:creationId xmlns:p14="http://schemas.microsoft.com/office/powerpoint/2010/main" val="3183866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sz="4400" dirty="0" smtClean="0"/>
              <a:t>Расчёт агрегатных состояний </a:t>
            </a:r>
            <a:r>
              <a:rPr lang="ru-RU" sz="4400" dirty="0" err="1" smtClean="0"/>
              <a:t>мезоскопического</a:t>
            </a:r>
            <a:r>
              <a:rPr lang="ru-RU" sz="4400" dirty="0" smtClean="0"/>
              <a:t> кластера из </a:t>
            </a:r>
            <a:br>
              <a:rPr lang="ru-RU" sz="4400" dirty="0" smtClean="0"/>
            </a:br>
            <a:r>
              <a:rPr lang="ru-RU" sz="4400" dirty="0" err="1" smtClean="0"/>
              <a:t>ридберговских</a:t>
            </a:r>
            <a:r>
              <a:rPr lang="ru-RU" sz="4400" dirty="0" smtClean="0"/>
              <a:t> атомов</a:t>
            </a:r>
            <a:br>
              <a:rPr lang="ru-RU" sz="4400" dirty="0" smtClean="0"/>
            </a:br>
            <a:endParaRPr lang="ru-RU" dirty="0"/>
          </a:p>
        </p:txBody>
      </p:sp>
      <p:sp>
        <p:nvSpPr>
          <p:cNvPr id="3" name="Подзаголовок 2"/>
          <p:cNvSpPr>
            <a:spLocks noGrp="1"/>
          </p:cNvSpPr>
          <p:nvPr>
            <p:ph type="subTitle" idx="1"/>
          </p:nvPr>
        </p:nvSpPr>
        <p:spPr/>
        <p:txBody>
          <a:bodyPr/>
          <a:lstStyle/>
          <a:p>
            <a:r>
              <a:rPr lang="ru-RU" dirty="0" smtClean="0"/>
              <a:t>Подготовил:		   	  Гайдук М.И.</a:t>
            </a:r>
          </a:p>
          <a:p>
            <a:endParaRPr lang="ru-RU" dirty="0" smtClean="0"/>
          </a:p>
          <a:p>
            <a:r>
              <a:rPr lang="ru-RU" dirty="0" smtClean="0"/>
              <a:t>Научный руководитель: 	</a:t>
            </a:r>
            <a:r>
              <a:rPr lang="ru-RU" dirty="0" err="1" smtClean="0"/>
              <a:t>Лозовик</a:t>
            </a:r>
            <a:r>
              <a:rPr lang="ru-RU" dirty="0" smtClean="0"/>
              <a:t> Ю.Е.</a:t>
            </a:r>
            <a:endParaRPr lang="ru-RU" dirty="0"/>
          </a:p>
        </p:txBody>
      </p:sp>
    </p:spTree>
    <p:extLst>
      <p:ext uri="{BB962C8B-B14F-4D97-AF65-F5344CB8AC3E}">
        <p14:creationId xmlns:p14="http://schemas.microsoft.com/office/powerpoint/2010/main" val="313147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marL="0" indent="0"/>
            <a:r>
              <a:rPr lang="ru-RU" dirty="0" smtClean="0"/>
              <a:t/>
            </a:r>
            <a:br>
              <a:rPr lang="ru-RU" dirty="0" smtClean="0"/>
            </a:br>
            <a:r>
              <a:rPr lang="ru-RU" sz="2700" dirty="0" smtClean="0"/>
              <a:t>Установление термодинамического равновесия соответствует установлению распределения Максвелла для скоростей частиц:</a:t>
            </a:r>
            <a:r>
              <a:rPr lang="ru-RU" dirty="0" smtClean="0"/>
              <a:t/>
            </a:r>
            <a:br>
              <a:rPr lang="ru-RU" dirty="0" smtClean="0"/>
            </a:br>
            <a:endParaRPr lang="ru-RU" dirty="0"/>
          </a:p>
        </p:txBody>
      </p:sp>
      <p:pic>
        <p:nvPicPr>
          <p:cNvPr id="4" name="Рисунок 3" descr="C:\Repos\Cluster2.2\velocity distribution 1.jpeg"/>
          <p:cNvPicPr/>
          <p:nvPr/>
        </p:nvPicPr>
        <p:blipFill>
          <a:blip r:embed="rId2">
            <a:extLst>
              <a:ext uri="{28A0092B-C50C-407E-A947-70E740481C1C}">
                <a14:useLocalDpi xmlns:a14="http://schemas.microsoft.com/office/drawing/2010/main" val="0"/>
              </a:ext>
            </a:extLst>
          </a:blip>
          <a:srcRect/>
          <a:stretch>
            <a:fillRect/>
          </a:stretch>
        </p:blipFill>
        <p:spPr bwMode="auto">
          <a:xfrm>
            <a:off x="3131185" y="1435417"/>
            <a:ext cx="5936615" cy="2692083"/>
          </a:xfrm>
          <a:prstGeom prst="rect">
            <a:avLst/>
          </a:prstGeom>
          <a:noFill/>
          <a:ln>
            <a:noFill/>
          </a:ln>
        </p:spPr>
      </p:pic>
      <p:pic>
        <p:nvPicPr>
          <p:cNvPr id="5" name="Рисунок 4" descr="C:\Repos\Cluster2.2\velocity 2.jpeg"/>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41800"/>
            <a:ext cx="5943600" cy="2263775"/>
          </a:xfrm>
          <a:prstGeom prst="rect">
            <a:avLst/>
          </a:prstGeom>
          <a:noFill/>
          <a:ln>
            <a:noFill/>
          </a:ln>
        </p:spPr>
      </p:pic>
    </p:spTree>
    <p:extLst>
      <p:ext uri="{BB962C8B-B14F-4D97-AF65-F5344CB8AC3E}">
        <p14:creationId xmlns:p14="http://schemas.microsoft.com/office/powerpoint/2010/main" val="3544961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После установления термодинамического равновесия рассчитываются макроскопические переменные</a:t>
            </a:r>
            <a:endParaRPr lang="ru-RU" sz="2800"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r>
                  <a:rPr lang="ru-RU" sz="2000" dirty="0" smtClean="0"/>
                  <a:t>Полная энергия системы: </a:t>
                </a:r>
                <a14:m>
                  <m:oMath xmlns:m="http://schemas.openxmlformats.org/officeDocument/2006/math">
                    <m:r>
                      <a:rPr lang="en-US" sz="2000" i="1"/>
                      <m:t>𝐸</m:t>
                    </m:r>
                    <m:r>
                      <a:rPr lang="ru-RU" sz="2000" i="1"/>
                      <m:t>=</m:t>
                    </m:r>
                    <m:nary>
                      <m:naryPr>
                        <m:chr m:val="∑"/>
                        <m:limLoc m:val="undOvr"/>
                        <m:ctrlPr>
                          <a:rPr lang="ru-RU" sz="2000" i="1"/>
                        </m:ctrlPr>
                      </m:naryPr>
                      <m:sub>
                        <m:r>
                          <a:rPr lang="en-US" sz="2000" i="1"/>
                          <m:t>𝑖</m:t>
                        </m:r>
                        <m:r>
                          <a:rPr lang="ru-RU" sz="2000" i="1"/>
                          <m:t>=1</m:t>
                        </m:r>
                      </m:sub>
                      <m:sup>
                        <m:r>
                          <a:rPr lang="en-US" sz="2000" i="1"/>
                          <m:t>𝑁</m:t>
                        </m:r>
                      </m:sup>
                      <m:e>
                        <m:r>
                          <a:rPr lang="ru-RU" sz="2000" i="1"/>
                          <m:t>(</m:t>
                        </m:r>
                        <m:sSubSup>
                          <m:sSubSupPr>
                            <m:ctrlPr>
                              <a:rPr lang="ru-RU" sz="2000" i="1"/>
                            </m:ctrlPr>
                          </m:sSubSupPr>
                          <m:e>
                            <m:acc>
                              <m:accPr>
                                <m:chr m:val="⃗"/>
                                <m:ctrlPr>
                                  <a:rPr lang="ru-RU" sz="2000" i="1"/>
                                </m:ctrlPr>
                              </m:accPr>
                              <m:e>
                                <m:r>
                                  <a:rPr lang="en-US" sz="2000" i="1"/>
                                  <m:t>𝑣</m:t>
                                </m:r>
                              </m:e>
                            </m:acc>
                          </m:e>
                          <m:sub>
                            <m:r>
                              <a:rPr lang="en-US" sz="2000" i="1"/>
                              <m:t>𝑖</m:t>
                            </m:r>
                          </m:sub>
                          <m:sup>
                            <m:r>
                              <a:rPr lang="ru-RU" sz="2000" i="1"/>
                              <m:t>2</m:t>
                            </m:r>
                          </m:sup>
                        </m:sSubSup>
                        <m:r>
                          <a:rPr lang="ru-RU" sz="2000" i="1"/>
                          <m:t>+</m:t>
                        </m:r>
                        <m:sSubSup>
                          <m:sSubSupPr>
                            <m:ctrlPr>
                              <a:rPr lang="ru-RU" sz="2000" i="1"/>
                            </m:ctrlPr>
                          </m:sSubSupPr>
                          <m:e>
                            <m:acc>
                              <m:accPr>
                                <m:chr m:val="⃗"/>
                                <m:ctrlPr>
                                  <a:rPr lang="ru-RU" sz="2000" i="1"/>
                                </m:ctrlPr>
                              </m:accPr>
                              <m:e>
                                <m:r>
                                  <a:rPr lang="en-US" sz="2000" i="1"/>
                                  <m:t>𝑟</m:t>
                                </m:r>
                              </m:e>
                            </m:acc>
                          </m:e>
                          <m:sub>
                            <m:r>
                              <a:rPr lang="en-US" sz="2000" i="1"/>
                              <m:t>𝑖</m:t>
                            </m:r>
                          </m:sub>
                          <m:sup>
                            <m:r>
                              <a:rPr lang="ru-RU" sz="2000" i="1"/>
                              <m:t>2</m:t>
                            </m:r>
                          </m:sup>
                        </m:sSubSup>
                        <m:r>
                          <a:rPr lang="ru-RU" sz="2000" i="1"/>
                          <m:t>)</m:t>
                        </m:r>
                      </m:e>
                    </m:nary>
                    <m:r>
                      <a:rPr lang="ru-RU" sz="2000" i="1"/>
                      <m:t>+</m:t>
                    </m:r>
                    <m:nary>
                      <m:naryPr>
                        <m:chr m:val="∑"/>
                        <m:limLoc m:val="undOvr"/>
                        <m:ctrlPr>
                          <a:rPr lang="ru-RU" sz="2000" i="1"/>
                        </m:ctrlPr>
                      </m:naryPr>
                      <m:sub>
                        <m:eqArr>
                          <m:eqArrPr>
                            <m:ctrlPr>
                              <a:rPr lang="ru-RU" sz="2000" i="1"/>
                            </m:ctrlPr>
                          </m:eqArrPr>
                          <m:e>
                            <m:r>
                              <a:rPr lang="en-US" sz="2000" i="1"/>
                              <m:t>𝑖</m:t>
                            </m:r>
                            <m:r>
                              <a:rPr lang="ru-RU" sz="2000" i="1"/>
                              <m:t>,</m:t>
                            </m:r>
                            <m:r>
                              <a:rPr lang="en-US" sz="2000" i="1"/>
                              <m:t>𝑘</m:t>
                            </m:r>
                            <m:r>
                              <a:rPr lang="ru-RU" sz="2000" i="1"/>
                              <m:t>=1</m:t>
                            </m:r>
                          </m:e>
                          <m:e>
                            <m:r>
                              <a:rPr lang="en-US" sz="2000" i="1"/>
                              <m:t>𝑖</m:t>
                            </m:r>
                            <m:r>
                              <a:rPr lang="ru-RU" sz="2000" i="1"/>
                              <m:t>≠</m:t>
                            </m:r>
                            <m:r>
                              <a:rPr lang="en-US" sz="2000" i="1"/>
                              <m:t>𝑘</m:t>
                            </m:r>
                          </m:e>
                        </m:eqArr>
                      </m:sub>
                      <m:sup>
                        <m:r>
                          <a:rPr lang="en-US" sz="2000" i="1"/>
                          <m:t>𝑁</m:t>
                        </m:r>
                      </m:sup>
                      <m:e>
                        <m:f>
                          <m:fPr>
                            <m:ctrlPr>
                              <a:rPr lang="ru-RU" sz="2000" i="1"/>
                            </m:ctrlPr>
                          </m:fPr>
                          <m:num>
                            <m:r>
                              <a:rPr lang="ru-RU" sz="2000" i="1"/>
                              <m:t>1</m:t>
                            </m:r>
                          </m:num>
                          <m:den>
                            <m:sSubSup>
                              <m:sSubSupPr>
                                <m:ctrlPr>
                                  <a:rPr lang="ru-RU" sz="2000" i="1"/>
                                </m:ctrlPr>
                              </m:sSubSupPr>
                              <m:e>
                                <m:acc>
                                  <m:accPr>
                                    <m:chr m:val="⃗"/>
                                    <m:ctrlPr>
                                      <a:rPr lang="ru-RU" sz="2000" i="1"/>
                                    </m:ctrlPr>
                                  </m:accPr>
                                  <m:e>
                                    <m:r>
                                      <a:rPr lang="en-US" sz="2000" i="1"/>
                                      <m:t>𝑟</m:t>
                                    </m:r>
                                  </m:e>
                                </m:acc>
                              </m:e>
                              <m:sub>
                                <m:r>
                                  <a:rPr lang="en-US" sz="2000" i="1"/>
                                  <m:t>𝑖</m:t>
                                </m:r>
                              </m:sub>
                              <m:sup>
                                <m:r>
                                  <a:rPr lang="ru-RU" sz="2000" i="1"/>
                                  <m:t>6</m:t>
                                </m:r>
                              </m:sup>
                            </m:sSubSup>
                          </m:den>
                        </m:f>
                      </m:e>
                    </m:nary>
                  </m:oMath>
                </a14:m>
                <a:endParaRPr lang="ru-RU" sz="2000" dirty="0" smtClean="0"/>
              </a:p>
              <a:p>
                <a:r>
                  <a:rPr lang="ru-RU" sz="2000" dirty="0" smtClean="0"/>
                  <a:t>Температура системы: </a:t>
                </a:r>
                <a14:m>
                  <m:oMath xmlns:m="http://schemas.openxmlformats.org/officeDocument/2006/math">
                    <m:r>
                      <a:rPr lang="ru-RU" sz="2000" i="1"/>
                      <m:t>𝑇</m:t>
                    </m:r>
                    <m:r>
                      <a:rPr lang="ru-RU" sz="2000" i="1"/>
                      <m:t>=</m:t>
                    </m:r>
                    <m:acc>
                      <m:accPr>
                        <m:chr m:val="̅"/>
                        <m:ctrlPr>
                          <a:rPr lang="ru-RU" sz="2000" i="1"/>
                        </m:ctrlPr>
                      </m:accPr>
                      <m:e>
                        <m:sSubSup>
                          <m:sSubSupPr>
                            <m:ctrlPr>
                              <a:rPr lang="ru-RU" sz="2000" i="1"/>
                            </m:ctrlPr>
                          </m:sSubSupPr>
                          <m:e>
                            <m:r>
                              <a:rPr lang="ru-RU" sz="2000" i="1"/>
                              <m:t>𝑣</m:t>
                            </m:r>
                          </m:e>
                          <m:sub>
                            <m:r>
                              <a:rPr lang="ru-RU" sz="2000" i="1"/>
                              <m:t>𝑖</m:t>
                            </m:r>
                          </m:sub>
                          <m:sup>
                            <m:r>
                              <a:rPr lang="ru-RU" sz="2000" i="1"/>
                              <m:t>2</m:t>
                            </m:r>
                          </m:sup>
                        </m:sSubSup>
                      </m:e>
                    </m:acc>
                  </m:oMath>
                </a14:m>
                <a:endParaRPr lang="ru-RU" sz="2000" dirty="0"/>
              </a:p>
              <a:p>
                <a:r>
                  <a:rPr lang="ru-RU" sz="2000" dirty="0" smtClean="0"/>
                  <a:t>Среднеквадратичное отклонение для расстояний от частиц до центра: </a:t>
                </a:r>
                <a14:m>
                  <m:oMath xmlns:m="http://schemas.openxmlformats.org/officeDocument/2006/math">
                    <m:r>
                      <a:rPr lang="ru-RU" sz="2000" i="1"/>
                      <m:t>𝑠𝑑</m:t>
                    </m:r>
                    <m:d>
                      <m:dPr>
                        <m:ctrlPr>
                          <a:rPr lang="ru-RU" sz="2000" i="1"/>
                        </m:ctrlPr>
                      </m:dPr>
                      <m:e>
                        <m:sSup>
                          <m:sSupPr>
                            <m:ctrlPr>
                              <a:rPr lang="ru-RU" sz="2000" i="1"/>
                            </m:ctrlPr>
                          </m:sSupPr>
                          <m:e>
                            <m:r>
                              <a:rPr lang="ru-RU" sz="2000" i="1"/>
                              <m:t>𝑟</m:t>
                            </m:r>
                          </m:e>
                          <m:sup>
                            <m:r>
                              <a:rPr lang="ru-RU" sz="2000" i="1"/>
                              <m:t>2</m:t>
                            </m:r>
                          </m:sup>
                        </m:sSup>
                      </m:e>
                    </m:d>
                    <m:r>
                      <a:rPr lang="ru-RU" sz="2000" i="1"/>
                      <m:t>=</m:t>
                    </m:r>
                    <m:f>
                      <m:fPr>
                        <m:ctrlPr>
                          <a:rPr lang="ru-RU" sz="2000" i="1"/>
                        </m:ctrlPr>
                      </m:fPr>
                      <m:num>
                        <m:r>
                          <a:rPr lang="ru-RU" sz="2000" i="1"/>
                          <m:t>&lt;</m:t>
                        </m:r>
                        <m:sSubSup>
                          <m:sSubSupPr>
                            <m:ctrlPr>
                              <a:rPr lang="ru-RU" sz="2000" i="1"/>
                            </m:ctrlPr>
                          </m:sSubSupPr>
                          <m:e>
                            <m:r>
                              <a:rPr lang="ru-RU" sz="2000" i="1"/>
                              <m:t>𝑟</m:t>
                            </m:r>
                          </m:e>
                          <m:sub>
                            <m:r>
                              <a:rPr lang="ru-RU" sz="2000" i="1"/>
                              <m:t>𝑖</m:t>
                            </m:r>
                          </m:sub>
                          <m:sup>
                            <m:r>
                              <a:rPr lang="ru-RU" sz="2000" i="1"/>
                              <m:t>2</m:t>
                            </m:r>
                          </m:sup>
                        </m:sSubSup>
                        <m:r>
                          <a:rPr lang="ru-RU" sz="2000" i="1"/>
                          <m:t>&gt;−</m:t>
                        </m:r>
                        <m:sSup>
                          <m:sSupPr>
                            <m:ctrlPr>
                              <a:rPr lang="ru-RU" sz="2000" i="1"/>
                            </m:ctrlPr>
                          </m:sSupPr>
                          <m:e>
                            <m:r>
                              <a:rPr lang="ru-RU" sz="2000" i="1"/>
                              <m:t>&lt;</m:t>
                            </m:r>
                            <m:sSub>
                              <m:sSubPr>
                                <m:ctrlPr>
                                  <a:rPr lang="ru-RU" sz="2000" i="1"/>
                                </m:ctrlPr>
                              </m:sSubPr>
                              <m:e>
                                <m:r>
                                  <a:rPr lang="ru-RU" sz="2000" i="1"/>
                                  <m:t>𝑟</m:t>
                                </m:r>
                              </m:e>
                              <m:sub>
                                <m:r>
                                  <a:rPr lang="ru-RU" sz="2000" i="1"/>
                                  <m:t>𝑖</m:t>
                                </m:r>
                              </m:sub>
                            </m:sSub>
                            <m:r>
                              <a:rPr lang="ru-RU" sz="2000" i="1"/>
                              <m:t>&gt;</m:t>
                            </m:r>
                          </m:e>
                          <m:sup>
                            <m:r>
                              <a:rPr lang="ru-RU" sz="2000" i="1"/>
                              <m:t>2</m:t>
                            </m:r>
                          </m:sup>
                        </m:sSup>
                      </m:num>
                      <m:den>
                        <m:r>
                          <a:rPr lang="ru-RU" sz="2000" i="1"/>
                          <m:t>𝑁</m:t>
                        </m:r>
                      </m:den>
                    </m:f>
                  </m:oMath>
                </a14:m>
                <a:endParaRPr lang="ru-RU" sz="2000" dirty="0" smtClean="0"/>
              </a:p>
              <a:p>
                <a:r>
                  <a:rPr lang="ru-RU" sz="2000" dirty="0" smtClean="0"/>
                  <a:t>Среднеквадратичное отклонения для углов между частицами одной и разных оболочек: </a:t>
                </a:r>
              </a:p>
              <a:p>
                <a:pPr marL="0" indent="0">
                  <a:buNone/>
                </a:pPr>
                <a14:m>
                  <m:oMathPara xmlns:m="http://schemas.openxmlformats.org/officeDocument/2006/math">
                    <m:oMathParaPr>
                      <m:jc m:val="centerGroup"/>
                    </m:oMathParaPr>
                    <m:oMath xmlns:m="http://schemas.openxmlformats.org/officeDocument/2006/math">
                      <m:r>
                        <a:rPr lang="ru-RU" sz="2000" i="1"/>
                        <m:t>𝑠𝑑</m:t>
                      </m:r>
                      <m:d>
                        <m:dPr>
                          <m:ctrlPr>
                            <a:rPr lang="ru-RU" sz="2000" i="1"/>
                          </m:ctrlPr>
                        </m:dPr>
                        <m:e>
                          <m:sSub>
                            <m:sSubPr>
                              <m:ctrlPr>
                                <a:rPr lang="ru-RU" sz="2000" i="1"/>
                              </m:ctrlPr>
                            </m:sSubPr>
                            <m:e>
                              <m:r>
                                <a:rPr lang="ru-RU" sz="2000" i="1"/>
                                <m:t>𝜑</m:t>
                              </m:r>
                            </m:e>
                            <m:sub>
                              <m:r>
                                <a:rPr lang="ru-RU" sz="2000" i="1"/>
                                <m:t>1</m:t>
                              </m:r>
                            </m:sub>
                          </m:sSub>
                        </m:e>
                      </m:d>
                      <m:r>
                        <a:rPr lang="ru-RU" sz="2000" i="1"/>
                        <m:t>=</m:t>
                      </m:r>
                      <m:f>
                        <m:fPr>
                          <m:ctrlPr>
                            <a:rPr lang="ru-RU" sz="2000" i="1"/>
                          </m:ctrlPr>
                        </m:fPr>
                        <m:num>
                          <m:r>
                            <a:rPr lang="ru-RU" sz="2000" i="1"/>
                            <m:t>1</m:t>
                          </m:r>
                        </m:num>
                        <m:den>
                          <m:sSub>
                            <m:sSubPr>
                              <m:ctrlPr>
                                <a:rPr lang="ru-RU" sz="2000" i="1"/>
                              </m:ctrlPr>
                            </m:sSubPr>
                            <m:e>
                              <m:r>
                                <a:rPr lang="ru-RU" sz="2000" i="1"/>
                                <m:t>𝑁</m:t>
                              </m:r>
                            </m:e>
                            <m:sub>
                              <m:r>
                                <a:rPr lang="ru-RU" sz="2000" i="1"/>
                                <m:t>𝑗</m:t>
                              </m:r>
                            </m:sub>
                          </m:sSub>
                        </m:den>
                      </m:f>
                      <m:nary>
                        <m:naryPr>
                          <m:chr m:val="∑"/>
                          <m:limLoc m:val="undOvr"/>
                          <m:ctrlPr>
                            <a:rPr lang="ru-RU" sz="2000" i="1"/>
                          </m:ctrlPr>
                        </m:naryPr>
                        <m:sub>
                          <m:r>
                            <a:rPr lang="ru-RU" sz="2000" i="1"/>
                            <m:t>𝑖</m:t>
                          </m:r>
                          <m:r>
                            <a:rPr lang="ru-RU" sz="2000" i="1"/>
                            <m:t>=1</m:t>
                          </m:r>
                        </m:sub>
                        <m:sup>
                          <m:sSub>
                            <m:sSubPr>
                              <m:ctrlPr>
                                <a:rPr lang="ru-RU" sz="2000" i="1"/>
                              </m:ctrlPr>
                            </m:sSubPr>
                            <m:e>
                              <m:r>
                                <a:rPr lang="ru-RU" sz="2000" i="1"/>
                                <m:t>𝑁</m:t>
                              </m:r>
                            </m:e>
                            <m:sub>
                              <m:r>
                                <a:rPr lang="ru-RU" sz="2000" i="1"/>
                                <m:t>𝑗</m:t>
                              </m:r>
                            </m:sub>
                          </m:sSub>
                        </m:sup>
                        <m:e>
                          <m:r>
                            <a:rPr lang="ru-RU" sz="2000" i="1"/>
                            <m:t>&lt;</m:t>
                          </m:r>
                          <m:sSup>
                            <m:sSupPr>
                              <m:ctrlPr>
                                <a:rPr lang="ru-RU" sz="2000" i="1"/>
                              </m:ctrlPr>
                            </m:sSupPr>
                            <m:e>
                              <m:sSub>
                                <m:sSubPr>
                                  <m:ctrlPr>
                                    <a:rPr lang="ru-RU" sz="2000" i="1"/>
                                  </m:ctrlPr>
                                </m:sSubPr>
                                <m:e>
                                  <m:r>
                                    <a:rPr lang="ru-RU" sz="2000" i="1"/>
                                    <m:t>(</m:t>
                                  </m:r>
                                  <m:r>
                                    <a:rPr lang="ru-RU" sz="2000" i="1"/>
                                    <m:t>𝜑</m:t>
                                  </m:r>
                                </m:e>
                                <m:sub>
                                  <m:r>
                                    <a:rPr lang="ru-RU" sz="2000" i="1"/>
                                    <m:t>𝑖</m:t>
                                  </m:r>
                                </m:sub>
                              </m:sSub>
                              <m:r>
                                <a:rPr lang="ru-RU" sz="2000" i="1"/>
                                <m:t>−</m:t>
                              </m:r>
                              <m:sSub>
                                <m:sSubPr>
                                  <m:ctrlPr>
                                    <a:rPr lang="ru-RU" sz="2000" i="1"/>
                                  </m:ctrlPr>
                                </m:sSubPr>
                                <m:e>
                                  <m:r>
                                    <a:rPr lang="ru-RU" sz="2000" i="1"/>
                                    <m:t>𝜑</m:t>
                                  </m:r>
                                </m:e>
                                <m:sub>
                                  <m:r>
                                    <a:rPr lang="ru-RU" sz="2000" i="1"/>
                                    <m:t>1</m:t>
                                  </m:r>
                                </m:sub>
                              </m:sSub>
                              <m:r>
                                <a:rPr lang="ru-RU" sz="2000" i="1"/>
                                <m:t>)</m:t>
                              </m:r>
                            </m:e>
                            <m:sup>
                              <m:r>
                                <a:rPr lang="ru-RU" sz="2000" i="1"/>
                                <m:t>2</m:t>
                              </m:r>
                            </m:sup>
                          </m:sSup>
                          <m:r>
                            <a:rPr lang="ru-RU" sz="2000" i="1"/>
                            <m:t>&gt;−</m:t>
                          </m:r>
                          <m:sSup>
                            <m:sSupPr>
                              <m:ctrlPr>
                                <a:rPr lang="ru-RU" sz="2000" i="1"/>
                              </m:ctrlPr>
                            </m:sSupPr>
                            <m:e>
                              <m:r>
                                <a:rPr lang="ru-RU" sz="2000" i="1"/>
                                <m:t>&lt;(</m:t>
                              </m:r>
                              <m:sSub>
                                <m:sSubPr>
                                  <m:ctrlPr>
                                    <a:rPr lang="ru-RU" sz="2000" i="1"/>
                                  </m:ctrlPr>
                                </m:sSubPr>
                                <m:e>
                                  <m:r>
                                    <a:rPr lang="ru-RU" sz="2000" i="1"/>
                                    <m:t>𝜑</m:t>
                                  </m:r>
                                </m:e>
                                <m:sub>
                                  <m:r>
                                    <a:rPr lang="ru-RU" sz="2000" i="1"/>
                                    <m:t>𝑖</m:t>
                                  </m:r>
                                </m:sub>
                              </m:sSub>
                              <m:r>
                                <a:rPr lang="ru-RU" sz="2000" i="1"/>
                                <m:t>−</m:t>
                              </m:r>
                              <m:sSub>
                                <m:sSubPr>
                                  <m:ctrlPr>
                                    <a:rPr lang="ru-RU" sz="2000" i="1"/>
                                  </m:ctrlPr>
                                </m:sSubPr>
                                <m:e>
                                  <m:r>
                                    <a:rPr lang="ru-RU" sz="2000" i="1"/>
                                    <m:t>𝜑</m:t>
                                  </m:r>
                                </m:e>
                                <m:sub>
                                  <m:r>
                                    <a:rPr lang="ru-RU" sz="2000" i="1"/>
                                    <m:t>1</m:t>
                                  </m:r>
                                </m:sub>
                              </m:sSub>
                              <m:r>
                                <a:rPr lang="ru-RU" sz="2000" i="1"/>
                                <m:t>)&gt;</m:t>
                              </m:r>
                            </m:e>
                            <m:sup>
                              <m:r>
                                <a:rPr lang="ru-RU" sz="2000" i="1"/>
                                <m:t>2</m:t>
                              </m:r>
                            </m:sup>
                          </m:sSup>
                        </m:e>
                      </m:nary>
                    </m:oMath>
                  </m:oMathPara>
                </a14:m>
                <a:endParaRPr lang="ru-RU" sz="2000" dirty="0" smtClean="0"/>
              </a:p>
              <a:p>
                <a:endParaRPr lang="ru-RU" sz="20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522"/>
                </a:stretch>
              </a:blipFill>
            </p:spPr>
            <p:txBody>
              <a:bodyPr/>
              <a:lstStyle/>
              <a:p>
                <a:r>
                  <a:rPr lang="ru-RU">
                    <a:noFill/>
                  </a:rPr>
                  <a:t> </a:t>
                </a:r>
              </a:p>
            </p:txBody>
          </p:sp>
        </mc:Fallback>
      </mc:AlternateContent>
    </p:spTree>
    <p:extLst>
      <p:ext uri="{BB962C8B-B14F-4D97-AF65-F5344CB8AC3E}">
        <p14:creationId xmlns:p14="http://schemas.microsoft.com/office/powerpoint/2010/main" val="849357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Зависимость макроскопических величин от температуры показывает наличие двух фазовых переходов</a:t>
            </a:r>
            <a:endParaRPr lang="ru-RU" sz="28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905220849"/>
              </p:ext>
            </p:extLst>
          </p:nvPr>
        </p:nvGraphicFramePr>
        <p:xfrm>
          <a:off x="3048000" y="1690688"/>
          <a:ext cx="5676900" cy="4684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580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400" dirty="0" smtClean="0"/>
              <a:t>Температурная зависимость угла между разными оболочками свидетельствует о том, что первый фазовый переход соответствует ориентационному плавлению</a:t>
            </a:r>
            <a:endParaRPr lang="ru-RU" sz="24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839497750"/>
              </p:ext>
            </p:extLst>
          </p:nvPr>
        </p:nvGraphicFramePr>
        <p:xfrm>
          <a:off x="2933700" y="1690688"/>
          <a:ext cx="6502400" cy="4748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4204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Для </a:t>
            </a:r>
            <a:r>
              <a:rPr lang="en-US" sz="2800" dirty="0" smtClean="0"/>
              <a:t>N=14 </a:t>
            </a:r>
            <a:r>
              <a:rPr lang="ru-RU" sz="2800" dirty="0" smtClean="0"/>
              <a:t>наблюдается лишь один фазовый переход (соизмеримые оболочки)</a:t>
            </a:r>
            <a:endParaRPr lang="ru-RU" sz="28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11655104"/>
              </p:ext>
            </p:extLst>
          </p:nvPr>
        </p:nvGraphicFramePr>
        <p:xfrm>
          <a:off x="3352800" y="1690688"/>
          <a:ext cx="55245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591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400" dirty="0" smtClean="0"/>
              <a:t>Наличие или отсутствие раздельных фазовых переходов для ориентационного и полного плавления связано с соотношением потенциальных барьеров относительно вращения и относительно перескоков частиц между оболочками</a:t>
            </a:r>
            <a:endParaRPr lang="ru-RU" dirty="0"/>
          </a:p>
        </p:txBody>
      </p:sp>
      <p:graphicFrame>
        <p:nvGraphicFramePr>
          <p:cNvPr id="4" name="Диаграмма 3"/>
          <p:cNvGraphicFramePr/>
          <p:nvPr>
            <p:extLst>
              <p:ext uri="{D42A27DB-BD31-4B8C-83A1-F6EECF244321}">
                <p14:modId xmlns:p14="http://schemas.microsoft.com/office/powerpoint/2010/main" val="1698272292"/>
              </p:ext>
            </p:extLst>
          </p:nvPr>
        </p:nvGraphicFramePr>
        <p:xfrm>
          <a:off x="321627" y="1690688"/>
          <a:ext cx="5605145" cy="41560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Диаграмма 4"/>
          <p:cNvGraphicFramePr/>
          <p:nvPr>
            <p:extLst>
              <p:ext uri="{D42A27DB-BD31-4B8C-83A1-F6EECF244321}">
                <p14:modId xmlns:p14="http://schemas.microsoft.com/office/powerpoint/2010/main" val="3680198226"/>
              </p:ext>
            </p:extLst>
          </p:nvPr>
        </p:nvGraphicFramePr>
        <p:xfrm>
          <a:off x="5995987" y="1690688"/>
          <a:ext cx="5865813" cy="4176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6689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Объект 2"/>
          <p:cNvSpPr>
            <a:spLocks noGrp="1"/>
          </p:cNvSpPr>
          <p:nvPr>
            <p:ph idx="1"/>
          </p:nvPr>
        </p:nvSpPr>
        <p:spPr/>
        <p:txBody>
          <a:bodyPr/>
          <a:lstStyle/>
          <a:p>
            <a:r>
              <a:rPr lang="ru-RU" dirty="0" smtClean="0"/>
              <a:t>Аналогично дипольным или кулоновским кластерам, кластеры из </a:t>
            </a:r>
            <a:r>
              <a:rPr lang="ru-RU" dirty="0" err="1" smtClean="0"/>
              <a:t>ридберговских</a:t>
            </a:r>
            <a:r>
              <a:rPr lang="ru-RU" dirty="0" smtClean="0"/>
              <a:t> атомов имеют оболочечную структуру при маленьких </a:t>
            </a:r>
            <a:r>
              <a:rPr lang="en-US" dirty="0" smtClean="0"/>
              <a:t>N</a:t>
            </a:r>
          </a:p>
          <a:p>
            <a:r>
              <a:rPr lang="ru-RU" dirty="0" smtClean="0"/>
              <a:t>Для таких кластеров также могут наблюдаться две фазы плавления: ориентационное и полное</a:t>
            </a:r>
          </a:p>
          <a:p>
            <a:r>
              <a:rPr lang="ru-RU" dirty="0" smtClean="0"/>
              <a:t>Наличие разных фаз связано с величинами потенциальных барьеров.</a:t>
            </a:r>
            <a:endParaRPr lang="ru-RU" dirty="0"/>
          </a:p>
        </p:txBody>
      </p:sp>
    </p:spTree>
    <p:extLst>
      <p:ext uri="{BB962C8B-B14F-4D97-AF65-F5344CB8AC3E}">
        <p14:creationId xmlns:p14="http://schemas.microsoft.com/office/powerpoint/2010/main" val="3089421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Кластеры</a:t>
            </a:r>
            <a:endParaRPr lang="ru-RU" dirty="0"/>
          </a:p>
        </p:txBody>
      </p:sp>
      <p:sp>
        <p:nvSpPr>
          <p:cNvPr id="3" name="Объект 2"/>
          <p:cNvSpPr>
            <a:spLocks noGrp="1"/>
          </p:cNvSpPr>
          <p:nvPr>
            <p:ph idx="1"/>
          </p:nvPr>
        </p:nvSpPr>
        <p:spPr/>
        <p:txBody>
          <a:bodyPr/>
          <a:lstStyle/>
          <a:p>
            <a:pPr marL="0" indent="0">
              <a:buNone/>
            </a:pPr>
            <a:r>
              <a:rPr lang="ru-RU" dirty="0" smtClean="0"/>
              <a:t>Кластеры – системы из небольшого (до </a:t>
            </a:r>
            <a:r>
              <a:rPr lang="en-US" dirty="0" smtClean="0"/>
              <a:t>N~100) </a:t>
            </a:r>
            <a:r>
              <a:rPr lang="ru-RU" dirty="0" smtClean="0"/>
              <a:t>числа отталкивающихся частиц, удерживаемых вместе внешним полем.</a:t>
            </a:r>
          </a:p>
          <a:p>
            <a:r>
              <a:rPr lang="ru-RU" dirty="0" smtClean="0"/>
              <a:t>Структура отличается от структуры объёмного кристалла</a:t>
            </a:r>
          </a:p>
          <a:p>
            <a:r>
              <a:rPr lang="ru-RU" dirty="0" smtClean="0"/>
              <a:t>При небольших </a:t>
            </a:r>
            <a:r>
              <a:rPr lang="en-US" dirty="0" smtClean="0"/>
              <a:t>N </a:t>
            </a:r>
            <a:r>
              <a:rPr lang="ru-RU" dirty="0" smtClean="0"/>
              <a:t>структура представляет из себя несколько вложенных друг в друга оболочек</a:t>
            </a:r>
          </a:p>
          <a:p>
            <a:r>
              <a:rPr lang="ru-RU" dirty="0" smtClean="0"/>
              <a:t>В некоторых кластерах наблюдается несколько фазовых переходов (</a:t>
            </a:r>
            <a:r>
              <a:rPr lang="ru-RU" dirty="0" err="1" smtClean="0"/>
              <a:t>двухстадийное</a:t>
            </a:r>
            <a:r>
              <a:rPr lang="ru-RU" dirty="0" smtClean="0"/>
              <a:t> плавление)</a:t>
            </a:r>
            <a:endParaRPr lang="ru-RU" dirty="0"/>
          </a:p>
        </p:txBody>
      </p:sp>
    </p:spTree>
    <p:extLst>
      <p:ext uri="{BB962C8B-B14F-4D97-AF65-F5344CB8AC3E}">
        <p14:creationId xmlns:p14="http://schemas.microsoft.com/office/powerpoint/2010/main" val="222494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Описание физической системы</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dirty="0" smtClean="0"/>
                  <a:t>Данная работа посвящена исследованиям кластеров из т.н. </a:t>
                </a:r>
                <a:r>
                  <a:rPr lang="ru-RU" dirty="0" err="1" smtClean="0"/>
                  <a:t>ридберговских</a:t>
                </a:r>
                <a:r>
                  <a:rPr lang="ru-RU" dirty="0" smtClean="0"/>
                  <a:t> атомов, т.е. </a:t>
                </a:r>
                <a:r>
                  <a:rPr lang="ru-RU" dirty="0" err="1" smtClean="0"/>
                  <a:t>высоковозбуждённых</a:t>
                </a:r>
                <a:r>
                  <a:rPr lang="ru-RU" dirty="0" smtClean="0"/>
                  <a:t> атомов, отталкивающихся по закону Ван-дер-Ваальса.</a:t>
                </a:r>
              </a:p>
              <a:p>
                <a:pPr marL="0" indent="0">
                  <a:buNone/>
                </a:pPr>
                <a:r>
                  <a:rPr lang="ru-RU" dirty="0" smtClean="0"/>
                  <a:t>Потенциал системы при нулевой температуре выглядит так:</a:t>
                </a:r>
              </a:p>
              <a:p>
                <a:pPr marL="0" indent="0" algn="ctr">
                  <a:buNone/>
                </a:pPr>
                <a14:m>
                  <m:oMath xmlns:m="http://schemas.openxmlformats.org/officeDocument/2006/math">
                    <m:r>
                      <a:rPr lang="en-US" sz="3600" i="1"/>
                      <m:t>𝑈</m:t>
                    </m:r>
                    <m:r>
                      <a:rPr lang="ru-RU" sz="3600" i="1"/>
                      <m:t>=</m:t>
                    </m:r>
                    <m:nary>
                      <m:naryPr>
                        <m:chr m:val="∑"/>
                        <m:limLoc m:val="undOvr"/>
                        <m:ctrlPr>
                          <a:rPr lang="ru-RU" sz="3600" i="1"/>
                        </m:ctrlPr>
                      </m:naryPr>
                      <m:sub>
                        <m:r>
                          <a:rPr lang="en-US" sz="3600" i="1"/>
                          <m:t>𝑖</m:t>
                        </m:r>
                        <m:r>
                          <a:rPr lang="ru-RU" sz="3600" i="1"/>
                          <m:t>=1</m:t>
                        </m:r>
                      </m:sub>
                      <m:sup>
                        <m:r>
                          <a:rPr lang="en-US" sz="3600" i="1"/>
                          <m:t>𝑁</m:t>
                        </m:r>
                      </m:sup>
                      <m:e>
                        <m:sSubSup>
                          <m:sSubSupPr>
                            <m:ctrlPr>
                              <a:rPr lang="ru-RU" sz="3600" i="1"/>
                            </m:ctrlPr>
                          </m:sSubSupPr>
                          <m:e>
                            <m:acc>
                              <m:accPr>
                                <m:chr m:val="⃗"/>
                                <m:ctrlPr>
                                  <a:rPr lang="ru-RU" sz="3600" i="1"/>
                                </m:ctrlPr>
                              </m:accPr>
                              <m:e>
                                <m:r>
                                  <a:rPr lang="en-US" sz="3600" i="1"/>
                                  <m:t>𝑟</m:t>
                                </m:r>
                              </m:e>
                            </m:acc>
                          </m:e>
                          <m:sub>
                            <m:r>
                              <a:rPr lang="en-US" sz="3600" i="1"/>
                              <m:t>𝑖</m:t>
                            </m:r>
                          </m:sub>
                          <m:sup>
                            <m:r>
                              <a:rPr lang="ru-RU" sz="3600" i="1"/>
                              <m:t>2</m:t>
                            </m:r>
                          </m:sup>
                        </m:sSubSup>
                      </m:e>
                    </m:nary>
                    <m:r>
                      <a:rPr lang="ru-RU" sz="3600" i="1"/>
                      <m:t>+</m:t>
                    </m:r>
                    <m:nary>
                      <m:naryPr>
                        <m:chr m:val="∑"/>
                        <m:limLoc m:val="subSup"/>
                        <m:ctrlPr>
                          <a:rPr lang="ru-RU" sz="3600" i="1"/>
                        </m:ctrlPr>
                      </m:naryPr>
                      <m:sub>
                        <m:eqArr>
                          <m:eqArrPr>
                            <m:ctrlPr>
                              <a:rPr lang="ru-RU" sz="3600" i="1"/>
                            </m:ctrlPr>
                          </m:eqArrPr>
                          <m:e>
                            <m:r>
                              <a:rPr lang="en-US" sz="3600" i="1"/>
                              <m:t>𝑖</m:t>
                            </m:r>
                            <m:r>
                              <a:rPr lang="ru-RU" sz="3600" i="1"/>
                              <m:t>,</m:t>
                            </m:r>
                            <m:r>
                              <a:rPr lang="en-US" sz="3600" i="1"/>
                              <m:t>𝑘</m:t>
                            </m:r>
                            <m:r>
                              <a:rPr lang="ru-RU" sz="3600" i="1"/>
                              <m:t>=1;</m:t>
                            </m:r>
                          </m:e>
                          <m:e>
                            <m:r>
                              <a:rPr lang="en-US" sz="3600" i="1"/>
                              <m:t>𝑖</m:t>
                            </m:r>
                            <m:r>
                              <a:rPr lang="ru-RU" sz="3600" i="1"/>
                              <m:t>≠</m:t>
                            </m:r>
                            <m:r>
                              <a:rPr lang="en-US" sz="3600" i="1"/>
                              <m:t>𝑘</m:t>
                            </m:r>
                          </m:e>
                        </m:eqArr>
                      </m:sub>
                      <m:sup>
                        <m:r>
                          <a:rPr lang="en-US" sz="3600" i="1"/>
                          <m:t>𝑁</m:t>
                        </m:r>
                      </m:sup>
                      <m:e>
                        <m:f>
                          <m:fPr>
                            <m:ctrlPr>
                              <a:rPr lang="ru-RU" sz="3600" i="1"/>
                            </m:ctrlPr>
                          </m:fPr>
                          <m:num>
                            <m:r>
                              <a:rPr lang="ru-RU" sz="3600" i="1"/>
                              <m:t>1</m:t>
                            </m:r>
                          </m:num>
                          <m:den>
                            <m:sSubSup>
                              <m:sSubSupPr>
                                <m:ctrlPr>
                                  <a:rPr lang="ru-RU" sz="3600" i="1"/>
                                </m:ctrlPr>
                              </m:sSubSupPr>
                              <m:e>
                                <m:acc>
                                  <m:accPr>
                                    <m:chr m:val="⃗"/>
                                    <m:ctrlPr>
                                      <a:rPr lang="ru-RU" sz="3600" i="1"/>
                                    </m:ctrlPr>
                                  </m:accPr>
                                  <m:e>
                                    <m:r>
                                      <a:rPr lang="en-US" sz="3600" i="1"/>
                                      <m:t>𝑟</m:t>
                                    </m:r>
                                  </m:e>
                                </m:acc>
                              </m:e>
                              <m:sub>
                                <m:r>
                                  <a:rPr lang="en-US" sz="3600" i="1"/>
                                  <m:t>𝑖𝑘</m:t>
                                </m:r>
                              </m:sub>
                              <m:sup>
                                <m:r>
                                  <a:rPr lang="ru-RU" sz="3600" i="1"/>
                                  <m:t>6</m:t>
                                </m:r>
                              </m:sup>
                            </m:sSubSup>
                          </m:den>
                        </m:f>
                      </m:e>
                    </m:nary>
                  </m:oMath>
                </a14:m>
                <a:r>
                  <a:rPr lang="ru-RU" sz="3600" dirty="0"/>
                  <a:t> (</a:t>
                </a:r>
                <a:r>
                  <a:rPr lang="ru-RU" sz="3600" dirty="0" smtClean="0"/>
                  <a:t>1)</a:t>
                </a:r>
                <a:endParaRPr lang="ru-RU" sz="36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2607287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pPr marL="514350" indent="-514350">
              <a:buAutoNum type="arabicPeriod"/>
            </a:pPr>
            <a:r>
              <a:rPr lang="ru-RU" dirty="0" smtClean="0"/>
              <a:t>Расчёт конфигураций при </a:t>
            </a:r>
            <a:r>
              <a:rPr lang="en-US" dirty="0" smtClean="0"/>
              <a:t>T=0</a:t>
            </a:r>
          </a:p>
          <a:p>
            <a:pPr marL="514350" indent="-514350">
              <a:buAutoNum type="arabicPeriod"/>
            </a:pPr>
            <a:r>
              <a:rPr lang="ru-RU" dirty="0" smtClean="0"/>
              <a:t>Задание температуры</a:t>
            </a:r>
          </a:p>
          <a:p>
            <a:pPr marL="514350" indent="-514350">
              <a:buAutoNum type="arabicPeriod"/>
            </a:pPr>
            <a:r>
              <a:rPr lang="ru-RU" dirty="0" smtClean="0"/>
              <a:t>Расчёт эволюции системы со временем. </a:t>
            </a:r>
          </a:p>
          <a:p>
            <a:pPr marL="971550" lvl="1" indent="-514350">
              <a:buAutoNum type="arabicPeriod"/>
            </a:pPr>
            <a:r>
              <a:rPr lang="ru-RU" dirty="0" smtClean="0"/>
              <a:t>Определение термодинамического равновесия</a:t>
            </a:r>
          </a:p>
          <a:p>
            <a:pPr marL="971550" lvl="1" indent="-514350">
              <a:buAutoNum type="arabicPeriod"/>
            </a:pPr>
            <a:r>
              <a:rPr lang="ru-RU" dirty="0" smtClean="0"/>
              <a:t>Расчёт макроскопических переменных</a:t>
            </a:r>
          </a:p>
          <a:p>
            <a:pPr marL="514350" indent="-514350">
              <a:buAutoNum type="arabicPeriod"/>
            </a:pPr>
            <a:r>
              <a:rPr lang="ru-RU" dirty="0" smtClean="0"/>
              <a:t>Расчёт потенциальных барьеров в системе</a:t>
            </a:r>
            <a:endParaRPr lang="ru-RU" dirty="0"/>
          </a:p>
          <a:p>
            <a:pPr marL="457200" lvl="1" indent="0">
              <a:buNone/>
            </a:pPr>
            <a:endParaRPr lang="ru-RU" dirty="0" smtClean="0"/>
          </a:p>
        </p:txBody>
      </p:sp>
    </p:spTree>
    <p:extLst>
      <p:ext uri="{BB962C8B-B14F-4D97-AF65-F5344CB8AC3E}">
        <p14:creationId xmlns:p14="http://schemas.microsoft.com/office/powerpoint/2010/main" val="194271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Расчёт конфигурации системы при нулевой температуре</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sz="2000" dirty="0" smtClean="0"/>
                  <a:t>Поиск равновесной конфигурации сводится к поиску минимума потенциальной энергии (1). Существуют разные способы таких расчётов;</a:t>
                </a:r>
              </a:p>
              <a:p>
                <a:pPr marL="0" indent="0">
                  <a:buNone/>
                </a:pPr>
                <a:r>
                  <a:rPr lang="ru-RU" sz="2000" dirty="0" smtClean="0"/>
                  <a:t>В работе использовались два метода: </a:t>
                </a:r>
              </a:p>
              <a:p>
                <a:pPr marL="514350" indent="-514350">
                  <a:buFont typeface="+mj-lt"/>
                  <a:buAutoNum type="arabicPeriod"/>
                </a:pPr>
                <a:r>
                  <a:rPr lang="ru-RU" sz="2000" dirty="0" smtClean="0"/>
                  <a:t>Метод градиентного спуска: итерационный метод, при котором каждое следующее положение системы рассчитывается как:</a:t>
                </a:r>
              </a:p>
              <a:p>
                <a:pPr marL="0" indent="0" algn="ctr">
                  <a:buNone/>
                </a:pPr>
                <a14:m>
                  <m:oMath xmlns:m="http://schemas.openxmlformats.org/officeDocument/2006/math">
                    <m:sSup>
                      <m:sSupPr>
                        <m:ctrlPr>
                          <a:rPr lang="ru-RU" sz="2000" i="1"/>
                        </m:ctrlPr>
                      </m:sSupPr>
                      <m:e>
                        <m:acc>
                          <m:accPr>
                            <m:chr m:val="⃗"/>
                            <m:ctrlPr>
                              <a:rPr lang="ru-RU" sz="2000" i="1"/>
                            </m:ctrlPr>
                          </m:accPr>
                          <m:e>
                            <m:r>
                              <a:rPr lang="ru-RU" sz="2000" i="1"/>
                              <m:t>𝑅</m:t>
                            </m:r>
                          </m:e>
                        </m:acc>
                      </m:e>
                      <m:sup>
                        <m:d>
                          <m:dPr>
                            <m:ctrlPr>
                              <a:rPr lang="ru-RU" sz="2000" i="1"/>
                            </m:ctrlPr>
                          </m:dPr>
                          <m:e>
                            <m:r>
                              <a:rPr lang="ru-RU" sz="2000" i="1"/>
                              <m:t>𝑛</m:t>
                            </m:r>
                            <m:r>
                              <a:rPr lang="ru-RU" sz="2000" i="1"/>
                              <m:t>+1</m:t>
                            </m:r>
                          </m:e>
                        </m:d>
                      </m:sup>
                    </m:sSup>
                    <m:r>
                      <a:rPr lang="ru-RU" sz="2000" i="1"/>
                      <m:t>=</m:t>
                    </m:r>
                    <m:sSup>
                      <m:sSupPr>
                        <m:ctrlPr>
                          <a:rPr lang="ru-RU" sz="2000" i="1"/>
                        </m:ctrlPr>
                      </m:sSupPr>
                      <m:e>
                        <m:acc>
                          <m:accPr>
                            <m:chr m:val="⃗"/>
                            <m:ctrlPr>
                              <a:rPr lang="ru-RU" sz="2000" i="1"/>
                            </m:ctrlPr>
                          </m:accPr>
                          <m:e>
                            <m:r>
                              <a:rPr lang="ru-RU" sz="2000" i="1"/>
                              <m:t>𝑅</m:t>
                            </m:r>
                          </m:e>
                        </m:acc>
                      </m:e>
                      <m:sup>
                        <m:d>
                          <m:dPr>
                            <m:ctrlPr>
                              <a:rPr lang="ru-RU" sz="2000" i="1"/>
                            </m:ctrlPr>
                          </m:dPr>
                          <m:e>
                            <m:r>
                              <a:rPr lang="ru-RU" sz="2000" i="1"/>
                              <m:t>𝑛</m:t>
                            </m:r>
                          </m:e>
                        </m:d>
                      </m:sup>
                    </m:sSup>
                    <m:r>
                      <a:rPr lang="ru-RU" sz="2000" i="1"/>
                      <m:t>−</m:t>
                    </m:r>
                    <m:r>
                      <a:rPr lang="ru-RU" sz="2000" i="1"/>
                      <m:t>𝜆</m:t>
                    </m:r>
                    <m:acc>
                      <m:accPr>
                        <m:chr m:val="⃗"/>
                        <m:ctrlPr>
                          <a:rPr lang="ru-RU" sz="2000" i="1"/>
                        </m:ctrlPr>
                      </m:accPr>
                      <m:e>
                        <m:r>
                          <a:rPr lang="ru-RU" sz="2000"/>
                          <m:t>∇</m:t>
                        </m:r>
                      </m:e>
                    </m:acc>
                    <m:r>
                      <a:rPr lang="ru-RU" sz="2000" i="1"/>
                      <m:t>𝑈</m:t>
                    </m:r>
                    <m:r>
                      <a:rPr lang="ru-RU" sz="2000" i="1"/>
                      <m:t>(</m:t>
                    </m:r>
                    <m:sSup>
                      <m:sSupPr>
                        <m:ctrlPr>
                          <a:rPr lang="ru-RU" sz="2000" i="1"/>
                        </m:ctrlPr>
                      </m:sSupPr>
                      <m:e>
                        <m:acc>
                          <m:accPr>
                            <m:chr m:val="⃗"/>
                            <m:ctrlPr>
                              <a:rPr lang="ru-RU" sz="2000" i="1"/>
                            </m:ctrlPr>
                          </m:accPr>
                          <m:e>
                            <m:r>
                              <a:rPr lang="ru-RU" sz="2000" i="1"/>
                              <m:t>𝑅</m:t>
                            </m:r>
                          </m:e>
                        </m:acc>
                      </m:e>
                      <m:sup>
                        <m:d>
                          <m:dPr>
                            <m:ctrlPr>
                              <a:rPr lang="ru-RU" sz="2000" i="1"/>
                            </m:ctrlPr>
                          </m:dPr>
                          <m:e>
                            <m:r>
                              <a:rPr lang="ru-RU" sz="2000" i="1"/>
                              <m:t>0</m:t>
                            </m:r>
                          </m:e>
                        </m:d>
                      </m:sup>
                    </m:sSup>
                    <m:r>
                      <a:rPr lang="ru-RU" sz="2000" i="1"/>
                      <m:t>)</m:t>
                    </m:r>
                  </m:oMath>
                </a14:m>
                <a:r>
                  <a:rPr lang="ru-RU" sz="2000" dirty="0"/>
                  <a:t> </a:t>
                </a:r>
                <a:endParaRPr lang="ru-RU" sz="2000" dirty="0" smtClean="0"/>
              </a:p>
              <a:p>
                <a:pPr marL="457200" indent="-457200">
                  <a:buAutoNum type="arabicPeriod" startAt="2"/>
                </a:pPr>
                <a:r>
                  <a:rPr lang="ru-RU" sz="2000" dirty="0" smtClean="0"/>
                  <a:t>Метод Монте-Карло: итерационный метод, при котором координатам частиц даётся случайное приращение, после чего проверяется новое значение энергии.</a:t>
                </a:r>
              </a:p>
              <a:p>
                <a:pPr marL="0" indent="0">
                  <a:buNone/>
                </a:pPr>
                <a:r>
                  <a:rPr lang="ru-RU" sz="2000" dirty="0" smtClean="0"/>
                  <a:t>Метод градиентного спуска оказывается более быстрым для нашей системы; метод Монте-Карло проще в использовании, поэтому будет использован для расчёта потенциального барьера. </a:t>
                </a:r>
                <a:endParaRPr lang="ru-RU" sz="24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638" t="-1401"/>
                </a:stretch>
              </a:blipFill>
            </p:spPr>
            <p:txBody>
              <a:bodyPr/>
              <a:lstStyle/>
              <a:p>
                <a:r>
                  <a:rPr lang="ru-RU">
                    <a:noFill/>
                  </a:rPr>
                  <a:t> </a:t>
                </a:r>
              </a:p>
            </p:txBody>
          </p:sp>
        </mc:Fallback>
      </mc:AlternateContent>
    </p:spTree>
    <p:extLst>
      <p:ext uri="{BB962C8B-B14F-4D97-AF65-F5344CB8AC3E}">
        <p14:creationId xmlns:p14="http://schemas.microsoft.com/office/powerpoint/2010/main" val="94675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Конфигурации для </a:t>
            </a:r>
            <a:r>
              <a:rPr lang="en-US" dirty="0" smtClean="0"/>
              <a:t>N=10,11,12,13</a:t>
            </a:r>
            <a:endParaRPr lang="ru-RU" dirty="0"/>
          </a:p>
        </p:txBody>
      </p:sp>
      <p:pic>
        <p:nvPicPr>
          <p:cNvPr id="4" name="Объект 3"/>
          <p:cNvPicPr>
            <a:picLocks noGrp="1" noChangeAspect="1"/>
          </p:cNvPicPr>
          <p:nvPr>
            <p:ph idx="1"/>
          </p:nvPr>
        </p:nvPicPr>
        <p:blipFill>
          <a:blip r:embed="rId2"/>
          <a:stretch>
            <a:fillRect/>
          </a:stretch>
        </p:blipFill>
        <p:spPr>
          <a:xfrm>
            <a:off x="2565400" y="1897143"/>
            <a:ext cx="6607175" cy="3937713"/>
          </a:xfrm>
          <a:prstGeom prst="rect">
            <a:avLst/>
          </a:prstGeom>
        </p:spPr>
      </p:pic>
    </p:spTree>
    <p:extLst>
      <p:ext uri="{BB962C8B-B14F-4D97-AF65-F5344CB8AC3E}">
        <p14:creationId xmlns:p14="http://schemas.microsoft.com/office/powerpoint/2010/main" val="4165616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температуры</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dirty="0" smtClean="0"/>
                  <a:t>Температура системе придаётся путём задания частицам случайных начальных скоростей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smtClean="0"/>
                  <a:t> </a:t>
                </a:r>
                <a:r>
                  <a:rPr lang="ru-RU" dirty="0" smtClean="0"/>
                  <a:t>и</a:t>
                </a:r>
                <a:r>
                  <a:rPr lang="en-US" dirty="0" smtClean="0"/>
                  <a:t>/</a:t>
                </a:r>
                <a:r>
                  <a:rPr lang="ru-RU" dirty="0" smtClean="0"/>
                  <a:t>или случайных приращений к координатам </a:t>
                </a:r>
                <a14:m>
                  <m:oMath xmlns:m="http://schemas.openxmlformats.org/officeDocument/2006/math">
                    <m:r>
                      <a:rPr lang="ru-RU"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𝑟</m:t>
                    </m:r>
                  </m:oMath>
                </a14:m>
                <a:r>
                  <a:rPr lang="en-US" dirty="0" smtClean="0"/>
                  <a:t>. </a:t>
                </a:r>
                <a:endParaRPr lang="ru-RU" dirty="0" smtClean="0"/>
              </a:p>
              <a:p>
                <a:pPr marL="0" indent="0">
                  <a:buNone/>
                </a:pPr>
                <a:r>
                  <a:rPr lang="ru-RU" dirty="0" smtClean="0"/>
                  <a:t>В данной работе использовался только второй способ (приращение координаты), чтобы добиться строго нулевого момента импульса системы.</a:t>
                </a:r>
              </a:p>
              <a:p>
                <a:pPr marL="0" indent="0">
                  <a:buNone/>
                </a:pPr>
                <a:r>
                  <a:rPr lang="ru-RU" dirty="0" smtClean="0"/>
                  <a:t>Случайные приращения генерировались на компьютере из нормального распределения.</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r="-1739"/>
                </a:stretch>
              </a:blipFill>
            </p:spPr>
            <p:txBody>
              <a:bodyPr/>
              <a:lstStyle/>
              <a:p>
                <a:r>
                  <a:rPr lang="ru-RU">
                    <a:noFill/>
                  </a:rPr>
                  <a:t> </a:t>
                </a:r>
              </a:p>
            </p:txBody>
          </p:sp>
        </mc:Fallback>
      </mc:AlternateContent>
    </p:spTree>
    <p:extLst>
      <p:ext uri="{BB962C8B-B14F-4D97-AF65-F5344CB8AC3E}">
        <p14:creationId xmlns:p14="http://schemas.microsoft.com/office/powerpoint/2010/main" val="1688595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Расчёт эволюции системы со временем </a:t>
            </a:r>
            <a:br>
              <a:rPr lang="ru-RU" sz="3600" dirty="0" smtClean="0"/>
            </a:br>
            <a:r>
              <a:rPr lang="ru-RU" sz="3600" dirty="0" smtClean="0"/>
              <a:t>(метод молекулярной динамики)</a:t>
            </a:r>
            <a:endParaRPr lang="ru-RU" sz="3600"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sz="2400" dirty="0" smtClean="0"/>
                  <a:t>Уравнение движения системы выглядит так:</a:t>
                </a:r>
              </a:p>
              <a:p>
                <a:pPr marL="0" indent="0">
                  <a:buNone/>
                </a:pPr>
                <a14:m>
                  <m:oMath xmlns:m="http://schemas.openxmlformats.org/officeDocument/2006/math">
                    <m:d>
                      <m:dPr>
                        <m:begChr m:val="{"/>
                        <m:endChr m:val=""/>
                        <m:ctrlPr>
                          <a:rPr lang="ru-RU" sz="2400" i="1" smtClean="0">
                            <a:latin typeface="Cambria Math" panose="02040503050406030204" pitchFamily="18" charset="0"/>
                          </a:rPr>
                        </m:ctrlPr>
                      </m:dPr>
                      <m:e>
                        <m:eqArr>
                          <m:eqArrPr>
                            <m:ctrlPr>
                              <a:rPr lang="ru-RU" sz="2400" i="1" smtClean="0">
                                <a:latin typeface="Cambria Math" panose="02040503050406030204" pitchFamily="18" charset="0"/>
                              </a:rPr>
                            </m:ctrlPr>
                          </m:eqArrPr>
                          <m:e>
                            <m:f>
                              <m:fPr>
                                <m:ctrlPr>
                                  <a:rPr lang="ru-RU" sz="2400" i="1" smtClean="0">
                                    <a:latin typeface="Cambria Math" panose="02040503050406030204" pitchFamily="18" charset="0"/>
                                  </a:rPr>
                                </m:ctrlPr>
                              </m:fPr>
                              <m:num>
                                <m:r>
                                  <a:rPr lang="ru-RU" sz="2400" i="1">
                                    <a:latin typeface="Cambria Math" panose="02040503050406030204" pitchFamily="18" charset="0"/>
                                  </a:rPr>
                                  <m:t>𝑑</m:t>
                                </m:r>
                                <m:acc>
                                  <m:accPr>
                                    <m:chr m:val="⃗"/>
                                    <m:ctrlPr>
                                      <a:rPr lang="ru-RU" sz="2400" i="1">
                                        <a:latin typeface="Cambria Math" panose="02040503050406030204" pitchFamily="18" charset="0"/>
                                      </a:rPr>
                                    </m:ctrlPr>
                                  </m:accPr>
                                  <m:e>
                                    <m:r>
                                      <a:rPr lang="ru-RU" sz="2400" i="1">
                                        <a:latin typeface="Cambria Math" panose="02040503050406030204" pitchFamily="18" charset="0"/>
                                      </a:rPr>
                                      <m:t>𝑣</m:t>
                                    </m:r>
                                  </m:e>
                                </m:acc>
                              </m:num>
                              <m:den>
                                <m:r>
                                  <a:rPr lang="ru-RU" sz="2400" i="1">
                                    <a:latin typeface="Cambria Math" panose="02040503050406030204" pitchFamily="18" charset="0"/>
                                  </a:rPr>
                                  <m:t>𝑑𝑡</m:t>
                                </m:r>
                              </m:den>
                            </m:f>
                            <m:r>
                              <a:rPr lang="ru-RU" sz="2400" i="1">
                                <a:latin typeface="Cambria Math" panose="02040503050406030204" pitchFamily="18" charset="0"/>
                              </a:rPr>
                              <m:t>= −</m:t>
                            </m:r>
                            <m:acc>
                              <m:accPr>
                                <m:chr m:val="⃗"/>
                                <m:ctrlPr>
                                  <a:rPr lang="ru-RU" sz="2400" i="1">
                                    <a:latin typeface="Cambria Math" panose="02040503050406030204" pitchFamily="18" charset="0"/>
                                  </a:rPr>
                                </m:ctrlPr>
                              </m:accPr>
                              <m:e>
                                <m:r>
                                  <a:rPr lang="ru-RU" sz="2400">
                                    <a:latin typeface="Cambria Math" panose="02040503050406030204" pitchFamily="18" charset="0"/>
                                  </a:rPr>
                                  <m:t>𝛻</m:t>
                                </m:r>
                              </m:e>
                            </m:acc>
                            <m:r>
                              <a:rPr lang="ru-RU" sz="2400" i="1">
                                <a:latin typeface="Cambria Math" panose="02040503050406030204" pitchFamily="18" charset="0"/>
                              </a:rPr>
                              <m:t>𝑈</m:t>
                            </m:r>
                          </m:e>
                          <m:e>
                            <m:f>
                              <m:fPr>
                                <m:ctrlPr>
                                  <a:rPr lang="ru-RU" sz="2400" i="1" smtClean="0">
                                    <a:latin typeface="Cambria Math" panose="02040503050406030204" pitchFamily="18" charset="0"/>
                                  </a:rPr>
                                </m:ctrlPr>
                              </m:fPr>
                              <m:num>
                                <m:r>
                                  <a:rPr lang="ru-RU" sz="2400" i="1">
                                    <a:latin typeface="Cambria Math" panose="02040503050406030204" pitchFamily="18" charset="0"/>
                                  </a:rPr>
                                  <m:t>𝑑</m:t>
                                </m:r>
                                <m:acc>
                                  <m:accPr>
                                    <m:chr m:val="⃗"/>
                                    <m:ctrlPr>
                                      <a:rPr lang="ru-RU" sz="2400" i="1">
                                        <a:latin typeface="Cambria Math" panose="02040503050406030204" pitchFamily="18" charset="0"/>
                                      </a:rPr>
                                    </m:ctrlPr>
                                  </m:accPr>
                                  <m:e>
                                    <m:r>
                                      <a:rPr lang="en-US" sz="2400" i="1">
                                        <a:latin typeface="Cambria Math" panose="02040503050406030204" pitchFamily="18" charset="0"/>
                                      </a:rPr>
                                      <m:t>𝑟</m:t>
                                    </m:r>
                                  </m:e>
                                </m:acc>
                              </m:num>
                              <m:den>
                                <m:r>
                                  <a:rPr lang="ru-RU" sz="2400" i="1">
                                    <a:latin typeface="Cambria Math" panose="02040503050406030204" pitchFamily="18" charset="0"/>
                                  </a:rPr>
                                  <m:t>𝑑𝑡</m:t>
                                </m:r>
                              </m:den>
                            </m:f>
                            <m:r>
                              <a:rPr lang="ru-RU" sz="2400" i="1">
                                <a:latin typeface="Cambria Math" panose="02040503050406030204" pitchFamily="18" charset="0"/>
                              </a:rPr>
                              <m:t>=</m:t>
                            </m:r>
                            <m:acc>
                              <m:accPr>
                                <m:chr m:val="⃗"/>
                                <m:ctrlPr>
                                  <a:rPr lang="ru-RU" sz="2400" i="1">
                                    <a:latin typeface="Cambria Math" panose="02040503050406030204" pitchFamily="18" charset="0"/>
                                  </a:rPr>
                                </m:ctrlPr>
                              </m:accPr>
                              <m:e>
                                <m:r>
                                  <a:rPr lang="ru-RU" sz="2400" i="1">
                                    <a:latin typeface="Cambria Math" panose="02040503050406030204" pitchFamily="18" charset="0"/>
                                  </a:rPr>
                                  <m:t>𝑣</m:t>
                                </m:r>
                              </m:e>
                            </m:acc>
                          </m:e>
                        </m:eqArr>
                      </m:e>
                    </m:d>
                    <m:r>
                      <a:rPr lang="ru-RU" sz="2400" i="1" smtClean="0"/>
                      <m:t> </m:t>
                    </m:r>
                  </m:oMath>
                </a14:m>
                <a:r>
                  <a:rPr lang="ru-RU" sz="2400" dirty="0" smtClean="0"/>
                  <a:t>(2)                     (аналог 2-го закона Ньютона)</a:t>
                </a:r>
              </a:p>
              <a:p>
                <a:pPr marL="0" indent="0">
                  <a:buNone/>
                </a:pPr>
                <a:r>
                  <a:rPr lang="ru-RU" sz="2400" dirty="0" smtClean="0"/>
                  <a:t>Несложными преобразованиями из этой системы уравнений получается дифференциальная схема для итерационного метода:</a:t>
                </a:r>
              </a:p>
              <a:p>
                <a:pPr marL="0" indent="0">
                  <a:buNone/>
                </a:pPr>
                <a14:m>
                  <m:oMath xmlns:m="http://schemas.openxmlformats.org/officeDocument/2006/math">
                    <m:d>
                      <m:dPr>
                        <m:begChr m:val="{"/>
                        <m:endChr m:val=""/>
                        <m:ctrlPr>
                          <a:rPr lang="ru-RU" sz="2000" i="1"/>
                        </m:ctrlPr>
                      </m:dPr>
                      <m:e>
                        <m:eqArr>
                          <m:eqArrPr>
                            <m:ctrlPr>
                              <a:rPr lang="ru-RU" sz="2000" i="1"/>
                            </m:ctrlPr>
                          </m:eqArrPr>
                          <m:e>
                            <m:sSup>
                              <m:sSupPr>
                                <m:ctrlPr>
                                  <a:rPr lang="ru-RU" sz="2000" i="1"/>
                                </m:ctrlPr>
                              </m:sSupPr>
                              <m:e>
                                <m:acc>
                                  <m:accPr>
                                    <m:chr m:val="⃗"/>
                                    <m:ctrlPr>
                                      <a:rPr lang="ru-RU" sz="2000" i="1"/>
                                    </m:ctrlPr>
                                  </m:accPr>
                                  <m:e>
                                    <m:r>
                                      <a:rPr lang="en-US" sz="2000" i="1"/>
                                      <m:t>𝑟</m:t>
                                    </m:r>
                                  </m:e>
                                </m:acc>
                              </m:e>
                              <m:sup>
                                <m:r>
                                  <a:rPr lang="ru-RU" sz="2000" i="1"/>
                                  <m:t>(</m:t>
                                </m:r>
                                <m:r>
                                  <a:rPr lang="ru-RU" sz="2000" i="1"/>
                                  <m:t>𝑛</m:t>
                                </m:r>
                                <m:r>
                                  <a:rPr lang="ru-RU" sz="2000" i="1"/>
                                  <m:t>+1)</m:t>
                                </m:r>
                              </m:sup>
                            </m:sSup>
                            <m:r>
                              <a:rPr lang="ru-RU" sz="2000" i="1"/>
                              <m:t>= </m:t>
                            </m:r>
                            <m:sSup>
                              <m:sSupPr>
                                <m:ctrlPr>
                                  <a:rPr lang="ru-RU" sz="2000" i="1"/>
                                </m:ctrlPr>
                              </m:sSupPr>
                              <m:e>
                                <m:acc>
                                  <m:accPr>
                                    <m:chr m:val="⃗"/>
                                    <m:ctrlPr>
                                      <a:rPr lang="ru-RU" sz="2000" i="1"/>
                                    </m:ctrlPr>
                                  </m:accPr>
                                  <m:e>
                                    <m:r>
                                      <a:rPr lang="en-US" sz="2000" i="1"/>
                                      <m:t>𝑟</m:t>
                                    </m:r>
                                  </m:e>
                                </m:acc>
                              </m:e>
                              <m:sup>
                                <m:r>
                                  <a:rPr lang="ru-RU" sz="2000" i="1"/>
                                  <m:t>(</m:t>
                                </m:r>
                                <m:r>
                                  <a:rPr lang="ru-RU" sz="2000" i="1"/>
                                  <m:t>𝑛</m:t>
                                </m:r>
                                <m:r>
                                  <a:rPr lang="ru-RU" sz="2000" i="1"/>
                                  <m:t>)</m:t>
                                </m:r>
                              </m:sup>
                            </m:sSup>
                            <m:r>
                              <a:rPr lang="ru-RU" sz="2000" i="1"/>
                              <m:t>+</m:t>
                            </m:r>
                            <m:r>
                              <a:rPr lang="ru-RU" sz="2000" i="1"/>
                              <m:t>𝜏</m:t>
                            </m:r>
                            <m:r>
                              <a:rPr lang="ru-RU" sz="2000" i="1"/>
                              <m:t>∗</m:t>
                            </m:r>
                            <m:sSup>
                              <m:sSupPr>
                                <m:ctrlPr>
                                  <a:rPr lang="ru-RU" sz="2000" i="1"/>
                                </m:ctrlPr>
                              </m:sSupPr>
                              <m:e>
                                <m:acc>
                                  <m:accPr>
                                    <m:chr m:val="⃗"/>
                                    <m:ctrlPr>
                                      <a:rPr lang="ru-RU" sz="2000" i="1"/>
                                    </m:ctrlPr>
                                  </m:accPr>
                                  <m:e>
                                    <m:r>
                                      <a:rPr lang="ru-RU" sz="2000" i="1"/>
                                      <m:t>𝑣</m:t>
                                    </m:r>
                                  </m:e>
                                </m:acc>
                              </m:e>
                              <m:sup>
                                <m:r>
                                  <a:rPr lang="ru-RU" sz="2000" i="1"/>
                                  <m:t>(</m:t>
                                </m:r>
                                <m:r>
                                  <a:rPr lang="ru-RU" sz="2000" i="1"/>
                                  <m:t>𝑛</m:t>
                                </m:r>
                                <m:r>
                                  <a:rPr lang="ru-RU" sz="2000" i="1"/>
                                  <m:t>+1/2)</m:t>
                                </m:r>
                              </m:sup>
                            </m:sSup>
                          </m:e>
                          <m:e>
                            <m:sSup>
                              <m:sSupPr>
                                <m:ctrlPr>
                                  <a:rPr lang="ru-RU" sz="2000" i="1"/>
                                </m:ctrlPr>
                              </m:sSupPr>
                              <m:e>
                                <m:acc>
                                  <m:accPr>
                                    <m:chr m:val="⃗"/>
                                    <m:ctrlPr>
                                      <a:rPr lang="ru-RU" sz="2000" i="1"/>
                                    </m:ctrlPr>
                                  </m:accPr>
                                  <m:e>
                                    <m:r>
                                      <a:rPr lang="ru-RU" sz="2000" i="1"/>
                                      <m:t>𝑣</m:t>
                                    </m:r>
                                  </m:e>
                                </m:acc>
                              </m:e>
                              <m:sup>
                                <m:r>
                                  <a:rPr lang="ru-RU" sz="2000" i="1"/>
                                  <m:t>(</m:t>
                                </m:r>
                                <m:r>
                                  <a:rPr lang="ru-RU" sz="2000" i="1"/>
                                  <m:t>𝑛</m:t>
                                </m:r>
                                <m:r>
                                  <a:rPr lang="ru-RU" sz="2000" i="1"/>
                                  <m:t>+3/2)</m:t>
                                </m:r>
                              </m:sup>
                            </m:sSup>
                            <m:r>
                              <a:rPr lang="ru-RU" sz="2000" i="1"/>
                              <m:t>=</m:t>
                            </m:r>
                            <m:sSup>
                              <m:sSupPr>
                                <m:ctrlPr>
                                  <a:rPr lang="ru-RU" sz="2000" i="1"/>
                                </m:ctrlPr>
                              </m:sSupPr>
                              <m:e>
                                <m:acc>
                                  <m:accPr>
                                    <m:chr m:val="⃗"/>
                                    <m:ctrlPr>
                                      <a:rPr lang="ru-RU" sz="2000" i="1"/>
                                    </m:ctrlPr>
                                  </m:accPr>
                                  <m:e>
                                    <m:r>
                                      <a:rPr lang="ru-RU" sz="2000" i="1"/>
                                      <m:t>𝑣</m:t>
                                    </m:r>
                                  </m:e>
                                </m:acc>
                              </m:e>
                              <m:sup>
                                <m:r>
                                  <a:rPr lang="ru-RU" sz="2000" i="1"/>
                                  <m:t>(</m:t>
                                </m:r>
                                <m:r>
                                  <a:rPr lang="ru-RU" sz="2000" i="1"/>
                                  <m:t>𝑛</m:t>
                                </m:r>
                                <m:r>
                                  <a:rPr lang="ru-RU" sz="2000" i="1"/>
                                  <m:t>+1/2)</m:t>
                                </m:r>
                              </m:sup>
                            </m:sSup>
                            <m:r>
                              <a:rPr lang="ru-RU" sz="2000" i="1"/>
                              <m:t>−</m:t>
                            </m:r>
                            <m:r>
                              <a:rPr lang="ru-RU" sz="2000" i="1"/>
                              <m:t>𝜏</m:t>
                            </m:r>
                            <m:r>
                              <a:rPr lang="ru-RU" sz="2000" i="1"/>
                              <m:t>∗</m:t>
                            </m:r>
                            <m:acc>
                              <m:accPr>
                                <m:chr m:val="⃗"/>
                                <m:ctrlPr>
                                  <a:rPr lang="ru-RU" sz="2000" i="1"/>
                                </m:ctrlPr>
                              </m:accPr>
                              <m:e>
                                <m:r>
                                  <a:rPr lang="ru-RU" sz="2000"/>
                                  <m:t>∇</m:t>
                                </m:r>
                              </m:e>
                            </m:acc>
                            <m:r>
                              <a:rPr lang="ru-RU" sz="2000" i="1"/>
                              <m:t>𝑈</m:t>
                            </m:r>
                            <m:r>
                              <a:rPr lang="ru-RU" sz="2000" i="1"/>
                              <m:t>(</m:t>
                            </m:r>
                            <m:sSup>
                              <m:sSupPr>
                                <m:ctrlPr>
                                  <a:rPr lang="ru-RU" sz="2000" i="1"/>
                                </m:ctrlPr>
                              </m:sSupPr>
                              <m:e>
                                <m:acc>
                                  <m:accPr>
                                    <m:chr m:val="⃗"/>
                                    <m:ctrlPr>
                                      <a:rPr lang="ru-RU" sz="2000" i="1"/>
                                    </m:ctrlPr>
                                  </m:accPr>
                                  <m:e>
                                    <m:r>
                                      <a:rPr lang="en-US" sz="2000" i="1"/>
                                      <m:t>𝑟</m:t>
                                    </m:r>
                                  </m:e>
                                </m:acc>
                              </m:e>
                              <m:sup>
                                <m:d>
                                  <m:dPr>
                                    <m:ctrlPr>
                                      <a:rPr lang="ru-RU" sz="2000" i="1"/>
                                    </m:ctrlPr>
                                  </m:dPr>
                                  <m:e>
                                    <m:r>
                                      <a:rPr lang="ru-RU" sz="2000" i="1"/>
                                      <m:t>𝑛</m:t>
                                    </m:r>
                                    <m:r>
                                      <a:rPr lang="ru-RU" sz="2000" i="1"/>
                                      <m:t>+1</m:t>
                                    </m:r>
                                  </m:e>
                                </m:d>
                              </m:sup>
                            </m:sSup>
                            <m:r>
                              <a:rPr lang="ru-RU" sz="2000" i="1"/>
                              <m:t>)</m:t>
                            </m:r>
                          </m:e>
                        </m:eqArr>
                      </m:e>
                    </m:d>
                  </m:oMath>
                </a14:m>
                <a:r>
                  <a:rPr lang="ru-RU" sz="2000" i="1" dirty="0"/>
                  <a:t> </a:t>
                </a:r>
                <a:r>
                  <a:rPr lang="ru-RU" sz="2000" dirty="0" smtClean="0"/>
                  <a:t>(3)</a:t>
                </a:r>
                <a:endParaRPr lang="ru-RU" sz="2000" dirty="0"/>
              </a:p>
              <a:p>
                <a:pPr marL="0" indent="0">
                  <a:buNone/>
                </a:pPr>
                <a:endParaRPr lang="ru-RU" sz="24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ru-RU">
                    <a:noFill/>
                  </a:rPr>
                  <a:t> </a:t>
                </a:r>
              </a:p>
            </p:txBody>
          </p:sp>
        </mc:Fallback>
      </mc:AlternateContent>
    </p:spTree>
    <p:extLst>
      <p:ext uri="{BB962C8B-B14F-4D97-AF65-F5344CB8AC3E}">
        <p14:creationId xmlns:p14="http://schemas.microsoft.com/office/powerpoint/2010/main" val="2008741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t>Определение термодинамического равновесия</a:t>
            </a:r>
            <a:endParaRPr lang="ru-RU" sz="4000" dirty="0"/>
          </a:p>
        </p:txBody>
      </p:sp>
      <p:sp>
        <p:nvSpPr>
          <p:cNvPr id="3" name="Объект 2"/>
          <p:cNvSpPr>
            <a:spLocks noGrp="1"/>
          </p:cNvSpPr>
          <p:nvPr>
            <p:ph idx="1"/>
          </p:nvPr>
        </p:nvSpPr>
        <p:spPr/>
        <p:txBody>
          <a:bodyPr/>
          <a:lstStyle/>
          <a:p>
            <a:pPr marL="0" indent="0">
              <a:buNone/>
            </a:pPr>
            <a:r>
              <a:rPr lang="ru-RU" dirty="0" smtClean="0"/>
              <a:t>Ключевая проблема при исследовании кластеров – сложность в определении макроскопических переменных для столь малого количества частиц.</a:t>
            </a:r>
          </a:p>
          <a:p>
            <a:pPr marL="0" indent="0">
              <a:buNone/>
            </a:pPr>
            <a:r>
              <a:rPr lang="ru-RU" dirty="0" smtClean="0"/>
              <a:t>Для преодоления этой сложности интегрирование по ансамблю частиц частично заменяется на интегрирование по времени, т.е. при определении термодинамических величин, либо распределений микроскопических величин, используется сочетание из большого количества значений переменных для разных частиц в разные моменты времени.</a:t>
            </a:r>
            <a:endParaRPr lang="ru-RU" dirty="0"/>
          </a:p>
        </p:txBody>
      </p:sp>
    </p:spTree>
    <p:extLst>
      <p:ext uri="{BB962C8B-B14F-4D97-AF65-F5344CB8AC3E}">
        <p14:creationId xmlns:p14="http://schemas.microsoft.com/office/powerpoint/2010/main" val="3922420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58</TotalTime>
  <Words>445</Words>
  <Application>Microsoft Office PowerPoint</Application>
  <PresentationFormat>Широкоэкранный</PresentationFormat>
  <Paragraphs>70</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Calibri</vt:lpstr>
      <vt:lpstr>Calibri Light</vt:lpstr>
      <vt:lpstr>Cambria Math</vt:lpstr>
      <vt:lpstr>Тема Office</vt:lpstr>
      <vt:lpstr>Расчёт агрегатных состояний мезоскопического кластера из  ридберговских атомов </vt:lpstr>
      <vt:lpstr>Кластеры</vt:lpstr>
      <vt:lpstr>Описание физической системы</vt:lpstr>
      <vt:lpstr>Методы исследования</vt:lpstr>
      <vt:lpstr>Расчёт конфигурации системы при нулевой температуре</vt:lpstr>
      <vt:lpstr>Конфигурации для N=10,11,12,13</vt:lpstr>
      <vt:lpstr>Задание температуры</vt:lpstr>
      <vt:lpstr>Расчёт эволюции системы со временем  (метод молекулярной динамики)</vt:lpstr>
      <vt:lpstr>Определение термодинамического равновесия</vt:lpstr>
      <vt:lpstr> Установление термодинамического равновесия соответствует установлению распределения Максвелла для скоростей частиц: </vt:lpstr>
      <vt:lpstr>После установления термодинамического равновесия рассчитываются макроскопические переменные</vt:lpstr>
      <vt:lpstr>Зависимость макроскопических величин от температуры показывает наличие двух фазовых переходов</vt:lpstr>
      <vt:lpstr>Температурная зависимость угла между разными оболочками свидетельствует о том, что первый фазовый переход соответствует ориентационному плавлению</vt:lpstr>
      <vt:lpstr>Для N=14 наблюдается лишь один фазовый переход (соизмеримые оболочки)</vt:lpstr>
      <vt:lpstr>Наличие или отсутствие раздельных фазовых переходов для ориентационного и полного плавления связано с соотношением потенциальных барьеров относительно вращения и относительно перескоков частиц между оболочками</vt:lpstr>
      <vt:lpstr>Заключение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Расчёт агрегатных состояний мезоскопического кластера из  ридберговских атомов</dc:title>
  <dc:creator>Maka</dc:creator>
  <cp:lastModifiedBy>Maka</cp:lastModifiedBy>
  <cp:revision>18</cp:revision>
  <dcterms:created xsi:type="dcterms:W3CDTF">2015-07-08T21:29:13Z</dcterms:created>
  <dcterms:modified xsi:type="dcterms:W3CDTF">2015-07-08T22:27:17Z</dcterms:modified>
</cp:coreProperties>
</file>