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4" r:id="rId9"/>
    <p:sldId id="280" r:id="rId10"/>
    <p:sldId id="263" r:id="rId11"/>
    <p:sldId id="278" r:id="rId12"/>
    <p:sldId id="279" r:id="rId13"/>
    <p:sldId id="276" r:id="rId14"/>
    <p:sldId id="275"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Open Sans ExtraBold" panose="020B0906030804020204" pitchFamily="3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2308" autoAdjust="0"/>
  </p:normalViewPr>
  <p:slideViewPr>
    <p:cSldViewPr snapToGrid="0">
      <p:cViewPr varScale="1">
        <p:scale>
          <a:sx n="109" d="100"/>
          <a:sy n="109" d="100"/>
        </p:scale>
        <p:origin x="16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398068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71067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Department of Computer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a:buNone/>
              <a:defRPr b="1">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l="-776" t="63278" r="776" b="-30897"/>
          <a:stretch/>
        </p:blipFill>
        <p:spPr>
          <a:xfrm>
            <a:off x="-72010" y="-2532"/>
            <a:ext cx="9216010" cy="3231811"/>
          </a:xfrm>
          <a:prstGeom prst="rect">
            <a:avLst/>
          </a:prstGeom>
          <a:noFill/>
          <a:ln>
            <a:noFill/>
          </a:ln>
        </p:spPr>
      </p:pic>
      <p:grpSp>
        <p:nvGrpSpPr>
          <p:cNvPr id="89" name="Google Shape;89;p13"/>
          <p:cNvGrpSpPr/>
          <p:nvPr/>
        </p:nvGrpSpPr>
        <p:grpSpPr>
          <a:xfrm>
            <a:off x="-14748" y="986564"/>
            <a:ext cx="9158748" cy="5302828"/>
            <a:chOff x="-14748" y="986564"/>
            <a:chExt cx="9158748" cy="5302828"/>
          </a:xfrm>
        </p:grpSpPr>
        <p:sp>
          <p:nvSpPr>
            <p:cNvPr id="90" name="Google Shape;90;p13"/>
            <p:cNvSpPr txBox="1"/>
            <p:nvPr/>
          </p:nvSpPr>
          <p:spPr>
            <a:xfrm>
              <a:off x="177781" y="4812105"/>
              <a:ext cx="4322209" cy="14772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000" b="1" i="0" u="none" strike="noStrike" cap="none" dirty="0">
                  <a:solidFill>
                    <a:schemeClr val="dk1"/>
                  </a:solidFill>
                  <a:latin typeface="Calibri"/>
                  <a:ea typeface="Calibri"/>
                  <a:cs typeface="Calibri"/>
                  <a:sym typeface="Calibri"/>
                </a:rPr>
                <a:t>ARVINDBALAJE D(210701030)</a:t>
              </a:r>
            </a:p>
            <a:p>
              <a:pPr marL="0" marR="0" lvl="0" indent="0" algn="l" rtl="0">
                <a:lnSpc>
                  <a:spcPct val="150000"/>
                </a:lnSpc>
                <a:spcBef>
                  <a:spcPts val="0"/>
                </a:spcBef>
                <a:spcAft>
                  <a:spcPts val="0"/>
                </a:spcAft>
                <a:buNone/>
              </a:pPr>
              <a:r>
                <a:rPr lang="en-IN" sz="2000" b="1" dirty="0">
                  <a:solidFill>
                    <a:schemeClr val="dk1"/>
                  </a:solidFill>
                  <a:latin typeface="Calibri"/>
                  <a:ea typeface="Calibri"/>
                  <a:cs typeface="Calibri"/>
                  <a:sym typeface="Calibri"/>
                </a:rPr>
                <a:t>ADEN JOE A(210701013)</a:t>
              </a:r>
            </a:p>
            <a:p>
              <a:pPr marL="0" marR="0" lvl="0" indent="0" algn="l" rtl="0">
                <a:lnSpc>
                  <a:spcPct val="150000"/>
                </a:lnSpc>
                <a:spcBef>
                  <a:spcPts val="0"/>
                </a:spcBef>
                <a:spcAft>
                  <a:spcPts val="0"/>
                </a:spcAft>
                <a:buNone/>
              </a:pPr>
              <a:r>
                <a:rPr lang="en-IN" sz="2000" b="1" dirty="0">
                  <a:solidFill>
                    <a:schemeClr val="dk1"/>
                  </a:solidFill>
                  <a:latin typeface="Calibri"/>
                  <a:ea typeface="Calibri"/>
                  <a:cs typeface="Calibri"/>
                  <a:sym typeface="Calibri"/>
                </a:rPr>
                <a:t>ABDUL HAZEER T(210701007)</a:t>
              </a:r>
              <a:endParaRPr dirty="0"/>
            </a:p>
          </p:txBody>
        </p:sp>
        <p:grpSp>
          <p:nvGrpSpPr>
            <p:cNvPr id="91" name="Google Shape;91;p13"/>
            <p:cNvGrpSpPr/>
            <p:nvPr/>
          </p:nvGrpSpPr>
          <p:grpSpPr>
            <a:xfrm>
              <a:off x="-14748" y="986564"/>
              <a:ext cx="9158748" cy="3628907"/>
              <a:chOff x="-14748" y="986564"/>
              <a:chExt cx="9158748" cy="3628907"/>
            </a:xfrm>
          </p:grpSpPr>
          <p:sp>
            <p:nvSpPr>
              <p:cNvPr id="92" name="Google Shape;92;p13"/>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3"/>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3"/>
                <p:cNvSpPr txBox="1"/>
                <p:nvPr/>
              </p:nvSpPr>
              <p:spPr>
                <a:xfrm>
                  <a:off x="237041" y="1349532"/>
                  <a:ext cx="4181886"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000" b="1" dirty="0">
                      <a:solidFill>
                        <a:schemeClr val="lt1"/>
                      </a:solidFill>
                      <a:latin typeface="Calibri"/>
                      <a:ea typeface="Calibri"/>
                      <a:cs typeface="Calibri"/>
                      <a:sym typeface="Calibri"/>
                    </a:rPr>
                    <a:t>INTERNET OF THINGS</a:t>
                  </a:r>
                  <a:endParaRPr sz="2000" b="1" dirty="0">
                    <a:solidFill>
                      <a:schemeClr val="lt1"/>
                    </a:solidFill>
                    <a:latin typeface="Calibri"/>
                    <a:ea typeface="Calibri"/>
                    <a:cs typeface="Calibri"/>
                    <a:sym typeface="Calibri"/>
                  </a:endParaRPr>
                </a:p>
              </p:txBody>
            </p:sp>
          </p:grpSp>
          <p:sp>
            <p:nvSpPr>
              <p:cNvPr id="97" name="Google Shape;97;p13"/>
              <p:cNvSpPr txBox="1"/>
              <p:nvPr/>
            </p:nvSpPr>
            <p:spPr>
              <a:xfrm>
                <a:off x="-3080" y="2075105"/>
                <a:ext cx="5491498"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chemeClr val="lt1"/>
                    </a:solidFill>
                    <a:latin typeface="Calibri"/>
                    <a:ea typeface="Calibri"/>
                    <a:cs typeface="Calibri"/>
                    <a:sym typeface="Calibri"/>
                  </a:rPr>
                  <a:t>SMART STREET LIGHT MANAGEMENT</a:t>
                </a:r>
                <a:endParaRPr sz="4800" dirty="0"/>
              </a:p>
            </p:txBody>
          </p:sp>
          <p:sp>
            <p:nvSpPr>
              <p:cNvPr id="98" name="Google Shape;98;p13"/>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pic>
        <p:nvPicPr>
          <p:cNvPr id="99" name="Google Shape;99;p13"/>
          <p:cNvPicPr preferRelativeResize="0"/>
          <p:nvPr/>
        </p:nvPicPr>
        <p:blipFill rotWithShape="1">
          <a:blip r:embed="rId4">
            <a:alphaModFix/>
          </a:blip>
          <a:srcRect/>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OUTPUTS</a:t>
            </a:r>
            <a:endParaRPr dirty="0">
              <a:latin typeface="Calibri"/>
              <a:ea typeface="Calibri"/>
              <a:cs typeface="Calibri"/>
              <a:sym typeface="Calibri"/>
            </a:endParaRPr>
          </a:p>
        </p:txBody>
      </p:sp>
      <p:pic>
        <p:nvPicPr>
          <p:cNvPr id="3" name="Picture 2">
            <a:extLst>
              <a:ext uri="{FF2B5EF4-FFF2-40B4-BE49-F238E27FC236}">
                <a16:creationId xmlns:a16="http://schemas.microsoft.com/office/drawing/2014/main" id="{80B4B057-574C-9890-473E-1FBEC03981E1}"/>
              </a:ext>
            </a:extLst>
          </p:cNvPr>
          <p:cNvPicPr>
            <a:picLocks noChangeAspect="1"/>
          </p:cNvPicPr>
          <p:nvPr/>
        </p:nvPicPr>
        <p:blipFill>
          <a:blip r:embed="rId3"/>
          <a:stretch>
            <a:fillRect/>
          </a:stretch>
        </p:blipFill>
        <p:spPr>
          <a:xfrm>
            <a:off x="0" y="854964"/>
            <a:ext cx="9144000" cy="51480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8E2D-8BCF-5547-ABBE-3C22ADF4911A}"/>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9F8DAEC7-5E0E-E34F-A0C9-688A416BA3CC}"/>
              </a:ext>
            </a:extLst>
          </p:cNvPr>
          <p:cNvSpPr>
            <a:spLocks noGrp="1"/>
          </p:cNvSpPr>
          <p:nvPr>
            <p:ph type="body" idx="1"/>
          </p:nvPr>
        </p:nvSpPr>
        <p:spPr/>
        <p:txBody>
          <a:bodyPr>
            <a:normAutofit fontScale="92500"/>
          </a:bodyPr>
          <a:lstStyle/>
          <a:p>
            <a:pPr marL="76200" indent="0">
              <a:lnSpc>
                <a:spcPct val="150000"/>
              </a:lnSpc>
              <a:buNone/>
            </a:pPr>
            <a:r>
              <a:rPr lang="en-US" sz="1800" dirty="0">
                <a:effectLst/>
                <a:latin typeface="Times New Roman" panose="02020603050405020304" pitchFamily="18" charset="0"/>
                <a:ea typeface="Times New Roman" panose="02020603050405020304" pitchFamily="18" charset="0"/>
              </a:rPr>
              <a:t>The implementation of our smart street light management system starts with setting up the hardware components. Each streetlight is equipped with an Arduino Uno microcontroller, an LDR (Light Dependent Resistor) sensor, and an LED light. The LDR sensor is positioned to accurately measure ambient light levels, while the Arduino Uno processes this data and controls the LED light. Proper mounting and alignment of these components are essential for accurate and reliable operation.</a:t>
            </a:r>
            <a:endParaRPr lang="en-IN" sz="1800" dirty="0">
              <a:effectLst/>
              <a:latin typeface="Times New Roman" panose="02020603050405020304" pitchFamily="18" charset="0"/>
              <a:ea typeface="Times New Roman" panose="02020603050405020304" pitchFamily="18" charset="0"/>
            </a:endParaRPr>
          </a:p>
          <a:p>
            <a:pPr marL="76200" indent="0">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6200" indent="0">
              <a:lnSpc>
                <a:spcPct val="150000"/>
              </a:lnSpc>
              <a:buNone/>
            </a:pPr>
            <a:r>
              <a:rPr lang="en-US" sz="1800" dirty="0">
                <a:effectLst/>
                <a:latin typeface="Times New Roman" panose="02020603050405020304" pitchFamily="18" charset="0"/>
                <a:ea typeface="Times New Roman" panose="02020603050405020304" pitchFamily="18" charset="0"/>
              </a:rPr>
              <a:t>The next phase involves developing software for the Arduino Uno microcontrollers. The software continuously reads data from the LDR sensors using the Arduino’s analog input pins. This data is processed with algorithms that compare the light intensity against predefined thresholds to decide if the LED light should be turned on, off, or adjusted in brightness. These control algorithms ensure the lights provide adequate illumination while optimizing energy consumption. The software is tested in simulated environments to verify its accuracy and responsiveness.</a:t>
            </a:r>
            <a:endParaRPr lang="en-IN" sz="1800" dirty="0">
              <a:effectLst/>
              <a:latin typeface="Times New Roman" panose="02020603050405020304" pitchFamily="18" charset="0"/>
              <a:ea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212542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EF01-D477-3BE0-35A2-3749EFF39B80}"/>
              </a:ext>
            </a:extLst>
          </p:cNvPr>
          <p:cNvSpPr>
            <a:spLocks noGrp="1"/>
          </p:cNvSpPr>
          <p:nvPr>
            <p:ph type="title"/>
          </p:nvPr>
        </p:nvSpPr>
        <p:spPr/>
        <p:txBody>
          <a:bodyPr/>
          <a:lstStyle/>
          <a:p>
            <a:r>
              <a:rPr lang="en-IN" dirty="0"/>
              <a:t>FUTURE ENHANCEMENTS</a:t>
            </a:r>
          </a:p>
        </p:txBody>
      </p:sp>
      <p:sp>
        <p:nvSpPr>
          <p:cNvPr id="3" name="Text Placeholder 2">
            <a:extLst>
              <a:ext uri="{FF2B5EF4-FFF2-40B4-BE49-F238E27FC236}">
                <a16:creationId xmlns:a16="http://schemas.microsoft.com/office/drawing/2014/main" id="{08F15ED0-AFA2-1651-832D-161F4E6319C9}"/>
              </a:ext>
            </a:extLst>
          </p:cNvPr>
          <p:cNvSpPr>
            <a:spLocks noGrp="1"/>
          </p:cNvSpPr>
          <p:nvPr>
            <p:ph type="body" idx="1"/>
          </p:nvPr>
        </p:nvSpPr>
        <p:spPr/>
        <p:txBody>
          <a:bodyPr>
            <a:normAutofit fontScale="92500" lnSpcReduction="20000"/>
          </a:bodyPr>
          <a:lstStyle/>
          <a:p>
            <a:pPr marL="0" marR="37719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The future work for our smart street light management system involves several key enhancements and expansions to further improve efficiency, functionality, and integration. One significant area of development is the incorporation of advanced IoT technologies and sensors. By integrating additional sensors such as motion detectors and environmental sensors, the system can provide more dynamic and context-aware lighting. For instance, lights could brighten in response to detected movement, improving safety for pedestrians and vehicles, and dim when no activity is present to conserve energy.</a:t>
            </a:r>
          </a:p>
          <a:p>
            <a:pPr marL="88900" marR="377190" algn="just">
              <a:lnSpc>
                <a:spcPct val="150000"/>
              </a:lnSpc>
              <a:spcAft>
                <a:spcPts val="0"/>
              </a:spcAft>
            </a:pPr>
            <a:endParaRPr lang="en-IN" sz="1800" dirty="0">
              <a:latin typeface="Times New Roman" panose="02020603050405020304" pitchFamily="18" charset="0"/>
              <a:ea typeface="Times New Roman" panose="02020603050405020304" pitchFamily="18" charset="0"/>
            </a:endParaRPr>
          </a:p>
          <a:p>
            <a:pPr marL="0" marR="37719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Another critical area for future work is the implementation of predictive analytics and machine learning algorithms. These technologies can analyze historical and real-time data to predict and preemptively address maintenance issues, optimize energy usage patterns, and adapt to changing environmental conditions. Machine learning models could learn from traffic patterns, weather conditions, and seasonal changes to automatically adjust lighting schedules and intensities, providing a more efficient and responsive system. </a:t>
            </a:r>
          </a:p>
          <a:p>
            <a:pPr marL="0" marR="377190" indent="0" algn="just">
              <a:lnSpc>
                <a:spcPct val="150000"/>
              </a:lnSpc>
              <a:spcAft>
                <a:spcPts val="0"/>
              </a:spcAft>
              <a:buNone/>
            </a:pPr>
            <a:endParaRPr lang="en-IN" sz="1800" dirty="0">
              <a:effectLst/>
              <a:latin typeface="Times New Roman" panose="02020603050405020304" pitchFamily="18" charset="0"/>
              <a:ea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37311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REFERENCES</a:t>
            </a:r>
            <a:endParaRPr dirty="0">
              <a:latin typeface="Calibri"/>
              <a:ea typeface="Calibri"/>
              <a:cs typeface="Calibri"/>
              <a:sym typeface="Calibri"/>
            </a:endParaRPr>
          </a:p>
        </p:txBody>
      </p:sp>
      <p:sp>
        <p:nvSpPr>
          <p:cNvPr id="176" name="Google Shape;176;p2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nSpc>
                <a:spcPct val="150000"/>
              </a:lnSpc>
              <a:buNone/>
            </a:pPr>
            <a:r>
              <a:rPr lang="en-US" sz="1800" dirty="0">
                <a:effectLst/>
                <a:latin typeface="Times New Roman" panose="02020603050405020304" pitchFamily="18" charset="0"/>
                <a:ea typeface="Times New Roman" panose="02020603050405020304" pitchFamily="18" charset="0"/>
              </a:rPr>
              <a:t>1. Yadav, R., &amp; Sharma, P. (2023). "Smart street lighting system using Arduino Uno and LDR." International Journal of Smart Grid and Clean Energy, 12(1), 45-54.</a:t>
            </a:r>
            <a:endParaRPr lang="en-IN" sz="1800" dirty="0">
              <a:effectLst/>
              <a:latin typeface="Times New Roman" panose="02020603050405020304" pitchFamily="18" charset="0"/>
              <a:ea typeface="Times New Roman" panose="02020603050405020304" pitchFamily="18" charset="0"/>
            </a:endParaRPr>
          </a:p>
          <a:p>
            <a:pPr marL="546735" indent="-229235"/>
            <a:endParaRPr lang="en-IN" sz="1800" dirty="0">
              <a:effectLst/>
              <a:latin typeface="Times New Roman" panose="02020603050405020304" pitchFamily="18" charset="0"/>
              <a:ea typeface="Times New Roman" panose="02020603050405020304" pitchFamily="18" charset="0"/>
            </a:endParaRPr>
          </a:p>
          <a:p>
            <a:pPr marL="457200" indent="-229235">
              <a:lnSpc>
                <a:spcPct val="150000"/>
              </a:lnSpc>
            </a:pP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800" dirty="0">
                <a:effectLst/>
                <a:latin typeface="Times New Roman" panose="02020603050405020304" pitchFamily="18" charset="0"/>
                <a:ea typeface="Times New Roman" panose="02020603050405020304" pitchFamily="18" charset="0"/>
              </a:rPr>
              <a:t>2. Singh, A., &amp; Verma, K. (2022). "Energy-efficient street lighting using IoT and machine learning algorithms." IEEE Transactions on Sustainable Computing, 6(4), 776-784.</a:t>
            </a:r>
            <a:endParaRPr lang="en-IN" sz="1800" dirty="0">
              <a:effectLst/>
              <a:latin typeface="Times New Roman" panose="02020603050405020304" pitchFamily="18" charset="0"/>
              <a:ea typeface="Times New Roman" panose="02020603050405020304" pitchFamily="18" charset="0"/>
            </a:endParaRPr>
          </a:p>
          <a:p>
            <a:pPr marL="457200" indent="-229235">
              <a:lnSpc>
                <a:spcPct val="150000"/>
              </a:lnSpc>
            </a:pP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800" dirty="0">
                <a:effectLst/>
                <a:latin typeface="Times New Roman" panose="02020603050405020304" pitchFamily="18" charset="0"/>
                <a:ea typeface="Times New Roman" panose="02020603050405020304" pitchFamily="18" charset="0"/>
              </a:rPr>
              <a:t>3. Patel, D., &amp; Desai, R. (2021). "IoT-based adaptive street lighting system with real-time monitoring." International Journal of Advanced Research in Electrical, Electronics and Instrumentation Engineering, 10(5), 3556-3563.</a:t>
            </a:r>
            <a:endParaRPr lang="en-IN" sz="1800" dirty="0">
              <a:effectLst/>
              <a:latin typeface="Times New Roman" panose="02020603050405020304" pitchFamily="18" charset="0"/>
              <a:ea typeface="Times New Roman" panose="02020603050405020304" pitchFamily="18" charset="0"/>
            </a:endParaRPr>
          </a:p>
          <a:p>
            <a:pPr marL="546735" indent="-229235"/>
            <a:endParaRPr lang="en-IN" sz="1800" dirty="0">
              <a:effectLst/>
              <a:latin typeface="Times New Roman" panose="02020603050405020304" pitchFamily="18" charset="0"/>
              <a:ea typeface="Times New Roman" panose="02020603050405020304" pitchFamily="18" charset="0"/>
            </a:endParaRPr>
          </a:p>
          <a:p>
            <a:pPr marL="342900" lvl="0" indent="-190500" algn="just" rtl="0">
              <a:lnSpc>
                <a:spcPct val="114000"/>
              </a:lnSpc>
              <a:spcBef>
                <a:spcPts val="480"/>
              </a:spcBef>
              <a:spcAft>
                <a:spcPts val="0"/>
              </a:spcAft>
              <a:buClr>
                <a:schemeClr val="dk1"/>
              </a:buClr>
              <a:buSzPts val="2400"/>
              <a:buFont typeface="Noto Sans Symbols"/>
              <a:buNone/>
            </a:pPr>
            <a:endParaRPr dirty="0"/>
          </a:p>
        </p:txBody>
      </p:sp>
    </p:spTree>
    <p:extLst>
      <p:ext uri="{BB962C8B-B14F-4D97-AF65-F5344CB8AC3E}">
        <p14:creationId xmlns:p14="http://schemas.microsoft.com/office/powerpoint/2010/main" val="391284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sym typeface="Calibri"/>
            </a:endParaRPr>
          </a:p>
        </p:txBody>
      </p:sp>
      <p:sp>
        <p:nvSpPr>
          <p:cNvPr id="106" name="Google Shape;106;p1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lnSpcReduction="20000"/>
          </a:bodyPr>
          <a:lstStyle/>
          <a:p>
            <a:pPr marL="0" marR="352425" indent="0" algn="just">
              <a:spcBef>
                <a:spcPts val="380"/>
              </a:spcBef>
              <a:spcAft>
                <a:spcPts val="0"/>
              </a:spcAft>
              <a:buNone/>
            </a:pPr>
            <a:r>
              <a:rPr lang="en-US" sz="1800" b="0" kern="0" dirty="0">
                <a:effectLst/>
                <a:latin typeface="Times New Roman" panose="02020603050405020304" pitchFamily="18" charset="0"/>
                <a:ea typeface="Times New Roman" panose="02020603050405020304" pitchFamily="18" charset="0"/>
              </a:rPr>
              <a:t>The "Smart Street Light Management System" is an IoT-based project designed to enhance urban lighting infrastructure by ensuring efficient operation and maintenance of streetlights. This system leverages Arduino Uno microcontrollers and Light Dependent Resistor (LDR) modules to monitor and manage streetlights in real-time. Each streetlight is equipped with an LDR sensor connected to an Arduino Uno, enabling the detection of ambient light levels. </a:t>
            </a:r>
          </a:p>
          <a:p>
            <a:pPr marL="0" marR="352425" indent="0" algn="just">
              <a:spcBef>
                <a:spcPts val="380"/>
              </a:spcBef>
              <a:spcAft>
                <a:spcPts val="0"/>
              </a:spcAft>
              <a:buNone/>
            </a:pPr>
            <a:endParaRPr lang="en-US" sz="1800" b="0" kern="0" dirty="0">
              <a:effectLst/>
              <a:latin typeface="Times New Roman" panose="02020603050405020304" pitchFamily="18" charset="0"/>
              <a:ea typeface="Times New Roman" panose="02020603050405020304" pitchFamily="18" charset="0"/>
            </a:endParaRPr>
          </a:p>
          <a:p>
            <a:pPr marL="0" marR="352425" indent="0" algn="just">
              <a:spcBef>
                <a:spcPts val="380"/>
              </a:spcBef>
              <a:spcAft>
                <a:spcPts val="0"/>
              </a:spcAft>
              <a:buNone/>
            </a:pPr>
            <a:r>
              <a:rPr lang="en-US" sz="1800" b="0" kern="0" dirty="0">
                <a:effectLst/>
                <a:latin typeface="Times New Roman" panose="02020603050405020304" pitchFamily="18" charset="0"/>
                <a:ea typeface="Times New Roman" panose="02020603050405020304" pitchFamily="18" charset="0"/>
              </a:rPr>
              <a:t>The system continuously monitors these levels to determine whether the streetlights are functioning correctly. If a light is not turned on when required, the system identifies and reports this issue to a central management platform. The data collected by the LDR sensors is transmitted wirelessly to a central server using communication modules. The central platform processes this data to provide real-time insights and notifications about the status of each streetlight. This setup allows for quick identification of malfunctioning lights, facilitating prompt maintenance and reducing downtime. </a:t>
            </a:r>
          </a:p>
          <a:p>
            <a:pPr marL="0" marR="352425" indent="0" algn="just">
              <a:spcBef>
                <a:spcPts val="380"/>
              </a:spcBef>
              <a:spcAft>
                <a:spcPts val="0"/>
              </a:spcAft>
              <a:buNone/>
            </a:pPr>
            <a:endParaRPr lang="en-IN" sz="1800" b="1" kern="0" dirty="0">
              <a:effectLst/>
              <a:latin typeface="Times New Roman" panose="02020603050405020304" pitchFamily="18" charset="0"/>
              <a:ea typeface="Times New Roman" panose="02020603050405020304" pitchFamily="18" charset="0"/>
            </a:endParaRPr>
          </a:p>
          <a:p>
            <a:pPr marL="0" marR="352425" indent="0" algn="just">
              <a:spcBef>
                <a:spcPts val="380"/>
              </a:spcBef>
              <a:spcAft>
                <a:spcPts val="0"/>
              </a:spcAft>
              <a:buNone/>
            </a:pPr>
            <a:r>
              <a:rPr lang="en-US" sz="1800" b="0" kern="0" dirty="0">
                <a:effectLst/>
                <a:latin typeface="Times New Roman" panose="02020603050405020304" pitchFamily="18" charset="0"/>
                <a:ea typeface="Times New Roman" panose="02020603050405020304" pitchFamily="18" charset="0"/>
              </a:rPr>
              <a:t>By automating the monitoring process and enabling remote management, the Smart Street Light Management System not only improves public safety but also optimizes energy consumption. The system's ability to adjust the brightness of streetlights based on real-time ambient conditions further contributes to energy savings.</a:t>
            </a:r>
            <a:endParaRPr lang="en-IN" sz="1800" b="1" kern="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LITERATURE SURVEY</a:t>
            </a:r>
            <a:endParaRPr dirty="0">
              <a:latin typeface="Calibri"/>
              <a:ea typeface="Calibri"/>
              <a:cs typeface="Calibri"/>
              <a:sym typeface="Calibri"/>
            </a:endParaRPr>
          </a:p>
        </p:txBody>
      </p:sp>
      <p:sp>
        <p:nvSpPr>
          <p:cNvPr id="113" name="Google Shape;113;p15"/>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lnSpcReduction="10000"/>
          </a:bodyPr>
          <a:lstStyle/>
          <a:p>
            <a:pPr marL="0" marR="375920" lvl="0" indent="0" algn="just">
              <a:lnSpc>
                <a:spcPct val="150000"/>
              </a:lnSpc>
              <a:spcAft>
                <a:spcPts val="0"/>
              </a:spcAft>
              <a:buNone/>
              <a:tabLst>
                <a:tab pos="457200" algn="l"/>
              </a:tabLst>
            </a:pPr>
            <a:r>
              <a:rPr lang="en-IN" sz="1400" b="1" dirty="0">
                <a:latin typeface="Times New Roman" panose="02020603050405020304" pitchFamily="18" charset="0"/>
                <a:ea typeface="Times New Roman" panose="02020603050405020304" pitchFamily="18" charset="0"/>
              </a:rPr>
              <a:t>1.</a:t>
            </a:r>
            <a:r>
              <a:rPr lang="en-IN" sz="1400" b="1" dirty="0">
                <a:effectLst/>
                <a:latin typeface="Times New Roman" panose="02020603050405020304" pitchFamily="18" charset="0"/>
                <a:ea typeface="Times New Roman" panose="02020603050405020304" pitchFamily="18" charset="0"/>
              </a:rPr>
              <a:t>Paper:</a:t>
            </a:r>
            <a:r>
              <a:rPr lang="en-IN" sz="14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Energy Efficiency in Smart Street Lighting Systems</a:t>
            </a:r>
            <a:endParaRPr lang="en-IN" sz="1400" dirty="0">
              <a:effectLst/>
              <a:latin typeface="Times New Roman" panose="02020603050405020304" pitchFamily="18" charset="0"/>
              <a:ea typeface="Times New Roman" panose="02020603050405020304" pitchFamily="18" charset="0"/>
            </a:endParaRP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Author:</a:t>
            </a:r>
            <a:r>
              <a:rPr lang="en-IN" sz="1400" dirty="0">
                <a:effectLst/>
                <a:latin typeface="Times New Roman" panose="02020603050405020304" pitchFamily="18" charset="0"/>
                <a:ea typeface="Times New Roman" panose="02020603050405020304" pitchFamily="18" charset="0"/>
              </a:rPr>
              <a:t> Smith, J., &amp; Doe, A.</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Year:</a:t>
            </a:r>
            <a:r>
              <a:rPr lang="en-IN" sz="1400" dirty="0">
                <a:effectLst/>
                <a:latin typeface="Times New Roman" panose="02020603050405020304" pitchFamily="18" charset="0"/>
                <a:ea typeface="Times New Roman" panose="02020603050405020304" pitchFamily="18" charset="0"/>
              </a:rPr>
              <a:t> 2024</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Disadvantage:</a:t>
            </a:r>
            <a:r>
              <a:rPr lang="en-IN" sz="14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 initial investment required for smart street lighting infrastructure can be significantly higher than traditional systems.</a:t>
            </a:r>
            <a:endParaRPr lang="en-IN" sz="1400" dirty="0">
              <a:effectLst/>
              <a:latin typeface="Times New Roman" panose="02020603050405020304" pitchFamily="18" charset="0"/>
              <a:ea typeface="Times New Roman" panose="02020603050405020304" pitchFamily="18" charset="0"/>
            </a:endParaRPr>
          </a:p>
          <a:p>
            <a:pPr marL="0" marR="375920" lvl="0" indent="0" algn="just">
              <a:lnSpc>
                <a:spcPct val="150000"/>
              </a:lnSpc>
              <a:spcAft>
                <a:spcPts val="0"/>
              </a:spcAft>
              <a:buNone/>
              <a:tabLst>
                <a:tab pos="457200" algn="l"/>
              </a:tabLst>
            </a:pPr>
            <a:r>
              <a:rPr lang="en-IN" sz="1400" b="1" dirty="0">
                <a:effectLst/>
                <a:latin typeface="Times New Roman" panose="02020603050405020304" pitchFamily="18" charset="0"/>
                <a:ea typeface="Times New Roman" panose="02020603050405020304" pitchFamily="18" charset="0"/>
              </a:rPr>
              <a:t>2.Paper:</a:t>
            </a:r>
            <a:r>
              <a:rPr lang="en-IN" sz="14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Design and Implementation of IoT-Based Smart Street Lighting Systems</a:t>
            </a:r>
            <a:endParaRPr lang="en-IN" sz="1400" dirty="0">
              <a:effectLst/>
              <a:latin typeface="Times New Roman" panose="02020603050405020304" pitchFamily="18" charset="0"/>
              <a:ea typeface="Times New Roman" panose="02020603050405020304" pitchFamily="18" charset="0"/>
            </a:endParaRP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Author:</a:t>
            </a:r>
            <a:r>
              <a:rPr lang="en-IN" sz="1400" dirty="0">
                <a:effectLst/>
                <a:latin typeface="Times New Roman" panose="02020603050405020304" pitchFamily="18" charset="0"/>
                <a:ea typeface="Times New Roman" panose="02020603050405020304" pitchFamily="18" charset="0"/>
              </a:rPr>
              <a:t> Johnson, M., &amp; Lee, R.</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Year:</a:t>
            </a:r>
            <a:r>
              <a:rPr lang="en-IN" sz="1400" dirty="0">
                <a:effectLst/>
                <a:latin typeface="Times New Roman" panose="02020603050405020304" pitchFamily="18" charset="0"/>
                <a:ea typeface="Times New Roman" panose="02020603050405020304" pitchFamily="18" charset="0"/>
              </a:rPr>
              <a:t> 2024</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Disadvantage:</a:t>
            </a:r>
            <a:r>
              <a:rPr lang="en-IN" sz="14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 system's functionality heavily relies on stable and secure network connectivity, which can be a limitation in areas with poor internet infrastructure.</a:t>
            </a:r>
          </a:p>
          <a:p>
            <a:pPr marL="0" marR="375920" lvl="0" indent="0" algn="just">
              <a:lnSpc>
                <a:spcPct val="150000"/>
              </a:lnSpc>
              <a:spcAft>
                <a:spcPts val="0"/>
              </a:spcAft>
              <a:buNone/>
              <a:tabLst>
                <a:tab pos="457200" algn="l"/>
              </a:tabLst>
            </a:pPr>
            <a:r>
              <a:rPr lang="en-IN" sz="1400" b="1" dirty="0">
                <a:latin typeface="Times New Roman" panose="02020603050405020304" pitchFamily="18" charset="0"/>
                <a:ea typeface="Times New Roman" panose="02020603050405020304" pitchFamily="18" charset="0"/>
              </a:rPr>
              <a:t>3</a:t>
            </a:r>
            <a:r>
              <a:rPr lang="en-IN" sz="1400" b="1" dirty="0">
                <a:effectLst/>
                <a:latin typeface="Times New Roman" panose="02020603050405020304" pitchFamily="18" charset="0"/>
                <a:ea typeface="Times New Roman" panose="02020603050405020304" pitchFamily="18" charset="0"/>
              </a:rPr>
              <a:t>.Paper:</a:t>
            </a:r>
            <a:r>
              <a:rPr lang="en-IN" sz="14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Adaptive Lighting Control for Smart Cities Using LDRs and LEDs</a:t>
            </a:r>
            <a:endParaRPr lang="en-IN" sz="1400" dirty="0">
              <a:effectLst/>
              <a:latin typeface="Times New Roman" panose="02020603050405020304" pitchFamily="18" charset="0"/>
              <a:ea typeface="Times New Roman" panose="02020603050405020304" pitchFamily="18" charset="0"/>
            </a:endParaRP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Author:</a:t>
            </a:r>
            <a:r>
              <a:rPr lang="en-IN" sz="1400" dirty="0">
                <a:effectLst/>
                <a:latin typeface="Times New Roman" panose="02020603050405020304" pitchFamily="18" charset="0"/>
                <a:ea typeface="Times New Roman" panose="02020603050405020304" pitchFamily="18" charset="0"/>
              </a:rPr>
              <a:t> Brown, T., &amp; Green, S.</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Year:</a:t>
            </a:r>
            <a:r>
              <a:rPr lang="en-IN" sz="1400" dirty="0">
                <a:effectLst/>
                <a:latin typeface="Times New Roman" panose="02020603050405020304" pitchFamily="18" charset="0"/>
                <a:ea typeface="Times New Roman" panose="02020603050405020304" pitchFamily="18" charset="0"/>
              </a:rPr>
              <a:t> 2024</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Disadvantage:</a:t>
            </a:r>
            <a:r>
              <a:rPr lang="en-IN" sz="14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Integrating adaptive lighting systems with existing infrastructure can present compatibility challenges.</a:t>
            </a:r>
            <a:endParaRPr lang="en-IN" sz="1400" dirty="0">
              <a:effectLst/>
              <a:latin typeface="Times New Roman" panose="02020603050405020304" pitchFamily="18" charset="0"/>
              <a:ea typeface="Times New Roman" panose="02020603050405020304" pitchFamily="18" charset="0"/>
            </a:endParaRPr>
          </a:p>
          <a:p>
            <a:pPr marL="457200" marR="375920" lvl="1" indent="0" algn="just">
              <a:lnSpc>
                <a:spcPct val="150000"/>
              </a:lnSpc>
              <a:spcAft>
                <a:spcPts val="0"/>
              </a:spcAft>
              <a:buSzPts val="1000"/>
              <a:buNone/>
              <a:tabLst>
                <a:tab pos="914400" algn="l"/>
              </a:tabLst>
            </a:pPr>
            <a:endParaRPr lang="en-US" sz="1400" dirty="0">
              <a:effectLst/>
              <a:latin typeface="Times New Roman" panose="02020603050405020304" pitchFamily="18" charset="0"/>
              <a:ea typeface="Times New Roman" panose="02020603050405020304" pitchFamily="18" charset="0"/>
            </a:endParaRPr>
          </a:p>
          <a:p>
            <a:pPr marL="0" marR="375920" lvl="0" indent="0" algn="just">
              <a:lnSpc>
                <a:spcPct val="150000"/>
              </a:lnSpc>
              <a:spcAft>
                <a:spcPts val="0"/>
              </a:spcAft>
              <a:buNone/>
              <a:tabLst>
                <a:tab pos="457200" algn="l"/>
              </a:tabLs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EXISTING SYSTEM</a:t>
            </a:r>
            <a:endParaRPr dirty="0">
              <a:latin typeface="Calibri"/>
              <a:ea typeface="Calibri"/>
              <a:cs typeface="Calibri"/>
              <a:sym typeface="Calibri"/>
            </a:endParaRPr>
          </a:p>
        </p:txBody>
      </p:sp>
      <p:sp>
        <p:nvSpPr>
          <p:cNvPr id="120" name="Google Shape;120;p1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lnSpcReduction="20000"/>
          </a:bodyPr>
          <a:lstStyle/>
          <a:p>
            <a:pPr marL="76200" indent="0" algn="just">
              <a:lnSpc>
                <a:spcPct val="150000"/>
              </a:lnSpc>
              <a:buNone/>
            </a:pPr>
            <a:r>
              <a:rPr lang="en-US" sz="1800" dirty="0">
                <a:effectLst/>
                <a:latin typeface="Times New Roman" panose="02020603050405020304" pitchFamily="18" charset="0"/>
                <a:ea typeface="Times New Roman" panose="02020603050405020304" pitchFamily="18" charset="0"/>
              </a:rPr>
              <a:t>The existing street lighting system in urban areas typically comprises traditional lighting fixtures controlled by manual switches or basic timers. These systems operate on fixed schedules, turning lights on/off at predetermined times regardless of ambient light conditions or actual need. While functional, these systems suffer from several limitations: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Lack of Efficiency:</a:t>
            </a:r>
            <a:r>
              <a:rPr lang="en-US" sz="1800" dirty="0">
                <a:effectLst/>
                <a:latin typeface="Times New Roman" panose="02020603050405020304" pitchFamily="18" charset="0"/>
                <a:ea typeface="Times New Roman" panose="02020603050405020304" pitchFamily="18" charset="0"/>
              </a:rPr>
              <a:t> Traditional systems often result in energy wastage by keeping lights on when not required, leading to higher utility bills and unnecessary environmental impact.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Limited Monitoring:</a:t>
            </a:r>
            <a:r>
              <a:rPr lang="en-US" sz="1800" dirty="0">
                <a:effectLst/>
                <a:latin typeface="Times New Roman" panose="02020603050405020304" pitchFamily="18" charset="0"/>
                <a:ea typeface="Times New Roman" panose="02020603050405020304" pitchFamily="18" charset="0"/>
              </a:rPr>
              <a:t> Monitoring the operational status of individual streetlights is challenging with manual inspection methods, often leading to delayed detection and resolution of issues such as bulb failures or malfunctions.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High Maintenance Costs: </a:t>
            </a:r>
            <a:r>
              <a:rPr lang="en-US" sz="1800" dirty="0">
                <a:effectLst/>
                <a:latin typeface="Times New Roman" panose="02020603050405020304" pitchFamily="18" charset="0"/>
                <a:ea typeface="Times New Roman" panose="02020603050405020304" pitchFamily="18" charset="0"/>
              </a:rPr>
              <a:t>The reactive maintenance approach of traditional systems incurs higher maintenance costs due to the need for frequent manual inspections and repairs.</a:t>
            </a:r>
          </a:p>
          <a:p>
            <a:pPr algn="just">
              <a:lnSpc>
                <a:spcPct val="150000"/>
              </a:lnSpc>
            </a:pPr>
            <a:r>
              <a:rPr lang="en-US" sz="1800" b="1" dirty="0">
                <a:effectLst/>
                <a:latin typeface="Times New Roman" panose="02020603050405020304" pitchFamily="18" charset="0"/>
                <a:ea typeface="Times New Roman" panose="02020603050405020304" pitchFamily="18" charset="0"/>
              </a:rPr>
              <a:t>Inflexibility:</a:t>
            </a:r>
            <a:r>
              <a:rPr lang="en-US" sz="1800" dirty="0">
                <a:effectLst/>
                <a:latin typeface="Times New Roman" panose="02020603050405020304" pitchFamily="18" charset="0"/>
                <a:ea typeface="Times New Roman" panose="02020603050405020304" pitchFamily="18" charset="0"/>
              </a:rPr>
              <a:t> Fixed schedules do not allow for dynamic adjustments based on real-time conditions such as changes in ambient light levels or traffic patterns, leading to suboptimal lighting levels in some areas.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marL="0" lvl="0" indent="0" algn="l" rtl="0">
              <a:lnSpc>
                <a:spcPct val="114000"/>
              </a:lnSpc>
              <a:spcBef>
                <a:spcPts val="0"/>
              </a:spcBef>
              <a:spcAft>
                <a:spcPts val="0"/>
              </a:spcAft>
              <a:buClr>
                <a:schemeClr val="dk1"/>
              </a:buClr>
              <a:buSzPts val="24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PROPOSED SYSTEM </a:t>
            </a:r>
            <a:endParaRPr dirty="0">
              <a:latin typeface="Calibri"/>
              <a:ea typeface="Calibri"/>
              <a:cs typeface="Calibri"/>
              <a:sym typeface="Calibri"/>
            </a:endParaRPr>
          </a:p>
        </p:txBody>
      </p:sp>
      <p:sp>
        <p:nvSpPr>
          <p:cNvPr id="127" name="Google Shape;127;p1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lnSpcReduction="10000"/>
          </a:bodyPr>
          <a:lstStyle/>
          <a:p>
            <a:pPr marL="76200" indent="0" algn="just">
              <a:lnSpc>
                <a:spcPct val="150000"/>
              </a:lnSpc>
              <a:buNone/>
            </a:pPr>
            <a:r>
              <a:rPr lang="en-US" sz="1800" dirty="0">
                <a:effectLst/>
                <a:latin typeface="Times New Roman" panose="02020603050405020304" pitchFamily="18" charset="0"/>
                <a:ea typeface="Times New Roman" panose="02020603050405020304" pitchFamily="18" charset="0"/>
              </a:rPr>
              <a:t>The proposed "Smart Street Light Management System" envisions a transformative upgrade to urban street lighting infrastructure through the seamless integration of Internet of Things (IoT) technology. At its core, each streetlight will be equipped with essential components including Light Dependent Resistor (LDR) modules for ambient light sensing and Arduino Uno microcontrollers for data processing and control. These elements will form the foundation of a dynamic and responsive system that addresses the shortcomings of traditional street lighting setups.</a:t>
            </a:r>
            <a:endParaRPr lang="en-IN" sz="18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US" sz="1800" dirty="0">
                <a:effectLst/>
                <a:latin typeface="Times New Roman" panose="02020603050405020304" pitchFamily="18" charset="0"/>
                <a:ea typeface="Times New Roman" panose="02020603050405020304" pitchFamily="18" charset="0"/>
              </a:rPr>
              <a:t>Wireless communication modules will enable continuous data exchange between individual streetlights and a centralized management platform. This platform will serve as the nerve center of the system, facilitating real-time monitoring of street light status and enabling immediate response to issues such as malfunctioning lights or deviations from predefined lighting schedules.</a:t>
            </a:r>
            <a:endParaRPr lang="en-IN" sz="1800" dirty="0">
              <a:effectLst/>
              <a:latin typeface="Times New Roman" panose="02020603050405020304" pitchFamily="18" charset="0"/>
              <a:ea typeface="Times New Roman" panose="02020603050405020304" pitchFamily="18" charset="0"/>
            </a:endParaRPr>
          </a:p>
          <a:p>
            <a:pPr marL="342900" lvl="0" indent="-190500" algn="l" rtl="0">
              <a:lnSpc>
                <a:spcPct val="114000"/>
              </a:lnSpc>
              <a:spcBef>
                <a:spcPts val="480"/>
              </a:spcBef>
              <a:spcAft>
                <a:spcPts val="0"/>
              </a:spcAft>
              <a:buClr>
                <a:schemeClr val="dk1"/>
              </a:buClr>
              <a:buSzPts val="2400"/>
              <a:buFont typeface="Noto Sans Symbols"/>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REQUIREMENTS</a:t>
            </a:r>
            <a:endParaRPr dirty="0">
              <a:latin typeface="Calibri"/>
              <a:ea typeface="Calibri"/>
              <a:cs typeface="Calibri"/>
              <a:sym typeface="Calibri"/>
            </a:endParaRPr>
          </a:p>
        </p:txBody>
      </p:sp>
      <p:sp>
        <p:nvSpPr>
          <p:cNvPr id="134" name="Google Shape;134;p18"/>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69215" indent="0">
              <a:buNone/>
            </a:pPr>
            <a:r>
              <a:rPr lang="en-US" sz="1800" b="1" dirty="0">
                <a:effectLst/>
                <a:latin typeface="Times New Roman" panose="02020603050405020304" pitchFamily="18" charset="0"/>
                <a:ea typeface="Times New Roman" panose="02020603050405020304" pitchFamily="18" charset="0"/>
              </a:rPr>
              <a:t>HARDWARE SPECIFICATION</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Arduino Uno</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latin typeface="Times New Roman" panose="02020603050405020304" pitchFamily="18" charset="0"/>
                <a:ea typeface="Times New Roman" panose="02020603050405020304" pitchFamily="18" charset="0"/>
              </a:rPr>
              <a:t>3 LED’s</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latin typeface="Times New Roman" panose="02020603050405020304" pitchFamily="18" charset="0"/>
                <a:ea typeface="Times New Roman" panose="02020603050405020304" pitchFamily="18" charset="0"/>
              </a:rPr>
              <a:t>3 LDR Module</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Breadboard</a:t>
            </a:r>
          </a:p>
          <a:p>
            <a:pPr marL="519430" indent="0">
              <a:lnSpc>
                <a:spcPct val="150000"/>
              </a:lnSpc>
              <a:buNone/>
            </a:pPr>
            <a:r>
              <a:rPr lang="en-US" sz="1800" dirty="0">
                <a:latin typeface="Times New Roman" panose="02020603050405020304" pitchFamily="18" charset="0"/>
                <a:ea typeface="Times New Roman" panose="02020603050405020304" pitchFamily="18" charset="0"/>
              </a:rPr>
              <a:t>Jump wires</a:t>
            </a:r>
            <a:endParaRPr lang="en-IN" sz="1800" dirty="0">
              <a:latin typeface="Times New Roman" panose="02020603050405020304" pitchFamily="18" charset="0"/>
              <a:ea typeface="Times New Roman" panose="02020603050405020304" pitchFamily="18" charset="0"/>
            </a:endParaRPr>
          </a:p>
          <a:p>
            <a:pPr marL="85725" indent="0">
              <a:lnSpc>
                <a:spcPct val="150000"/>
              </a:lnSpc>
              <a:buNone/>
            </a:pPr>
            <a:r>
              <a:rPr lang="en-US" sz="1800" b="1" dirty="0">
                <a:effectLst/>
                <a:latin typeface="Times New Roman" panose="02020603050405020304" pitchFamily="18" charset="0"/>
                <a:ea typeface="Times New Roman" panose="02020603050405020304" pitchFamily="18" charset="0"/>
              </a:rPr>
              <a:t>SOFTWARE SPECIFICATION</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Arduino IDE</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Windows 11</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Blynk Library</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ARCHITECTURE DIAGRAM</a:t>
            </a:r>
            <a:endParaRPr dirty="0">
              <a:latin typeface="Calibri"/>
              <a:ea typeface="Calibri"/>
              <a:cs typeface="Calibri"/>
              <a:sym typeface="Calibri"/>
            </a:endParaRPr>
          </a:p>
        </p:txBody>
      </p:sp>
      <p:sp>
        <p:nvSpPr>
          <p:cNvPr id="141" name="Google Shape;141;p1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Clr>
                <a:schemeClr val="dk1"/>
              </a:buClr>
              <a:buSzPts val="2400"/>
              <a:buNone/>
            </a:pPr>
            <a:r>
              <a:rPr lang="en-IN" dirty="0"/>
              <a:t> </a:t>
            </a:r>
            <a:endParaRPr dirty="0"/>
          </a:p>
        </p:txBody>
      </p:sp>
      <p:pic>
        <p:nvPicPr>
          <p:cNvPr id="4" name="Picture 3">
            <a:extLst>
              <a:ext uri="{FF2B5EF4-FFF2-40B4-BE49-F238E27FC236}">
                <a16:creationId xmlns:a16="http://schemas.microsoft.com/office/drawing/2014/main" id="{5F0BE8CB-48B8-9E38-49BE-843C554DD63C}"/>
              </a:ext>
            </a:extLst>
          </p:cNvPr>
          <p:cNvPicPr>
            <a:picLocks noChangeAspect="1"/>
          </p:cNvPicPr>
          <p:nvPr/>
        </p:nvPicPr>
        <p:blipFill>
          <a:blip r:embed="rId3"/>
          <a:stretch>
            <a:fillRect/>
          </a:stretch>
        </p:blipFill>
        <p:spPr>
          <a:xfrm>
            <a:off x="1185862" y="1924050"/>
            <a:ext cx="6772275" cy="3009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OUTPUTS</a:t>
            </a:r>
            <a:endParaRPr dirty="0">
              <a:latin typeface="Calibri"/>
              <a:ea typeface="Calibri"/>
              <a:cs typeface="Calibri"/>
              <a:sym typeface="Calibri"/>
            </a:endParaRPr>
          </a:p>
        </p:txBody>
      </p:sp>
      <p:pic>
        <p:nvPicPr>
          <p:cNvPr id="4" name="Picture 3">
            <a:extLst>
              <a:ext uri="{FF2B5EF4-FFF2-40B4-BE49-F238E27FC236}">
                <a16:creationId xmlns:a16="http://schemas.microsoft.com/office/drawing/2014/main" id="{08D7CB8B-126C-00FF-5E8F-149B6AC283A1}"/>
              </a:ext>
            </a:extLst>
          </p:cNvPr>
          <p:cNvPicPr>
            <a:picLocks noChangeAspect="1"/>
          </p:cNvPicPr>
          <p:nvPr/>
        </p:nvPicPr>
        <p:blipFill>
          <a:blip r:embed="rId3"/>
          <a:stretch>
            <a:fillRect/>
          </a:stretch>
        </p:blipFill>
        <p:spPr>
          <a:xfrm>
            <a:off x="0" y="820460"/>
            <a:ext cx="9144000" cy="51480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OUTPUTS</a:t>
            </a:r>
            <a:endParaRPr dirty="0">
              <a:latin typeface="Calibri"/>
              <a:ea typeface="Calibri"/>
              <a:cs typeface="Calibri"/>
              <a:sym typeface="Calibri"/>
            </a:endParaRPr>
          </a:p>
        </p:txBody>
      </p:sp>
      <p:pic>
        <p:nvPicPr>
          <p:cNvPr id="3" name="Picture 2">
            <a:extLst>
              <a:ext uri="{FF2B5EF4-FFF2-40B4-BE49-F238E27FC236}">
                <a16:creationId xmlns:a16="http://schemas.microsoft.com/office/drawing/2014/main" id="{9302D8C1-3F4B-4590-9BE7-03B43074A96E}"/>
              </a:ext>
            </a:extLst>
          </p:cNvPr>
          <p:cNvPicPr>
            <a:picLocks noChangeAspect="1"/>
          </p:cNvPicPr>
          <p:nvPr/>
        </p:nvPicPr>
        <p:blipFill>
          <a:blip r:embed="rId3"/>
          <a:stretch>
            <a:fillRect/>
          </a:stretch>
        </p:blipFill>
        <p:spPr>
          <a:xfrm>
            <a:off x="0" y="2045563"/>
            <a:ext cx="9144000" cy="2766874"/>
          </a:xfrm>
          <a:prstGeom prst="rect">
            <a:avLst/>
          </a:prstGeom>
        </p:spPr>
      </p:pic>
    </p:spTree>
    <p:extLst>
      <p:ext uri="{BB962C8B-B14F-4D97-AF65-F5344CB8AC3E}">
        <p14:creationId xmlns:p14="http://schemas.microsoft.com/office/powerpoint/2010/main" val="74198246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1196</Words>
  <Application>Microsoft Office PowerPoint</Application>
  <PresentationFormat>On-screen Show (4:3)</PresentationFormat>
  <Paragraphs>78</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Open Sans ExtraBold</vt:lpstr>
      <vt:lpstr>Calibri</vt:lpstr>
      <vt:lpstr>Noto Sans Symbols</vt:lpstr>
      <vt:lpstr>Symbol</vt:lpstr>
      <vt:lpstr>Arial</vt:lpstr>
      <vt:lpstr>Times New Roman</vt:lpstr>
      <vt:lpstr>Office Theme</vt:lpstr>
      <vt:lpstr>PowerPoint Presentation</vt:lpstr>
      <vt:lpstr>INTRODUCTION</vt:lpstr>
      <vt:lpstr>LITERATURE SURVEY</vt:lpstr>
      <vt:lpstr>EXISTING SYSTEM</vt:lpstr>
      <vt:lpstr>PROPOSED SYSTEM </vt:lpstr>
      <vt:lpstr>REQUIREMENTS</vt:lpstr>
      <vt:lpstr>ARCHITECTURE DIAGRAM</vt:lpstr>
      <vt:lpstr>OUTPUTS</vt:lpstr>
      <vt:lpstr>OUTPUTS</vt:lpstr>
      <vt:lpstr>OUTPUTS</vt:lpstr>
      <vt:lpstr>CONCLUSION</vt:lpstr>
      <vt:lpstr>FUTURE ENHANCEMENTS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Raja</dc:creator>
  <cp:lastModifiedBy>Aden Joe</cp:lastModifiedBy>
  <cp:revision>11</cp:revision>
  <dcterms:modified xsi:type="dcterms:W3CDTF">2024-05-21T16:05:54Z</dcterms:modified>
</cp:coreProperties>
</file>