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Gotham Bold" charset="1" panose="00000000000000000000"/>
      <p:regular r:id="rId16"/>
    </p:embeddedFont>
    <p:embeddedFont>
      <p:font typeface="Gotham Italics" charset="1" panose="00000000000000000000"/>
      <p:regular r:id="rId17"/>
    </p:embeddedFont>
    <p:embeddedFont>
      <p:font typeface="Gotham"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6596393" y="-4588885"/>
            <a:ext cx="10994424" cy="10994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gradFill>
                <a:gsLst>
                  <a:gs pos="0">
                    <a:srgbClr val="0053F3">
                      <a:alpha val="12000"/>
                    </a:srgbClr>
                  </a:gs>
                  <a:gs pos="100000">
                    <a:srgbClr val="0B0088">
                      <a:alpha val="12000"/>
                    </a:srgbClr>
                  </a:gs>
                </a:gsLst>
                <a:lin ang="0"/>
              </a:gra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493153" y="4532613"/>
            <a:ext cx="10994424" cy="1099442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gradFill>
                <a:gsLst>
                  <a:gs pos="0">
                    <a:srgbClr val="0053F3">
                      <a:alpha val="12000"/>
                    </a:srgbClr>
                  </a:gs>
                  <a:gs pos="100000">
                    <a:srgbClr val="0B0088">
                      <a:alpha val="12000"/>
                    </a:srgbClr>
                  </a:gs>
                </a:gsLst>
                <a:lin ang="0"/>
              </a:gra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039205" y="5656305"/>
            <a:ext cx="12209591" cy="946111"/>
          </a:xfrm>
          <a:prstGeom prst="rect">
            <a:avLst/>
          </a:prstGeom>
        </p:spPr>
        <p:txBody>
          <a:bodyPr anchor="t" rtlCol="false" tIns="0" lIns="0" bIns="0" rIns="0">
            <a:spAutoFit/>
          </a:bodyPr>
          <a:lstStyle/>
          <a:p>
            <a:pPr algn="ctr">
              <a:lnSpc>
                <a:spcPts val="7702"/>
              </a:lnSpc>
              <a:spcBef>
                <a:spcPct val="0"/>
              </a:spcBef>
            </a:pPr>
            <a:r>
              <a:rPr lang="en-US" b="true" sz="5501">
                <a:solidFill>
                  <a:srgbClr val="1B365C"/>
                </a:solidFill>
                <a:latin typeface="Gotham Bold"/>
                <a:ea typeface="Gotham Bold"/>
                <a:cs typeface="Gotham Bold"/>
                <a:sym typeface="Gotham Bold"/>
              </a:rPr>
              <a:t>Machine Learning Classification</a:t>
            </a:r>
          </a:p>
        </p:txBody>
      </p:sp>
      <p:sp>
        <p:nvSpPr>
          <p:cNvPr name="TextBox 9" id="9"/>
          <p:cNvSpPr txBox="true"/>
          <p:nvPr/>
        </p:nvSpPr>
        <p:spPr>
          <a:xfrm rot="0">
            <a:off x="3564241" y="3904526"/>
            <a:ext cx="11159517" cy="1866079"/>
          </a:xfrm>
          <a:prstGeom prst="rect">
            <a:avLst/>
          </a:prstGeom>
        </p:spPr>
        <p:txBody>
          <a:bodyPr anchor="t" rtlCol="false" tIns="0" lIns="0" bIns="0" rIns="0">
            <a:spAutoFit/>
          </a:bodyPr>
          <a:lstStyle/>
          <a:p>
            <a:pPr algn="ctr">
              <a:lnSpc>
                <a:spcPts val="15270"/>
              </a:lnSpc>
              <a:spcBef>
                <a:spcPct val="0"/>
              </a:spcBef>
            </a:pPr>
            <a:r>
              <a:rPr lang="en-US" b="true" sz="10907">
                <a:solidFill>
                  <a:srgbClr val="1B365C"/>
                </a:solidFill>
                <a:latin typeface="Gotham Bold"/>
                <a:ea typeface="Gotham Bold"/>
                <a:cs typeface="Gotham Bold"/>
                <a:sym typeface="Gotham Bold"/>
              </a:rPr>
              <a:t>Mini Project</a:t>
            </a:r>
          </a:p>
        </p:txBody>
      </p:sp>
      <p:sp>
        <p:nvSpPr>
          <p:cNvPr name="Freeform 10" id="10"/>
          <p:cNvSpPr/>
          <p:nvPr/>
        </p:nvSpPr>
        <p:spPr>
          <a:xfrm flipH="false" flipV="false" rot="0">
            <a:off x="-2083156" y="0"/>
            <a:ext cx="4651379" cy="3086824"/>
          </a:xfrm>
          <a:custGeom>
            <a:avLst/>
            <a:gdLst/>
            <a:ahLst/>
            <a:cxnLst/>
            <a:rect r="r" b="b" t="t" l="l"/>
            <a:pathLst>
              <a:path h="3086824" w="4651379">
                <a:moveTo>
                  <a:pt x="0" y="0"/>
                </a:moveTo>
                <a:lnTo>
                  <a:pt x="4651379" y="0"/>
                </a:lnTo>
                <a:lnTo>
                  <a:pt x="4651379" y="3086824"/>
                </a:lnTo>
                <a:lnTo>
                  <a:pt x="0" y="308682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4338986" y="8043475"/>
            <a:ext cx="4651379" cy="3086824"/>
          </a:xfrm>
          <a:custGeom>
            <a:avLst/>
            <a:gdLst/>
            <a:ahLst/>
            <a:cxnLst/>
            <a:rect r="r" b="b" t="t" l="l"/>
            <a:pathLst>
              <a:path h="3086824" w="4651379">
                <a:moveTo>
                  <a:pt x="0" y="0"/>
                </a:moveTo>
                <a:lnTo>
                  <a:pt x="4651379" y="0"/>
                </a:lnTo>
                <a:lnTo>
                  <a:pt x="4651379" y="3086824"/>
                </a:lnTo>
                <a:lnTo>
                  <a:pt x="0" y="308682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659147" y="9258300"/>
            <a:ext cx="8446777" cy="1543050"/>
            <a:chOff x="0" y="0"/>
            <a:chExt cx="2224665" cy="406400"/>
          </a:xfrm>
        </p:grpSpPr>
        <p:sp>
          <p:nvSpPr>
            <p:cNvPr name="Freeform 13" id="13"/>
            <p:cNvSpPr/>
            <p:nvPr/>
          </p:nvSpPr>
          <p:spPr>
            <a:xfrm flipH="false" flipV="false" rot="0">
              <a:off x="0" y="0"/>
              <a:ext cx="2224666" cy="406400"/>
            </a:xfrm>
            <a:custGeom>
              <a:avLst/>
              <a:gdLst/>
              <a:ahLst/>
              <a:cxnLst/>
              <a:rect r="r" b="b" t="t" l="l"/>
              <a:pathLst>
                <a:path h="406400" w="2224666">
                  <a:moveTo>
                    <a:pt x="46744" y="0"/>
                  </a:moveTo>
                  <a:lnTo>
                    <a:pt x="2177921" y="0"/>
                  </a:lnTo>
                  <a:cubicBezTo>
                    <a:pt x="2203737" y="0"/>
                    <a:pt x="2224666" y="20928"/>
                    <a:pt x="2224666" y="46744"/>
                  </a:cubicBezTo>
                  <a:lnTo>
                    <a:pt x="2224666" y="359656"/>
                  </a:lnTo>
                  <a:cubicBezTo>
                    <a:pt x="2224666" y="385472"/>
                    <a:pt x="2203737" y="406400"/>
                    <a:pt x="2177921" y="406400"/>
                  </a:cubicBezTo>
                  <a:lnTo>
                    <a:pt x="46744" y="406400"/>
                  </a:lnTo>
                  <a:cubicBezTo>
                    <a:pt x="20928" y="406400"/>
                    <a:pt x="0" y="385472"/>
                    <a:pt x="0" y="359656"/>
                  </a:cubicBezTo>
                  <a:lnTo>
                    <a:pt x="0" y="46744"/>
                  </a:lnTo>
                  <a:cubicBezTo>
                    <a:pt x="0" y="20928"/>
                    <a:pt x="20928" y="0"/>
                    <a:pt x="46744" y="0"/>
                  </a:cubicBezTo>
                  <a:close/>
                </a:path>
              </a:pathLst>
            </a:custGeom>
            <a:solidFill>
              <a:srgbClr val="1B365C"/>
            </a:solidFill>
          </p:spPr>
        </p:sp>
        <p:sp>
          <p:nvSpPr>
            <p:cNvPr name="TextBox 14" id="14"/>
            <p:cNvSpPr txBox="true"/>
            <p:nvPr/>
          </p:nvSpPr>
          <p:spPr>
            <a:xfrm>
              <a:off x="0" y="-38100"/>
              <a:ext cx="222466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1859842" y="-514350"/>
            <a:ext cx="8446777" cy="1543050"/>
            <a:chOff x="0" y="0"/>
            <a:chExt cx="2224665" cy="406400"/>
          </a:xfrm>
        </p:grpSpPr>
        <p:sp>
          <p:nvSpPr>
            <p:cNvPr name="Freeform 16" id="16"/>
            <p:cNvSpPr/>
            <p:nvPr/>
          </p:nvSpPr>
          <p:spPr>
            <a:xfrm flipH="false" flipV="false" rot="0">
              <a:off x="0" y="0"/>
              <a:ext cx="2224666" cy="406400"/>
            </a:xfrm>
            <a:custGeom>
              <a:avLst/>
              <a:gdLst/>
              <a:ahLst/>
              <a:cxnLst/>
              <a:rect r="r" b="b" t="t" l="l"/>
              <a:pathLst>
                <a:path h="406400" w="2224666">
                  <a:moveTo>
                    <a:pt x="46744" y="0"/>
                  </a:moveTo>
                  <a:lnTo>
                    <a:pt x="2177921" y="0"/>
                  </a:lnTo>
                  <a:cubicBezTo>
                    <a:pt x="2203737" y="0"/>
                    <a:pt x="2224666" y="20928"/>
                    <a:pt x="2224666" y="46744"/>
                  </a:cubicBezTo>
                  <a:lnTo>
                    <a:pt x="2224666" y="359656"/>
                  </a:lnTo>
                  <a:cubicBezTo>
                    <a:pt x="2224666" y="385472"/>
                    <a:pt x="2203737" y="406400"/>
                    <a:pt x="2177921" y="406400"/>
                  </a:cubicBezTo>
                  <a:lnTo>
                    <a:pt x="46744" y="406400"/>
                  </a:lnTo>
                  <a:cubicBezTo>
                    <a:pt x="20928" y="406400"/>
                    <a:pt x="0" y="385472"/>
                    <a:pt x="0" y="359656"/>
                  </a:cubicBezTo>
                  <a:lnTo>
                    <a:pt x="0" y="46744"/>
                  </a:lnTo>
                  <a:cubicBezTo>
                    <a:pt x="0" y="20928"/>
                    <a:pt x="20928" y="0"/>
                    <a:pt x="46744" y="0"/>
                  </a:cubicBezTo>
                  <a:close/>
                </a:path>
              </a:pathLst>
            </a:custGeom>
            <a:solidFill>
              <a:srgbClr val="1B365C"/>
            </a:solidFill>
          </p:spPr>
        </p:sp>
        <p:sp>
          <p:nvSpPr>
            <p:cNvPr name="TextBox 17" id="17"/>
            <p:cNvSpPr txBox="true"/>
            <p:nvPr/>
          </p:nvSpPr>
          <p:spPr>
            <a:xfrm>
              <a:off x="0" y="-38100"/>
              <a:ext cx="2224665" cy="444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2686848" y="1894822"/>
            <a:ext cx="23030831" cy="6466134"/>
            <a:chOff x="0" y="0"/>
            <a:chExt cx="812800" cy="228202"/>
          </a:xfrm>
        </p:grpSpPr>
        <p:sp>
          <p:nvSpPr>
            <p:cNvPr name="Freeform 3" id="3"/>
            <p:cNvSpPr/>
            <p:nvPr/>
          </p:nvSpPr>
          <p:spPr>
            <a:xfrm flipH="false" flipV="false" rot="0">
              <a:off x="0" y="0"/>
              <a:ext cx="812800" cy="228202"/>
            </a:xfrm>
            <a:custGeom>
              <a:avLst/>
              <a:gdLst/>
              <a:ahLst/>
              <a:cxnLst/>
              <a:rect r="r" b="b" t="t" l="l"/>
              <a:pathLst>
                <a:path h="228202" w="812800">
                  <a:moveTo>
                    <a:pt x="0" y="0"/>
                  </a:moveTo>
                  <a:lnTo>
                    <a:pt x="812800" y="0"/>
                  </a:lnTo>
                  <a:lnTo>
                    <a:pt x="812800" y="228202"/>
                  </a:lnTo>
                  <a:lnTo>
                    <a:pt x="0" y="228202"/>
                  </a:lnTo>
                  <a:close/>
                </a:path>
              </a:pathLst>
            </a:custGeom>
            <a:solidFill>
              <a:srgbClr val="1B365C"/>
            </a:solidFill>
            <a:ln cap="sq">
              <a:noFill/>
              <a:prstDash val="solid"/>
              <a:miter/>
            </a:ln>
          </p:spPr>
        </p:sp>
        <p:sp>
          <p:nvSpPr>
            <p:cNvPr name="TextBox 4" id="4"/>
            <p:cNvSpPr txBox="true"/>
            <p:nvPr/>
          </p:nvSpPr>
          <p:spPr>
            <a:xfrm>
              <a:off x="0" y="-38100"/>
              <a:ext cx="812800" cy="26630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9492614" y="3661750"/>
            <a:ext cx="9059526" cy="2932277"/>
            <a:chOff x="0" y="0"/>
            <a:chExt cx="12079367" cy="3909703"/>
          </a:xfrm>
        </p:grpSpPr>
        <p:sp>
          <p:nvSpPr>
            <p:cNvPr name="TextBox 6" id="6"/>
            <p:cNvSpPr txBox="true"/>
            <p:nvPr/>
          </p:nvSpPr>
          <p:spPr>
            <a:xfrm rot="0">
              <a:off x="0" y="38100"/>
              <a:ext cx="8579733" cy="821550"/>
            </a:xfrm>
            <a:prstGeom prst="rect">
              <a:avLst/>
            </a:prstGeom>
          </p:spPr>
          <p:txBody>
            <a:bodyPr anchor="t" rtlCol="false" tIns="0" lIns="0" bIns="0" rIns="0">
              <a:spAutoFit/>
            </a:bodyPr>
            <a:lstStyle/>
            <a:p>
              <a:pPr algn="just">
                <a:lnSpc>
                  <a:spcPts val="4693"/>
                </a:lnSpc>
              </a:pPr>
              <a:r>
                <a:rPr lang="en-US" b="true" sz="4266">
                  <a:solidFill>
                    <a:srgbClr val="FFFFFF"/>
                  </a:solidFill>
                  <a:latin typeface="Gotham Bold"/>
                  <a:ea typeface="Gotham Bold"/>
                  <a:cs typeface="Gotham Bold"/>
                  <a:sym typeface="Gotham Bold"/>
                </a:rPr>
                <a:t>Contact Details</a:t>
              </a:r>
            </a:p>
          </p:txBody>
        </p:sp>
        <p:sp>
          <p:nvSpPr>
            <p:cNvPr name="TextBox 7" id="7"/>
            <p:cNvSpPr txBox="true"/>
            <p:nvPr/>
          </p:nvSpPr>
          <p:spPr>
            <a:xfrm rot="0">
              <a:off x="0" y="1357840"/>
              <a:ext cx="2493424" cy="439245"/>
            </a:xfrm>
            <a:prstGeom prst="rect">
              <a:avLst/>
            </a:prstGeom>
          </p:spPr>
          <p:txBody>
            <a:bodyPr anchor="t" rtlCol="false" tIns="0" lIns="0" bIns="0" rIns="0">
              <a:spAutoFit/>
            </a:bodyPr>
            <a:lstStyle/>
            <a:p>
              <a:pPr algn="l">
                <a:lnSpc>
                  <a:spcPts val="2546"/>
                </a:lnSpc>
              </a:pPr>
              <a:r>
                <a:rPr lang="en-US" sz="2314" i="true">
                  <a:solidFill>
                    <a:srgbClr val="FFFFFF"/>
                  </a:solidFill>
                  <a:latin typeface="Gotham Italics"/>
                  <a:ea typeface="Gotham Italics"/>
                  <a:cs typeface="Gotham Italics"/>
                  <a:sym typeface="Gotham Italics"/>
                </a:rPr>
                <a:t>Linkedin</a:t>
              </a:r>
              <a:r>
                <a:rPr lang="en-US" sz="2314" i="true">
                  <a:solidFill>
                    <a:srgbClr val="FFFFFF"/>
                  </a:solidFill>
                  <a:latin typeface="Gotham Italics"/>
                  <a:ea typeface="Gotham Italics"/>
                  <a:cs typeface="Gotham Italics"/>
                  <a:sym typeface="Gotham Italics"/>
                </a:rPr>
                <a:t>: </a:t>
              </a:r>
            </a:p>
          </p:txBody>
        </p:sp>
        <p:sp>
          <p:nvSpPr>
            <p:cNvPr name="TextBox 8" id="8"/>
            <p:cNvSpPr txBox="true"/>
            <p:nvPr/>
          </p:nvSpPr>
          <p:spPr>
            <a:xfrm rot="0">
              <a:off x="2493424" y="3470457"/>
              <a:ext cx="6466425" cy="439245"/>
            </a:xfrm>
            <a:prstGeom prst="rect">
              <a:avLst/>
            </a:prstGeom>
          </p:spPr>
          <p:txBody>
            <a:bodyPr anchor="t" rtlCol="false" tIns="0" lIns="0" bIns="0" rIns="0">
              <a:spAutoFit/>
            </a:bodyPr>
            <a:lstStyle/>
            <a:p>
              <a:pPr algn="l">
                <a:lnSpc>
                  <a:spcPts val="2546"/>
                </a:lnSpc>
              </a:pPr>
              <a:r>
                <a:rPr lang="en-US" sz="2314" i="true">
                  <a:solidFill>
                    <a:srgbClr val="FFFFFF"/>
                  </a:solidFill>
                  <a:latin typeface="Gotham Italics"/>
                  <a:ea typeface="Gotham Italics"/>
                  <a:cs typeface="Gotham Italics"/>
                  <a:sym typeface="Gotham Italics"/>
                </a:rPr>
                <a:t>marvinugraha@gmail.com</a:t>
              </a:r>
            </a:p>
          </p:txBody>
        </p:sp>
        <p:sp>
          <p:nvSpPr>
            <p:cNvPr name="TextBox 9" id="9"/>
            <p:cNvSpPr txBox="true"/>
            <p:nvPr/>
          </p:nvSpPr>
          <p:spPr>
            <a:xfrm rot="0">
              <a:off x="2493424" y="1355664"/>
              <a:ext cx="9585943" cy="439245"/>
            </a:xfrm>
            <a:prstGeom prst="rect">
              <a:avLst/>
            </a:prstGeom>
          </p:spPr>
          <p:txBody>
            <a:bodyPr anchor="t" rtlCol="false" tIns="0" lIns="0" bIns="0" rIns="0">
              <a:spAutoFit/>
            </a:bodyPr>
            <a:lstStyle/>
            <a:p>
              <a:pPr algn="l">
                <a:lnSpc>
                  <a:spcPts val="2546"/>
                </a:lnSpc>
              </a:pPr>
              <a:r>
                <a:rPr lang="en-US" sz="2314" i="true">
                  <a:solidFill>
                    <a:srgbClr val="FFFFFF"/>
                  </a:solidFill>
                  <a:latin typeface="Gotham Italics"/>
                  <a:ea typeface="Gotham Italics"/>
                  <a:cs typeface="Gotham Italics"/>
                  <a:sym typeface="Gotham Italics"/>
                </a:rPr>
                <a:t>https://www.linkedin.com/in/marvinugraha/</a:t>
              </a:r>
            </a:p>
          </p:txBody>
        </p:sp>
        <p:sp>
          <p:nvSpPr>
            <p:cNvPr name="TextBox 10" id="10"/>
            <p:cNvSpPr txBox="true"/>
            <p:nvPr/>
          </p:nvSpPr>
          <p:spPr>
            <a:xfrm rot="0">
              <a:off x="2493424" y="2414245"/>
              <a:ext cx="7994984" cy="439245"/>
            </a:xfrm>
            <a:prstGeom prst="rect">
              <a:avLst/>
            </a:prstGeom>
          </p:spPr>
          <p:txBody>
            <a:bodyPr anchor="t" rtlCol="false" tIns="0" lIns="0" bIns="0" rIns="0">
              <a:spAutoFit/>
            </a:bodyPr>
            <a:lstStyle/>
            <a:p>
              <a:pPr algn="l">
                <a:lnSpc>
                  <a:spcPts val="2546"/>
                </a:lnSpc>
              </a:pPr>
              <a:r>
                <a:rPr lang="en-US" sz="2314" i="true">
                  <a:solidFill>
                    <a:srgbClr val="FFFFFF"/>
                  </a:solidFill>
                  <a:latin typeface="Gotham Italics"/>
                  <a:ea typeface="Gotham Italics"/>
                  <a:cs typeface="Gotham Italics"/>
                  <a:sym typeface="Gotham Italics"/>
                </a:rPr>
                <a:t>https://github.com/adenyuy</a:t>
              </a:r>
            </a:p>
          </p:txBody>
        </p:sp>
        <p:sp>
          <p:nvSpPr>
            <p:cNvPr name="TextBox 11" id="11"/>
            <p:cNvSpPr txBox="true"/>
            <p:nvPr/>
          </p:nvSpPr>
          <p:spPr>
            <a:xfrm rot="0">
              <a:off x="0" y="2414245"/>
              <a:ext cx="2493424" cy="439245"/>
            </a:xfrm>
            <a:prstGeom prst="rect">
              <a:avLst/>
            </a:prstGeom>
          </p:spPr>
          <p:txBody>
            <a:bodyPr anchor="t" rtlCol="false" tIns="0" lIns="0" bIns="0" rIns="0">
              <a:spAutoFit/>
            </a:bodyPr>
            <a:lstStyle/>
            <a:p>
              <a:pPr algn="l">
                <a:lnSpc>
                  <a:spcPts val="2546"/>
                </a:lnSpc>
              </a:pPr>
              <a:r>
                <a:rPr lang="en-US" sz="2314" i="true">
                  <a:solidFill>
                    <a:srgbClr val="FFFFFF"/>
                  </a:solidFill>
                  <a:latin typeface="Gotham Italics"/>
                  <a:ea typeface="Gotham Italics"/>
                  <a:cs typeface="Gotham Italics"/>
                  <a:sym typeface="Gotham Italics"/>
                </a:rPr>
                <a:t>Github :</a:t>
              </a:r>
            </a:p>
          </p:txBody>
        </p:sp>
        <p:sp>
          <p:nvSpPr>
            <p:cNvPr name="TextBox 12" id="12"/>
            <p:cNvSpPr txBox="true"/>
            <p:nvPr/>
          </p:nvSpPr>
          <p:spPr>
            <a:xfrm rot="0">
              <a:off x="0" y="3470457"/>
              <a:ext cx="2493424" cy="439245"/>
            </a:xfrm>
            <a:prstGeom prst="rect">
              <a:avLst/>
            </a:prstGeom>
          </p:spPr>
          <p:txBody>
            <a:bodyPr anchor="t" rtlCol="false" tIns="0" lIns="0" bIns="0" rIns="0">
              <a:spAutoFit/>
            </a:bodyPr>
            <a:lstStyle/>
            <a:p>
              <a:pPr algn="l">
                <a:lnSpc>
                  <a:spcPts val="2546"/>
                </a:lnSpc>
              </a:pPr>
              <a:r>
                <a:rPr lang="en-US" sz="2314" i="true">
                  <a:solidFill>
                    <a:srgbClr val="FFFFFF"/>
                  </a:solidFill>
                  <a:latin typeface="Gotham Italics"/>
                  <a:ea typeface="Gotham Italics"/>
                  <a:cs typeface="Gotham Italics"/>
                  <a:sym typeface="Gotham Italics"/>
                </a:rPr>
                <a:t>Email :</a:t>
              </a:r>
            </a:p>
          </p:txBody>
        </p:sp>
      </p:grpSp>
      <p:sp>
        <p:nvSpPr>
          <p:cNvPr name="TextBox 13" id="13"/>
          <p:cNvSpPr txBox="true"/>
          <p:nvPr/>
        </p:nvSpPr>
        <p:spPr>
          <a:xfrm rot="0">
            <a:off x="574397" y="4584360"/>
            <a:ext cx="8254171" cy="1391857"/>
          </a:xfrm>
          <a:prstGeom prst="rect">
            <a:avLst/>
          </a:prstGeom>
        </p:spPr>
        <p:txBody>
          <a:bodyPr anchor="t" rtlCol="false" tIns="0" lIns="0" bIns="0" rIns="0">
            <a:spAutoFit/>
          </a:bodyPr>
          <a:lstStyle/>
          <a:p>
            <a:pPr algn="l">
              <a:lnSpc>
                <a:spcPts val="10149"/>
              </a:lnSpc>
            </a:pPr>
            <a:r>
              <a:rPr lang="en-US" b="true" sz="11153">
                <a:solidFill>
                  <a:srgbClr val="FFFFFE"/>
                </a:solidFill>
                <a:latin typeface="Gotham Bold"/>
                <a:ea typeface="Gotham Bold"/>
                <a:cs typeface="Gotham Bold"/>
                <a:sym typeface="Gotham Bold"/>
              </a:rPr>
              <a:t>Thank you</a:t>
            </a:r>
          </a:p>
        </p:txBody>
      </p:sp>
      <p:grpSp>
        <p:nvGrpSpPr>
          <p:cNvPr name="Group 14" id="14"/>
          <p:cNvGrpSpPr/>
          <p:nvPr/>
        </p:nvGrpSpPr>
        <p:grpSpPr>
          <a:xfrm rot="0">
            <a:off x="-3016574" y="9701660"/>
            <a:ext cx="23030831" cy="1108234"/>
            <a:chOff x="0" y="0"/>
            <a:chExt cx="812800" cy="39112"/>
          </a:xfrm>
        </p:grpSpPr>
        <p:sp>
          <p:nvSpPr>
            <p:cNvPr name="Freeform 15" id="15"/>
            <p:cNvSpPr/>
            <p:nvPr/>
          </p:nvSpPr>
          <p:spPr>
            <a:xfrm flipH="false" flipV="false" rot="0">
              <a:off x="0" y="0"/>
              <a:ext cx="812800" cy="39112"/>
            </a:xfrm>
            <a:custGeom>
              <a:avLst/>
              <a:gdLst/>
              <a:ahLst/>
              <a:cxnLst/>
              <a:rect r="r" b="b" t="t" l="l"/>
              <a:pathLst>
                <a:path h="39112" w="812800">
                  <a:moveTo>
                    <a:pt x="0" y="0"/>
                  </a:moveTo>
                  <a:lnTo>
                    <a:pt x="812800" y="0"/>
                  </a:lnTo>
                  <a:lnTo>
                    <a:pt x="812800" y="39112"/>
                  </a:lnTo>
                  <a:lnTo>
                    <a:pt x="0" y="39112"/>
                  </a:lnTo>
                  <a:close/>
                </a:path>
              </a:pathLst>
            </a:custGeom>
            <a:solidFill>
              <a:srgbClr val="1B365C"/>
            </a:solidFill>
            <a:ln cap="sq">
              <a:noFill/>
              <a:prstDash val="solid"/>
              <a:miter/>
            </a:ln>
          </p:spPr>
        </p:sp>
        <p:sp>
          <p:nvSpPr>
            <p:cNvPr name="TextBox 16" id="16"/>
            <p:cNvSpPr txBox="true"/>
            <p:nvPr/>
          </p:nvSpPr>
          <p:spPr>
            <a:xfrm>
              <a:off x="0" y="-38100"/>
              <a:ext cx="812800" cy="77212"/>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3274414" y="-554117"/>
            <a:ext cx="23030831" cy="1108234"/>
            <a:chOff x="0" y="0"/>
            <a:chExt cx="812800" cy="39112"/>
          </a:xfrm>
        </p:grpSpPr>
        <p:sp>
          <p:nvSpPr>
            <p:cNvPr name="Freeform 18" id="18"/>
            <p:cNvSpPr/>
            <p:nvPr/>
          </p:nvSpPr>
          <p:spPr>
            <a:xfrm flipH="false" flipV="false" rot="0">
              <a:off x="0" y="0"/>
              <a:ext cx="812800" cy="39112"/>
            </a:xfrm>
            <a:custGeom>
              <a:avLst/>
              <a:gdLst/>
              <a:ahLst/>
              <a:cxnLst/>
              <a:rect r="r" b="b" t="t" l="l"/>
              <a:pathLst>
                <a:path h="39112" w="812800">
                  <a:moveTo>
                    <a:pt x="0" y="0"/>
                  </a:moveTo>
                  <a:lnTo>
                    <a:pt x="812800" y="0"/>
                  </a:lnTo>
                  <a:lnTo>
                    <a:pt x="812800" y="39112"/>
                  </a:lnTo>
                  <a:lnTo>
                    <a:pt x="0" y="39112"/>
                  </a:lnTo>
                  <a:close/>
                </a:path>
              </a:pathLst>
            </a:custGeom>
            <a:solidFill>
              <a:srgbClr val="1B365C"/>
            </a:solidFill>
            <a:ln cap="sq">
              <a:noFill/>
              <a:prstDash val="solid"/>
              <a:miter/>
            </a:ln>
          </p:spPr>
        </p:sp>
        <p:sp>
          <p:nvSpPr>
            <p:cNvPr name="TextBox 19" id="19"/>
            <p:cNvSpPr txBox="true"/>
            <p:nvPr/>
          </p:nvSpPr>
          <p:spPr>
            <a:xfrm>
              <a:off x="0" y="-38100"/>
              <a:ext cx="812800" cy="77212"/>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363912" y="5432732"/>
            <a:ext cx="7972300" cy="241916"/>
            <a:chOff x="0" y="0"/>
            <a:chExt cx="2099700" cy="63714"/>
          </a:xfrm>
        </p:grpSpPr>
        <p:sp>
          <p:nvSpPr>
            <p:cNvPr name="Freeform 3" id="3"/>
            <p:cNvSpPr/>
            <p:nvPr/>
          </p:nvSpPr>
          <p:spPr>
            <a:xfrm flipH="false" flipV="false" rot="0">
              <a:off x="0" y="0"/>
              <a:ext cx="2099700" cy="63714"/>
            </a:xfrm>
            <a:custGeom>
              <a:avLst/>
              <a:gdLst/>
              <a:ahLst/>
              <a:cxnLst/>
              <a:rect r="r" b="b" t="t" l="l"/>
              <a:pathLst>
                <a:path h="63714" w="2099700">
                  <a:moveTo>
                    <a:pt x="31857" y="0"/>
                  </a:moveTo>
                  <a:lnTo>
                    <a:pt x="2067843" y="0"/>
                  </a:lnTo>
                  <a:cubicBezTo>
                    <a:pt x="2085437" y="0"/>
                    <a:pt x="2099700" y="14263"/>
                    <a:pt x="2099700" y="31857"/>
                  </a:cubicBezTo>
                  <a:lnTo>
                    <a:pt x="2099700" y="31857"/>
                  </a:lnTo>
                  <a:cubicBezTo>
                    <a:pt x="2099700" y="49451"/>
                    <a:pt x="2085437" y="63714"/>
                    <a:pt x="2067843" y="63714"/>
                  </a:cubicBezTo>
                  <a:lnTo>
                    <a:pt x="31857" y="63714"/>
                  </a:lnTo>
                  <a:cubicBezTo>
                    <a:pt x="14263" y="63714"/>
                    <a:pt x="0" y="49451"/>
                    <a:pt x="0" y="31857"/>
                  </a:cubicBezTo>
                  <a:lnTo>
                    <a:pt x="0" y="31857"/>
                  </a:lnTo>
                  <a:cubicBezTo>
                    <a:pt x="0" y="14263"/>
                    <a:pt x="14263" y="0"/>
                    <a:pt x="31857" y="0"/>
                  </a:cubicBezTo>
                  <a:close/>
                </a:path>
              </a:pathLst>
            </a:custGeom>
            <a:solidFill>
              <a:srgbClr val="1B365C"/>
            </a:solidFill>
          </p:spPr>
        </p:sp>
        <p:sp>
          <p:nvSpPr>
            <p:cNvPr name="TextBox 4" id="4"/>
            <p:cNvSpPr txBox="true"/>
            <p:nvPr/>
          </p:nvSpPr>
          <p:spPr>
            <a:xfrm>
              <a:off x="0" y="-38100"/>
              <a:ext cx="2099700" cy="10181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4279037" y="-311603"/>
            <a:ext cx="4084874" cy="4114800"/>
          </a:xfrm>
          <a:custGeom>
            <a:avLst/>
            <a:gdLst/>
            <a:ahLst/>
            <a:cxnLst/>
            <a:rect r="r" b="b" t="t" l="l"/>
            <a:pathLst>
              <a:path h="4114800" w="4084874">
                <a:moveTo>
                  <a:pt x="0" y="0"/>
                </a:moveTo>
                <a:lnTo>
                  <a:pt x="4084875" y="0"/>
                </a:lnTo>
                <a:lnTo>
                  <a:pt x="408487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277114" y="831551"/>
            <a:ext cx="8670857" cy="8670857"/>
            <a:chOff x="0" y="0"/>
            <a:chExt cx="3282950" cy="3282950"/>
          </a:xfrm>
        </p:grpSpPr>
        <p:sp>
          <p:nvSpPr>
            <p:cNvPr name="Freeform 7" id="7"/>
            <p:cNvSpPr/>
            <p:nvPr/>
          </p:nvSpPr>
          <p:spPr>
            <a:xfrm flipH="false" flipV="false" rot="0">
              <a:off x="0" y="0"/>
              <a:ext cx="3282950" cy="3282950"/>
            </a:xfrm>
            <a:custGeom>
              <a:avLst/>
              <a:gdLst/>
              <a:ahLst/>
              <a:cxnLst/>
              <a:rect r="r" b="b" t="t" l="l"/>
              <a:pathLst>
                <a:path h="3282950" w="3282950">
                  <a:moveTo>
                    <a:pt x="0" y="0"/>
                  </a:moveTo>
                  <a:lnTo>
                    <a:pt x="2532380" y="0"/>
                  </a:lnTo>
                  <a:cubicBezTo>
                    <a:pt x="2946400" y="0"/>
                    <a:pt x="3282950" y="336550"/>
                    <a:pt x="3282950" y="750570"/>
                  </a:cubicBezTo>
                  <a:lnTo>
                    <a:pt x="3282950" y="3282950"/>
                  </a:lnTo>
                  <a:lnTo>
                    <a:pt x="0" y="3282950"/>
                  </a:lnTo>
                  <a:lnTo>
                    <a:pt x="0" y="0"/>
                  </a:lnTo>
                  <a:close/>
                </a:path>
              </a:pathLst>
            </a:custGeom>
            <a:blipFill>
              <a:blip r:embed="rId4"/>
              <a:stretch>
                <a:fillRect l="-38996" t="0" r="-38996" b="0"/>
              </a:stretch>
            </a:blipFill>
          </p:spPr>
        </p:sp>
      </p:grpSp>
      <p:grpSp>
        <p:nvGrpSpPr>
          <p:cNvPr name="Group 8" id="8"/>
          <p:cNvGrpSpPr/>
          <p:nvPr/>
        </p:nvGrpSpPr>
        <p:grpSpPr>
          <a:xfrm rot="0">
            <a:off x="-666080" y="8525162"/>
            <a:ext cx="8431132" cy="1466275"/>
            <a:chOff x="0" y="0"/>
            <a:chExt cx="2220545" cy="386179"/>
          </a:xfrm>
        </p:grpSpPr>
        <p:sp>
          <p:nvSpPr>
            <p:cNvPr name="Freeform 9" id="9"/>
            <p:cNvSpPr/>
            <p:nvPr/>
          </p:nvSpPr>
          <p:spPr>
            <a:xfrm flipH="false" flipV="false" rot="0">
              <a:off x="0" y="0"/>
              <a:ext cx="2220545" cy="386179"/>
            </a:xfrm>
            <a:custGeom>
              <a:avLst/>
              <a:gdLst/>
              <a:ahLst/>
              <a:cxnLst/>
              <a:rect r="r" b="b" t="t" l="l"/>
              <a:pathLst>
                <a:path h="386179" w="2220545">
                  <a:moveTo>
                    <a:pt x="46831" y="0"/>
                  </a:moveTo>
                  <a:lnTo>
                    <a:pt x="2173714" y="0"/>
                  </a:lnTo>
                  <a:cubicBezTo>
                    <a:pt x="2186134" y="0"/>
                    <a:pt x="2198046" y="4934"/>
                    <a:pt x="2206829" y="13716"/>
                  </a:cubicBezTo>
                  <a:cubicBezTo>
                    <a:pt x="2215611" y="22499"/>
                    <a:pt x="2220545" y="34411"/>
                    <a:pt x="2220545" y="46831"/>
                  </a:cubicBezTo>
                  <a:lnTo>
                    <a:pt x="2220545" y="339349"/>
                  </a:lnTo>
                  <a:cubicBezTo>
                    <a:pt x="2220545" y="365213"/>
                    <a:pt x="2199578" y="386179"/>
                    <a:pt x="2173714" y="386179"/>
                  </a:cubicBezTo>
                  <a:lnTo>
                    <a:pt x="46831" y="386179"/>
                  </a:lnTo>
                  <a:cubicBezTo>
                    <a:pt x="20967" y="386179"/>
                    <a:pt x="0" y="365213"/>
                    <a:pt x="0" y="339349"/>
                  </a:cubicBezTo>
                  <a:lnTo>
                    <a:pt x="0" y="46831"/>
                  </a:lnTo>
                  <a:cubicBezTo>
                    <a:pt x="0" y="20967"/>
                    <a:pt x="20967" y="0"/>
                    <a:pt x="46831" y="0"/>
                  </a:cubicBezTo>
                  <a:close/>
                </a:path>
              </a:pathLst>
            </a:custGeom>
            <a:solidFill>
              <a:srgbClr val="1B365C"/>
            </a:solidFill>
            <a:ln w="104775" cap="rnd">
              <a:solidFill>
                <a:srgbClr val="FFFFFF"/>
              </a:solidFill>
              <a:prstDash val="solid"/>
              <a:round/>
            </a:ln>
          </p:spPr>
        </p:sp>
        <p:sp>
          <p:nvSpPr>
            <p:cNvPr name="TextBox 10" id="10"/>
            <p:cNvSpPr txBox="true"/>
            <p:nvPr/>
          </p:nvSpPr>
          <p:spPr>
            <a:xfrm>
              <a:off x="0" y="-38100"/>
              <a:ext cx="2220545" cy="424279"/>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245563" y="7200900"/>
            <a:ext cx="4084874" cy="4114800"/>
          </a:xfrm>
          <a:custGeom>
            <a:avLst/>
            <a:gdLst/>
            <a:ahLst/>
            <a:cxnLst/>
            <a:rect r="r" b="b" t="t" l="l"/>
            <a:pathLst>
              <a:path h="4114800" w="4084874">
                <a:moveTo>
                  <a:pt x="0" y="0"/>
                </a:moveTo>
                <a:lnTo>
                  <a:pt x="4084874" y="0"/>
                </a:lnTo>
                <a:lnTo>
                  <a:pt x="408487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8363912" y="5854675"/>
            <a:ext cx="8895388" cy="999539"/>
          </a:xfrm>
          <a:prstGeom prst="rect">
            <a:avLst/>
          </a:prstGeom>
        </p:spPr>
        <p:txBody>
          <a:bodyPr anchor="t" rtlCol="false" tIns="0" lIns="0" bIns="0" rIns="0">
            <a:spAutoFit/>
          </a:bodyPr>
          <a:lstStyle/>
          <a:p>
            <a:pPr algn="l">
              <a:lnSpc>
                <a:spcPts val="4097"/>
              </a:lnSpc>
            </a:pPr>
            <a:r>
              <a:rPr lang="en-US" sz="2660" i="true">
                <a:solidFill>
                  <a:srgbClr val="1B365C"/>
                </a:solidFill>
                <a:latin typeface="Gotham Italics"/>
                <a:ea typeface="Gotham Italics"/>
                <a:cs typeface="Gotham Italics"/>
                <a:sym typeface="Gotham Italics"/>
              </a:rPr>
              <a:t>Currently studying at Politeknik Negeri Jakarta,</a:t>
            </a:r>
          </a:p>
          <a:p>
            <a:pPr algn="l">
              <a:lnSpc>
                <a:spcPts val="4097"/>
              </a:lnSpc>
            </a:pPr>
            <a:r>
              <a:rPr lang="en-US" sz="2660" i="true">
                <a:solidFill>
                  <a:srgbClr val="1B365C"/>
                </a:solidFill>
                <a:latin typeface="Gotham Italics"/>
                <a:ea typeface="Gotham Italics"/>
                <a:cs typeface="Gotham Italics"/>
                <a:sym typeface="Gotham Italics"/>
              </a:rPr>
              <a:t>3rd semester majoring in informatics engineering</a:t>
            </a:r>
          </a:p>
        </p:txBody>
      </p:sp>
      <p:grpSp>
        <p:nvGrpSpPr>
          <p:cNvPr name="Group 13" id="13"/>
          <p:cNvGrpSpPr/>
          <p:nvPr/>
        </p:nvGrpSpPr>
        <p:grpSpPr>
          <a:xfrm rot="0">
            <a:off x="10543588" y="-265695"/>
            <a:ext cx="8446777" cy="2011492"/>
            <a:chOff x="0" y="0"/>
            <a:chExt cx="2224665" cy="529776"/>
          </a:xfrm>
        </p:grpSpPr>
        <p:sp>
          <p:nvSpPr>
            <p:cNvPr name="Freeform 14" id="14"/>
            <p:cNvSpPr/>
            <p:nvPr/>
          </p:nvSpPr>
          <p:spPr>
            <a:xfrm flipH="false" flipV="false" rot="0">
              <a:off x="0" y="0"/>
              <a:ext cx="2224666" cy="529776"/>
            </a:xfrm>
            <a:custGeom>
              <a:avLst/>
              <a:gdLst/>
              <a:ahLst/>
              <a:cxnLst/>
              <a:rect r="r" b="b" t="t" l="l"/>
              <a:pathLst>
                <a:path h="529776" w="2224666">
                  <a:moveTo>
                    <a:pt x="46744" y="0"/>
                  </a:moveTo>
                  <a:lnTo>
                    <a:pt x="2177921" y="0"/>
                  </a:lnTo>
                  <a:cubicBezTo>
                    <a:pt x="2203737" y="0"/>
                    <a:pt x="2224666" y="20928"/>
                    <a:pt x="2224666" y="46744"/>
                  </a:cubicBezTo>
                  <a:lnTo>
                    <a:pt x="2224666" y="483031"/>
                  </a:lnTo>
                  <a:cubicBezTo>
                    <a:pt x="2224666" y="508848"/>
                    <a:pt x="2203737" y="529776"/>
                    <a:pt x="2177921" y="529776"/>
                  </a:cubicBezTo>
                  <a:lnTo>
                    <a:pt x="46744" y="529776"/>
                  </a:lnTo>
                  <a:cubicBezTo>
                    <a:pt x="20928" y="529776"/>
                    <a:pt x="0" y="508848"/>
                    <a:pt x="0" y="483031"/>
                  </a:cubicBezTo>
                  <a:lnTo>
                    <a:pt x="0" y="46744"/>
                  </a:lnTo>
                  <a:cubicBezTo>
                    <a:pt x="0" y="20928"/>
                    <a:pt x="20928" y="0"/>
                    <a:pt x="46744" y="0"/>
                  </a:cubicBezTo>
                  <a:close/>
                </a:path>
              </a:pathLst>
            </a:custGeom>
            <a:solidFill>
              <a:srgbClr val="1B365C"/>
            </a:solidFill>
          </p:spPr>
        </p:sp>
        <p:sp>
          <p:nvSpPr>
            <p:cNvPr name="TextBox 15" id="15"/>
            <p:cNvSpPr txBox="true"/>
            <p:nvPr/>
          </p:nvSpPr>
          <p:spPr>
            <a:xfrm>
              <a:off x="0" y="-38100"/>
              <a:ext cx="2224665" cy="567876"/>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1466205" y="-81120"/>
            <a:ext cx="6601543" cy="1634841"/>
          </a:xfrm>
          <a:prstGeom prst="rect">
            <a:avLst/>
          </a:prstGeom>
        </p:spPr>
        <p:txBody>
          <a:bodyPr anchor="t" rtlCol="false" tIns="0" lIns="0" bIns="0" rIns="0">
            <a:spAutoFit/>
          </a:bodyPr>
          <a:lstStyle/>
          <a:p>
            <a:pPr algn="l">
              <a:lnSpc>
                <a:spcPts val="13315"/>
              </a:lnSpc>
            </a:pPr>
            <a:r>
              <a:rPr lang="en-US" b="true" sz="9511">
                <a:solidFill>
                  <a:srgbClr val="FFFFFF"/>
                </a:solidFill>
                <a:latin typeface="Gotham Bold"/>
                <a:ea typeface="Gotham Bold"/>
                <a:cs typeface="Gotham Bold"/>
                <a:sym typeface="Gotham Bold"/>
              </a:rPr>
              <a:t>About Me</a:t>
            </a:r>
          </a:p>
        </p:txBody>
      </p:sp>
      <p:sp>
        <p:nvSpPr>
          <p:cNvPr name="TextBox 17" id="17"/>
          <p:cNvSpPr txBox="true"/>
          <p:nvPr/>
        </p:nvSpPr>
        <p:spPr>
          <a:xfrm rot="0">
            <a:off x="8363912" y="3818306"/>
            <a:ext cx="6598813" cy="944373"/>
          </a:xfrm>
          <a:prstGeom prst="rect">
            <a:avLst/>
          </a:prstGeom>
        </p:spPr>
        <p:txBody>
          <a:bodyPr anchor="t" rtlCol="false" tIns="0" lIns="0" bIns="0" rIns="0">
            <a:spAutoFit/>
          </a:bodyPr>
          <a:lstStyle/>
          <a:p>
            <a:pPr algn="l">
              <a:lnSpc>
                <a:spcPts val="7797"/>
              </a:lnSpc>
            </a:pPr>
            <a:r>
              <a:rPr lang="en-US" sz="5569" b="true">
                <a:solidFill>
                  <a:srgbClr val="1B365C"/>
                </a:solidFill>
                <a:latin typeface="Gotham Bold"/>
                <a:ea typeface="Gotham Bold"/>
                <a:cs typeface="Gotham Bold"/>
                <a:sym typeface="Gotham Bold"/>
              </a:rPr>
              <a:t>Marvin Nugraha</a:t>
            </a:r>
          </a:p>
        </p:txBody>
      </p:sp>
      <p:sp>
        <p:nvSpPr>
          <p:cNvPr name="TextBox 18" id="18"/>
          <p:cNvSpPr txBox="true"/>
          <p:nvPr/>
        </p:nvSpPr>
        <p:spPr>
          <a:xfrm rot="0">
            <a:off x="8363912" y="4705528"/>
            <a:ext cx="5045329" cy="530163"/>
          </a:xfrm>
          <a:prstGeom prst="rect">
            <a:avLst/>
          </a:prstGeom>
        </p:spPr>
        <p:txBody>
          <a:bodyPr anchor="t" rtlCol="false" tIns="0" lIns="0" bIns="0" rIns="0">
            <a:spAutoFit/>
          </a:bodyPr>
          <a:lstStyle/>
          <a:p>
            <a:pPr algn="l">
              <a:lnSpc>
                <a:spcPts val="4378"/>
              </a:lnSpc>
            </a:pPr>
            <a:r>
              <a:rPr lang="en-US" sz="3127" i="true">
                <a:solidFill>
                  <a:srgbClr val="1B365C"/>
                </a:solidFill>
                <a:latin typeface="Gotham Italics"/>
                <a:ea typeface="Gotham Italics"/>
                <a:cs typeface="Gotham Italics"/>
                <a:sym typeface="Gotham Italics"/>
              </a:rPr>
              <a:t>Student</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0276551" y="-551884"/>
            <a:ext cx="8431132" cy="11390768"/>
            <a:chOff x="0" y="0"/>
            <a:chExt cx="2220545" cy="3000038"/>
          </a:xfrm>
        </p:grpSpPr>
        <p:sp>
          <p:nvSpPr>
            <p:cNvPr name="Freeform 3" id="3"/>
            <p:cNvSpPr/>
            <p:nvPr/>
          </p:nvSpPr>
          <p:spPr>
            <a:xfrm flipH="false" flipV="false" rot="0">
              <a:off x="0" y="0"/>
              <a:ext cx="2220545" cy="3000038"/>
            </a:xfrm>
            <a:custGeom>
              <a:avLst/>
              <a:gdLst/>
              <a:ahLst/>
              <a:cxnLst/>
              <a:rect r="r" b="b" t="t" l="l"/>
              <a:pathLst>
                <a:path h="3000038" w="2220545">
                  <a:moveTo>
                    <a:pt x="46831" y="0"/>
                  </a:moveTo>
                  <a:lnTo>
                    <a:pt x="2173714" y="0"/>
                  </a:lnTo>
                  <a:cubicBezTo>
                    <a:pt x="2186134" y="0"/>
                    <a:pt x="2198046" y="4934"/>
                    <a:pt x="2206829" y="13716"/>
                  </a:cubicBezTo>
                  <a:cubicBezTo>
                    <a:pt x="2215611" y="22499"/>
                    <a:pt x="2220545" y="34411"/>
                    <a:pt x="2220545" y="46831"/>
                  </a:cubicBezTo>
                  <a:lnTo>
                    <a:pt x="2220545" y="2953207"/>
                  </a:lnTo>
                  <a:cubicBezTo>
                    <a:pt x="2220545" y="2979071"/>
                    <a:pt x="2199578" y="3000038"/>
                    <a:pt x="2173714" y="3000038"/>
                  </a:cubicBezTo>
                  <a:lnTo>
                    <a:pt x="46831" y="3000038"/>
                  </a:lnTo>
                  <a:cubicBezTo>
                    <a:pt x="20967" y="3000038"/>
                    <a:pt x="0" y="2979071"/>
                    <a:pt x="0" y="2953207"/>
                  </a:cubicBezTo>
                  <a:lnTo>
                    <a:pt x="0" y="46831"/>
                  </a:lnTo>
                  <a:cubicBezTo>
                    <a:pt x="0" y="20967"/>
                    <a:pt x="20967" y="0"/>
                    <a:pt x="46831" y="0"/>
                  </a:cubicBezTo>
                  <a:close/>
                </a:path>
              </a:pathLst>
            </a:custGeom>
            <a:solidFill>
              <a:srgbClr val="012447"/>
            </a:solidFill>
            <a:ln cap="rnd">
              <a:noFill/>
              <a:prstDash val="solid"/>
              <a:round/>
            </a:ln>
          </p:spPr>
        </p:sp>
        <p:sp>
          <p:nvSpPr>
            <p:cNvPr name="TextBox 4" id="4"/>
            <p:cNvSpPr txBox="true"/>
            <p:nvPr/>
          </p:nvSpPr>
          <p:spPr>
            <a:xfrm>
              <a:off x="0" y="-38100"/>
              <a:ext cx="2220545" cy="303813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1837922" y="4002537"/>
            <a:ext cx="5308390" cy="1776748"/>
          </a:xfrm>
          <a:prstGeom prst="rect">
            <a:avLst/>
          </a:prstGeom>
        </p:spPr>
        <p:txBody>
          <a:bodyPr anchor="t" rtlCol="false" tIns="0" lIns="0" bIns="0" rIns="0">
            <a:spAutoFit/>
          </a:bodyPr>
          <a:lstStyle/>
          <a:p>
            <a:pPr algn="l">
              <a:lnSpc>
                <a:spcPts val="14419"/>
              </a:lnSpc>
            </a:pPr>
            <a:r>
              <a:rPr lang="en-US" sz="10299" b="true">
                <a:solidFill>
                  <a:srgbClr val="FFFFFF"/>
                </a:solidFill>
                <a:latin typeface="Gotham Bold"/>
                <a:ea typeface="Gotham Bold"/>
                <a:cs typeface="Gotham Bold"/>
                <a:sym typeface="Gotham Bold"/>
              </a:rPr>
              <a:t>Dataset</a:t>
            </a:r>
          </a:p>
        </p:txBody>
      </p:sp>
      <p:grpSp>
        <p:nvGrpSpPr>
          <p:cNvPr name="Group 6" id="6"/>
          <p:cNvGrpSpPr/>
          <p:nvPr/>
        </p:nvGrpSpPr>
        <p:grpSpPr>
          <a:xfrm rot="0">
            <a:off x="309997" y="4503501"/>
            <a:ext cx="9723758" cy="1946486"/>
            <a:chOff x="0" y="0"/>
            <a:chExt cx="2560990" cy="512655"/>
          </a:xfrm>
        </p:grpSpPr>
        <p:sp>
          <p:nvSpPr>
            <p:cNvPr name="Freeform 7" id="7"/>
            <p:cNvSpPr/>
            <p:nvPr/>
          </p:nvSpPr>
          <p:spPr>
            <a:xfrm flipH="false" flipV="false" rot="0">
              <a:off x="0" y="0"/>
              <a:ext cx="2560990" cy="512655"/>
            </a:xfrm>
            <a:custGeom>
              <a:avLst/>
              <a:gdLst/>
              <a:ahLst/>
              <a:cxnLst/>
              <a:rect r="r" b="b" t="t" l="l"/>
              <a:pathLst>
                <a:path h="512655" w="2560990">
                  <a:moveTo>
                    <a:pt x="40605" y="0"/>
                  </a:moveTo>
                  <a:lnTo>
                    <a:pt x="2520384" y="0"/>
                  </a:lnTo>
                  <a:cubicBezTo>
                    <a:pt x="2531154" y="0"/>
                    <a:pt x="2541482" y="4278"/>
                    <a:pt x="2549097" y="11893"/>
                  </a:cubicBezTo>
                  <a:cubicBezTo>
                    <a:pt x="2556712" y="19508"/>
                    <a:pt x="2560990" y="29836"/>
                    <a:pt x="2560990" y="40605"/>
                  </a:cubicBezTo>
                  <a:lnTo>
                    <a:pt x="2560990" y="472049"/>
                  </a:lnTo>
                  <a:cubicBezTo>
                    <a:pt x="2560990" y="494475"/>
                    <a:pt x="2542810" y="512655"/>
                    <a:pt x="2520384" y="512655"/>
                  </a:cubicBezTo>
                  <a:lnTo>
                    <a:pt x="40605" y="512655"/>
                  </a:lnTo>
                  <a:cubicBezTo>
                    <a:pt x="29836" y="512655"/>
                    <a:pt x="19508" y="508377"/>
                    <a:pt x="11893" y="500762"/>
                  </a:cubicBezTo>
                  <a:cubicBezTo>
                    <a:pt x="4278" y="493147"/>
                    <a:pt x="0" y="482819"/>
                    <a:pt x="0" y="472049"/>
                  </a:cubicBezTo>
                  <a:lnTo>
                    <a:pt x="0" y="40605"/>
                  </a:lnTo>
                  <a:cubicBezTo>
                    <a:pt x="0" y="29836"/>
                    <a:pt x="4278" y="19508"/>
                    <a:pt x="11893" y="11893"/>
                  </a:cubicBezTo>
                  <a:cubicBezTo>
                    <a:pt x="19508" y="4278"/>
                    <a:pt x="29836" y="0"/>
                    <a:pt x="40605" y="0"/>
                  </a:cubicBezTo>
                  <a:close/>
                </a:path>
              </a:pathLst>
            </a:custGeom>
            <a:solidFill>
              <a:srgbClr val="000000">
                <a:alpha val="0"/>
              </a:srgbClr>
            </a:solidFill>
            <a:ln w="57150" cap="rnd">
              <a:gradFill>
                <a:gsLst>
                  <a:gs pos="0">
                    <a:srgbClr val="0053F3">
                      <a:alpha val="100000"/>
                    </a:srgbClr>
                  </a:gs>
                  <a:gs pos="100000">
                    <a:srgbClr val="0B0088">
                      <a:alpha val="100000"/>
                    </a:srgbClr>
                  </a:gs>
                </a:gsLst>
                <a:lin ang="0"/>
              </a:gradFill>
              <a:prstDash val="solid"/>
              <a:round/>
            </a:ln>
          </p:spPr>
        </p:sp>
        <p:sp>
          <p:nvSpPr>
            <p:cNvPr name="TextBox 8" id="8"/>
            <p:cNvSpPr txBox="true"/>
            <p:nvPr/>
          </p:nvSpPr>
          <p:spPr>
            <a:xfrm>
              <a:off x="0" y="-38100"/>
              <a:ext cx="2560990" cy="550755"/>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531655" y="5219895"/>
            <a:ext cx="10429388" cy="456548"/>
          </a:xfrm>
          <a:prstGeom prst="rect">
            <a:avLst/>
          </a:prstGeom>
        </p:spPr>
        <p:txBody>
          <a:bodyPr anchor="t" rtlCol="false" tIns="0" lIns="0" bIns="0" rIns="0">
            <a:spAutoFit/>
          </a:bodyPr>
          <a:lstStyle/>
          <a:p>
            <a:pPr algn="l">
              <a:lnSpc>
                <a:spcPts val="3710"/>
              </a:lnSpc>
            </a:pPr>
            <a:r>
              <a:rPr lang="en-US" b="true" sz="2650">
                <a:solidFill>
                  <a:srgbClr val="1B365C"/>
                </a:solidFill>
                <a:latin typeface="Gotham Bold"/>
                <a:ea typeface="Gotham Bold"/>
                <a:cs typeface="Gotham Bold"/>
                <a:sym typeface="Gotham Bold"/>
              </a:rPr>
              <a:t>https://scikit-learn.org/1.5/datasets/toy_dataset.html</a:t>
            </a:r>
          </a:p>
        </p:txBody>
      </p:sp>
      <p:sp>
        <p:nvSpPr>
          <p:cNvPr name="TextBox 10" id="10"/>
          <p:cNvSpPr txBox="true"/>
          <p:nvPr/>
        </p:nvSpPr>
        <p:spPr>
          <a:xfrm rot="0">
            <a:off x="1599829" y="3722676"/>
            <a:ext cx="7144094" cy="489411"/>
          </a:xfrm>
          <a:prstGeom prst="rect">
            <a:avLst/>
          </a:prstGeom>
        </p:spPr>
        <p:txBody>
          <a:bodyPr anchor="t" rtlCol="false" tIns="0" lIns="0" bIns="0" rIns="0">
            <a:spAutoFit/>
          </a:bodyPr>
          <a:lstStyle/>
          <a:p>
            <a:pPr algn="l">
              <a:lnSpc>
                <a:spcPts val="3999"/>
              </a:lnSpc>
            </a:pPr>
            <a:r>
              <a:rPr lang="en-US" sz="2856">
                <a:solidFill>
                  <a:srgbClr val="1B365C"/>
                </a:solidFill>
                <a:latin typeface="Gotham"/>
                <a:ea typeface="Gotham"/>
                <a:cs typeface="Gotham"/>
                <a:sym typeface="Gotham"/>
              </a:rPr>
              <a:t>I'm using The dataset from this link :</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1B365C"/>
        </a:solidFill>
      </p:bgPr>
    </p:bg>
    <p:spTree>
      <p:nvGrpSpPr>
        <p:cNvPr id="1" name=""/>
        <p:cNvGrpSpPr/>
        <p:nvPr/>
      </p:nvGrpSpPr>
      <p:grpSpPr>
        <a:xfrm>
          <a:off x="0" y="0"/>
          <a:ext cx="0" cy="0"/>
          <a:chOff x="0" y="0"/>
          <a:chExt cx="0" cy="0"/>
        </a:xfrm>
      </p:grpSpPr>
      <p:grpSp>
        <p:nvGrpSpPr>
          <p:cNvPr name="Group 2" id="2"/>
          <p:cNvGrpSpPr/>
          <p:nvPr/>
        </p:nvGrpSpPr>
        <p:grpSpPr>
          <a:xfrm rot="0">
            <a:off x="11067088" y="-551884"/>
            <a:ext cx="5811911" cy="11390768"/>
            <a:chOff x="0" y="0"/>
            <a:chExt cx="1530709" cy="3000038"/>
          </a:xfrm>
        </p:grpSpPr>
        <p:sp>
          <p:nvSpPr>
            <p:cNvPr name="Freeform 3" id="3"/>
            <p:cNvSpPr/>
            <p:nvPr/>
          </p:nvSpPr>
          <p:spPr>
            <a:xfrm flipH="false" flipV="false" rot="0">
              <a:off x="0" y="0"/>
              <a:ext cx="1530709" cy="3000038"/>
            </a:xfrm>
            <a:custGeom>
              <a:avLst/>
              <a:gdLst/>
              <a:ahLst/>
              <a:cxnLst/>
              <a:rect r="r" b="b" t="t" l="l"/>
              <a:pathLst>
                <a:path h="3000038" w="1530709">
                  <a:moveTo>
                    <a:pt x="67936" y="0"/>
                  </a:moveTo>
                  <a:lnTo>
                    <a:pt x="1462773" y="0"/>
                  </a:lnTo>
                  <a:cubicBezTo>
                    <a:pt x="1480791" y="0"/>
                    <a:pt x="1498071" y="7158"/>
                    <a:pt x="1510811" y="19898"/>
                  </a:cubicBezTo>
                  <a:cubicBezTo>
                    <a:pt x="1523552" y="32638"/>
                    <a:pt x="1530709" y="49918"/>
                    <a:pt x="1530709" y="67936"/>
                  </a:cubicBezTo>
                  <a:lnTo>
                    <a:pt x="1530709" y="2932102"/>
                  </a:lnTo>
                  <a:cubicBezTo>
                    <a:pt x="1530709" y="2969622"/>
                    <a:pt x="1500293" y="3000038"/>
                    <a:pt x="1462773" y="3000038"/>
                  </a:cubicBezTo>
                  <a:lnTo>
                    <a:pt x="67936" y="3000038"/>
                  </a:lnTo>
                  <a:cubicBezTo>
                    <a:pt x="30416" y="3000038"/>
                    <a:pt x="0" y="2969622"/>
                    <a:pt x="0" y="2932102"/>
                  </a:cubicBezTo>
                  <a:lnTo>
                    <a:pt x="0" y="67936"/>
                  </a:lnTo>
                  <a:cubicBezTo>
                    <a:pt x="0" y="30416"/>
                    <a:pt x="30416" y="0"/>
                    <a:pt x="67936" y="0"/>
                  </a:cubicBezTo>
                  <a:close/>
                </a:path>
              </a:pathLst>
            </a:custGeom>
            <a:solidFill>
              <a:srgbClr val="FFFFFE"/>
            </a:solidFill>
            <a:ln cap="rnd">
              <a:noFill/>
              <a:prstDash val="solid"/>
              <a:round/>
            </a:ln>
          </p:spPr>
        </p:sp>
        <p:sp>
          <p:nvSpPr>
            <p:cNvPr name="TextBox 4" id="4"/>
            <p:cNvSpPr txBox="true"/>
            <p:nvPr/>
          </p:nvSpPr>
          <p:spPr>
            <a:xfrm>
              <a:off x="0" y="-38100"/>
              <a:ext cx="1530709" cy="303813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1880751" y="3553685"/>
            <a:ext cx="4184586" cy="2619371"/>
          </a:xfrm>
          <a:prstGeom prst="rect">
            <a:avLst/>
          </a:prstGeom>
        </p:spPr>
        <p:txBody>
          <a:bodyPr anchor="t" rtlCol="false" tIns="0" lIns="0" bIns="0" rIns="0">
            <a:spAutoFit/>
          </a:bodyPr>
          <a:lstStyle/>
          <a:p>
            <a:pPr algn="ctr">
              <a:lnSpc>
                <a:spcPts val="10500"/>
              </a:lnSpc>
              <a:spcBef>
                <a:spcPct val="0"/>
              </a:spcBef>
            </a:pPr>
            <a:r>
              <a:rPr lang="en-US" b="true" sz="7500">
                <a:solidFill>
                  <a:srgbClr val="1B365C"/>
                </a:solidFill>
                <a:latin typeface="Gotham Bold"/>
                <a:ea typeface="Gotham Bold"/>
                <a:cs typeface="Gotham Bold"/>
                <a:sym typeface="Gotham Bold"/>
              </a:rPr>
              <a:t>Analytic Method</a:t>
            </a:r>
          </a:p>
        </p:txBody>
      </p:sp>
      <p:grpSp>
        <p:nvGrpSpPr>
          <p:cNvPr name="Group 6" id="6"/>
          <p:cNvGrpSpPr/>
          <p:nvPr/>
        </p:nvGrpSpPr>
        <p:grpSpPr>
          <a:xfrm rot="0">
            <a:off x="-4783211" y="-551884"/>
            <a:ext cx="5811911" cy="11390768"/>
            <a:chOff x="0" y="0"/>
            <a:chExt cx="1530709" cy="3000038"/>
          </a:xfrm>
        </p:grpSpPr>
        <p:sp>
          <p:nvSpPr>
            <p:cNvPr name="Freeform 7" id="7"/>
            <p:cNvSpPr/>
            <p:nvPr/>
          </p:nvSpPr>
          <p:spPr>
            <a:xfrm flipH="false" flipV="false" rot="0">
              <a:off x="0" y="0"/>
              <a:ext cx="1530709" cy="3000038"/>
            </a:xfrm>
            <a:custGeom>
              <a:avLst/>
              <a:gdLst/>
              <a:ahLst/>
              <a:cxnLst/>
              <a:rect r="r" b="b" t="t" l="l"/>
              <a:pathLst>
                <a:path h="3000038" w="1530709">
                  <a:moveTo>
                    <a:pt x="67936" y="0"/>
                  </a:moveTo>
                  <a:lnTo>
                    <a:pt x="1462773" y="0"/>
                  </a:lnTo>
                  <a:cubicBezTo>
                    <a:pt x="1480791" y="0"/>
                    <a:pt x="1498071" y="7158"/>
                    <a:pt x="1510811" y="19898"/>
                  </a:cubicBezTo>
                  <a:cubicBezTo>
                    <a:pt x="1523552" y="32638"/>
                    <a:pt x="1530709" y="49918"/>
                    <a:pt x="1530709" y="67936"/>
                  </a:cubicBezTo>
                  <a:lnTo>
                    <a:pt x="1530709" y="2932102"/>
                  </a:lnTo>
                  <a:cubicBezTo>
                    <a:pt x="1530709" y="2969622"/>
                    <a:pt x="1500293" y="3000038"/>
                    <a:pt x="1462773" y="3000038"/>
                  </a:cubicBezTo>
                  <a:lnTo>
                    <a:pt x="67936" y="3000038"/>
                  </a:lnTo>
                  <a:cubicBezTo>
                    <a:pt x="30416" y="3000038"/>
                    <a:pt x="0" y="2969622"/>
                    <a:pt x="0" y="2932102"/>
                  </a:cubicBezTo>
                  <a:lnTo>
                    <a:pt x="0" y="67936"/>
                  </a:lnTo>
                  <a:cubicBezTo>
                    <a:pt x="0" y="30416"/>
                    <a:pt x="30416" y="0"/>
                    <a:pt x="67936" y="0"/>
                  </a:cubicBezTo>
                  <a:close/>
                </a:path>
              </a:pathLst>
            </a:custGeom>
            <a:solidFill>
              <a:srgbClr val="FFFFFE"/>
            </a:solidFill>
            <a:ln cap="rnd">
              <a:noFill/>
              <a:prstDash val="solid"/>
              <a:round/>
            </a:ln>
          </p:spPr>
        </p:sp>
        <p:sp>
          <p:nvSpPr>
            <p:cNvPr name="TextBox 8" id="8"/>
            <p:cNvSpPr txBox="true"/>
            <p:nvPr/>
          </p:nvSpPr>
          <p:spPr>
            <a:xfrm>
              <a:off x="0" y="-38100"/>
              <a:ext cx="1530709" cy="3038138"/>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2680579" y="2832187"/>
            <a:ext cx="6463421" cy="4555951"/>
          </a:xfrm>
          <a:prstGeom prst="rect">
            <a:avLst/>
          </a:prstGeom>
        </p:spPr>
        <p:txBody>
          <a:bodyPr anchor="t" rtlCol="false" tIns="0" lIns="0" bIns="0" rIns="0">
            <a:spAutoFit/>
          </a:bodyPr>
          <a:lstStyle/>
          <a:p>
            <a:pPr algn="just">
              <a:lnSpc>
                <a:spcPts val="4559"/>
              </a:lnSpc>
            </a:pPr>
            <a:r>
              <a:rPr lang="en-US" sz="3256">
                <a:solidFill>
                  <a:srgbClr val="FFFFFF"/>
                </a:solidFill>
                <a:latin typeface="Gotham"/>
                <a:ea typeface="Gotham"/>
                <a:cs typeface="Gotham"/>
                <a:sym typeface="Gotham"/>
              </a:rPr>
              <a:t>Create a simple classification model to predict whether someone has diabetes or not based on the Diabetes dataset from scikit-learn.</a:t>
            </a:r>
          </a:p>
          <a:p>
            <a:pPr algn="just">
              <a:lnSpc>
                <a:spcPts val="4559"/>
              </a:lnSpc>
            </a:pPr>
          </a:p>
          <a:p>
            <a:pPr algn="just">
              <a:lnSpc>
                <a:spcPts val="4559"/>
              </a:lnSpc>
            </a:pPr>
            <a:r>
              <a:rPr lang="en-US" sz="3256">
                <a:solidFill>
                  <a:srgbClr val="FFFFFF"/>
                </a:solidFill>
                <a:latin typeface="Gotham"/>
                <a:ea typeface="Gotham"/>
                <a:cs typeface="Gotham"/>
                <a:sym typeface="Gotham"/>
              </a:rPr>
              <a:t>I used </a:t>
            </a:r>
            <a:r>
              <a:rPr lang="en-US" b="true" sz="3256">
                <a:solidFill>
                  <a:srgbClr val="FFFFFF"/>
                </a:solidFill>
                <a:latin typeface="Gotham Bold"/>
                <a:ea typeface="Gotham Bold"/>
                <a:cs typeface="Gotham Bold"/>
                <a:sym typeface="Gotham Bold"/>
              </a:rPr>
              <a:t>Decision Tree Classifier</a:t>
            </a:r>
            <a:r>
              <a:rPr lang="en-US" sz="3256">
                <a:solidFill>
                  <a:srgbClr val="FFFFFF"/>
                </a:solidFill>
                <a:latin typeface="Gotham"/>
                <a:ea typeface="Gotham"/>
                <a:cs typeface="Gotham"/>
                <a:sym typeface="Gotham"/>
              </a:rPr>
              <a:t> Algorithm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7115801" y="505958"/>
            <a:ext cx="11434890" cy="9212636"/>
            <a:chOff x="0" y="0"/>
            <a:chExt cx="3011658" cy="2426373"/>
          </a:xfrm>
        </p:grpSpPr>
        <p:sp>
          <p:nvSpPr>
            <p:cNvPr name="Freeform 3" id="3"/>
            <p:cNvSpPr/>
            <p:nvPr/>
          </p:nvSpPr>
          <p:spPr>
            <a:xfrm flipH="false" flipV="false" rot="0">
              <a:off x="0" y="0"/>
              <a:ext cx="3011658" cy="2426373"/>
            </a:xfrm>
            <a:custGeom>
              <a:avLst/>
              <a:gdLst/>
              <a:ahLst/>
              <a:cxnLst/>
              <a:rect r="r" b="b" t="t" l="l"/>
              <a:pathLst>
                <a:path h="2426373" w="3011658">
                  <a:moveTo>
                    <a:pt x="34529" y="0"/>
                  </a:moveTo>
                  <a:lnTo>
                    <a:pt x="2977129" y="0"/>
                  </a:lnTo>
                  <a:cubicBezTo>
                    <a:pt x="2996199" y="0"/>
                    <a:pt x="3011658" y="15459"/>
                    <a:pt x="3011658" y="34529"/>
                  </a:cubicBezTo>
                  <a:lnTo>
                    <a:pt x="3011658" y="2391844"/>
                  </a:lnTo>
                  <a:cubicBezTo>
                    <a:pt x="3011658" y="2401002"/>
                    <a:pt x="3008020" y="2409784"/>
                    <a:pt x="3001545" y="2416260"/>
                  </a:cubicBezTo>
                  <a:cubicBezTo>
                    <a:pt x="2995069" y="2422735"/>
                    <a:pt x="2986287" y="2426373"/>
                    <a:pt x="2977129" y="2426373"/>
                  </a:cubicBezTo>
                  <a:lnTo>
                    <a:pt x="34529" y="2426373"/>
                  </a:lnTo>
                  <a:cubicBezTo>
                    <a:pt x="25372" y="2426373"/>
                    <a:pt x="16589" y="2422735"/>
                    <a:pt x="10113" y="2416260"/>
                  </a:cubicBezTo>
                  <a:cubicBezTo>
                    <a:pt x="3638" y="2409784"/>
                    <a:pt x="0" y="2401002"/>
                    <a:pt x="0" y="2391844"/>
                  </a:cubicBezTo>
                  <a:lnTo>
                    <a:pt x="0" y="34529"/>
                  </a:lnTo>
                  <a:cubicBezTo>
                    <a:pt x="0" y="15459"/>
                    <a:pt x="15459" y="0"/>
                    <a:pt x="34529" y="0"/>
                  </a:cubicBezTo>
                  <a:close/>
                </a:path>
              </a:pathLst>
            </a:custGeom>
            <a:solidFill>
              <a:srgbClr val="1B365C"/>
            </a:solidFill>
            <a:ln cap="rnd">
              <a:noFill/>
              <a:prstDash val="solid"/>
              <a:round/>
            </a:ln>
          </p:spPr>
        </p:sp>
        <p:sp>
          <p:nvSpPr>
            <p:cNvPr name="TextBox 4" id="4"/>
            <p:cNvSpPr txBox="true"/>
            <p:nvPr/>
          </p:nvSpPr>
          <p:spPr>
            <a:xfrm>
              <a:off x="0" y="-38100"/>
              <a:ext cx="3011658" cy="246447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088923" y="8149279"/>
            <a:ext cx="7739117" cy="1569315"/>
            <a:chOff x="0" y="0"/>
            <a:chExt cx="273128" cy="55384"/>
          </a:xfrm>
        </p:grpSpPr>
        <p:sp>
          <p:nvSpPr>
            <p:cNvPr name="Freeform 6" id="6"/>
            <p:cNvSpPr/>
            <p:nvPr/>
          </p:nvSpPr>
          <p:spPr>
            <a:xfrm flipH="false" flipV="false" rot="0">
              <a:off x="0" y="0"/>
              <a:ext cx="273128" cy="55384"/>
            </a:xfrm>
            <a:custGeom>
              <a:avLst/>
              <a:gdLst/>
              <a:ahLst/>
              <a:cxnLst/>
              <a:rect r="r" b="b" t="t" l="l"/>
              <a:pathLst>
                <a:path h="55384" w="273128">
                  <a:moveTo>
                    <a:pt x="0" y="0"/>
                  </a:moveTo>
                  <a:lnTo>
                    <a:pt x="273128" y="0"/>
                  </a:lnTo>
                  <a:lnTo>
                    <a:pt x="273128" y="55384"/>
                  </a:lnTo>
                  <a:lnTo>
                    <a:pt x="0" y="55384"/>
                  </a:lnTo>
                  <a:close/>
                </a:path>
              </a:pathLst>
            </a:custGeom>
            <a:solidFill>
              <a:srgbClr val="1B365C"/>
            </a:solidFill>
            <a:ln cap="sq">
              <a:noFill/>
              <a:prstDash val="solid"/>
              <a:miter/>
            </a:ln>
          </p:spPr>
        </p:sp>
        <p:sp>
          <p:nvSpPr>
            <p:cNvPr name="TextBox 7" id="7"/>
            <p:cNvSpPr txBox="true"/>
            <p:nvPr/>
          </p:nvSpPr>
          <p:spPr>
            <a:xfrm>
              <a:off x="0" y="-38100"/>
              <a:ext cx="273128" cy="93484"/>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7675088" y="1978696"/>
            <a:ext cx="10316316" cy="6267162"/>
          </a:xfrm>
          <a:custGeom>
            <a:avLst/>
            <a:gdLst/>
            <a:ahLst/>
            <a:cxnLst/>
            <a:rect r="r" b="b" t="t" l="l"/>
            <a:pathLst>
              <a:path h="6267162" w="10316316">
                <a:moveTo>
                  <a:pt x="0" y="0"/>
                </a:moveTo>
                <a:lnTo>
                  <a:pt x="10316316" y="0"/>
                </a:lnTo>
                <a:lnTo>
                  <a:pt x="10316316" y="6267161"/>
                </a:lnTo>
                <a:lnTo>
                  <a:pt x="0" y="6267161"/>
                </a:lnTo>
                <a:lnTo>
                  <a:pt x="0" y="0"/>
                </a:lnTo>
                <a:close/>
              </a:path>
            </a:pathLst>
          </a:custGeom>
          <a:blipFill>
            <a:blip r:embed="rId2"/>
            <a:stretch>
              <a:fillRect l="0" t="0" r="0" b="0"/>
            </a:stretch>
          </a:blipFill>
        </p:spPr>
      </p:sp>
      <p:sp>
        <p:nvSpPr>
          <p:cNvPr name="TextBox 9" id="9"/>
          <p:cNvSpPr txBox="true"/>
          <p:nvPr/>
        </p:nvSpPr>
        <p:spPr>
          <a:xfrm rot="0">
            <a:off x="888294" y="963063"/>
            <a:ext cx="6227508" cy="1069415"/>
          </a:xfrm>
          <a:prstGeom prst="rect">
            <a:avLst/>
          </a:prstGeom>
        </p:spPr>
        <p:txBody>
          <a:bodyPr anchor="t" rtlCol="false" tIns="0" lIns="0" bIns="0" rIns="0">
            <a:spAutoFit/>
          </a:bodyPr>
          <a:lstStyle/>
          <a:p>
            <a:pPr algn="just">
              <a:lnSpc>
                <a:spcPts val="8780"/>
              </a:lnSpc>
              <a:spcBef>
                <a:spcPct val="0"/>
              </a:spcBef>
            </a:pPr>
            <a:r>
              <a:rPr lang="en-US" b="true" sz="6272">
                <a:solidFill>
                  <a:srgbClr val="1B365C"/>
                </a:solidFill>
                <a:latin typeface="Gotham Bold"/>
                <a:ea typeface="Gotham Bold"/>
                <a:cs typeface="Gotham Bold"/>
                <a:sym typeface="Gotham Bold"/>
              </a:rPr>
              <a:t>Load Dataset</a:t>
            </a:r>
          </a:p>
        </p:txBody>
      </p:sp>
      <p:sp>
        <p:nvSpPr>
          <p:cNvPr name="TextBox 10" id="10"/>
          <p:cNvSpPr txBox="true"/>
          <p:nvPr/>
        </p:nvSpPr>
        <p:spPr>
          <a:xfrm rot="0">
            <a:off x="1028700" y="2672732"/>
            <a:ext cx="4761900" cy="4023186"/>
          </a:xfrm>
          <a:prstGeom prst="rect">
            <a:avLst/>
          </a:prstGeom>
        </p:spPr>
        <p:txBody>
          <a:bodyPr anchor="t" rtlCol="false" tIns="0" lIns="0" bIns="0" rIns="0">
            <a:spAutoFit/>
          </a:bodyPr>
          <a:lstStyle/>
          <a:p>
            <a:pPr algn="just">
              <a:lnSpc>
                <a:spcPts val="3999"/>
              </a:lnSpc>
            </a:pPr>
            <a:r>
              <a:rPr lang="en-US" sz="2856">
                <a:solidFill>
                  <a:srgbClr val="1B365C"/>
                </a:solidFill>
                <a:latin typeface="Gotham"/>
                <a:ea typeface="Gotham"/>
                <a:cs typeface="Gotham"/>
                <a:sym typeface="Gotham"/>
              </a:rPr>
              <a:t>The dataset contains information such as age, BMI, blood pressure, etc.</a:t>
            </a:r>
          </a:p>
          <a:p>
            <a:pPr algn="just">
              <a:lnSpc>
                <a:spcPts val="3999"/>
              </a:lnSpc>
            </a:pPr>
          </a:p>
          <a:p>
            <a:pPr algn="just">
              <a:lnSpc>
                <a:spcPts val="3999"/>
              </a:lnSpc>
            </a:pPr>
            <a:r>
              <a:rPr lang="en-US" sz="2856">
                <a:solidFill>
                  <a:srgbClr val="1B365C"/>
                </a:solidFill>
                <a:latin typeface="Gotham"/>
                <a:ea typeface="Gotham"/>
                <a:cs typeface="Gotham"/>
                <a:sym typeface="Gotham"/>
              </a:rPr>
              <a:t>and there are 10 features with a binary classification target of 1 for diabetes and 0 for non-diabetes.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B365C"/>
        </a:solidFill>
      </p:bgPr>
    </p:bg>
    <p:spTree>
      <p:nvGrpSpPr>
        <p:cNvPr id="1" name=""/>
        <p:cNvGrpSpPr/>
        <p:nvPr/>
      </p:nvGrpSpPr>
      <p:grpSpPr>
        <a:xfrm>
          <a:off x="0" y="0"/>
          <a:ext cx="0" cy="0"/>
          <a:chOff x="0" y="0"/>
          <a:chExt cx="0" cy="0"/>
        </a:xfrm>
      </p:grpSpPr>
      <p:grpSp>
        <p:nvGrpSpPr>
          <p:cNvPr name="Group 2" id="2"/>
          <p:cNvGrpSpPr/>
          <p:nvPr/>
        </p:nvGrpSpPr>
        <p:grpSpPr>
          <a:xfrm rot="0">
            <a:off x="1179858" y="396541"/>
            <a:ext cx="16079442" cy="9172831"/>
            <a:chOff x="0" y="0"/>
            <a:chExt cx="567473" cy="323726"/>
          </a:xfrm>
        </p:grpSpPr>
        <p:sp>
          <p:nvSpPr>
            <p:cNvPr name="Freeform 3" id="3"/>
            <p:cNvSpPr/>
            <p:nvPr/>
          </p:nvSpPr>
          <p:spPr>
            <a:xfrm flipH="false" flipV="false" rot="0">
              <a:off x="0" y="0"/>
              <a:ext cx="567473" cy="323726"/>
            </a:xfrm>
            <a:custGeom>
              <a:avLst/>
              <a:gdLst/>
              <a:ahLst/>
              <a:cxnLst/>
              <a:rect r="r" b="b" t="t" l="l"/>
              <a:pathLst>
                <a:path h="323726" w="567473">
                  <a:moveTo>
                    <a:pt x="0" y="0"/>
                  </a:moveTo>
                  <a:lnTo>
                    <a:pt x="567473" y="0"/>
                  </a:lnTo>
                  <a:lnTo>
                    <a:pt x="567473" y="323726"/>
                  </a:lnTo>
                  <a:lnTo>
                    <a:pt x="0" y="323726"/>
                  </a:lnTo>
                  <a:close/>
                </a:path>
              </a:pathLst>
            </a:custGeom>
            <a:solidFill>
              <a:srgbClr val="FFFFFE"/>
            </a:solidFill>
            <a:ln cap="sq">
              <a:noFill/>
              <a:prstDash val="solid"/>
              <a:miter/>
            </a:ln>
          </p:spPr>
        </p:sp>
        <p:sp>
          <p:nvSpPr>
            <p:cNvPr name="TextBox 4" id="4"/>
            <p:cNvSpPr txBox="true"/>
            <p:nvPr/>
          </p:nvSpPr>
          <p:spPr>
            <a:xfrm>
              <a:off x="0" y="-38100"/>
              <a:ext cx="567473" cy="36182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51689" y="-12130"/>
            <a:ext cx="1824202" cy="10287000"/>
            <a:chOff x="0" y="0"/>
            <a:chExt cx="64379" cy="363047"/>
          </a:xfrm>
        </p:grpSpPr>
        <p:sp>
          <p:nvSpPr>
            <p:cNvPr name="Freeform 6" id="6"/>
            <p:cNvSpPr/>
            <p:nvPr/>
          </p:nvSpPr>
          <p:spPr>
            <a:xfrm flipH="false" flipV="false" rot="0">
              <a:off x="0" y="0"/>
              <a:ext cx="64379" cy="363047"/>
            </a:xfrm>
            <a:custGeom>
              <a:avLst/>
              <a:gdLst/>
              <a:ahLst/>
              <a:cxnLst/>
              <a:rect r="r" b="b" t="t" l="l"/>
              <a:pathLst>
                <a:path h="363047" w="64379">
                  <a:moveTo>
                    <a:pt x="0" y="0"/>
                  </a:moveTo>
                  <a:lnTo>
                    <a:pt x="64379" y="0"/>
                  </a:lnTo>
                  <a:lnTo>
                    <a:pt x="64379" y="363047"/>
                  </a:lnTo>
                  <a:lnTo>
                    <a:pt x="0" y="363047"/>
                  </a:lnTo>
                  <a:close/>
                </a:path>
              </a:pathLst>
            </a:custGeom>
            <a:solidFill>
              <a:srgbClr val="FFFFFE"/>
            </a:solidFill>
            <a:ln cap="sq">
              <a:noFill/>
              <a:prstDash val="solid"/>
              <a:miter/>
            </a:ln>
          </p:spPr>
        </p:sp>
        <p:sp>
          <p:nvSpPr>
            <p:cNvPr name="TextBox 7" id="7"/>
            <p:cNvSpPr txBox="true"/>
            <p:nvPr/>
          </p:nvSpPr>
          <p:spPr>
            <a:xfrm>
              <a:off x="0" y="-38100"/>
              <a:ext cx="64379" cy="40114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7811750" y="-12130"/>
            <a:ext cx="1824202" cy="10287000"/>
            <a:chOff x="0" y="0"/>
            <a:chExt cx="64379" cy="363047"/>
          </a:xfrm>
        </p:grpSpPr>
        <p:sp>
          <p:nvSpPr>
            <p:cNvPr name="Freeform 9" id="9"/>
            <p:cNvSpPr/>
            <p:nvPr/>
          </p:nvSpPr>
          <p:spPr>
            <a:xfrm flipH="false" flipV="false" rot="0">
              <a:off x="0" y="0"/>
              <a:ext cx="64379" cy="363047"/>
            </a:xfrm>
            <a:custGeom>
              <a:avLst/>
              <a:gdLst/>
              <a:ahLst/>
              <a:cxnLst/>
              <a:rect r="r" b="b" t="t" l="l"/>
              <a:pathLst>
                <a:path h="363047" w="64379">
                  <a:moveTo>
                    <a:pt x="0" y="0"/>
                  </a:moveTo>
                  <a:lnTo>
                    <a:pt x="64379" y="0"/>
                  </a:lnTo>
                  <a:lnTo>
                    <a:pt x="64379" y="363047"/>
                  </a:lnTo>
                  <a:lnTo>
                    <a:pt x="0" y="363047"/>
                  </a:lnTo>
                  <a:close/>
                </a:path>
              </a:pathLst>
            </a:custGeom>
            <a:solidFill>
              <a:srgbClr val="FFFFFE"/>
            </a:solidFill>
            <a:ln cap="sq">
              <a:noFill/>
              <a:prstDash val="solid"/>
              <a:miter/>
            </a:ln>
          </p:spPr>
        </p:sp>
        <p:sp>
          <p:nvSpPr>
            <p:cNvPr name="TextBox 10" id="10"/>
            <p:cNvSpPr txBox="true"/>
            <p:nvPr/>
          </p:nvSpPr>
          <p:spPr>
            <a:xfrm>
              <a:off x="0" y="-38100"/>
              <a:ext cx="64379" cy="401147"/>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568949" y="3054764"/>
            <a:ext cx="11301259" cy="4153213"/>
          </a:xfrm>
          <a:custGeom>
            <a:avLst/>
            <a:gdLst/>
            <a:ahLst/>
            <a:cxnLst/>
            <a:rect r="r" b="b" t="t" l="l"/>
            <a:pathLst>
              <a:path h="4153213" w="11301259">
                <a:moveTo>
                  <a:pt x="0" y="0"/>
                </a:moveTo>
                <a:lnTo>
                  <a:pt x="11301259" y="0"/>
                </a:lnTo>
                <a:lnTo>
                  <a:pt x="11301259" y="4153212"/>
                </a:lnTo>
                <a:lnTo>
                  <a:pt x="0" y="4153212"/>
                </a:lnTo>
                <a:lnTo>
                  <a:pt x="0" y="0"/>
                </a:lnTo>
                <a:close/>
              </a:path>
            </a:pathLst>
          </a:custGeom>
          <a:blipFill>
            <a:blip r:embed="rId2"/>
            <a:stretch>
              <a:fillRect l="0" t="0" r="0" b="0"/>
            </a:stretch>
          </a:blipFill>
        </p:spPr>
      </p:sp>
      <p:sp>
        <p:nvSpPr>
          <p:cNvPr name="TextBox 12" id="12"/>
          <p:cNvSpPr txBox="true"/>
          <p:nvPr/>
        </p:nvSpPr>
        <p:spPr>
          <a:xfrm rot="0">
            <a:off x="5558949" y="885825"/>
            <a:ext cx="7321259" cy="1227531"/>
          </a:xfrm>
          <a:prstGeom prst="rect">
            <a:avLst/>
          </a:prstGeom>
        </p:spPr>
        <p:txBody>
          <a:bodyPr anchor="t" rtlCol="false" tIns="0" lIns="0" bIns="0" rIns="0">
            <a:spAutoFit/>
          </a:bodyPr>
          <a:lstStyle/>
          <a:p>
            <a:pPr algn="just">
              <a:lnSpc>
                <a:spcPts val="10040"/>
              </a:lnSpc>
              <a:spcBef>
                <a:spcPct val="0"/>
              </a:spcBef>
            </a:pPr>
            <a:r>
              <a:rPr lang="en-US" b="true" sz="7172">
                <a:solidFill>
                  <a:srgbClr val="1B365C"/>
                </a:solidFill>
                <a:latin typeface="Gotham Bold"/>
                <a:ea typeface="Gotham Bold"/>
                <a:cs typeface="Gotham Bold"/>
                <a:sym typeface="Gotham Bold"/>
              </a:rPr>
              <a:t>Training Model</a:t>
            </a:r>
          </a:p>
        </p:txBody>
      </p:sp>
      <p:sp>
        <p:nvSpPr>
          <p:cNvPr name="TextBox 13" id="13"/>
          <p:cNvSpPr txBox="true"/>
          <p:nvPr/>
        </p:nvSpPr>
        <p:spPr>
          <a:xfrm rot="0">
            <a:off x="4225238" y="7583714"/>
            <a:ext cx="9988682" cy="1152986"/>
          </a:xfrm>
          <a:prstGeom prst="rect">
            <a:avLst/>
          </a:prstGeom>
        </p:spPr>
        <p:txBody>
          <a:bodyPr anchor="t" rtlCol="false" tIns="0" lIns="0" bIns="0" rIns="0">
            <a:spAutoFit/>
          </a:bodyPr>
          <a:lstStyle/>
          <a:p>
            <a:pPr algn="just">
              <a:lnSpc>
                <a:spcPts val="4699"/>
              </a:lnSpc>
            </a:pPr>
            <a:r>
              <a:rPr lang="en-US" sz="3356">
                <a:solidFill>
                  <a:srgbClr val="1B365C"/>
                </a:solidFill>
                <a:latin typeface="Gotham"/>
                <a:ea typeface="Gotham"/>
                <a:cs typeface="Gotham"/>
                <a:sym typeface="Gotham"/>
              </a:rPr>
              <a:t>Divide the dataset into 70% for training data and 30% for test data and the max depth is 3.</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B365C"/>
        </a:solidFill>
      </p:bgPr>
    </p:bg>
    <p:spTree>
      <p:nvGrpSpPr>
        <p:cNvPr id="1" name=""/>
        <p:cNvGrpSpPr/>
        <p:nvPr/>
      </p:nvGrpSpPr>
      <p:grpSpPr>
        <a:xfrm>
          <a:off x="0" y="0"/>
          <a:ext cx="0" cy="0"/>
          <a:chOff x="0" y="0"/>
          <a:chExt cx="0" cy="0"/>
        </a:xfrm>
      </p:grpSpPr>
      <p:grpSp>
        <p:nvGrpSpPr>
          <p:cNvPr name="Group 2" id="2"/>
          <p:cNvGrpSpPr/>
          <p:nvPr/>
        </p:nvGrpSpPr>
        <p:grpSpPr>
          <a:xfrm rot="0">
            <a:off x="12380362" y="1684790"/>
            <a:ext cx="5539228" cy="6574309"/>
            <a:chOff x="0" y="0"/>
            <a:chExt cx="195489" cy="232019"/>
          </a:xfrm>
        </p:grpSpPr>
        <p:sp>
          <p:nvSpPr>
            <p:cNvPr name="Freeform 3" id="3"/>
            <p:cNvSpPr/>
            <p:nvPr/>
          </p:nvSpPr>
          <p:spPr>
            <a:xfrm flipH="false" flipV="false" rot="0">
              <a:off x="0" y="0"/>
              <a:ext cx="195489" cy="232019"/>
            </a:xfrm>
            <a:custGeom>
              <a:avLst/>
              <a:gdLst/>
              <a:ahLst/>
              <a:cxnLst/>
              <a:rect r="r" b="b" t="t" l="l"/>
              <a:pathLst>
                <a:path h="232019" w="195489">
                  <a:moveTo>
                    <a:pt x="0" y="0"/>
                  </a:moveTo>
                  <a:lnTo>
                    <a:pt x="195489" y="0"/>
                  </a:lnTo>
                  <a:lnTo>
                    <a:pt x="195489" y="232019"/>
                  </a:lnTo>
                  <a:lnTo>
                    <a:pt x="0" y="232019"/>
                  </a:lnTo>
                  <a:close/>
                </a:path>
              </a:pathLst>
            </a:custGeom>
            <a:solidFill>
              <a:srgbClr val="FFFFFE"/>
            </a:solidFill>
            <a:ln cap="sq">
              <a:noFill/>
              <a:prstDash val="solid"/>
              <a:miter/>
            </a:ln>
          </p:spPr>
        </p:sp>
        <p:sp>
          <p:nvSpPr>
            <p:cNvPr name="TextBox 4" id="4"/>
            <p:cNvSpPr txBox="true"/>
            <p:nvPr/>
          </p:nvSpPr>
          <p:spPr>
            <a:xfrm>
              <a:off x="0" y="-38100"/>
              <a:ext cx="195489" cy="27011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380362" y="8563900"/>
            <a:ext cx="5539228" cy="1723100"/>
            <a:chOff x="0" y="0"/>
            <a:chExt cx="195489" cy="60811"/>
          </a:xfrm>
        </p:grpSpPr>
        <p:sp>
          <p:nvSpPr>
            <p:cNvPr name="Freeform 6" id="6"/>
            <p:cNvSpPr/>
            <p:nvPr/>
          </p:nvSpPr>
          <p:spPr>
            <a:xfrm flipH="false" flipV="false" rot="0">
              <a:off x="0" y="0"/>
              <a:ext cx="195489" cy="60811"/>
            </a:xfrm>
            <a:custGeom>
              <a:avLst/>
              <a:gdLst/>
              <a:ahLst/>
              <a:cxnLst/>
              <a:rect r="r" b="b" t="t" l="l"/>
              <a:pathLst>
                <a:path h="60811" w="195489">
                  <a:moveTo>
                    <a:pt x="0" y="0"/>
                  </a:moveTo>
                  <a:lnTo>
                    <a:pt x="195489" y="0"/>
                  </a:lnTo>
                  <a:lnTo>
                    <a:pt x="195489" y="60811"/>
                  </a:lnTo>
                  <a:lnTo>
                    <a:pt x="0" y="60811"/>
                  </a:lnTo>
                  <a:close/>
                </a:path>
              </a:pathLst>
            </a:custGeom>
            <a:solidFill>
              <a:srgbClr val="FFFFFE"/>
            </a:solidFill>
            <a:ln cap="sq">
              <a:noFill/>
              <a:prstDash val="solid"/>
              <a:miter/>
            </a:ln>
          </p:spPr>
        </p:sp>
        <p:sp>
          <p:nvSpPr>
            <p:cNvPr name="TextBox 7" id="7"/>
            <p:cNvSpPr txBox="true"/>
            <p:nvPr/>
          </p:nvSpPr>
          <p:spPr>
            <a:xfrm>
              <a:off x="0" y="-38100"/>
              <a:ext cx="195489" cy="9891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380362" y="0"/>
            <a:ext cx="5539228" cy="1382951"/>
            <a:chOff x="0" y="0"/>
            <a:chExt cx="195489" cy="48807"/>
          </a:xfrm>
        </p:grpSpPr>
        <p:sp>
          <p:nvSpPr>
            <p:cNvPr name="Freeform 9" id="9"/>
            <p:cNvSpPr/>
            <p:nvPr/>
          </p:nvSpPr>
          <p:spPr>
            <a:xfrm flipH="false" flipV="false" rot="0">
              <a:off x="0" y="0"/>
              <a:ext cx="195489" cy="48807"/>
            </a:xfrm>
            <a:custGeom>
              <a:avLst/>
              <a:gdLst/>
              <a:ahLst/>
              <a:cxnLst/>
              <a:rect r="r" b="b" t="t" l="l"/>
              <a:pathLst>
                <a:path h="48807" w="195489">
                  <a:moveTo>
                    <a:pt x="0" y="0"/>
                  </a:moveTo>
                  <a:lnTo>
                    <a:pt x="195489" y="0"/>
                  </a:lnTo>
                  <a:lnTo>
                    <a:pt x="195489" y="48807"/>
                  </a:lnTo>
                  <a:lnTo>
                    <a:pt x="0" y="48807"/>
                  </a:lnTo>
                  <a:close/>
                </a:path>
              </a:pathLst>
            </a:custGeom>
            <a:solidFill>
              <a:srgbClr val="FFFFFE"/>
            </a:solidFill>
            <a:ln cap="sq">
              <a:noFill/>
              <a:prstDash val="solid"/>
              <a:miter/>
            </a:ln>
          </p:spPr>
        </p:sp>
        <p:sp>
          <p:nvSpPr>
            <p:cNvPr name="TextBox 10" id="10"/>
            <p:cNvSpPr txBox="true"/>
            <p:nvPr/>
          </p:nvSpPr>
          <p:spPr>
            <a:xfrm>
              <a:off x="0" y="-38100"/>
              <a:ext cx="195489" cy="86907"/>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13486" y="1684790"/>
            <a:ext cx="11837437" cy="8357513"/>
          </a:xfrm>
          <a:custGeom>
            <a:avLst/>
            <a:gdLst/>
            <a:ahLst/>
            <a:cxnLst/>
            <a:rect r="r" b="b" t="t" l="l"/>
            <a:pathLst>
              <a:path h="8357513" w="11837437">
                <a:moveTo>
                  <a:pt x="0" y="0"/>
                </a:moveTo>
                <a:lnTo>
                  <a:pt x="11837437" y="0"/>
                </a:lnTo>
                <a:lnTo>
                  <a:pt x="11837437" y="8357513"/>
                </a:lnTo>
                <a:lnTo>
                  <a:pt x="0" y="8357513"/>
                </a:lnTo>
                <a:lnTo>
                  <a:pt x="0" y="0"/>
                </a:lnTo>
                <a:close/>
              </a:path>
            </a:pathLst>
          </a:custGeom>
          <a:blipFill>
            <a:blip r:embed="rId2"/>
            <a:stretch>
              <a:fillRect l="-1347" t="0" r="-1347" b="0"/>
            </a:stretch>
          </a:blipFill>
        </p:spPr>
      </p:sp>
      <p:sp>
        <p:nvSpPr>
          <p:cNvPr name="Freeform 12" id="12"/>
          <p:cNvSpPr/>
          <p:nvPr/>
        </p:nvSpPr>
        <p:spPr>
          <a:xfrm flipH="false" flipV="false" rot="0">
            <a:off x="12609603" y="7210461"/>
            <a:ext cx="5080746" cy="736902"/>
          </a:xfrm>
          <a:custGeom>
            <a:avLst/>
            <a:gdLst/>
            <a:ahLst/>
            <a:cxnLst/>
            <a:rect r="r" b="b" t="t" l="l"/>
            <a:pathLst>
              <a:path h="736902" w="5080746">
                <a:moveTo>
                  <a:pt x="0" y="0"/>
                </a:moveTo>
                <a:lnTo>
                  <a:pt x="5080746" y="0"/>
                </a:lnTo>
                <a:lnTo>
                  <a:pt x="5080746" y="736902"/>
                </a:lnTo>
                <a:lnTo>
                  <a:pt x="0" y="736902"/>
                </a:lnTo>
                <a:lnTo>
                  <a:pt x="0" y="0"/>
                </a:lnTo>
                <a:close/>
              </a:path>
            </a:pathLst>
          </a:custGeom>
          <a:blipFill>
            <a:blip r:embed="rId3"/>
            <a:stretch>
              <a:fillRect l="0" t="0" r="0" b="0"/>
            </a:stretch>
          </a:blipFill>
        </p:spPr>
      </p:sp>
      <p:sp>
        <p:nvSpPr>
          <p:cNvPr name="TextBox 13" id="13"/>
          <p:cNvSpPr txBox="true"/>
          <p:nvPr/>
        </p:nvSpPr>
        <p:spPr>
          <a:xfrm rot="0">
            <a:off x="578208" y="302979"/>
            <a:ext cx="11307992" cy="1079972"/>
          </a:xfrm>
          <a:prstGeom prst="rect">
            <a:avLst/>
          </a:prstGeom>
        </p:spPr>
        <p:txBody>
          <a:bodyPr anchor="t" rtlCol="false" tIns="0" lIns="0" bIns="0" rIns="0">
            <a:spAutoFit/>
          </a:bodyPr>
          <a:lstStyle/>
          <a:p>
            <a:pPr algn="just">
              <a:lnSpc>
                <a:spcPts val="8723"/>
              </a:lnSpc>
              <a:spcBef>
                <a:spcPct val="0"/>
              </a:spcBef>
            </a:pPr>
            <a:r>
              <a:rPr lang="en-US" b="true" sz="6231">
                <a:solidFill>
                  <a:srgbClr val="FFFFFF"/>
                </a:solidFill>
                <a:latin typeface="Gotham Bold"/>
                <a:ea typeface="Gotham Bold"/>
                <a:cs typeface="Gotham Bold"/>
                <a:sym typeface="Gotham Bold"/>
              </a:rPr>
              <a:t>Visualization Decision Tree</a:t>
            </a:r>
          </a:p>
        </p:txBody>
      </p:sp>
      <p:sp>
        <p:nvSpPr>
          <p:cNvPr name="TextBox 14" id="14"/>
          <p:cNvSpPr txBox="true"/>
          <p:nvPr/>
        </p:nvSpPr>
        <p:spPr>
          <a:xfrm rot="0">
            <a:off x="12609603" y="2326254"/>
            <a:ext cx="5062548" cy="4481196"/>
          </a:xfrm>
          <a:prstGeom prst="rect">
            <a:avLst/>
          </a:prstGeom>
        </p:spPr>
        <p:txBody>
          <a:bodyPr anchor="t" rtlCol="false" tIns="0" lIns="0" bIns="0" rIns="0">
            <a:spAutoFit/>
          </a:bodyPr>
          <a:lstStyle/>
          <a:p>
            <a:pPr algn="ctr">
              <a:lnSpc>
                <a:spcPts val="4479"/>
              </a:lnSpc>
              <a:spcBef>
                <a:spcPct val="0"/>
              </a:spcBef>
            </a:pPr>
            <a:r>
              <a:rPr lang="en-US" sz="3199" i="true">
                <a:solidFill>
                  <a:srgbClr val="000000"/>
                </a:solidFill>
                <a:latin typeface="Gotham Italics"/>
                <a:ea typeface="Gotham Italics"/>
                <a:cs typeface="Gotham Italics"/>
                <a:sym typeface="Gotham Italics"/>
              </a:rPr>
              <a:t>The model was evaluated with the accuracy metric, reaching 72.18% on the test data. This result shows that the model is good enough but can still be improved.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1888591" y="639930"/>
            <a:ext cx="7256174" cy="2519888"/>
            <a:chOff x="0" y="0"/>
            <a:chExt cx="256084" cy="88931"/>
          </a:xfrm>
        </p:grpSpPr>
        <p:sp>
          <p:nvSpPr>
            <p:cNvPr name="Freeform 3" id="3"/>
            <p:cNvSpPr/>
            <p:nvPr/>
          </p:nvSpPr>
          <p:spPr>
            <a:xfrm flipH="false" flipV="false" rot="0">
              <a:off x="0" y="0"/>
              <a:ext cx="256084" cy="88931"/>
            </a:xfrm>
            <a:custGeom>
              <a:avLst/>
              <a:gdLst/>
              <a:ahLst/>
              <a:cxnLst/>
              <a:rect r="r" b="b" t="t" l="l"/>
              <a:pathLst>
                <a:path h="88931" w="256084">
                  <a:moveTo>
                    <a:pt x="0" y="0"/>
                  </a:moveTo>
                  <a:lnTo>
                    <a:pt x="256084" y="0"/>
                  </a:lnTo>
                  <a:lnTo>
                    <a:pt x="256084" y="88931"/>
                  </a:lnTo>
                  <a:lnTo>
                    <a:pt x="0" y="88931"/>
                  </a:lnTo>
                  <a:close/>
                </a:path>
              </a:pathLst>
            </a:custGeom>
            <a:solidFill>
              <a:srgbClr val="1B365C"/>
            </a:solidFill>
            <a:ln cap="sq">
              <a:noFill/>
              <a:prstDash val="solid"/>
              <a:miter/>
            </a:ln>
          </p:spPr>
        </p:sp>
        <p:sp>
          <p:nvSpPr>
            <p:cNvPr name="TextBox 4" id="4"/>
            <p:cNvSpPr txBox="true"/>
            <p:nvPr/>
          </p:nvSpPr>
          <p:spPr>
            <a:xfrm>
              <a:off x="0" y="-38100"/>
              <a:ext cx="256084" cy="12703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897402" y="3893243"/>
            <a:ext cx="16952642" cy="2500515"/>
          </a:xfrm>
          <a:custGeom>
            <a:avLst/>
            <a:gdLst/>
            <a:ahLst/>
            <a:cxnLst/>
            <a:rect r="r" b="b" t="t" l="l"/>
            <a:pathLst>
              <a:path h="2500515" w="16952642">
                <a:moveTo>
                  <a:pt x="0" y="0"/>
                </a:moveTo>
                <a:lnTo>
                  <a:pt x="16952642" y="0"/>
                </a:lnTo>
                <a:lnTo>
                  <a:pt x="16952642" y="2500514"/>
                </a:lnTo>
                <a:lnTo>
                  <a:pt x="0" y="2500514"/>
                </a:lnTo>
                <a:lnTo>
                  <a:pt x="0" y="0"/>
                </a:lnTo>
                <a:close/>
              </a:path>
            </a:pathLst>
          </a:custGeom>
          <a:blipFill>
            <a:blip r:embed="rId2"/>
            <a:stretch>
              <a:fillRect l="0" t="0" r="0" b="0"/>
            </a:stretch>
          </a:blipFill>
        </p:spPr>
      </p:sp>
      <p:sp>
        <p:nvSpPr>
          <p:cNvPr name="Freeform 6" id="6"/>
          <p:cNvSpPr/>
          <p:nvPr/>
        </p:nvSpPr>
        <p:spPr>
          <a:xfrm flipH="false" flipV="false" rot="0">
            <a:off x="5877332" y="6728697"/>
            <a:ext cx="7542567" cy="1481576"/>
          </a:xfrm>
          <a:custGeom>
            <a:avLst/>
            <a:gdLst/>
            <a:ahLst/>
            <a:cxnLst/>
            <a:rect r="r" b="b" t="t" l="l"/>
            <a:pathLst>
              <a:path h="1481576" w="7542567">
                <a:moveTo>
                  <a:pt x="0" y="0"/>
                </a:moveTo>
                <a:lnTo>
                  <a:pt x="7542568" y="0"/>
                </a:lnTo>
                <a:lnTo>
                  <a:pt x="7542568" y="1481576"/>
                </a:lnTo>
                <a:lnTo>
                  <a:pt x="0" y="1481576"/>
                </a:lnTo>
                <a:lnTo>
                  <a:pt x="0" y="0"/>
                </a:lnTo>
                <a:close/>
              </a:path>
            </a:pathLst>
          </a:custGeom>
          <a:blipFill>
            <a:blip r:embed="rId3"/>
            <a:stretch>
              <a:fillRect l="0" t="0" r="0" b="0"/>
            </a:stretch>
          </a:blipFill>
        </p:spPr>
      </p:sp>
      <p:sp>
        <p:nvSpPr>
          <p:cNvPr name="TextBox 7" id="7"/>
          <p:cNvSpPr txBox="true"/>
          <p:nvPr/>
        </p:nvSpPr>
        <p:spPr>
          <a:xfrm rot="0">
            <a:off x="12820308" y="1214671"/>
            <a:ext cx="5029736" cy="1227531"/>
          </a:xfrm>
          <a:prstGeom prst="rect">
            <a:avLst/>
          </a:prstGeom>
        </p:spPr>
        <p:txBody>
          <a:bodyPr anchor="t" rtlCol="false" tIns="0" lIns="0" bIns="0" rIns="0">
            <a:spAutoFit/>
          </a:bodyPr>
          <a:lstStyle/>
          <a:p>
            <a:pPr algn="just">
              <a:lnSpc>
                <a:spcPts val="10040"/>
              </a:lnSpc>
              <a:spcBef>
                <a:spcPct val="0"/>
              </a:spcBef>
            </a:pPr>
            <a:r>
              <a:rPr lang="en-US" b="true" sz="7172">
                <a:solidFill>
                  <a:srgbClr val="FFFFFF"/>
                </a:solidFill>
                <a:latin typeface="Gotham Bold"/>
                <a:ea typeface="Gotham Bold"/>
                <a:cs typeface="Gotham Bold"/>
                <a:sym typeface="Gotham Bold"/>
              </a:rPr>
              <a:t>Prediction</a:t>
            </a:r>
          </a:p>
        </p:txBody>
      </p:sp>
      <p:sp>
        <p:nvSpPr>
          <p:cNvPr name="TextBox 8" id="8"/>
          <p:cNvSpPr txBox="true"/>
          <p:nvPr/>
        </p:nvSpPr>
        <p:spPr>
          <a:xfrm rot="0">
            <a:off x="1028700" y="2474615"/>
            <a:ext cx="5029736" cy="1227531"/>
          </a:xfrm>
          <a:prstGeom prst="rect">
            <a:avLst/>
          </a:prstGeom>
        </p:spPr>
        <p:txBody>
          <a:bodyPr anchor="t" rtlCol="false" tIns="0" lIns="0" bIns="0" rIns="0">
            <a:spAutoFit/>
          </a:bodyPr>
          <a:lstStyle/>
          <a:p>
            <a:pPr algn="just">
              <a:lnSpc>
                <a:spcPts val="10040"/>
              </a:lnSpc>
              <a:spcBef>
                <a:spcPct val="0"/>
              </a:spcBef>
            </a:pPr>
            <a:r>
              <a:rPr lang="en-US" b="true" sz="7172">
                <a:solidFill>
                  <a:srgbClr val="012447"/>
                </a:solidFill>
                <a:latin typeface="Gotham Bold"/>
                <a:ea typeface="Gotham Bold"/>
                <a:cs typeface="Gotham Bold"/>
                <a:sym typeface="Gotham Bold"/>
              </a:rPr>
              <a:t>Code</a:t>
            </a:r>
          </a:p>
        </p:txBody>
      </p:sp>
      <p:sp>
        <p:nvSpPr>
          <p:cNvPr name="TextBox 9" id="9"/>
          <p:cNvSpPr txBox="true"/>
          <p:nvPr/>
        </p:nvSpPr>
        <p:spPr>
          <a:xfrm rot="0">
            <a:off x="1028700" y="6784282"/>
            <a:ext cx="5029736" cy="1227531"/>
          </a:xfrm>
          <a:prstGeom prst="rect">
            <a:avLst/>
          </a:prstGeom>
        </p:spPr>
        <p:txBody>
          <a:bodyPr anchor="t" rtlCol="false" tIns="0" lIns="0" bIns="0" rIns="0">
            <a:spAutoFit/>
          </a:bodyPr>
          <a:lstStyle/>
          <a:p>
            <a:pPr algn="just">
              <a:lnSpc>
                <a:spcPts val="10040"/>
              </a:lnSpc>
              <a:spcBef>
                <a:spcPct val="0"/>
              </a:spcBef>
            </a:pPr>
            <a:r>
              <a:rPr lang="en-US" b="true" sz="7172">
                <a:solidFill>
                  <a:srgbClr val="012447"/>
                </a:solidFill>
                <a:latin typeface="Gotham Bold"/>
                <a:ea typeface="Gotham Bold"/>
                <a:cs typeface="Gotham Bold"/>
                <a:sym typeface="Gotham Bold"/>
              </a:rPr>
              <a:t>Output</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3016574" y="1028700"/>
            <a:ext cx="23030831" cy="2180017"/>
            <a:chOff x="0" y="0"/>
            <a:chExt cx="812800" cy="76937"/>
          </a:xfrm>
        </p:grpSpPr>
        <p:sp>
          <p:nvSpPr>
            <p:cNvPr name="Freeform 3" id="3"/>
            <p:cNvSpPr/>
            <p:nvPr/>
          </p:nvSpPr>
          <p:spPr>
            <a:xfrm flipH="false" flipV="false" rot="0">
              <a:off x="0" y="0"/>
              <a:ext cx="812800" cy="76937"/>
            </a:xfrm>
            <a:custGeom>
              <a:avLst/>
              <a:gdLst/>
              <a:ahLst/>
              <a:cxnLst/>
              <a:rect r="r" b="b" t="t" l="l"/>
              <a:pathLst>
                <a:path h="76937" w="812800">
                  <a:moveTo>
                    <a:pt x="0" y="0"/>
                  </a:moveTo>
                  <a:lnTo>
                    <a:pt x="812800" y="0"/>
                  </a:lnTo>
                  <a:lnTo>
                    <a:pt x="812800" y="76937"/>
                  </a:lnTo>
                  <a:lnTo>
                    <a:pt x="0" y="76937"/>
                  </a:lnTo>
                  <a:close/>
                </a:path>
              </a:pathLst>
            </a:custGeom>
            <a:solidFill>
              <a:srgbClr val="1B365C"/>
            </a:solidFill>
            <a:ln cap="sq">
              <a:noFill/>
              <a:prstDash val="solid"/>
              <a:miter/>
            </a:ln>
          </p:spPr>
        </p:sp>
        <p:sp>
          <p:nvSpPr>
            <p:cNvPr name="TextBox 4" id="4"/>
            <p:cNvSpPr txBox="true"/>
            <p:nvPr/>
          </p:nvSpPr>
          <p:spPr>
            <a:xfrm>
              <a:off x="0" y="-38100"/>
              <a:ext cx="812800" cy="11503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016915" y="1575180"/>
            <a:ext cx="8254171" cy="1391857"/>
          </a:xfrm>
          <a:prstGeom prst="rect">
            <a:avLst/>
          </a:prstGeom>
        </p:spPr>
        <p:txBody>
          <a:bodyPr anchor="t" rtlCol="false" tIns="0" lIns="0" bIns="0" rIns="0">
            <a:spAutoFit/>
          </a:bodyPr>
          <a:lstStyle/>
          <a:p>
            <a:pPr algn="l">
              <a:lnSpc>
                <a:spcPts val="10149"/>
              </a:lnSpc>
            </a:pPr>
            <a:r>
              <a:rPr lang="en-US" sz="11153" b="true">
                <a:solidFill>
                  <a:srgbClr val="FFFFFE"/>
                </a:solidFill>
                <a:latin typeface="Gotham Bold"/>
                <a:ea typeface="Gotham Bold"/>
                <a:cs typeface="Gotham Bold"/>
                <a:sym typeface="Gotham Bold"/>
              </a:rPr>
              <a:t>Conclusion</a:t>
            </a:r>
          </a:p>
        </p:txBody>
      </p:sp>
      <p:grpSp>
        <p:nvGrpSpPr>
          <p:cNvPr name="Group 6" id="6"/>
          <p:cNvGrpSpPr/>
          <p:nvPr/>
        </p:nvGrpSpPr>
        <p:grpSpPr>
          <a:xfrm rot="0">
            <a:off x="-3016574" y="9701660"/>
            <a:ext cx="23030831" cy="1108234"/>
            <a:chOff x="0" y="0"/>
            <a:chExt cx="812800" cy="39112"/>
          </a:xfrm>
        </p:grpSpPr>
        <p:sp>
          <p:nvSpPr>
            <p:cNvPr name="Freeform 7" id="7"/>
            <p:cNvSpPr/>
            <p:nvPr/>
          </p:nvSpPr>
          <p:spPr>
            <a:xfrm flipH="false" flipV="false" rot="0">
              <a:off x="0" y="0"/>
              <a:ext cx="812800" cy="39112"/>
            </a:xfrm>
            <a:custGeom>
              <a:avLst/>
              <a:gdLst/>
              <a:ahLst/>
              <a:cxnLst/>
              <a:rect r="r" b="b" t="t" l="l"/>
              <a:pathLst>
                <a:path h="39112" w="812800">
                  <a:moveTo>
                    <a:pt x="0" y="0"/>
                  </a:moveTo>
                  <a:lnTo>
                    <a:pt x="812800" y="0"/>
                  </a:lnTo>
                  <a:lnTo>
                    <a:pt x="812800" y="39112"/>
                  </a:lnTo>
                  <a:lnTo>
                    <a:pt x="0" y="39112"/>
                  </a:lnTo>
                  <a:close/>
                </a:path>
              </a:pathLst>
            </a:custGeom>
            <a:solidFill>
              <a:srgbClr val="1B365C"/>
            </a:solidFill>
            <a:ln cap="sq">
              <a:noFill/>
              <a:prstDash val="solid"/>
              <a:miter/>
            </a:ln>
          </p:spPr>
        </p:sp>
        <p:sp>
          <p:nvSpPr>
            <p:cNvPr name="TextBox 8" id="8"/>
            <p:cNvSpPr txBox="true"/>
            <p:nvPr/>
          </p:nvSpPr>
          <p:spPr>
            <a:xfrm>
              <a:off x="0" y="-38100"/>
              <a:ext cx="812800" cy="77212"/>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3274414" y="-554117"/>
            <a:ext cx="23030831" cy="1108234"/>
            <a:chOff x="0" y="0"/>
            <a:chExt cx="812800" cy="39112"/>
          </a:xfrm>
        </p:grpSpPr>
        <p:sp>
          <p:nvSpPr>
            <p:cNvPr name="Freeform 10" id="10"/>
            <p:cNvSpPr/>
            <p:nvPr/>
          </p:nvSpPr>
          <p:spPr>
            <a:xfrm flipH="false" flipV="false" rot="0">
              <a:off x="0" y="0"/>
              <a:ext cx="812800" cy="39112"/>
            </a:xfrm>
            <a:custGeom>
              <a:avLst/>
              <a:gdLst/>
              <a:ahLst/>
              <a:cxnLst/>
              <a:rect r="r" b="b" t="t" l="l"/>
              <a:pathLst>
                <a:path h="39112" w="812800">
                  <a:moveTo>
                    <a:pt x="0" y="0"/>
                  </a:moveTo>
                  <a:lnTo>
                    <a:pt x="812800" y="0"/>
                  </a:lnTo>
                  <a:lnTo>
                    <a:pt x="812800" y="39112"/>
                  </a:lnTo>
                  <a:lnTo>
                    <a:pt x="0" y="39112"/>
                  </a:lnTo>
                  <a:close/>
                </a:path>
              </a:pathLst>
            </a:custGeom>
            <a:solidFill>
              <a:srgbClr val="1B365C"/>
            </a:solidFill>
            <a:ln cap="sq">
              <a:noFill/>
              <a:prstDash val="solid"/>
              <a:miter/>
            </a:ln>
          </p:spPr>
        </p:sp>
        <p:sp>
          <p:nvSpPr>
            <p:cNvPr name="TextBox 11" id="11"/>
            <p:cNvSpPr txBox="true"/>
            <p:nvPr/>
          </p:nvSpPr>
          <p:spPr>
            <a:xfrm>
              <a:off x="0" y="-38100"/>
              <a:ext cx="812800" cy="77212"/>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355830" y="3856417"/>
            <a:ext cx="15903470" cy="4874261"/>
          </a:xfrm>
          <a:prstGeom prst="rect">
            <a:avLst/>
          </a:prstGeom>
        </p:spPr>
        <p:txBody>
          <a:bodyPr anchor="t" rtlCol="false" tIns="0" lIns="0" bIns="0" rIns="0">
            <a:spAutoFit/>
          </a:bodyPr>
          <a:lstStyle/>
          <a:p>
            <a:pPr algn="just">
              <a:lnSpc>
                <a:spcPts val="4339"/>
              </a:lnSpc>
              <a:spcBef>
                <a:spcPct val="0"/>
              </a:spcBef>
            </a:pPr>
            <a:r>
              <a:rPr lang="en-US" sz="3099">
                <a:solidFill>
                  <a:srgbClr val="000000"/>
                </a:solidFill>
                <a:latin typeface="Gotham"/>
                <a:ea typeface="Gotham"/>
                <a:cs typeface="Gotham"/>
                <a:sym typeface="Gotham"/>
              </a:rPr>
              <a:t>The conclusion of this project is that the Decision Tree model successfully classifies diabetes data with an accuracy of 72.18%, which is quite a good performance for a simple model. The visualization of the decision tree makes it easy to understand how features affect the prediction. However, the model has limitations, such as accuracy that can be improved through parameter optimization, increasing the depth of the tree, or using a larger and more diverse dataset. This project provides a basic insight into the utilization of Decision Tree algorithm for medical classification that has the potential to be further developed.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DAGXrbD-bWA</dc:identifier>
  <dcterms:modified xsi:type="dcterms:W3CDTF">2011-08-01T06:04:30Z</dcterms:modified>
  <cp:revision>1</cp:revision>
  <dc:title>Mini Project</dc:title>
</cp:coreProperties>
</file>