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56" r:id="rId5"/>
    <p:sldId id="272" r:id="rId6"/>
    <p:sldId id="278" r:id="rId7"/>
    <p:sldId id="261" r:id="rId8"/>
    <p:sldId id="283" r:id="rId9"/>
    <p:sldId id="281" r:id="rId10"/>
    <p:sldId id="282" r:id="rId11"/>
  </p:sldIdLst>
  <p:sldSz cx="12192000" cy="6858000"/>
  <p:notesSz cx="6797675" cy="9926638"/>
  <p:custDataLst>
    <p:tags r:id="rId14"/>
  </p:custDataLst>
  <p:defaultTextStyle>
    <a:defPPr>
      <a:defRPr lang="fr-FR"/>
    </a:defPPr>
    <a:lvl1pPr algn="l" rtl="0" fontAlgn="base">
      <a:spcBef>
        <a:spcPct val="0"/>
      </a:spcBef>
      <a:spcAft>
        <a:spcPct val="0"/>
      </a:spcAft>
      <a:defRPr sz="2000" b="1" kern="1200">
        <a:solidFill>
          <a:srgbClr val="FF0000"/>
        </a:solidFill>
        <a:latin typeface="Arial" charset="0"/>
        <a:ea typeface="+mn-ea"/>
        <a:cs typeface="+mn-cs"/>
      </a:defRPr>
    </a:lvl1pPr>
    <a:lvl2pPr marL="457200" algn="l" rtl="0" fontAlgn="base">
      <a:spcBef>
        <a:spcPct val="0"/>
      </a:spcBef>
      <a:spcAft>
        <a:spcPct val="0"/>
      </a:spcAft>
      <a:defRPr sz="2000" b="1" kern="1200">
        <a:solidFill>
          <a:srgbClr val="FF0000"/>
        </a:solidFill>
        <a:latin typeface="Arial" charset="0"/>
        <a:ea typeface="+mn-ea"/>
        <a:cs typeface="+mn-cs"/>
      </a:defRPr>
    </a:lvl2pPr>
    <a:lvl3pPr marL="914400" algn="l" rtl="0" fontAlgn="base">
      <a:spcBef>
        <a:spcPct val="0"/>
      </a:spcBef>
      <a:spcAft>
        <a:spcPct val="0"/>
      </a:spcAft>
      <a:defRPr sz="2000" b="1" kern="1200">
        <a:solidFill>
          <a:srgbClr val="FF0000"/>
        </a:solidFill>
        <a:latin typeface="Arial" charset="0"/>
        <a:ea typeface="+mn-ea"/>
        <a:cs typeface="+mn-cs"/>
      </a:defRPr>
    </a:lvl3pPr>
    <a:lvl4pPr marL="1371600" algn="l" rtl="0" fontAlgn="base">
      <a:spcBef>
        <a:spcPct val="0"/>
      </a:spcBef>
      <a:spcAft>
        <a:spcPct val="0"/>
      </a:spcAft>
      <a:defRPr sz="2000" b="1" kern="1200">
        <a:solidFill>
          <a:srgbClr val="FF0000"/>
        </a:solidFill>
        <a:latin typeface="Arial" charset="0"/>
        <a:ea typeface="+mn-ea"/>
        <a:cs typeface="+mn-cs"/>
      </a:defRPr>
    </a:lvl4pPr>
    <a:lvl5pPr marL="1828800" algn="l" rtl="0" fontAlgn="base">
      <a:spcBef>
        <a:spcPct val="0"/>
      </a:spcBef>
      <a:spcAft>
        <a:spcPct val="0"/>
      </a:spcAft>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Alexandre" initials="LA" lastIdx="1" clrIdx="0">
    <p:extLst>
      <p:ext uri="{19B8F6BF-5375-455C-9EA6-DF929625EA0E}">
        <p15:presenceInfo xmlns:p15="http://schemas.microsoft.com/office/powerpoint/2012/main" userId="S-1-5-21-3051166709-3485661799-2174785195-10632" providerId="AD"/>
      </p:ext>
    </p:extLst>
  </p:cmAuthor>
  <p:cmAuthor id="2" name="RAZAFIARIVELO Héloïse" initials="RH" lastIdx="1" clrIdx="1">
    <p:extLst>
      <p:ext uri="{19B8F6BF-5375-455C-9EA6-DF929625EA0E}">
        <p15:presenceInfo xmlns:p15="http://schemas.microsoft.com/office/powerpoint/2012/main" userId="S-1-5-21-3051166709-3485661799-2174785195-143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9C"/>
    <a:srgbClr val="B0ECB0"/>
    <a:srgbClr val="FBFCFD"/>
    <a:srgbClr val="FF9D9F"/>
    <a:srgbClr val="006CE5"/>
    <a:srgbClr val="65A5EB"/>
    <a:srgbClr val="006EEA"/>
    <a:srgbClr val="F1E4C5"/>
    <a:srgbClr val="E0BDAE"/>
    <a:srgbClr val="F2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5" autoAdjust="0"/>
    <p:restoredTop sz="91061" autoAdjust="0"/>
  </p:normalViewPr>
  <p:slideViewPr>
    <p:cSldViewPr>
      <p:cViewPr varScale="1">
        <p:scale>
          <a:sx n="116" d="100"/>
          <a:sy n="116" d="100"/>
        </p:scale>
        <p:origin x="126" y="9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9" d="100"/>
          <a:sy n="79" d="100"/>
        </p:scale>
        <p:origin x="3318" y="96"/>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1"/>
            <a:ext cx="2946400"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r>
              <a:rPr lang="fr-FR"/>
              <a:t>bonjout</a:t>
            </a:r>
          </a:p>
        </p:txBody>
      </p:sp>
      <p:sp>
        <p:nvSpPr>
          <p:cNvPr id="28675" name="Rectangle 3"/>
          <p:cNvSpPr>
            <a:spLocks noGrp="1" noChangeArrowheads="1"/>
          </p:cNvSpPr>
          <p:nvPr>
            <p:ph type="dt" sz="quarter" idx="1"/>
          </p:nvPr>
        </p:nvSpPr>
        <p:spPr bwMode="auto">
          <a:xfrm>
            <a:off x="3851275" y="1"/>
            <a:ext cx="2946400"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fld id="{6DE2A2D6-46A2-48CB-AC64-BB4B992A0E0D}" type="datetime2">
              <a:rPr lang="fr-FR" smtClean="0"/>
              <a:t>jeudi 26 octobre 2023</a:t>
            </a:fld>
            <a:endParaRPr lang="fr-FR"/>
          </a:p>
        </p:txBody>
      </p:sp>
      <p:sp>
        <p:nvSpPr>
          <p:cNvPr id="28676" name="Rectangle 4"/>
          <p:cNvSpPr>
            <a:spLocks noGrp="1" noChangeArrowheads="1"/>
          </p:cNvSpPr>
          <p:nvPr>
            <p:ph type="ftr" sz="quarter" idx="2"/>
          </p:nvPr>
        </p:nvSpPr>
        <p:spPr bwMode="auto">
          <a:xfrm>
            <a:off x="1" y="9430226"/>
            <a:ext cx="2946400"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fr-FR"/>
          </a:p>
        </p:txBody>
      </p:sp>
      <p:sp>
        <p:nvSpPr>
          <p:cNvPr id="28677" name="Rectangle 5"/>
          <p:cNvSpPr>
            <a:spLocks noGrp="1" noChangeArrowheads="1"/>
          </p:cNvSpPr>
          <p:nvPr>
            <p:ph type="sldNum" sz="quarter" idx="3"/>
          </p:nvPr>
        </p:nvSpPr>
        <p:spPr bwMode="auto">
          <a:xfrm>
            <a:off x="3851275" y="9430226"/>
            <a:ext cx="2946400"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6B97833C-B7A4-4A60-8950-E754507BC298}" type="slidenum">
              <a:rPr lang="fr-FR"/>
              <a:pPr>
                <a:defRPr/>
              </a:pPr>
              <a:t>‹N°›</a:t>
            </a:fld>
            <a:endParaRPr lang="fr-FR"/>
          </a:p>
        </p:txBody>
      </p:sp>
    </p:spTree>
    <p:extLst>
      <p:ext uri="{BB962C8B-B14F-4D97-AF65-F5344CB8AC3E}">
        <p14:creationId xmlns:p14="http://schemas.microsoft.com/office/powerpoint/2010/main" val="380353902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1"/>
            <a:ext cx="2946400"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r>
              <a:rPr lang="fr-FR"/>
              <a:t>bonjout</a:t>
            </a:r>
          </a:p>
        </p:txBody>
      </p:sp>
      <p:sp>
        <p:nvSpPr>
          <p:cNvPr id="14339" name="Rectangle 3"/>
          <p:cNvSpPr>
            <a:spLocks noGrp="1" noChangeArrowheads="1"/>
          </p:cNvSpPr>
          <p:nvPr>
            <p:ph type="dt" idx="1"/>
          </p:nvPr>
        </p:nvSpPr>
        <p:spPr bwMode="auto">
          <a:xfrm>
            <a:off x="3851275" y="1"/>
            <a:ext cx="2946400"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fld id="{8EDECC56-E7E1-4A48-876E-8806CB2B1A6F}" type="datetime2">
              <a:rPr lang="fr-FR" smtClean="0"/>
              <a:t>jeudi 26 octobre 2023</a:t>
            </a:fld>
            <a:endParaRPr lang="fr-FR"/>
          </a:p>
        </p:txBody>
      </p:sp>
      <p:sp>
        <p:nvSpPr>
          <p:cNvPr id="15364"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906464" y="4715113"/>
            <a:ext cx="4984750" cy="4467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4342" name="Rectangle 6"/>
          <p:cNvSpPr>
            <a:spLocks noGrp="1" noChangeArrowheads="1"/>
          </p:cNvSpPr>
          <p:nvPr>
            <p:ph type="ftr" sz="quarter" idx="4"/>
          </p:nvPr>
        </p:nvSpPr>
        <p:spPr bwMode="auto">
          <a:xfrm>
            <a:off x="1" y="9430226"/>
            <a:ext cx="2946400"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fr-FR"/>
          </a:p>
        </p:txBody>
      </p:sp>
      <p:sp>
        <p:nvSpPr>
          <p:cNvPr id="14343" name="Rectangle 7"/>
          <p:cNvSpPr>
            <a:spLocks noGrp="1" noChangeArrowheads="1"/>
          </p:cNvSpPr>
          <p:nvPr>
            <p:ph type="sldNum" sz="quarter" idx="5"/>
          </p:nvPr>
        </p:nvSpPr>
        <p:spPr bwMode="auto">
          <a:xfrm>
            <a:off x="3851275" y="9430226"/>
            <a:ext cx="2946400"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5D187F08-3B0C-43C4-AF40-CC931E629F5A}" type="slidenum">
              <a:rPr lang="fr-FR"/>
              <a:pPr>
                <a:defRPr/>
              </a:pPr>
              <a:t>‹N°›</a:t>
            </a:fld>
            <a:endParaRPr lang="fr-FR"/>
          </a:p>
        </p:txBody>
      </p:sp>
    </p:spTree>
    <p:extLst>
      <p:ext uri="{BB962C8B-B14F-4D97-AF65-F5344CB8AC3E}">
        <p14:creationId xmlns:p14="http://schemas.microsoft.com/office/powerpoint/2010/main" val="112456433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5D187F08-3B0C-43C4-AF40-CC931E629F5A}" type="slidenum">
              <a:rPr lang="fr-FR" smtClean="0"/>
              <a:pPr>
                <a:defRPr/>
              </a:pPr>
              <a:t>1</a:t>
            </a:fld>
            <a:endParaRPr lang="fr-FR"/>
          </a:p>
        </p:txBody>
      </p:sp>
      <p:sp>
        <p:nvSpPr>
          <p:cNvPr id="5" name="Espace réservé de la date 4"/>
          <p:cNvSpPr>
            <a:spLocks noGrp="1"/>
          </p:cNvSpPr>
          <p:nvPr>
            <p:ph type="dt" idx="11"/>
          </p:nvPr>
        </p:nvSpPr>
        <p:spPr/>
        <p:txBody>
          <a:bodyPr/>
          <a:lstStyle/>
          <a:p>
            <a:pPr>
              <a:defRPr/>
            </a:pPr>
            <a:fld id="{65C89AD7-A4E1-41FF-9FEF-2F6D8989A9DE}" type="datetime2">
              <a:rPr lang="fr-FR" smtClean="0"/>
              <a:t>jeudi 26 octobre 2023</a:t>
            </a:fld>
            <a:endParaRPr lang="fr-FR"/>
          </a:p>
        </p:txBody>
      </p:sp>
      <p:sp>
        <p:nvSpPr>
          <p:cNvPr id="6" name="Espace réservé de l'en-tête 5"/>
          <p:cNvSpPr>
            <a:spLocks noGrp="1"/>
          </p:cNvSpPr>
          <p:nvPr>
            <p:ph type="hdr" sz="quarter" idx="12"/>
          </p:nvPr>
        </p:nvSpPr>
        <p:spPr/>
        <p:txBody>
          <a:bodyPr/>
          <a:lstStyle/>
          <a:p>
            <a:pPr>
              <a:defRPr/>
            </a:pPr>
            <a:r>
              <a:rPr lang="fr-FR"/>
              <a:t>bonjout</a:t>
            </a:r>
          </a:p>
        </p:txBody>
      </p:sp>
    </p:spTree>
    <p:extLst>
      <p:ext uri="{BB962C8B-B14F-4D97-AF65-F5344CB8AC3E}">
        <p14:creationId xmlns:p14="http://schemas.microsoft.com/office/powerpoint/2010/main" val="189999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s-ES_tradnl"/>
          </a:p>
        </p:txBody>
      </p:sp>
      <p:sp>
        <p:nvSpPr>
          <p:cNvPr id="4" name="Espace réservé de la date 3"/>
          <p:cNvSpPr>
            <a:spLocks noGrp="1"/>
          </p:cNvSpPr>
          <p:nvPr>
            <p:ph type="dt" idx="10"/>
          </p:nvPr>
        </p:nvSpPr>
        <p:spPr/>
        <p:txBody>
          <a:bodyPr/>
          <a:lstStyle/>
          <a:p>
            <a:pPr>
              <a:defRPr/>
            </a:pPr>
            <a:fld id="{D0DB18FA-63CF-4D82-BF9B-D85BFAAD2E1F}" type="datetime2">
              <a:rPr lang="fr-FR" smtClean="0"/>
              <a:t>jeudi 26 octobre 2023</a:t>
            </a:fld>
            <a:endParaRPr lang="fr-FR"/>
          </a:p>
        </p:txBody>
      </p:sp>
      <p:sp>
        <p:nvSpPr>
          <p:cNvPr id="5" name="Espace réservé du numéro de diapositive 4"/>
          <p:cNvSpPr>
            <a:spLocks noGrp="1"/>
          </p:cNvSpPr>
          <p:nvPr>
            <p:ph type="sldNum" sz="quarter" idx="11"/>
          </p:nvPr>
        </p:nvSpPr>
        <p:spPr/>
        <p:txBody>
          <a:bodyPr/>
          <a:lstStyle/>
          <a:p>
            <a:pPr>
              <a:defRPr/>
            </a:pPr>
            <a:fld id="{5D187F08-3B0C-43C4-AF40-CC931E629F5A}" type="slidenum">
              <a:rPr lang="fr-FR" smtClean="0"/>
              <a:pPr>
                <a:defRPr/>
              </a:pPr>
              <a:t>3</a:t>
            </a:fld>
            <a:endParaRPr lang="fr-FR"/>
          </a:p>
        </p:txBody>
      </p:sp>
      <p:sp>
        <p:nvSpPr>
          <p:cNvPr id="6" name="Espace réservé de l'en-tête 5"/>
          <p:cNvSpPr>
            <a:spLocks noGrp="1"/>
          </p:cNvSpPr>
          <p:nvPr>
            <p:ph type="hdr" sz="quarter" idx="12"/>
          </p:nvPr>
        </p:nvSpPr>
        <p:spPr/>
        <p:txBody>
          <a:bodyPr/>
          <a:lstStyle/>
          <a:p>
            <a:pPr>
              <a:defRPr/>
            </a:pPr>
            <a:r>
              <a:rPr lang="fr-FR"/>
              <a:t>bonjout</a:t>
            </a:r>
          </a:p>
        </p:txBody>
      </p:sp>
    </p:spTree>
    <p:extLst>
      <p:ext uri="{BB962C8B-B14F-4D97-AF65-F5344CB8AC3E}">
        <p14:creationId xmlns:p14="http://schemas.microsoft.com/office/powerpoint/2010/main" val="718826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144109" y="4383546"/>
            <a:ext cx="7903780" cy="1061678"/>
          </a:xfrm>
        </p:spPr>
        <p:txBody>
          <a:bodyPr anchor="ctr"/>
          <a:lstStyle>
            <a:lvl1pPr marL="0" indent="0" algn="ctr">
              <a:spcBef>
                <a:spcPts val="600"/>
              </a:spcBef>
              <a:buNone/>
              <a:defRPr sz="1600" b="1" baseline="0">
                <a:solidFill>
                  <a:schemeClr val="bg2">
                    <a:lumMod val="75000"/>
                  </a:schemeClr>
                </a:solidFill>
                <a:effectLst/>
                <a:latin typeface="Roboto" pitchFamily="2" charset="0"/>
                <a:ea typeface="Roboto"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dirty="0"/>
              <a:t>Modifiez le style des sous-titres du masque</a:t>
            </a:r>
          </a:p>
        </p:txBody>
      </p:sp>
      <p:sp>
        <p:nvSpPr>
          <p:cNvPr id="14" name="Titre 1"/>
          <p:cNvSpPr>
            <a:spLocks noGrp="1"/>
          </p:cNvSpPr>
          <p:nvPr>
            <p:ph type="ctrTitle"/>
          </p:nvPr>
        </p:nvSpPr>
        <p:spPr>
          <a:xfrm>
            <a:off x="911424" y="1556792"/>
            <a:ext cx="10441160" cy="2592288"/>
          </a:xfrm>
        </p:spPr>
        <p:txBody>
          <a:bodyPr lIns="72000" tIns="36000" rIns="72000" bIns="36000"/>
          <a:lstStyle>
            <a:lvl1pPr marL="0" indent="0" algn="ctr">
              <a:defRPr sz="3600" baseline="0">
                <a:solidFill>
                  <a:srgbClr val="006CE5"/>
                </a:solidFill>
                <a:effectLst/>
                <a:latin typeface="Roboto Slab" pitchFamily="2" charset="0"/>
                <a:ea typeface="Roboto Slab" pitchFamily="2" charset="0"/>
                <a:cs typeface="Arial" pitchFamily="34" charset="0"/>
              </a:defRPr>
            </a:lvl1pPr>
          </a:lstStyle>
          <a:p>
            <a:r>
              <a:rPr lang="fr-FR" dirty="0"/>
              <a:t>Modifiez le style du titre</a:t>
            </a:r>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5056" y="187963"/>
            <a:ext cx="881887" cy="11343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11426" y="260648"/>
            <a:ext cx="10369152" cy="936104"/>
          </a:xfrm>
        </p:spPr>
        <p:txBody>
          <a:bodyPr lIns="324000" rIns="324000"/>
          <a:lstStyle>
            <a:lvl1pPr>
              <a:defRPr sz="2800" b="0" u="none">
                <a:solidFill>
                  <a:srgbClr val="006CE5"/>
                </a:solidFill>
                <a:effectLst/>
                <a:latin typeface="Roboto Slab" pitchFamily="2" charset="0"/>
                <a:ea typeface="Roboto Slab" pitchFamily="2" charset="0"/>
              </a:defRPr>
            </a:lvl1pPr>
          </a:lstStyle>
          <a:p>
            <a:r>
              <a:rPr lang="fr-FR" dirty="0"/>
              <a:t>Modifiez le style du titre</a:t>
            </a:r>
          </a:p>
        </p:txBody>
      </p:sp>
      <p:sp>
        <p:nvSpPr>
          <p:cNvPr id="3" name="Espace réservé du contenu 2"/>
          <p:cNvSpPr>
            <a:spLocks noGrp="1"/>
          </p:cNvSpPr>
          <p:nvPr>
            <p:ph idx="1"/>
          </p:nvPr>
        </p:nvSpPr>
        <p:spPr>
          <a:xfrm>
            <a:off x="911425" y="1484784"/>
            <a:ext cx="10369152" cy="4608512"/>
          </a:xfrm>
        </p:spPr>
        <p:txBody>
          <a:bodyPr/>
          <a:lstStyle>
            <a:lvl1pPr marL="324000" indent="-324000" algn="just">
              <a:spcBef>
                <a:spcPts val="600"/>
              </a:spcBef>
              <a:buClr>
                <a:srgbClr val="15C7D2"/>
              </a:buClr>
              <a:buFont typeface="Symbol" panose="05050102010706020507" pitchFamily="18" charset="2"/>
              <a:buChar char=""/>
              <a:defRPr b="0">
                <a:solidFill>
                  <a:schemeClr val="bg2">
                    <a:lumMod val="75000"/>
                  </a:schemeClr>
                </a:solidFill>
                <a:effectLst/>
                <a:latin typeface="Roboto" pitchFamily="2" charset="0"/>
                <a:ea typeface="Roboto" pitchFamily="2" charset="0"/>
              </a:defRPr>
            </a:lvl1pPr>
            <a:lvl2pPr marL="648000" indent="-324000" algn="just">
              <a:spcBef>
                <a:spcPts val="0"/>
              </a:spcBef>
              <a:buClr>
                <a:srgbClr val="006CE5"/>
              </a:buClr>
              <a:buFont typeface="Roboto" pitchFamily="2" charset="0"/>
              <a:buChar char="–"/>
              <a:defRPr sz="1800" b="0" i="0" baseline="0">
                <a:solidFill>
                  <a:schemeClr val="bg2">
                    <a:lumMod val="75000"/>
                  </a:schemeClr>
                </a:solidFill>
                <a:effectLst/>
                <a:latin typeface="Roboto" pitchFamily="2" charset="0"/>
                <a:ea typeface="Roboto" pitchFamily="2" charset="0"/>
              </a:defRPr>
            </a:lvl2pPr>
            <a:lvl3pPr marL="648000" indent="0" algn="just">
              <a:spcBef>
                <a:spcPts val="0"/>
              </a:spcBef>
              <a:buFontTx/>
              <a:buNone/>
              <a:defRPr sz="1600" b="0" i="0" u="none" baseline="0">
                <a:solidFill>
                  <a:srgbClr val="006CE5"/>
                </a:solidFill>
                <a:effectLst/>
                <a:latin typeface="Roboto" pitchFamily="2" charset="0"/>
                <a:ea typeface="Roboto" pitchFamily="2" charset="0"/>
              </a:defRPr>
            </a:lvl3pPr>
            <a:lvl4pPr marL="628650" indent="266700">
              <a:spcBef>
                <a:spcPts val="600"/>
              </a:spcBef>
              <a:buClrTx/>
              <a:buFontTx/>
              <a:buNone/>
              <a:defRPr sz="1400" i="0">
                <a:solidFill>
                  <a:schemeClr val="tx1"/>
                </a:solidFill>
                <a:latin typeface="+mn-lt"/>
              </a:defRPr>
            </a:lvl4pPr>
            <a:lvl5pPr marL="860425" indent="215900">
              <a:spcBef>
                <a:spcPts val="600"/>
              </a:spcBef>
              <a:buClr>
                <a:srgbClr val="E4A300"/>
              </a:buClr>
              <a:buFont typeface="Wingdings" pitchFamily="2" charset="2"/>
              <a:buChar char="Ø"/>
              <a:defRPr lang="fr-FR" sz="1400" b="1" i="1" dirty="0">
                <a:solidFill>
                  <a:srgbClr val="792E81"/>
                </a:solidFill>
                <a:latin typeface="Times New Roman" pitchFamily="18" charset="0"/>
                <a:cs typeface="Times New Roman" pitchFamily="18" charset="0"/>
              </a:defRPr>
            </a:lvl5pPr>
          </a:lstStyle>
          <a:p>
            <a:pPr lvl="0"/>
            <a:r>
              <a:rPr lang="fr-FR" dirty="0"/>
              <a:t>Modifiez les styles du texte du masque</a:t>
            </a:r>
          </a:p>
          <a:p>
            <a:pPr lvl="1"/>
            <a:r>
              <a:rPr lang="fr-FR" dirty="0"/>
              <a:t>Deuxième niveau</a:t>
            </a:r>
          </a:p>
          <a:p>
            <a:pPr lvl="2"/>
            <a:r>
              <a:rPr lang="fr-FR" dirty="0"/>
              <a:t>Troisième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775520" y="260648"/>
            <a:ext cx="9505056" cy="936104"/>
          </a:xfrm>
        </p:spPr>
        <p:txBody>
          <a:bodyPr/>
          <a:lstStyle>
            <a:lvl1pPr>
              <a:defRPr>
                <a:solidFill>
                  <a:srgbClr val="006CE5"/>
                </a:solidFill>
                <a:effectLst/>
              </a:defRPr>
            </a:lvl1pPr>
          </a:lstStyle>
          <a:p>
            <a:r>
              <a:rPr lang="fr-FR" dirty="0"/>
              <a:t>Modifiez le style du titre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1967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duotone>
              <a:schemeClr val="accent6">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628867" y="254252"/>
            <a:ext cx="9723718" cy="1014508"/>
          </a:xfrm>
          <a:prstGeom prst="rect">
            <a:avLst/>
          </a:prstGeom>
          <a:noFill/>
          <a:ln w="9525">
            <a:noFill/>
            <a:miter lim="800000"/>
            <a:headEnd/>
            <a:tailEnd/>
          </a:ln>
        </p:spPr>
        <p:txBody>
          <a:bodyPr vert="horz" wrap="square" lIns="288000" tIns="45720" rIns="288000" bIns="45720" numCol="1" anchor="ctr" anchorCtr="0" compatLnSpc="1">
            <a:prstTxWarp prst="textNoShape">
              <a:avLst/>
            </a:prstTxWarp>
          </a:bodyPr>
          <a:lstStyle/>
          <a:p>
            <a:pPr lvl="0"/>
            <a:r>
              <a:rPr lang="fr-FR" dirty="0"/>
              <a:t>Cliquez pour modifier le style du titre du masque</a:t>
            </a:r>
          </a:p>
        </p:txBody>
      </p:sp>
      <p:sp>
        <p:nvSpPr>
          <p:cNvPr id="1028" name="Rectangle 3"/>
          <p:cNvSpPr>
            <a:spLocks noGrp="1" noChangeArrowheads="1"/>
          </p:cNvSpPr>
          <p:nvPr>
            <p:ph type="body" idx="1"/>
          </p:nvPr>
        </p:nvSpPr>
        <p:spPr bwMode="auto">
          <a:xfrm>
            <a:off x="911425" y="1484784"/>
            <a:ext cx="10441160" cy="47302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24000" lvl="0" indent="-324000" algn="l" rtl="0" eaLnBrk="0" fontAlgn="base" hangingPunct="0">
              <a:spcBef>
                <a:spcPts val="600"/>
              </a:spcBef>
              <a:spcAft>
                <a:spcPct val="0"/>
              </a:spcAft>
              <a:buClr>
                <a:srgbClr val="E4A300"/>
              </a:buClr>
              <a:buFont typeface="Wingdings 3" pitchFamily="18" charset="2"/>
              <a:buChar char=""/>
            </a:pPr>
            <a:r>
              <a:rPr lang="fr-FR" dirty="0"/>
              <a:t>Cliquez pour modifier les styles du texte du masque</a:t>
            </a:r>
          </a:p>
          <a:p>
            <a:pPr marL="648000" lvl="1" indent="-324000" algn="l" rtl="0" eaLnBrk="1" fontAlgn="base" hangingPunct="1">
              <a:spcBef>
                <a:spcPts val="600"/>
              </a:spcBef>
              <a:spcAft>
                <a:spcPct val="0"/>
              </a:spcAft>
              <a:buClr>
                <a:srgbClr val="002060"/>
              </a:buClr>
              <a:buFont typeface="Wingdings" pitchFamily="2" charset="2"/>
              <a:buChar char=""/>
            </a:pPr>
            <a:r>
              <a:rPr lang="fr-FR" dirty="0"/>
              <a:t>Deuxième niveau</a:t>
            </a:r>
          </a:p>
          <a:p>
            <a:pPr marL="648000" lvl="2" indent="0" algn="l" rtl="0" eaLnBrk="1" fontAlgn="base" hangingPunct="1">
              <a:spcBef>
                <a:spcPts val="600"/>
              </a:spcBef>
              <a:spcAft>
                <a:spcPct val="0"/>
              </a:spcAft>
              <a:buFontTx/>
              <a:buNone/>
            </a:pPr>
            <a:r>
              <a:rPr lang="fr-FR" dirty="0"/>
              <a:t>Troisième niveau</a:t>
            </a:r>
          </a:p>
        </p:txBody>
      </p:sp>
      <p:pic>
        <p:nvPicPr>
          <p:cNvPr id="2" name="Picture 38"/>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402560" y="6150691"/>
            <a:ext cx="1386880" cy="707309"/>
          </a:xfrm>
          <a:prstGeom prst="rect">
            <a:avLst/>
          </a:prstGeom>
          <a:noFill/>
          <a:ln w="9525">
            <a:noFill/>
            <a:miter lim="800000"/>
            <a:headEnd/>
            <a:tailEnd/>
          </a:ln>
          <a:effectLst/>
        </p:spPr>
      </p:pic>
      <p:cxnSp>
        <p:nvCxnSpPr>
          <p:cNvPr id="4" name="Connecteur droit 3"/>
          <p:cNvCxnSpPr/>
          <p:nvPr userDrawn="1"/>
        </p:nvCxnSpPr>
        <p:spPr bwMode="auto">
          <a:xfrm flipH="1">
            <a:off x="1415480" y="6517220"/>
            <a:ext cx="3600401" cy="0"/>
          </a:xfrm>
          <a:prstGeom prst="line">
            <a:avLst/>
          </a:prstGeom>
          <a:ln w="19050">
            <a:solidFill>
              <a:srgbClr val="006CE5"/>
            </a:solidFill>
            <a:headEnd type="none" w="med" len="med"/>
            <a:tailEnd type="none" w="med" len="med"/>
          </a:ln>
          <a:effectLst/>
        </p:spPr>
        <p:style>
          <a:lnRef idx="1">
            <a:schemeClr val="accent2"/>
          </a:lnRef>
          <a:fillRef idx="0">
            <a:schemeClr val="accent2"/>
          </a:fillRef>
          <a:effectRef idx="0">
            <a:schemeClr val="accent2"/>
          </a:effectRef>
          <a:fontRef idx="minor">
            <a:schemeClr val="tx1"/>
          </a:fontRef>
        </p:style>
      </p:cxnSp>
      <p:cxnSp>
        <p:nvCxnSpPr>
          <p:cNvPr id="12" name="Connecteur droit 11"/>
          <p:cNvCxnSpPr/>
          <p:nvPr userDrawn="1"/>
        </p:nvCxnSpPr>
        <p:spPr bwMode="auto">
          <a:xfrm flipH="1">
            <a:off x="7176119" y="6512327"/>
            <a:ext cx="3610791" cy="9785"/>
          </a:xfrm>
          <a:prstGeom prst="line">
            <a:avLst/>
          </a:prstGeom>
          <a:ln w="19050">
            <a:solidFill>
              <a:srgbClr val="006CE5"/>
            </a:solidFill>
            <a:headEnd type="none" w="med" len="med"/>
            <a:tailEnd type="none" w="med" len="med"/>
          </a:ln>
          <a:effectLst/>
        </p:spPr>
        <p:style>
          <a:lnRef idx="1">
            <a:schemeClr val="accent2"/>
          </a:lnRef>
          <a:fillRef idx="0">
            <a:schemeClr val="accent2"/>
          </a:fillRef>
          <a:effectRef idx="0">
            <a:schemeClr val="accent2"/>
          </a:effectRef>
          <a:fontRef idx="minor">
            <a:schemeClr val="tx1"/>
          </a:fontRef>
        </p:style>
      </p:cxnSp>
      <p:sp>
        <p:nvSpPr>
          <p:cNvPr id="3" name="MSIPCMContentMarking" descr="{&quot;HashCode&quot;:1644228579,&quot;Placement&quot;:&quot;Footer&quot;}">
            <a:extLst>
              <a:ext uri="{FF2B5EF4-FFF2-40B4-BE49-F238E27FC236}">
                <a16:creationId xmlns:a16="http://schemas.microsoft.com/office/drawing/2014/main" id="{8C37CE4F-5320-48CC-B4E0-5D0D8477C34B}"/>
              </a:ext>
            </a:extLst>
          </p:cNvPr>
          <p:cNvSpPr txBox="1"/>
          <p:nvPr userDrawn="1"/>
        </p:nvSpPr>
        <p:spPr>
          <a:xfrm>
            <a:off x="0" y="6749469"/>
            <a:ext cx="202774" cy="108530"/>
          </a:xfrm>
          <a:prstGeom prst="rect">
            <a:avLst/>
          </a:prstGeom>
          <a:noFill/>
        </p:spPr>
        <p:txBody>
          <a:bodyPr vert="horz" wrap="square" lIns="0" tIns="0" rIns="0" bIns="0" rtlCol="0" anchor="ctr" anchorCtr="1">
            <a:spAutoFit/>
          </a:bodyPr>
          <a:lstStyle/>
          <a:p>
            <a:pPr algn="l">
              <a:spcBef>
                <a:spcPct val="0"/>
              </a:spcBef>
              <a:spcAft>
                <a:spcPct val="0"/>
              </a:spcAft>
            </a:pPr>
            <a:r>
              <a:rPr lang="fr-FR" sz="100">
                <a:solidFill>
                  <a:srgbClr val="FFFFFF"/>
                </a:solidFill>
                <a:latin typeface="Calibri" panose="020F0502020204030204" pitchFamily="34" charset="0"/>
              </a:rPr>
              <a:t>C1 - Public Natixis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Lst>
  <p:hf sldNum="0" hdr="0" ftr="0"/>
  <p:txStyles>
    <p:titleStyle>
      <a:lvl1pPr algn="ctr" rtl="0" eaLnBrk="1" fontAlgn="base" hangingPunct="1">
        <a:spcBef>
          <a:spcPct val="0"/>
        </a:spcBef>
        <a:spcAft>
          <a:spcPct val="0"/>
        </a:spcAft>
        <a:defRPr sz="2800" b="0">
          <a:solidFill>
            <a:srgbClr val="006CE5"/>
          </a:solidFill>
          <a:effectLst/>
          <a:latin typeface="Roboto Slab" pitchFamily="2" charset="0"/>
          <a:ea typeface="Roboto Slab" pitchFamily="2" charset="0"/>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0" indent="0" algn="l" rtl="0" eaLnBrk="1" fontAlgn="base" hangingPunct="1">
        <a:spcBef>
          <a:spcPct val="20000"/>
        </a:spcBef>
        <a:spcAft>
          <a:spcPct val="0"/>
        </a:spcAft>
        <a:buClr>
          <a:srgbClr val="006EEA"/>
        </a:buClr>
        <a:buSzPct val="100000"/>
        <a:buFont typeface="Arial" panose="020B0604020202020204" pitchFamily="34" charset="0"/>
        <a:buNone/>
        <a:defRPr lang="fr-FR" sz="2000" b="0" dirty="0" smtClean="0">
          <a:solidFill>
            <a:schemeClr val="bg2">
              <a:lumMod val="75000"/>
            </a:schemeClr>
          </a:solidFill>
          <a:effectLst/>
          <a:latin typeface="Roboto Slab" pitchFamily="2" charset="0"/>
          <a:ea typeface="Roboto Slab" pitchFamily="2" charset="0"/>
          <a:cs typeface="+mn-cs"/>
        </a:defRPr>
      </a:lvl1pPr>
      <a:lvl2pPr marL="324000" indent="0" algn="l" rtl="0" eaLnBrk="1" fontAlgn="base" hangingPunct="1">
        <a:spcBef>
          <a:spcPct val="20000"/>
        </a:spcBef>
        <a:spcAft>
          <a:spcPct val="0"/>
        </a:spcAft>
        <a:buClr>
          <a:srgbClr val="021F77"/>
        </a:buClr>
        <a:buFont typeface="Wingdings" pitchFamily="2" charset="2"/>
        <a:buNone/>
        <a:defRPr lang="fr-FR" sz="1800" b="0" i="0" baseline="0" dirty="0" smtClean="0">
          <a:solidFill>
            <a:schemeClr val="bg2">
              <a:lumMod val="75000"/>
            </a:schemeClr>
          </a:solidFill>
          <a:effectLst/>
          <a:latin typeface="Roboto" pitchFamily="2" charset="0"/>
          <a:ea typeface="Roboto" pitchFamily="2" charset="0"/>
        </a:defRPr>
      </a:lvl2pPr>
      <a:lvl3pPr marL="648000" indent="-648000" algn="l" rtl="0" eaLnBrk="1" fontAlgn="base" hangingPunct="1">
        <a:spcBef>
          <a:spcPct val="20000"/>
        </a:spcBef>
        <a:spcAft>
          <a:spcPct val="0"/>
        </a:spcAft>
        <a:defRPr lang="fr-FR" sz="1600" b="0" i="0" u="none" baseline="0" dirty="0" smtClean="0">
          <a:solidFill>
            <a:schemeClr val="bg2">
              <a:lumMod val="75000"/>
            </a:schemeClr>
          </a:solidFill>
          <a:effectLst/>
          <a:latin typeface="Roboto" pitchFamily="2" charset="0"/>
          <a:ea typeface="Roboto" pitchFamily="2" charset="0"/>
        </a:defRPr>
      </a:lvl3pPr>
      <a:lvl4pPr marL="669925" indent="701675" algn="l" rtl="0" eaLnBrk="1" fontAlgn="base" hangingPunct="1">
        <a:spcBef>
          <a:spcPct val="20000"/>
        </a:spcBef>
        <a:spcAft>
          <a:spcPct val="0"/>
        </a:spcAft>
        <a:buClr>
          <a:srgbClr val="FF0000"/>
        </a:buClr>
        <a:defRPr lang="fr-FR" sz="1400" i="0" dirty="0" smtClean="0">
          <a:solidFill>
            <a:srgbClr val="021F77"/>
          </a:solidFill>
          <a:latin typeface="+mj-lt"/>
        </a:defRPr>
      </a:lvl4pPr>
      <a:lvl5pPr marL="860425" indent="968375" algn="l" rtl="0" eaLnBrk="1" fontAlgn="base" hangingPunct="1">
        <a:spcBef>
          <a:spcPct val="20000"/>
        </a:spcBef>
        <a:spcAft>
          <a:spcPct val="0"/>
        </a:spcAft>
        <a:defRPr lang="fr-FR" sz="1400" b="1" i="1" dirty="0" smtClean="0">
          <a:solidFill>
            <a:srgbClr val="792E81"/>
          </a:solidFill>
          <a:latin typeface="Times New Roman" pitchFamily="18" charset="0"/>
          <a:cs typeface="Times New Roman" pitchFamily="18" charset="0"/>
        </a:defRPr>
      </a:lvl5pPr>
      <a:lvl6pPr marL="1317625" algn="l" rtl="0" eaLnBrk="1" fontAlgn="base" hangingPunct="1">
        <a:spcBef>
          <a:spcPct val="20000"/>
        </a:spcBef>
        <a:spcAft>
          <a:spcPct val="0"/>
        </a:spcAft>
        <a:defRPr sz="2000">
          <a:solidFill>
            <a:schemeClr val="tx1"/>
          </a:solidFill>
          <a:latin typeface="Times New Roman" pitchFamily="18" charset="0"/>
        </a:defRPr>
      </a:lvl6pPr>
      <a:lvl7pPr marL="1774825" algn="l" rtl="0" eaLnBrk="1" fontAlgn="base" hangingPunct="1">
        <a:spcBef>
          <a:spcPct val="20000"/>
        </a:spcBef>
        <a:spcAft>
          <a:spcPct val="0"/>
        </a:spcAft>
        <a:defRPr sz="2000">
          <a:solidFill>
            <a:schemeClr val="tx1"/>
          </a:solidFill>
          <a:latin typeface="Times New Roman" pitchFamily="18" charset="0"/>
        </a:defRPr>
      </a:lvl7pPr>
      <a:lvl8pPr marL="2232025" algn="l" rtl="0" eaLnBrk="1" fontAlgn="base" hangingPunct="1">
        <a:spcBef>
          <a:spcPct val="20000"/>
        </a:spcBef>
        <a:spcAft>
          <a:spcPct val="0"/>
        </a:spcAft>
        <a:defRPr sz="2000">
          <a:solidFill>
            <a:schemeClr val="tx1"/>
          </a:solidFill>
          <a:latin typeface="Times New Roman" pitchFamily="18" charset="0"/>
        </a:defRPr>
      </a:lvl8pPr>
      <a:lvl9pPr marL="2689225" algn="l" rtl="0" eaLnBrk="1" fontAlgn="base" hangingPunct="1">
        <a:spcBef>
          <a:spcPct val="20000"/>
        </a:spcBef>
        <a:spcAft>
          <a:spcPct val="0"/>
        </a:spcAft>
        <a:defRPr sz="2000">
          <a:solidFill>
            <a:schemeClr val="tx1"/>
          </a:solidFill>
          <a:latin typeface="Times New Roman" pitchFamily="18"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343472" y="2006501"/>
            <a:ext cx="9793088" cy="1061678"/>
          </a:xfrm>
        </p:spPr>
        <p:txBody>
          <a:bodyPr/>
          <a:lstStyle/>
          <a:p>
            <a:r>
              <a:rPr lang="fr-FR" sz="2400" b="0" dirty="0"/>
              <a:t>SENEGAL – Quartier bas carbone pour le quartier de la gare Petersen – Société SAS</a:t>
            </a:r>
          </a:p>
        </p:txBody>
      </p:sp>
      <p:sp>
        <p:nvSpPr>
          <p:cNvPr id="3" name="Titre 2"/>
          <p:cNvSpPr>
            <a:spLocks noGrp="1"/>
          </p:cNvSpPr>
          <p:nvPr>
            <p:ph type="ctrTitle"/>
          </p:nvPr>
        </p:nvSpPr>
        <p:spPr>
          <a:xfrm>
            <a:off x="695400" y="488639"/>
            <a:ext cx="10441160" cy="2508313"/>
          </a:xfrm>
        </p:spPr>
        <p:txBody>
          <a:bodyPr/>
          <a:lstStyle/>
          <a:p>
            <a:r>
              <a:rPr lang="fr-FR" dirty="0">
                <a:latin typeface="Roboto" panose="02000000000000000000" pitchFamily="2" charset="0"/>
                <a:ea typeface="Roboto" panose="02000000000000000000" pitchFamily="2" charset="0"/>
              </a:rPr>
              <a:t>Fiche de suivi  FASEP n°A92D</a:t>
            </a:r>
          </a:p>
        </p:txBody>
      </p:sp>
      <p:graphicFrame>
        <p:nvGraphicFramePr>
          <p:cNvPr id="4" name="Tableau 3"/>
          <p:cNvGraphicFramePr>
            <a:graphicFrameLocks noGrp="1"/>
          </p:cNvGraphicFramePr>
          <p:nvPr>
            <p:extLst>
              <p:ext uri="{D42A27DB-BD31-4B8C-83A1-F6EECF244321}">
                <p14:modId xmlns:p14="http://schemas.microsoft.com/office/powerpoint/2010/main" val="2979648761"/>
              </p:ext>
            </p:extLst>
          </p:nvPr>
        </p:nvGraphicFramePr>
        <p:xfrm>
          <a:off x="534781" y="3244249"/>
          <a:ext cx="5400600" cy="2216856"/>
        </p:xfrm>
        <a:graphic>
          <a:graphicData uri="http://schemas.openxmlformats.org/drawingml/2006/table">
            <a:tbl>
              <a:tblPr firstRow="1" bandRow="1">
                <a:tableStyleId>{0E3FDE45-AF77-4B5C-9715-49D594BDF05E}</a:tableStyleId>
              </a:tblPr>
              <a:tblGrid>
                <a:gridCol w="1865664">
                  <a:extLst>
                    <a:ext uri="{9D8B030D-6E8A-4147-A177-3AD203B41FA5}">
                      <a16:colId xmlns:a16="http://schemas.microsoft.com/office/drawing/2014/main" val="20000"/>
                    </a:ext>
                  </a:extLst>
                </a:gridCol>
                <a:gridCol w="3534936">
                  <a:extLst>
                    <a:ext uri="{9D8B030D-6E8A-4147-A177-3AD203B41FA5}">
                      <a16:colId xmlns:a16="http://schemas.microsoft.com/office/drawing/2014/main" val="20001"/>
                    </a:ext>
                  </a:extLst>
                </a:gridCol>
              </a:tblGrid>
              <a:tr h="31404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solidFill>
                            <a:srgbClr val="006EEA"/>
                          </a:solidFill>
                          <a:latin typeface="Roboto" panose="02000000000000000000" pitchFamily="2" charset="0"/>
                          <a:ea typeface="Roboto" panose="02000000000000000000" pitchFamily="2" charset="0"/>
                        </a:rPr>
                        <a:t>Données Générales</a:t>
                      </a:r>
                    </a:p>
                  </a:txBody>
                  <a:tcPr/>
                </a:tc>
                <a:tc hMerge="1">
                  <a:txBody>
                    <a:bodyPr/>
                    <a:lstStyle/>
                    <a:p>
                      <a:endParaRPr lang="fr-FR" dirty="0"/>
                    </a:p>
                  </a:txBody>
                  <a:tcPr/>
                </a:tc>
                <a:extLst>
                  <a:ext uri="{0D108BD9-81ED-4DB2-BD59-A6C34878D82A}">
                    <a16:rowId xmlns:a16="http://schemas.microsoft.com/office/drawing/2014/main" val="10000"/>
                  </a:ext>
                </a:extLst>
              </a:tr>
              <a:tr h="314043">
                <a:tc>
                  <a:txBody>
                    <a:bodyPr/>
                    <a:lstStyle/>
                    <a:p>
                      <a:pPr algn="ctr" fontAlgn="t"/>
                      <a:r>
                        <a:rPr lang="fr-FR" sz="1100" b="1" i="0" u="none" strike="noStrike" dirty="0">
                          <a:solidFill>
                            <a:schemeClr val="tx2"/>
                          </a:solidFill>
                          <a:effectLst/>
                          <a:latin typeface="Roboto" panose="02000000000000000000" pitchFamily="2" charset="0"/>
                          <a:ea typeface="Roboto" panose="02000000000000000000" pitchFamily="2" charset="0"/>
                        </a:rPr>
                        <a:t>Prestataire(s) nom et contact entreprise</a:t>
                      </a:r>
                    </a:p>
                  </a:txBody>
                  <a:tcPr marL="9525" marR="9525" marT="9525" marB="0" anchor="ctr"/>
                </a:tc>
                <a:tc>
                  <a:txBody>
                    <a:bodyPr/>
                    <a:lstStyle/>
                    <a:p>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Société SAS</a:t>
                      </a:r>
                    </a:p>
                  </a:txBody>
                  <a:tcPr/>
                </a:tc>
                <a:extLst>
                  <a:ext uri="{0D108BD9-81ED-4DB2-BD59-A6C34878D82A}">
                    <a16:rowId xmlns:a16="http://schemas.microsoft.com/office/drawing/2014/main" val="10001"/>
                  </a:ext>
                </a:extLst>
              </a:tr>
              <a:tr h="314043">
                <a:tc>
                  <a:txBody>
                    <a:bodyPr/>
                    <a:lstStyle/>
                    <a:p>
                      <a:pPr algn="ctr" fontAlgn="t"/>
                      <a:r>
                        <a:rPr lang="fr-FR" sz="1100" b="1" i="0" u="none" strike="noStrike" dirty="0">
                          <a:solidFill>
                            <a:schemeClr val="tx2"/>
                          </a:solidFill>
                          <a:effectLst/>
                          <a:latin typeface="Roboto" panose="02000000000000000000" pitchFamily="2" charset="0"/>
                          <a:ea typeface="Roboto" panose="02000000000000000000" pitchFamily="2" charset="0"/>
                        </a:rPr>
                        <a:t>Bénéficiaire local</a:t>
                      </a:r>
                    </a:p>
                  </a:txBody>
                  <a:tcPr marL="9525" marR="9525" marT="9525" marB="0" anchor="ctr"/>
                </a:tc>
                <a:tc>
                  <a:txBody>
                    <a:bodyPr/>
                    <a:lstStyle/>
                    <a:p>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Ville de Dakar</a:t>
                      </a:r>
                    </a:p>
                  </a:txBody>
                  <a:tcPr/>
                </a:tc>
                <a:extLst>
                  <a:ext uri="{0D108BD9-81ED-4DB2-BD59-A6C34878D82A}">
                    <a16:rowId xmlns:a16="http://schemas.microsoft.com/office/drawing/2014/main" val="10002"/>
                  </a:ext>
                </a:extLst>
              </a:tr>
              <a:tr h="314043">
                <a:tc>
                  <a:txBody>
                    <a:bodyPr/>
                    <a:lstStyle/>
                    <a:p>
                      <a:pPr algn="ctr" fontAlgn="t"/>
                      <a:r>
                        <a:rPr lang="fr-FR" sz="1100" b="1" i="0" u="none" strike="noStrike" dirty="0">
                          <a:solidFill>
                            <a:schemeClr val="tx2"/>
                          </a:solidFill>
                          <a:effectLst/>
                          <a:latin typeface="Roboto" panose="02000000000000000000" pitchFamily="2" charset="0"/>
                          <a:ea typeface="Roboto" panose="02000000000000000000" pitchFamily="2" charset="0"/>
                        </a:rPr>
                        <a:t>Date accord du comité</a:t>
                      </a:r>
                    </a:p>
                  </a:txBody>
                  <a:tcPr marL="9525" marR="9525" marT="9525" marB="0" anchor="ctr"/>
                </a:tc>
                <a:tc>
                  <a:txBody>
                    <a:bodyPr/>
                    <a:lstStyle/>
                    <a:p>
                      <a:endParaRPr lang="fr-FR" b="0" dirty="0"/>
                    </a:p>
                  </a:txBody>
                  <a:tcPr/>
                </a:tc>
                <a:extLst>
                  <a:ext uri="{0D108BD9-81ED-4DB2-BD59-A6C34878D82A}">
                    <a16:rowId xmlns:a16="http://schemas.microsoft.com/office/drawing/2014/main" val="10003"/>
                  </a:ext>
                </a:extLst>
              </a:tr>
              <a:tr h="314043">
                <a:tc>
                  <a:txBody>
                    <a:bodyPr/>
                    <a:lstStyle/>
                    <a:p>
                      <a:pPr algn="ctr" fontAlgn="t"/>
                      <a:r>
                        <a:rPr lang="fr-FR" sz="1100" b="1" i="0" u="none" strike="noStrike" dirty="0">
                          <a:solidFill>
                            <a:schemeClr val="tx2"/>
                          </a:solidFill>
                          <a:effectLst/>
                          <a:latin typeface="Roboto" panose="02000000000000000000" pitchFamily="2" charset="0"/>
                          <a:ea typeface="Roboto" panose="02000000000000000000" pitchFamily="2" charset="0"/>
                        </a:rPr>
                        <a:t>Montant du FASEP </a:t>
                      </a:r>
                    </a:p>
                  </a:txBody>
                  <a:tcPr marL="9525" marR="9525" marT="9525" marB="0" anchor="ctr"/>
                </a:tc>
                <a:tc>
                  <a:txBody>
                    <a:bodyPr/>
                    <a:lstStyle/>
                    <a:p>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400</a:t>
                      </a:r>
                      <a:r>
                        <a:rPr lang="fr-FR" sz="1100" b="0" i="0" u="none" strike="noStrike" kern="1200" baseline="0" dirty="0">
                          <a:solidFill>
                            <a:schemeClr val="tx2"/>
                          </a:solidFill>
                          <a:effectLst/>
                          <a:latin typeface="Roboto" panose="02000000000000000000" pitchFamily="2" charset="0"/>
                          <a:ea typeface="Roboto" panose="02000000000000000000" pitchFamily="2" charset="0"/>
                          <a:cs typeface="+mn-cs"/>
                        </a:rPr>
                        <a:t> 000</a:t>
                      </a:r>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 €</a:t>
                      </a:r>
                    </a:p>
                  </a:txBody>
                  <a:tcPr/>
                </a:tc>
                <a:extLst>
                  <a:ext uri="{0D108BD9-81ED-4DB2-BD59-A6C34878D82A}">
                    <a16:rowId xmlns:a16="http://schemas.microsoft.com/office/drawing/2014/main" val="10004"/>
                  </a:ext>
                </a:extLst>
              </a:tr>
              <a:tr h="439987">
                <a:tc>
                  <a:txBody>
                    <a:bodyPr/>
                    <a:lstStyle/>
                    <a:p>
                      <a:pPr algn="ctr" fontAlgn="t"/>
                      <a:r>
                        <a:rPr lang="fr-FR" sz="1100" b="1" i="0" u="none" strike="noStrike" dirty="0">
                          <a:solidFill>
                            <a:schemeClr val="tx2"/>
                          </a:solidFill>
                          <a:effectLst/>
                          <a:latin typeface="Roboto" panose="02000000000000000000" pitchFamily="2" charset="0"/>
                          <a:ea typeface="Roboto" panose="02000000000000000000" pitchFamily="2" charset="0"/>
                        </a:rPr>
                        <a:t>Montant total de la prestations (cofinancements)</a:t>
                      </a:r>
                    </a:p>
                  </a:txBody>
                  <a:tcPr marL="9525" marR="9525" marT="9525" marB="0" anchor="ctr"/>
                </a:tc>
                <a:tc>
                  <a:txBody>
                    <a:bodyPr/>
                    <a:lstStyle/>
                    <a:p>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850</a:t>
                      </a:r>
                      <a:r>
                        <a:rPr lang="fr-FR" sz="1100" b="0" i="0" u="none" strike="noStrike" kern="1200" baseline="0" dirty="0">
                          <a:solidFill>
                            <a:schemeClr val="tx2"/>
                          </a:solidFill>
                          <a:effectLst/>
                          <a:latin typeface="Roboto" panose="02000000000000000000" pitchFamily="2" charset="0"/>
                          <a:ea typeface="Roboto" panose="02000000000000000000" pitchFamily="2" charset="0"/>
                          <a:cs typeface="+mn-cs"/>
                        </a:rPr>
                        <a:t> 000</a:t>
                      </a:r>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 €</a:t>
                      </a:r>
                    </a:p>
                  </a:txBody>
                  <a:tcPr/>
                </a:tc>
                <a:extLst>
                  <a:ext uri="{0D108BD9-81ED-4DB2-BD59-A6C34878D82A}">
                    <a16:rowId xmlns:a16="http://schemas.microsoft.com/office/drawing/2014/main" val="10005"/>
                  </a:ext>
                </a:extLst>
              </a:tr>
            </a:tbl>
          </a:graphicData>
        </a:graphic>
      </p:graphicFrame>
      <p:sp>
        <p:nvSpPr>
          <p:cNvPr id="6" name="Rectangle 5"/>
          <p:cNvSpPr/>
          <p:nvPr/>
        </p:nvSpPr>
        <p:spPr bwMode="auto">
          <a:xfrm>
            <a:off x="6096000" y="3244249"/>
            <a:ext cx="5328592" cy="2579088"/>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200" dirty="0">
                <a:solidFill>
                  <a:schemeClr val="tx2"/>
                </a:solidFill>
              </a:rPr>
              <a:t>Court résumé du projet et de ses objectifs</a:t>
            </a:r>
          </a:p>
          <a:p>
            <a:pPr marL="0" marR="0" indent="0" algn="l" defTabSz="914400" rtl="0" eaLnBrk="1" fontAlgn="base" latinLnBrk="0" hangingPunct="1">
              <a:lnSpc>
                <a:spcPct val="100000"/>
              </a:lnSpc>
              <a:spcBef>
                <a:spcPct val="0"/>
              </a:spcBef>
              <a:spcAft>
                <a:spcPct val="0"/>
              </a:spcAft>
              <a:buClrTx/>
              <a:buSzTx/>
              <a:buFontTx/>
              <a:buNone/>
              <a:tabLst/>
            </a:pPr>
            <a:endParaRPr lang="es-ES_tradnl" sz="1200" dirty="0"/>
          </a:p>
          <a:p>
            <a:pPr marL="0" marR="0" indent="0" algn="just" defTabSz="914400" rtl="0" eaLnBrk="1" fontAlgn="base" latinLnBrk="0" hangingPunct="1">
              <a:lnSpc>
                <a:spcPct val="100000"/>
              </a:lnSpc>
              <a:spcBef>
                <a:spcPct val="0"/>
              </a:spcBef>
              <a:spcAft>
                <a:spcPct val="0"/>
              </a:spcAft>
              <a:buClrTx/>
              <a:buSzTx/>
              <a:buFontTx/>
              <a:buNone/>
              <a:tabLst/>
            </a:pPr>
            <a:r>
              <a:rPr lang="fr-FR" sz="1100" b="0" dirty="0">
                <a:solidFill>
                  <a:schemeClr val="tx2"/>
                </a:solidFill>
              </a:rPr>
              <a:t>L’objectif de cette prestation est d’élaborer une méthodologie de conception bas carbone pour le quartier de la gare </a:t>
            </a:r>
            <a:r>
              <a:rPr lang="fr-FR" sz="1100" b="0" dirty="0" err="1">
                <a:solidFill>
                  <a:schemeClr val="tx2"/>
                </a:solidFill>
              </a:rPr>
              <a:t>Petersenà</a:t>
            </a:r>
            <a:r>
              <a:rPr lang="fr-FR" sz="1100" b="0" dirty="0">
                <a:solidFill>
                  <a:schemeClr val="tx2"/>
                </a:solidFill>
              </a:rPr>
              <a:t> Dakar. Le quartier choisi pour ce FASEP se situe autour du stade.</a:t>
            </a:r>
          </a:p>
          <a:p>
            <a:pPr marL="0" marR="0" indent="0" algn="just" defTabSz="914400" rtl="0" eaLnBrk="1" fontAlgn="base" latinLnBrk="0" hangingPunct="1">
              <a:lnSpc>
                <a:spcPct val="100000"/>
              </a:lnSpc>
              <a:spcBef>
                <a:spcPct val="0"/>
              </a:spcBef>
              <a:spcAft>
                <a:spcPct val="0"/>
              </a:spcAft>
              <a:buClrTx/>
              <a:buSzTx/>
              <a:buFontTx/>
              <a:buNone/>
              <a:tabLst/>
            </a:pPr>
            <a:endParaRPr lang="fr-FR" sz="1100" b="0" dirty="0"/>
          </a:p>
          <a:p>
            <a:pPr marL="0" marR="0" indent="0" algn="just" defTabSz="914400" rtl="0" eaLnBrk="1" fontAlgn="base" latinLnBrk="0" hangingPunct="1">
              <a:lnSpc>
                <a:spcPct val="100000"/>
              </a:lnSpc>
              <a:spcBef>
                <a:spcPct val="0"/>
              </a:spcBef>
              <a:spcAft>
                <a:spcPct val="0"/>
              </a:spcAft>
              <a:buClrTx/>
              <a:buSzTx/>
              <a:buFontTx/>
              <a:buNone/>
              <a:tabLst/>
            </a:pPr>
            <a:r>
              <a:rPr lang="fr-FR" sz="1100" b="0" dirty="0">
                <a:solidFill>
                  <a:schemeClr val="tx2"/>
                </a:solidFill>
              </a:rPr>
              <a:t>Le projet consiste en la réalisation d’une étude de faisabilité menant à des termes de référence pour l’aménagement du quartier de la gare Petersen selon des principes bas carbone. </a:t>
            </a:r>
            <a:endParaRPr kumimoji="0" lang="es-ES_tradnl" sz="1200" b="0" u="none" strike="noStrike" cap="none" normalizeH="0" baseline="0" dirty="0">
              <a:ln>
                <a:noFill/>
              </a:ln>
              <a:solidFill>
                <a:schemeClr val="tx2"/>
              </a:solidFill>
              <a:effectLst/>
            </a:endParaRPr>
          </a:p>
        </p:txBody>
      </p:sp>
      <p:sp>
        <p:nvSpPr>
          <p:cNvPr id="7" name="Rectangle 6"/>
          <p:cNvSpPr/>
          <p:nvPr/>
        </p:nvSpPr>
        <p:spPr bwMode="auto">
          <a:xfrm>
            <a:off x="666215" y="5949280"/>
            <a:ext cx="4621186" cy="476287"/>
          </a:xfrm>
          <a:prstGeom prst="rect">
            <a:avLst/>
          </a:prstGeom>
          <a:solidFill>
            <a:srgbClr val="FBFCFD"/>
          </a:solidFill>
          <a:ln w="9525" cap="flat" cmpd="sng" algn="ctr">
            <a:solidFill>
              <a:schemeClr val="bg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fr-FR" sz="1100" dirty="0">
                <a:solidFill>
                  <a:schemeClr val="bg2"/>
                </a:solidFill>
                <a:latin typeface="Roboto "/>
                <a:ea typeface="Roboto Light" panose="02000000000000000000" pitchFamily="2" charset="0"/>
              </a:rPr>
              <a:t>Rapporteur Fininter2 : Théophile CABANNES</a:t>
            </a:r>
            <a:endParaRPr lang="fr-FR" sz="400" dirty="0">
              <a:solidFill>
                <a:schemeClr val="bg2"/>
              </a:solidFill>
              <a:latin typeface="Roboto "/>
              <a:ea typeface="Roboto Light" panose="02000000000000000000" pitchFamily="2" charset="0"/>
            </a:endParaRPr>
          </a:p>
        </p:txBody>
      </p:sp>
    </p:spTree>
    <p:extLst>
      <p:ext uri="{BB962C8B-B14F-4D97-AF65-F5344CB8AC3E}">
        <p14:creationId xmlns:p14="http://schemas.microsoft.com/office/powerpoint/2010/main" val="141905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Fiche rapporteur (</a:t>
            </a:r>
            <a:r>
              <a:rPr lang="fr-FR" sz="2400" dirty="0" err="1">
                <a:solidFill>
                  <a:srgbClr val="006EEA"/>
                </a:solidFill>
                <a:latin typeface="Roboto Light" panose="02000000000000000000" pitchFamily="2" charset="0"/>
                <a:ea typeface="Roboto Light" panose="02000000000000000000" pitchFamily="2" charset="0"/>
              </a:rPr>
              <a:t>Fininter</a:t>
            </a:r>
            <a:r>
              <a:rPr lang="fr-FR" sz="2400" dirty="0">
                <a:solidFill>
                  <a:srgbClr val="006EEA"/>
                </a:solidFill>
                <a:latin typeface="Roboto Light" panose="02000000000000000000" pitchFamily="2" charset="0"/>
                <a:ea typeface="Roboto Light" panose="02000000000000000000" pitchFamily="2" charset="0"/>
              </a:rPr>
              <a:t> 2)</a:t>
            </a:r>
          </a:p>
        </p:txBody>
      </p:sp>
      <p:cxnSp>
        <p:nvCxnSpPr>
          <p:cNvPr id="17" name="Connecteur droit 16"/>
          <p:cNvCxnSpPr/>
          <p:nvPr/>
        </p:nvCxnSpPr>
        <p:spPr bwMode="auto">
          <a:xfrm>
            <a:off x="6456040" y="1178605"/>
            <a:ext cx="0" cy="4824536"/>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8" name="Rectangle 7"/>
          <p:cNvSpPr/>
          <p:nvPr/>
        </p:nvSpPr>
        <p:spPr bwMode="auto">
          <a:xfrm>
            <a:off x="666478" y="836712"/>
            <a:ext cx="5637665" cy="2560773"/>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92D050"/>
              </a:buClr>
            </a:pPr>
            <a:r>
              <a:rPr lang="fr-FR" sz="1400" dirty="0">
                <a:solidFill>
                  <a:schemeClr val="bg2">
                    <a:lumMod val="75000"/>
                  </a:schemeClr>
                </a:solidFill>
                <a:latin typeface="Roboto" panose="02000000000000000000" pitchFamily="2" charset="0"/>
                <a:ea typeface="Roboto" panose="02000000000000000000" pitchFamily="2" charset="0"/>
              </a:rPr>
              <a:t>Contexte</a:t>
            </a:r>
            <a:endParaRPr lang="fr-FR" sz="1800" dirty="0">
              <a:solidFill>
                <a:schemeClr val="bg2">
                  <a:lumMod val="75000"/>
                </a:schemeClr>
              </a:solidFill>
              <a:latin typeface="Roboto" panose="02000000000000000000" pitchFamily="2" charset="0"/>
              <a:ea typeface="Roboto" panose="02000000000000000000" pitchFamily="2" charset="0"/>
            </a:endParaRPr>
          </a:p>
          <a:p>
            <a:pPr algn="just">
              <a:buClr>
                <a:srgbClr val="92D050"/>
              </a:buClr>
            </a:pPr>
            <a:endParaRPr lang="fr-FR" sz="1100" b="0" dirty="0">
              <a:solidFill>
                <a:schemeClr val="bg2">
                  <a:lumMod val="75000"/>
                </a:schemeClr>
              </a:solidFill>
              <a:latin typeface="Roboto" panose="02000000000000000000" pitchFamily="2" charset="0"/>
              <a:ea typeface="Roboto" panose="02000000000000000000" pitchFamily="2" charset="0"/>
            </a:endParaRPr>
          </a:p>
          <a:p>
            <a:pPr algn="just">
              <a:buClr>
                <a:srgbClr val="92D050"/>
              </a:buClr>
            </a:pPr>
            <a:r>
              <a:rPr lang="fr-FR" sz="1100" b="0" dirty="0">
                <a:solidFill>
                  <a:schemeClr val="bg2">
                    <a:lumMod val="75000"/>
                  </a:schemeClr>
                </a:solidFill>
                <a:latin typeface="Roboto" panose="02000000000000000000" pitchFamily="2" charset="0"/>
                <a:ea typeface="Roboto" panose="02000000000000000000" pitchFamily="2" charset="0"/>
              </a:rPr>
              <a:t>La population de Dakar, capitale du Sénégal, est en plein essor et devrait atteindre 5 millions d’habitant en 2030 (contre 3,5 millions actuellement). Un tel développement urbain présente des défis environnementaux, sociaux et économiques.</a:t>
            </a:r>
          </a:p>
        </p:txBody>
      </p:sp>
      <p:sp>
        <p:nvSpPr>
          <p:cNvPr id="11" name="Rectangle 10"/>
          <p:cNvSpPr/>
          <p:nvPr/>
        </p:nvSpPr>
        <p:spPr bwMode="auto">
          <a:xfrm>
            <a:off x="666478" y="3501008"/>
            <a:ext cx="5637665" cy="3096344"/>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92D050"/>
              </a:buClr>
            </a:pPr>
            <a:r>
              <a:rPr lang="fr-FR" sz="1400" dirty="0">
                <a:solidFill>
                  <a:schemeClr val="bg2">
                    <a:lumMod val="75000"/>
                  </a:schemeClr>
                </a:solidFill>
                <a:latin typeface="Roboto" panose="02000000000000000000" pitchFamily="2" charset="0"/>
                <a:ea typeface="Roboto" panose="02000000000000000000" pitchFamily="2" charset="0"/>
              </a:rPr>
              <a:t>Principales prestations</a:t>
            </a:r>
          </a:p>
          <a:p>
            <a:pPr algn="just">
              <a:buClr>
                <a:srgbClr val="92D050"/>
              </a:buClr>
            </a:pPr>
            <a:endParaRPr lang="fr-FR" sz="1100" b="0" dirty="0">
              <a:solidFill>
                <a:schemeClr val="bg2">
                  <a:lumMod val="75000"/>
                </a:schemeClr>
              </a:solidFill>
              <a:latin typeface="Roboto" panose="02000000000000000000" pitchFamily="2" charset="0"/>
              <a:ea typeface="Roboto" panose="02000000000000000000" pitchFamily="2" charset="0"/>
            </a:endParaRPr>
          </a:p>
          <a:p>
            <a:pPr algn="just">
              <a:buClr>
                <a:srgbClr val="92D050"/>
              </a:buClr>
            </a:pPr>
            <a:r>
              <a:rPr lang="fr-FR" sz="1100" b="0" dirty="0">
                <a:solidFill>
                  <a:schemeClr val="bg2">
                    <a:lumMod val="75000"/>
                  </a:schemeClr>
                </a:solidFill>
                <a:latin typeface="Roboto" panose="02000000000000000000" pitchFamily="2" charset="0"/>
                <a:ea typeface="Roboto" panose="02000000000000000000" pitchFamily="2" charset="0"/>
              </a:rPr>
              <a:t>La prestation comprendra les tâches suivantes : </a:t>
            </a:r>
          </a:p>
          <a:p>
            <a:pPr marL="171450" indent="-171450" algn="just">
              <a:buClr>
                <a:srgbClr val="92D050"/>
              </a:buClr>
              <a:buFontTx/>
              <a:buChar char="-"/>
            </a:pPr>
            <a:r>
              <a:rPr lang="fr-FR" sz="1100" b="0" dirty="0">
                <a:solidFill>
                  <a:schemeClr val="bg2">
                    <a:lumMod val="75000"/>
                  </a:schemeClr>
                </a:solidFill>
                <a:latin typeface="Roboto" panose="02000000000000000000" pitchFamily="2" charset="0"/>
                <a:ea typeface="Roboto" panose="02000000000000000000" pitchFamily="2" charset="0"/>
              </a:rPr>
              <a:t>A. Initialisation de la mission;</a:t>
            </a:r>
          </a:p>
          <a:p>
            <a:pPr marL="171450" indent="-171450" algn="just">
              <a:buClr>
                <a:srgbClr val="92D050"/>
              </a:buClr>
              <a:buFontTx/>
              <a:buChar char="-"/>
            </a:pPr>
            <a:r>
              <a:rPr lang="fr-FR" sz="1100" b="0" dirty="0">
                <a:solidFill>
                  <a:schemeClr val="bg2">
                    <a:lumMod val="75000"/>
                  </a:schemeClr>
                </a:solidFill>
                <a:latin typeface="Roboto" panose="02000000000000000000" pitchFamily="2" charset="0"/>
                <a:ea typeface="Roboto" panose="02000000000000000000" pitchFamily="2" charset="0"/>
              </a:rPr>
              <a:t>C. Elaboration d’une vision partagée  ;</a:t>
            </a:r>
          </a:p>
          <a:p>
            <a:pPr marL="171450" indent="-171450" algn="just">
              <a:buClr>
                <a:srgbClr val="92D050"/>
              </a:buClr>
              <a:buFontTx/>
              <a:buChar char="-"/>
            </a:pPr>
            <a:r>
              <a:rPr lang="fr-FR" sz="1100" b="0" dirty="0">
                <a:solidFill>
                  <a:schemeClr val="bg2">
                    <a:lumMod val="75000"/>
                  </a:schemeClr>
                </a:solidFill>
                <a:latin typeface="Roboto" panose="02000000000000000000" pitchFamily="2" charset="0"/>
                <a:ea typeface="Roboto" panose="02000000000000000000" pitchFamily="2" charset="0"/>
              </a:rPr>
              <a:t>D. Définition d’un plan guide</a:t>
            </a:r>
          </a:p>
          <a:p>
            <a:pPr marL="171450" indent="-171450" algn="just">
              <a:buClr>
                <a:srgbClr val="92D050"/>
              </a:buClr>
              <a:buFontTx/>
              <a:buChar char="-"/>
            </a:pPr>
            <a:r>
              <a:rPr lang="fr-FR" sz="1100" b="0" dirty="0">
                <a:solidFill>
                  <a:schemeClr val="bg2">
                    <a:lumMod val="75000"/>
                  </a:schemeClr>
                </a:solidFill>
                <a:latin typeface="Roboto" panose="02000000000000000000" pitchFamily="2" charset="0"/>
                <a:ea typeface="Roboto" panose="02000000000000000000" pitchFamily="2" charset="0"/>
              </a:rPr>
              <a:t>E. Plan d’action (modalités de mise en œuvre) ; </a:t>
            </a:r>
          </a:p>
          <a:p>
            <a:pPr marL="171450" indent="-171450" algn="just">
              <a:buClr>
                <a:srgbClr val="92D050"/>
              </a:buClr>
              <a:buFontTx/>
              <a:buChar char="-"/>
            </a:pPr>
            <a:r>
              <a:rPr lang="fr-FR" sz="1100" b="0" dirty="0">
                <a:solidFill>
                  <a:schemeClr val="bg2">
                    <a:lumMod val="75000"/>
                  </a:schemeClr>
                </a:solidFill>
                <a:latin typeface="Roboto" panose="02000000000000000000" pitchFamily="2" charset="0"/>
                <a:ea typeface="Roboto" panose="02000000000000000000" pitchFamily="2" charset="0"/>
              </a:rPr>
              <a:t>F. AMO pour le lancement des phases opérationnelles</a:t>
            </a:r>
          </a:p>
        </p:txBody>
      </p:sp>
      <p:sp>
        <p:nvSpPr>
          <p:cNvPr id="12" name="Rectangle 11"/>
          <p:cNvSpPr/>
          <p:nvPr/>
        </p:nvSpPr>
        <p:spPr bwMode="auto">
          <a:xfrm>
            <a:off x="6607938" y="836711"/>
            <a:ext cx="5184575" cy="2426319"/>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92D050"/>
              </a:buClr>
            </a:pPr>
            <a:r>
              <a:rPr lang="fr-FR" sz="1400" dirty="0">
                <a:solidFill>
                  <a:schemeClr val="bg2">
                    <a:lumMod val="75000"/>
                  </a:schemeClr>
                </a:solidFill>
                <a:latin typeface="Roboto" panose="02000000000000000000" pitchFamily="2" charset="0"/>
                <a:ea typeface="Roboto" panose="02000000000000000000" pitchFamily="2" charset="0"/>
              </a:rPr>
              <a:t>Eléments budgétaires</a:t>
            </a:r>
          </a:p>
          <a:p>
            <a:pPr algn="ctr">
              <a:buClr>
                <a:srgbClr val="92D050"/>
              </a:buClr>
            </a:pPr>
            <a:endParaRPr lang="fr-FR" sz="1400" dirty="0">
              <a:solidFill>
                <a:schemeClr val="bg2">
                  <a:lumMod val="75000"/>
                </a:schemeClr>
              </a:solidFill>
              <a:latin typeface="Roboto" panose="02000000000000000000" pitchFamily="2" charset="0"/>
              <a:ea typeface="Roboto" panose="02000000000000000000" pitchFamily="2" charset="0"/>
            </a:endParaRPr>
          </a:p>
        </p:txBody>
      </p:sp>
      <p:sp>
        <p:nvSpPr>
          <p:cNvPr id="13" name="Rectangle 12"/>
          <p:cNvSpPr/>
          <p:nvPr/>
        </p:nvSpPr>
        <p:spPr bwMode="auto">
          <a:xfrm>
            <a:off x="6607937" y="3397485"/>
            <a:ext cx="5184575" cy="1399667"/>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92D050"/>
              </a:buClr>
            </a:pPr>
            <a:r>
              <a:rPr lang="fr-FR" sz="1400" dirty="0">
                <a:solidFill>
                  <a:schemeClr val="bg2">
                    <a:lumMod val="75000"/>
                  </a:schemeClr>
                </a:solidFill>
                <a:latin typeface="Roboto" panose="02000000000000000000" pitchFamily="2" charset="0"/>
                <a:ea typeface="Roboto" panose="02000000000000000000" pitchFamily="2" charset="0"/>
              </a:rPr>
              <a:t>Calendrier</a:t>
            </a:r>
          </a:p>
          <a:p>
            <a:pPr algn="just">
              <a:buClr>
                <a:srgbClr val="92D050"/>
              </a:buClr>
            </a:pPr>
            <a:endParaRPr lang="fr-FR" sz="1100" b="0" dirty="0">
              <a:solidFill>
                <a:schemeClr val="bg2">
                  <a:lumMod val="75000"/>
                </a:schemeClr>
              </a:solidFill>
              <a:latin typeface="Roboto" panose="02000000000000000000" pitchFamily="2" charset="0"/>
              <a:ea typeface="Roboto" panose="02000000000000000000" pitchFamily="2" charset="0"/>
            </a:endParaRPr>
          </a:p>
          <a:p>
            <a:pPr algn="just">
              <a:buClr>
                <a:srgbClr val="92D050"/>
              </a:buClr>
            </a:pPr>
            <a:r>
              <a:rPr lang="fr-FR" sz="1100" b="0" dirty="0">
                <a:solidFill>
                  <a:schemeClr val="bg2">
                    <a:lumMod val="75000"/>
                  </a:schemeClr>
                </a:solidFill>
                <a:latin typeface="Roboto" panose="02000000000000000000" pitchFamily="2" charset="0"/>
                <a:ea typeface="Roboto" panose="02000000000000000000" pitchFamily="2" charset="0"/>
              </a:rPr>
              <a:t>La prestation sera réalisée sur une durée de 36 mois et commencera le 1 janvier 2021</a:t>
            </a:r>
          </a:p>
        </p:txBody>
      </p:sp>
      <p:sp>
        <p:nvSpPr>
          <p:cNvPr id="14" name="Rectangle 13"/>
          <p:cNvSpPr/>
          <p:nvPr/>
        </p:nvSpPr>
        <p:spPr bwMode="auto">
          <a:xfrm>
            <a:off x="6607936" y="4926923"/>
            <a:ext cx="5184575" cy="1310389"/>
          </a:xfrm>
          <a:prstGeom prst="rect">
            <a:avLst/>
          </a:prstGeom>
          <a:solidFill>
            <a:schemeClr val="accent1"/>
          </a:solidFill>
          <a:ln w="9525" cap="flat" cmpd="sng" algn="ctr">
            <a:solidFill>
              <a:srgbClr val="006E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92D050"/>
              </a:buClr>
            </a:pPr>
            <a:r>
              <a:rPr lang="fr-FR" sz="1400" dirty="0">
                <a:solidFill>
                  <a:schemeClr val="bg2">
                    <a:lumMod val="75000"/>
                  </a:schemeClr>
                </a:solidFill>
                <a:latin typeface="Roboto" panose="02000000000000000000" pitchFamily="2" charset="0"/>
                <a:ea typeface="Roboto" panose="02000000000000000000" pitchFamily="2" charset="0"/>
              </a:rPr>
              <a:t>Club de suivi</a:t>
            </a:r>
          </a:p>
          <a:p>
            <a:pPr algn="ctr">
              <a:buClr>
                <a:srgbClr val="92D050"/>
              </a:buClr>
            </a:pPr>
            <a:endParaRPr lang="fr-FR" sz="1400" dirty="0">
              <a:solidFill>
                <a:schemeClr val="bg2">
                  <a:lumMod val="75000"/>
                </a:schemeClr>
              </a:solidFill>
              <a:latin typeface="Roboto" panose="02000000000000000000" pitchFamily="2" charset="0"/>
              <a:ea typeface="Roboto" panose="02000000000000000000" pitchFamily="2" charset="0"/>
            </a:endParaRPr>
          </a:p>
          <a:p>
            <a:pPr algn="just">
              <a:buClr>
                <a:srgbClr val="92D050"/>
              </a:buClr>
            </a:pPr>
            <a:r>
              <a:rPr lang="fr-FR" sz="1100" b="0" dirty="0">
                <a:solidFill>
                  <a:schemeClr val="bg2">
                    <a:lumMod val="75000"/>
                  </a:schemeClr>
                </a:solidFill>
                <a:latin typeface="Roboto" panose="02000000000000000000" pitchFamily="2" charset="0"/>
                <a:ea typeface="Roboto" panose="02000000000000000000" pitchFamily="2" charset="0"/>
              </a:rPr>
              <a:t>17 entreprises identifiées, dont Suez, Vinci et Carrefour.</a:t>
            </a:r>
            <a:endParaRPr lang="fr-FR" sz="1400" dirty="0">
              <a:solidFill>
                <a:schemeClr val="bg2">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1976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Données NATIXIS</a:t>
            </a:r>
          </a:p>
        </p:txBody>
      </p:sp>
      <p:graphicFrame>
        <p:nvGraphicFramePr>
          <p:cNvPr id="9" name="Tableau 8"/>
          <p:cNvGraphicFramePr>
            <a:graphicFrameLocks noGrp="1"/>
          </p:cNvGraphicFramePr>
          <p:nvPr>
            <p:extLst>
              <p:ext uri="{D42A27DB-BD31-4B8C-83A1-F6EECF244321}">
                <p14:modId xmlns:p14="http://schemas.microsoft.com/office/powerpoint/2010/main" val="1176698309"/>
              </p:ext>
            </p:extLst>
          </p:nvPr>
        </p:nvGraphicFramePr>
        <p:xfrm>
          <a:off x="1271464" y="1484784"/>
          <a:ext cx="9793088" cy="3960438"/>
        </p:xfrm>
        <a:graphic>
          <a:graphicData uri="http://schemas.openxmlformats.org/drawingml/2006/table">
            <a:tbl>
              <a:tblPr firstRow="1" bandRow="1">
                <a:tableStyleId>{0E3FDE45-AF77-4B5C-9715-49D594BDF05E}</a:tableStyleId>
              </a:tblPr>
              <a:tblGrid>
                <a:gridCol w="3383071">
                  <a:extLst>
                    <a:ext uri="{9D8B030D-6E8A-4147-A177-3AD203B41FA5}">
                      <a16:colId xmlns:a16="http://schemas.microsoft.com/office/drawing/2014/main" val="20000"/>
                    </a:ext>
                  </a:extLst>
                </a:gridCol>
                <a:gridCol w="6410017">
                  <a:extLst>
                    <a:ext uri="{9D8B030D-6E8A-4147-A177-3AD203B41FA5}">
                      <a16:colId xmlns:a16="http://schemas.microsoft.com/office/drawing/2014/main" val="20001"/>
                    </a:ext>
                  </a:extLst>
                </a:gridCol>
              </a:tblGrid>
              <a:tr h="77839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u="sng" dirty="0">
                          <a:solidFill>
                            <a:srgbClr val="203764"/>
                          </a:solidFill>
                          <a:latin typeface="Roboto" panose="02000000000000000000" pitchFamily="2" charset="0"/>
                          <a:ea typeface="Roboto" panose="02000000000000000000" pitchFamily="2" charset="0"/>
                        </a:rPr>
                        <a:t>Données administratives et financières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solidFill>
                          <a:srgbClr val="203764"/>
                        </a:solidFill>
                        <a:latin typeface="Roboto" panose="02000000000000000000" pitchFamily="2" charset="0"/>
                        <a:ea typeface="Roboto" panose="02000000000000000000" pitchFamily="2" charset="0"/>
                      </a:endParaRPr>
                    </a:p>
                  </a:txBody>
                  <a:tcPr>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fr-FR" dirty="0"/>
                    </a:p>
                  </a:txBody>
                  <a:tcPr/>
                </a:tc>
                <a:extLst>
                  <a:ext uri="{0D108BD9-81ED-4DB2-BD59-A6C34878D82A}">
                    <a16:rowId xmlns:a16="http://schemas.microsoft.com/office/drawing/2014/main" val="10000"/>
                  </a:ext>
                </a:extLst>
              </a:tr>
              <a:tr h="583363">
                <a:tc>
                  <a:txBody>
                    <a:bodyPr/>
                    <a:lstStyle/>
                    <a:p>
                      <a:pPr marL="0" algn="ctr" defTabSz="914400" rtl="0" eaLnBrk="1" fontAlgn="t" latinLnBrk="0" hangingPunct="1"/>
                      <a:r>
                        <a:rPr lang="fr-FR" sz="1100" b="0" i="0" u="none" strike="noStrike" kern="1200" dirty="0">
                          <a:solidFill>
                            <a:srgbClr val="203764"/>
                          </a:solidFill>
                          <a:effectLst/>
                          <a:latin typeface="Roboto" panose="02000000000000000000" pitchFamily="2" charset="0"/>
                          <a:ea typeface="Roboto" panose="02000000000000000000" pitchFamily="2" charset="0"/>
                          <a:cs typeface="+mn-cs"/>
                        </a:rPr>
                        <a:t>Date de signature de la convention Natixis</a:t>
                      </a:r>
                    </a:p>
                  </a:txBody>
                  <a:tcPr marL="9525" marR="9525" marT="9525" marB="0" anchor="ctr">
                    <a:lnR w="12700" cap="flat" cmpd="sng" algn="ctr">
                      <a:noFill/>
                      <a:prstDash val="solid"/>
                      <a:round/>
                      <a:headEnd type="none" w="med" len="med"/>
                      <a:tailEnd type="none" w="med" len="med"/>
                    </a:lnR>
                    <a:lnT w="12700" cmpd="sng">
                      <a:noFill/>
                    </a:lnT>
                  </a:tcPr>
                </a:tc>
                <a:tc>
                  <a:txBody>
                    <a:bodyPr/>
                    <a:lstStyle/>
                    <a:p>
                      <a:pPr marL="0" algn="ctr" defTabSz="914400" rtl="0" eaLnBrk="1" fontAlgn="t" latinLnBrk="0" hangingPunct="1"/>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11 Septembre 2020</a:t>
                      </a:r>
                    </a:p>
                  </a:txBody>
                  <a:tcP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363">
                <a:tc>
                  <a:txBody>
                    <a:bodyPr/>
                    <a:lstStyle/>
                    <a:p>
                      <a:pPr marL="0" algn="ctr" defTabSz="914400" rtl="0" eaLnBrk="1" fontAlgn="t" latinLnBrk="0" hangingPunct="1"/>
                      <a:r>
                        <a:rPr lang="fr-FR" sz="1100" b="0" i="0" u="none" strike="noStrike" kern="1200" dirty="0">
                          <a:solidFill>
                            <a:srgbClr val="203764"/>
                          </a:solidFill>
                          <a:effectLst/>
                          <a:latin typeface="Roboto" panose="02000000000000000000" pitchFamily="2" charset="0"/>
                          <a:ea typeface="Roboto" panose="02000000000000000000" pitchFamily="2" charset="0"/>
                          <a:cs typeface="+mn-cs"/>
                        </a:rPr>
                        <a:t>Montant et date de paiement de l'acompte</a:t>
                      </a:r>
                    </a:p>
                  </a:txBody>
                  <a:tcPr marL="9525" marR="9525" marT="9525" marB="0" anchor="ctr">
                    <a:lnR>
                      <a:noFill/>
                    </a:lnR>
                  </a:tcPr>
                </a:tc>
                <a:tc>
                  <a:txBody>
                    <a:bodyPr/>
                    <a:lstStyle/>
                    <a:p>
                      <a:pPr marL="0" algn="ctr" defTabSz="914400" rtl="0" eaLnBrk="1" fontAlgn="t" latinLnBrk="0" hangingPunct="1"/>
                      <a:r>
                        <a:rPr lang="fr-FR" sz="1100" b="0" i="0" u="none" strike="noStrike" kern="1200" dirty="0">
                          <a:solidFill>
                            <a:schemeClr val="tx2"/>
                          </a:solidFill>
                          <a:effectLst/>
                          <a:latin typeface="Roboto" panose="02000000000000000000" pitchFamily="2" charset="0"/>
                          <a:ea typeface="Roboto" panose="02000000000000000000" pitchFamily="2" charset="0"/>
                          <a:cs typeface="+mn-cs"/>
                        </a:rPr>
                        <a:t>24 Décembre 2020 pour 100 000 euro</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48596">
                <a:tc>
                  <a:txBody>
                    <a:bodyPr/>
                    <a:lstStyle/>
                    <a:p>
                      <a:pPr marL="0" algn="ctr" defTabSz="914400" rtl="0" eaLnBrk="1" fontAlgn="t" latinLnBrk="0" hangingPunct="1"/>
                      <a:r>
                        <a:rPr lang="fr-FR" sz="1100" b="0" i="0" u="none" strike="noStrike" kern="1200" dirty="0">
                          <a:solidFill>
                            <a:srgbClr val="203764"/>
                          </a:solidFill>
                          <a:effectLst/>
                          <a:latin typeface="Roboto" panose="02000000000000000000" pitchFamily="2" charset="0"/>
                          <a:ea typeface="Roboto" panose="02000000000000000000" pitchFamily="2" charset="0"/>
                          <a:cs typeface="+mn-cs"/>
                        </a:rPr>
                        <a:t>Montant et date du paiement intermédiaire</a:t>
                      </a:r>
                    </a:p>
                  </a:txBody>
                  <a:tcPr marL="9525" marR="9525" marT="9525" marB="0" anchor="ctr">
                    <a:lnR>
                      <a:noFill/>
                    </a:lnR>
                  </a:tcPr>
                </a:tc>
                <a:tc>
                  <a:txBody>
                    <a:bodyPr/>
                    <a:lstStyle/>
                    <a:p>
                      <a:pPr marL="0" algn="ctr" defTabSz="914400" rtl="0" eaLnBrk="1" fontAlgn="t" latinLnBrk="0" hangingPunct="1"/>
                      <a:endParaRPr lang="fr-FR" sz="1100" b="0" i="0" u="none" strike="noStrike" kern="1200" dirty="0">
                        <a:solidFill>
                          <a:schemeClr val="tx2"/>
                        </a:solidFill>
                        <a:effectLst/>
                        <a:latin typeface="Roboto" panose="02000000000000000000" pitchFamily="2" charset="0"/>
                        <a:ea typeface="Roboto" panose="02000000000000000000" pitchFamily="2" charset="0"/>
                        <a:cs typeface="+mn-cs"/>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363">
                <a:tc>
                  <a:txBody>
                    <a:bodyPr/>
                    <a:lstStyle/>
                    <a:p>
                      <a:pPr marL="0" algn="ctr" defTabSz="914400" rtl="0" eaLnBrk="1" fontAlgn="t" latinLnBrk="0" hangingPunct="1"/>
                      <a:r>
                        <a:rPr lang="fr-FR" sz="1100" b="0" i="0" u="none" strike="noStrike" kern="1200" dirty="0">
                          <a:solidFill>
                            <a:srgbClr val="203764"/>
                          </a:solidFill>
                          <a:effectLst/>
                          <a:latin typeface="Roboto" panose="02000000000000000000" pitchFamily="2" charset="0"/>
                          <a:ea typeface="Roboto" panose="02000000000000000000" pitchFamily="2" charset="0"/>
                          <a:cs typeface="+mn-cs"/>
                        </a:rPr>
                        <a:t>Montant et date du paiement final</a:t>
                      </a:r>
                    </a:p>
                  </a:txBody>
                  <a:tcPr marL="9525" marR="9525" marT="9525" marB="0" anchor="ctr">
                    <a:lnR>
                      <a:noFill/>
                    </a:lnR>
                  </a:tcPr>
                </a:tc>
                <a:tc>
                  <a:txBody>
                    <a:bodyPr/>
                    <a:lstStyle/>
                    <a:p>
                      <a:pPr marL="0" algn="ctr" defTabSz="914400" rtl="0" eaLnBrk="1" fontAlgn="t" latinLnBrk="0" hangingPunct="1"/>
                      <a:endParaRPr lang="fr-FR" sz="1100" b="0" i="0" u="none" strike="noStrike" kern="1200" dirty="0">
                        <a:solidFill>
                          <a:schemeClr val="tx2"/>
                        </a:solidFill>
                        <a:effectLst/>
                        <a:latin typeface="Roboto" panose="02000000000000000000" pitchFamily="2" charset="0"/>
                        <a:ea typeface="Roboto" panose="02000000000000000000" pitchFamily="2" charset="0"/>
                        <a:cs typeface="+mn-cs"/>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363">
                <a:tc>
                  <a:txBody>
                    <a:bodyPr/>
                    <a:lstStyle/>
                    <a:p>
                      <a:pPr marL="0" algn="ctr" defTabSz="914400" rtl="0" eaLnBrk="1" fontAlgn="t" latinLnBrk="0" hangingPunct="1"/>
                      <a:r>
                        <a:rPr lang="fr-FR" sz="1100" b="0" i="0" u="none" strike="noStrike" kern="1200" dirty="0">
                          <a:solidFill>
                            <a:srgbClr val="203764"/>
                          </a:solidFill>
                          <a:effectLst/>
                          <a:latin typeface="Roboto" panose="02000000000000000000" pitchFamily="2" charset="0"/>
                          <a:ea typeface="Roboto" panose="02000000000000000000" pitchFamily="2" charset="0"/>
                          <a:cs typeface="+mn-cs"/>
                        </a:rPr>
                        <a:t>Commentaires éventuels </a:t>
                      </a:r>
                    </a:p>
                  </a:txBody>
                  <a:tcPr marL="9525" marR="9525" marT="9525" marB="0" anchor="ctr">
                    <a:lnR>
                      <a:noFill/>
                    </a:lnR>
                  </a:tcPr>
                </a:tc>
                <a:tc>
                  <a:txBody>
                    <a:bodyPr/>
                    <a:lstStyle/>
                    <a:p>
                      <a:pPr marL="0" algn="ctr" defTabSz="914400" rtl="0" eaLnBrk="1" fontAlgn="t" latinLnBrk="0" hangingPunct="1"/>
                      <a:endParaRPr lang="fr-FR" sz="1100" b="0" i="0" u="none" strike="noStrike" kern="1200" dirty="0">
                        <a:solidFill>
                          <a:schemeClr val="tx2"/>
                        </a:solidFill>
                        <a:effectLst/>
                        <a:latin typeface="Roboto" panose="02000000000000000000" pitchFamily="2" charset="0"/>
                        <a:ea typeface="Roboto" panose="02000000000000000000" pitchFamily="2" charset="0"/>
                        <a:cs typeface="+mn-cs"/>
                      </a:endParaRPr>
                    </a:p>
                  </a:txBody>
                  <a:tcP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050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Suivi – Terme intermédiaire (SE)</a:t>
            </a:r>
          </a:p>
        </p:txBody>
      </p:sp>
      <p:graphicFrame>
        <p:nvGraphicFramePr>
          <p:cNvPr id="11" name="Tableau 10"/>
          <p:cNvGraphicFramePr>
            <a:graphicFrameLocks noGrp="1"/>
          </p:cNvGraphicFramePr>
          <p:nvPr>
            <p:extLst>
              <p:ext uri="{D42A27DB-BD31-4B8C-83A1-F6EECF244321}">
                <p14:modId xmlns:p14="http://schemas.microsoft.com/office/powerpoint/2010/main" val="1930423513"/>
              </p:ext>
            </p:extLst>
          </p:nvPr>
        </p:nvGraphicFramePr>
        <p:xfrm>
          <a:off x="983432" y="692696"/>
          <a:ext cx="10513168" cy="5181778"/>
        </p:xfrm>
        <a:graphic>
          <a:graphicData uri="http://schemas.openxmlformats.org/drawingml/2006/table">
            <a:tbl>
              <a:tblPr firstRow="1" bandRow="1">
                <a:tableStyleId>{0E3FDE45-AF77-4B5C-9715-49D594BDF05E}</a:tableStyleId>
              </a:tblPr>
              <a:tblGrid>
                <a:gridCol w="2808312">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619488">
                <a:tc>
                  <a:txBody>
                    <a:bodyPr/>
                    <a:lstStyle/>
                    <a:p>
                      <a:endParaRPr lang="fr-FR" sz="10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i="0" u="none" strike="noStrike" dirty="0">
                          <a:solidFill>
                            <a:srgbClr val="203764"/>
                          </a:solidFill>
                          <a:effectLst/>
                          <a:latin typeface="Roboto" panose="02000000000000000000" pitchFamily="2" charset="0"/>
                          <a:ea typeface="Roboto" panose="02000000000000000000" pitchFamily="2" charset="0"/>
                        </a:rPr>
                        <a:t>Service économique de</a:t>
                      </a:r>
                      <a:r>
                        <a:rPr lang="fr-FR" sz="1100" b="1" i="0" u="none" strike="noStrike" baseline="0" dirty="0">
                          <a:solidFill>
                            <a:srgbClr val="203764"/>
                          </a:solidFill>
                          <a:effectLst/>
                          <a:latin typeface="Roboto" panose="02000000000000000000" pitchFamily="2" charset="0"/>
                          <a:ea typeface="Roboto" panose="02000000000000000000" pitchFamily="2" charset="0"/>
                        </a:rPr>
                        <a:t> Dakar</a:t>
                      </a:r>
                      <a:br>
                        <a:rPr lang="fr-FR" sz="1100" b="1" i="0" u="none" strike="noStrike" dirty="0">
                          <a:solidFill>
                            <a:srgbClr val="203764"/>
                          </a:solidFill>
                          <a:effectLst/>
                          <a:latin typeface="Roboto" panose="02000000000000000000" pitchFamily="2" charset="0"/>
                          <a:ea typeface="Roboto" panose="02000000000000000000" pitchFamily="2" charset="0"/>
                        </a:rPr>
                      </a:br>
                      <a:r>
                        <a:rPr lang="fr-FR" sz="1100" b="1" i="0" u="none" strike="noStrike" dirty="0">
                          <a:solidFill>
                            <a:srgbClr val="203764"/>
                          </a:solidFill>
                          <a:effectLst/>
                          <a:latin typeface="Roboto" panose="02000000000000000000" pitchFamily="2" charset="0"/>
                          <a:ea typeface="Roboto" panose="02000000000000000000" pitchFamily="2" charset="0"/>
                        </a:rPr>
                        <a:t>(28/10/2021)</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Date de l'avis</a:t>
                      </a: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28/10/2021</a:t>
                      </a: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9811">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Rapide Compte-rendu</a:t>
                      </a:r>
                      <a:r>
                        <a:rPr lang="fr-FR" sz="1100" b="0" i="0" u="none" strike="noStrike" baseline="0" dirty="0">
                          <a:solidFill>
                            <a:srgbClr val="203764"/>
                          </a:solidFill>
                          <a:effectLst/>
                          <a:latin typeface="Roboto" panose="02000000000000000000" pitchFamily="2" charset="0"/>
                          <a:ea typeface="Roboto" panose="02000000000000000000" pitchFamily="2" charset="0"/>
                        </a:rPr>
                        <a:t> </a:t>
                      </a:r>
                      <a:r>
                        <a:rPr lang="fr-FR" sz="1100" b="0" i="0" u="none" strike="noStrike" dirty="0">
                          <a:solidFill>
                            <a:srgbClr val="203764"/>
                          </a:solidFill>
                          <a:effectLst/>
                          <a:latin typeface="Roboto" panose="02000000000000000000" pitchFamily="2" charset="0"/>
                          <a:ea typeface="Roboto" panose="02000000000000000000" pitchFamily="2" charset="0"/>
                        </a:rPr>
                        <a:t>des réunions (club</a:t>
                      </a:r>
                      <a:r>
                        <a:rPr lang="fr-FR" sz="1100" b="0" i="0" u="none" strike="noStrike" baseline="0" dirty="0">
                          <a:solidFill>
                            <a:srgbClr val="203764"/>
                          </a:solidFill>
                          <a:effectLst/>
                          <a:latin typeface="Roboto" panose="02000000000000000000" pitchFamily="2" charset="0"/>
                          <a:ea typeface="Roboto" panose="02000000000000000000" pitchFamily="2" charset="0"/>
                        </a:rPr>
                        <a:t> de suivi, réunion tripartite)</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Lancement du projet le 20/01/2021 à Dakar</a:t>
                      </a: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95853">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Observations (investissement de l'entreprise, intérêt manifesté par le bénéficiaire et des parties tierces…)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100" b="0" i="0" u="none" strike="noStrike" baseline="0" dirty="0">
                          <a:solidFill>
                            <a:srgbClr val="203764"/>
                          </a:solidFill>
                          <a:effectLst/>
                          <a:latin typeface="Calibri" panose="020F0502020204030204" pitchFamily="34" charset="0"/>
                        </a:rPr>
                        <a:t>Entreprise impliquée, progresse bien et a de bonnes relations avec le bénéficiaire. </a:t>
                      </a:r>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Perspectives actualisées de l'effet levier</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N/A</a:t>
                      </a: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Evolution</a:t>
                      </a:r>
                      <a:r>
                        <a:rPr lang="fr-FR" sz="1100" b="0" i="0" u="none" strike="noStrike" baseline="0" dirty="0">
                          <a:solidFill>
                            <a:srgbClr val="203764"/>
                          </a:solidFill>
                          <a:effectLst/>
                          <a:latin typeface="Roboto" panose="02000000000000000000" pitchFamily="2" charset="0"/>
                          <a:ea typeface="Roboto" panose="02000000000000000000" pitchFamily="2" charset="0"/>
                        </a:rPr>
                        <a:t> des risques identifiés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R</a:t>
                      </a:r>
                      <a:r>
                        <a:rPr lang="fr-FR" sz="1100" b="0" i="0" u="none" strike="noStrike" baseline="0" dirty="0">
                          <a:solidFill>
                            <a:srgbClr val="203764"/>
                          </a:solidFill>
                          <a:effectLst/>
                          <a:latin typeface="Calibri" panose="020F0502020204030204" pitchFamily="34" charset="0"/>
                        </a:rPr>
                        <a:t>isque que le projet aval ne se concrétise pas avant plusieurs années.  </a:t>
                      </a:r>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43776">
                <a:tc>
                  <a:txBody>
                    <a:bodyPr/>
                    <a:lstStyle/>
                    <a:p>
                      <a:pPr algn="ctr" fontAlgn="t"/>
                      <a:r>
                        <a:rPr lang="fr-FR" sz="1200" b="1" i="1" u="none" strike="noStrike" dirty="0">
                          <a:solidFill>
                            <a:srgbClr val="203764"/>
                          </a:solidFill>
                          <a:effectLst/>
                          <a:latin typeface="Roboto" panose="02000000000000000000" pitchFamily="2" charset="0"/>
                          <a:ea typeface="Roboto" panose="02000000000000000000" pitchFamily="2" charset="0"/>
                        </a:rPr>
                        <a:t>Avis sur le versement</a:t>
                      </a:r>
                      <a:r>
                        <a:rPr lang="fr-FR" sz="1200" b="1" i="1" u="none" strike="noStrike" baseline="0" dirty="0">
                          <a:solidFill>
                            <a:srgbClr val="203764"/>
                          </a:solidFill>
                          <a:effectLst/>
                          <a:latin typeface="Roboto" panose="02000000000000000000" pitchFamily="2" charset="0"/>
                          <a:ea typeface="Roboto" panose="02000000000000000000" pitchFamily="2" charset="0"/>
                        </a:rPr>
                        <a:t> intermédiaire</a:t>
                      </a:r>
                      <a:endParaRPr lang="fr-FR" sz="1200" b="1" i="1"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BDBDBD"/>
                    </a:solidFill>
                  </a:tcPr>
                </a:tc>
                <a:tc>
                  <a:txBody>
                    <a:bodyPr/>
                    <a:lstStyle/>
                    <a:p>
                      <a:pPr algn="l" fontAlgn="t"/>
                      <a:r>
                        <a:rPr lang="fr-FR" sz="1100" b="1" i="1" u="none" strike="noStrike" dirty="0">
                          <a:solidFill>
                            <a:srgbClr val="203764"/>
                          </a:solidFill>
                          <a:effectLst/>
                          <a:latin typeface="Calibri" panose="020F0502020204030204" pitchFamily="34" charset="0"/>
                        </a:rPr>
                        <a:t>Favorable</a:t>
                      </a: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BDBDBD"/>
                    </a:solidFill>
                  </a:tcPr>
                </a:tc>
                <a:extLst>
                  <a:ext uri="{0D108BD9-81ED-4DB2-BD59-A6C34878D82A}">
                    <a16:rowId xmlns:a16="http://schemas.microsoft.com/office/drawing/2014/main" val="10006"/>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Actions à mener pour favoriser la réussite du projet</a:t>
                      </a: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Impliquer</a:t>
                      </a:r>
                      <a:r>
                        <a:rPr lang="fr-FR" sz="1100" b="0" i="0" u="none" strike="noStrike" baseline="0" dirty="0">
                          <a:solidFill>
                            <a:srgbClr val="203764"/>
                          </a:solidFill>
                          <a:effectLst/>
                          <a:latin typeface="Calibri" panose="020F0502020204030204" pitchFamily="34" charset="0"/>
                        </a:rPr>
                        <a:t> davantage la Banque mondiale. </a:t>
                      </a:r>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8628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Suivi – Terme intermédiaire (SE)</a:t>
            </a:r>
          </a:p>
        </p:txBody>
      </p:sp>
      <p:graphicFrame>
        <p:nvGraphicFramePr>
          <p:cNvPr id="11" name="Tableau 10"/>
          <p:cNvGraphicFramePr>
            <a:graphicFrameLocks noGrp="1"/>
          </p:cNvGraphicFramePr>
          <p:nvPr>
            <p:extLst>
              <p:ext uri="{D42A27DB-BD31-4B8C-83A1-F6EECF244321}">
                <p14:modId xmlns:p14="http://schemas.microsoft.com/office/powerpoint/2010/main" val="2424601295"/>
              </p:ext>
            </p:extLst>
          </p:nvPr>
        </p:nvGraphicFramePr>
        <p:xfrm>
          <a:off x="983432" y="692696"/>
          <a:ext cx="10513168" cy="5181778"/>
        </p:xfrm>
        <a:graphic>
          <a:graphicData uri="http://schemas.openxmlformats.org/drawingml/2006/table">
            <a:tbl>
              <a:tblPr firstRow="1" bandRow="1">
                <a:tableStyleId>{0E3FDE45-AF77-4B5C-9715-49D594BDF05E}</a:tableStyleId>
              </a:tblPr>
              <a:tblGrid>
                <a:gridCol w="2808312">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619488">
                <a:tc>
                  <a:txBody>
                    <a:bodyPr/>
                    <a:lstStyle/>
                    <a:p>
                      <a:endParaRPr lang="fr-FR" sz="10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100" b="1" i="0" u="none" strike="noStrike" dirty="0">
                        <a:solidFill>
                          <a:srgbClr val="203764"/>
                        </a:solidFill>
                        <a:effectLst/>
                        <a:latin typeface="Roboto" panose="02000000000000000000" pitchFamily="2" charset="0"/>
                        <a:ea typeface="Roboto" panose="02000000000000000000" pitchFamily="2" charset="0"/>
                      </a:endParaRP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Date de l'avis</a:t>
                      </a: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t"/>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9811">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Rapide Compte-rendu</a:t>
                      </a:r>
                      <a:r>
                        <a:rPr lang="fr-FR" sz="1100" b="0" i="0" u="none" strike="noStrike" baseline="0" dirty="0">
                          <a:solidFill>
                            <a:srgbClr val="203764"/>
                          </a:solidFill>
                          <a:effectLst/>
                          <a:latin typeface="Roboto" panose="02000000000000000000" pitchFamily="2" charset="0"/>
                          <a:ea typeface="Roboto" panose="02000000000000000000" pitchFamily="2" charset="0"/>
                        </a:rPr>
                        <a:t> </a:t>
                      </a:r>
                      <a:r>
                        <a:rPr lang="fr-FR" sz="1100" b="0" i="0" u="none" strike="noStrike" dirty="0">
                          <a:solidFill>
                            <a:srgbClr val="203764"/>
                          </a:solidFill>
                          <a:effectLst/>
                          <a:latin typeface="Roboto" panose="02000000000000000000" pitchFamily="2" charset="0"/>
                          <a:ea typeface="Roboto" panose="02000000000000000000" pitchFamily="2" charset="0"/>
                        </a:rPr>
                        <a:t>des réunions (club</a:t>
                      </a:r>
                      <a:r>
                        <a:rPr lang="fr-FR" sz="1100" b="0" i="0" u="none" strike="noStrike" baseline="0" dirty="0">
                          <a:solidFill>
                            <a:srgbClr val="203764"/>
                          </a:solidFill>
                          <a:effectLst/>
                          <a:latin typeface="Roboto" panose="02000000000000000000" pitchFamily="2" charset="0"/>
                          <a:ea typeface="Roboto" panose="02000000000000000000" pitchFamily="2" charset="0"/>
                        </a:rPr>
                        <a:t> de suivi, réunion tripartite)</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just" fontAlgn="t"/>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95853">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Observations (investissement de l'entreprise, intérêt manifesté par le bénéficiaire et des parties tierces…)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Perspectives actualisées de l'effet levier</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just" fontAlgn="t"/>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Evolution</a:t>
                      </a:r>
                      <a:r>
                        <a:rPr lang="fr-FR" sz="1100" b="0" i="0" u="none" strike="noStrike" baseline="0" dirty="0">
                          <a:solidFill>
                            <a:srgbClr val="203764"/>
                          </a:solidFill>
                          <a:effectLst/>
                          <a:latin typeface="Roboto" panose="02000000000000000000" pitchFamily="2" charset="0"/>
                          <a:ea typeface="Roboto" panose="02000000000000000000" pitchFamily="2" charset="0"/>
                        </a:rPr>
                        <a:t> des risques identifiés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just" fontAlgn="t"/>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43776">
                <a:tc>
                  <a:txBody>
                    <a:bodyPr/>
                    <a:lstStyle/>
                    <a:p>
                      <a:pPr algn="ctr" fontAlgn="t"/>
                      <a:r>
                        <a:rPr lang="fr-FR" sz="1200" b="1" i="1" u="none" strike="noStrike" dirty="0">
                          <a:solidFill>
                            <a:srgbClr val="203764"/>
                          </a:solidFill>
                          <a:effectLst/>
                          <a:latin typeface="Roboto" panose="02000000000000000000" pitchFamily="2" charset="0"/>
                          <a:ea typeface="Roboto" panose="02000000000000000000" pitchFamily="2" charset="0"/>
                        </a:rPr>
                        <a:t>Avis sur le versement</a:t>
                      </a:r>
                      <a:r>
                        <a:rPr lang="fr-FR" sz="1200" b="1" i="1" u="none" strike="noStrike" baseline="0" dirty="0">
                          <a:solidFill>
                            <a:srgbClr val="203764"/>
                          </a:solidFill>
                          <a:effectLst/>
                          <a:latin typeface="Roboto" panose="02000000000000000000" pitchFamily="2" charset="0"/>
                          <a:ea typeface="Roboto" panose="02000000000000000000" pitchFamily="2" charset="0"/>
                        </a:rPr>
                        <a:t> intermédiaire</a:t>
                      </a:r>
                      <a:endParaRPr lang="fr-FR" sz="1200" b="1" i="1"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BDBDBD"/>
                    </a:solidFill>
                  </a:tcPr>
                </a:tc>
                <a:tc>
                  <a:txBody>
                    <a:bodyPr/>
                    <a:lstStyle/>
                    <a:p>
                      <a:pPr algn="l" fontAlgn="t"/>
                      <a:endParaRPr lang="fr-FR" sz="1100" b="1" i="1"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BDBDBD"/>
                    </a:solidFill>
                  </a:tcPr>
                </a:tc>
                <a:extLst>
                  <a:ext uri="{0D108BD9-81ED-4DB2-BD59-A6C34878D82A}">
                    <a16:rowId xmlns:a16="http://schemas.microsoft.com/office/drawing/2014/main" val="10006"/>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Actions à mener pour favoriser la réussite du projet</a:t>
                      </a: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fr-FR" sz="1100" b="0" i="0" u="none" strike="noStrike" dirty="0">
                        <a:solidFill>
                          <a:srgbClr val="203764"/>
                        </a:solidFill>
                        <a:effectLst/>
                        <a:latin typeface="Calibri" panose="020F0502020204030204" pitchFamily="34" charset="0"/>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489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Suivi – Terme final (SE)</a:t>
            </a:r>
          </a:p>
        </p:txBody>
      </p:sp>
      <p:graphicFrame>
        <p:nvGraphicFramePr>
          <p:cNvPr id="11" name="Tableau 10"/>
          <p:cNvGraphicFramePr>
            <a:graphicFrameLocks noGrp="1"/>
          </p:cNvGraphicFramePr>
          <p:nvPr>
            <p:extLst>
              <p:ext uri="{D42A27DB-BD31-4B8C-83A1-F6EECF244321}">
                <p14:modId xmlns:p14="http://schemas.microsoft.com/office/powerpoint/2010/main" val="335476875"/>
              </p:ext>
            </p:extLst>
          </p:nvPr>
        </p:nvGraphicFramePr>
        <p:xfrm>
          <a:off x="983432" y="692696"/>
          <a:ext cx="10513168" cy="5181778"/>
        </p:xfrm>
        <a:graphic>
          <a:graphicData uri="http://schemas.openxmlformats.org/drawingml/2006/table">
            <a:tbl>
              <a:tblPr firstRow="1" bandRow="1">
                <a:tableStyleId>{0E3FDE45-AF77-4B5C-9715-49D594BDF05E}</a:tableStyleId>
              </a:tblPr>
              <a:tblGrid>
                <a:gridCol w="2808312">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619488">
                <a:tc>
                  <a:txBody>
                    <a:bodyPr/>
                    <a:lstStyle/>
                    <a:p>
                      <a:endParaRPr lang="fr-FR" sz="10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i="0" u="none" strike="noStrike" dirty="0">
                          <a:solidFill>
                            <a:srgbClr val="203764"/>
                          </a:solidFill>
                          <a:effectLst/>
                          <a:latin typeface="Roboto" panose="02000000000000000000" pitchFamily="2" charset="0"/>
                          <a:ea typeface="Roboto" panose="02000000000000000000" pitchFamily="2" charset="0"/>
                        </a:rPr>
                        <a:t>Service économique</a:t>
                      </a:r>
                      <a:br>
                        <a:rPr lang="fr-FR" sz="1100" b="1" i="0" u="none" strike="noStrike" dirty="0">
                          <a:solidFill>
                            <a:srgbClr val="203764"/>
                          </a:solidFill>
                          <a:effectLst/>
                          <a:latin typeface="Roboto" panose="02000000000000000000" pitchFamily="2" charset="0"/>
                          <a:ea typeface="Roboto" panose="02000000000000000000" pitchFamily="2" charset="0"/>
                        </a:rPr>
                      </a:br>
                      <a:r>
                        <a:rPr lang="fr-FR" sz="1100" b="1" i="0" u="none" strike="noStrike" dirty="0">
                          <a:solidFill>
                            <a:srgbClr val="203764"/>
                          </a:solidFill>
                          <a:effectLst/>
                          <a:latin typeface="Roboto" panose="02000000000000000000" pitchFamily="2" charset="0"/>
                          <a:ea typeface="Roboto" panose="02000000000000000000" pitchFamily="2" charset="0"/>
                        </a:rPr>
                        <a:t>(date et nom du rédacteur)</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Date de l'avis</a:t>
                      </a: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9811">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Rapide Compte-rendu</a:t>
                      </a:r>
                      <a:r>
                        <a:rPr lang="fr-FR" sz="1100" b="0" i="0" u="none" strike="noStrike" baseline="0" dirty="0">
                          <a:solidFill>
                            <a:srgbClr val="203764"/>
                          </a:solidFill>
                          <a:effectLst/>
                          <a:latin typeface="Roboto" panose="02000000000000000000" pitchFamily="2" charset="0"/>
                          <a:ea typeface="Roboto" panose="02000000000000000000" pitchFamily="2" charset="0"/>
                        </a:rPr>
                        <a:t> </a:t>
                      </a:r>
                      <a:r>
                        <a:rPr lang="fr-FR" sz="1100" b="0" i="0" u="none" strike="noStrike" dirty="0">
                          <a:solidFill>
                            <a:srgbClr val="203764"/>
                          </a:solidFill>
                          <a:effectLst/>
                          <a:latin typeface="Roboto" panose="02000000000000000000" pitchFamily="2" charset="0"/>
                          <a:ea typeface="Roboto" panose="02000000000000000000" pitchFamily="2" charset="0"/>
                        </a:rPr>
                        <a:t>des réunions (club</a:t>
                      </a:r>
                      <a:r>
                        <a:rPr lang="fr-FR" sz="1100" b="0" i="0" u="none" strike="noStrike" baseline="0" dirty="0">
                          <a:solidFill>
                            <a:srgbClr val="203764"/>
                          </a:solidFill>
                          <a:effectLst/>
                          <a:latin typeface="Roboto" panose="02000000000000000000" pitchFamily="2" charset="0"/>
                          <a:ea typeface="Roboto" panose="02000000000000000000" pitchFamily="2" charset="0"/>
                        </a:rPr>
                        <a:t> de suivi, réunion tripartite)</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95853">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Observations (investissement de l'entreprise, intérêt manifesté par le bénéficiaire et des parties tierces…)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Perspectives actualisées de l'effet levier</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377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Evolution</a:t>
                      </a:r>
                      <a:r>
                        <a:rPr lang="fr-FR" sz="1100" b="0" i="0" u="none" strike="noStrike" baseline="0" dirty="0">
                          <a:solidFill>
                            <a:srgbClr val="203764"/>
                          </a:solidFill>
                          <a:effectLst/>
                          <a:latin typeface="Roboto" panose="02000000000000000000" pitchFamily="2" charset="0"/>
                          <a:ea typeface="Roboto" panose="02000000000000000000" pitchFamily="2" charset="0"/>
                        </a:rPr>
                        <a:t> des risques identifiés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endParaRPr lang="fr-FR" sz="1100" b="0" i="0" u="none" strike="noStrike" dirty="0">
                        <a:solidFill>
                          <a:srgbClr val="203764"/>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43776">
                <a:tc>
                  <a:txBody>
                    <a:bodyPr/>
                    <a:lstStyle/>
                    <a:p>
                      <a:pPr algn="ctr" fontAlgn="t"/>
                      <a:r>
                        <a:rPr lang="fr-FR" sz="1200" b="1" i="1" u="none" strike="noStrike" dirty="0">
                          <a:solidFill>
                            <a:srgbClr val="203764"/>
                          </a:solidFill>
                          <a:effectLst/>
                          <a:latin typeface="Roboto" panose="02000000000000000000" pitchFamily="2" charset="0"/>
                          <a:ea typeface="Roboto" panose="02000000000000000000" pitchFamily="2" charset="0"/>
                        </a:rPr>
                        <a:t>Avis sur le versement</a:t>
                      </a:r>
                      <a:r>
                        <a:rPr lang="fr-FR" sz="1200" b="1" i="1" u="none" strike="noStrike" baseline="0" dirty="0">
                          <a:solidFill>
                            <a:srgbClr val="203764"/>
                          </a:solidFill>
                          <a:effectLst/>
                          <a:latin typeface="Roboto" panose="02000000000000000000" pitchFamily="2" charset="0"/>
                          <a:ea typeface="Roboto" panose="02000000000000000000" pitchFamily="2" charset="0"/>
                        </a:rPr>
                        <a:t> final</a:t>
                      </a:r>
                      <a:endParaRPr lang="fr-FR" sz="1200" b="1" i="1"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solidFill>
                      <a:srgbClr val="BDBDBD"/>
                    </a:solidFill>
                  </a:tcPr>
                </a:tc>
                <a:tc>
                  <a:txBody>
                    <a:bodyPr/>
                    <a:lstStyle/>
                    <a:p>
                      <a:pPr algn="l" fontAlgn="t"/>
                      <a:r>
                        <a:rPr lang="fr-FR" sz="1100" b="1" i="1"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solidFill>
                      <a:srgbClr val="BDBDBD"/>
                    </a:solidFill>
                  </a:tcPr>
                </a:tc>
                <a:extLst>
                  <a:ext uri="{0D108BD9-81ED-4DB2-BD59-A6C34878D82A}">
                    <a16:rowId xmlns:a16="http://schemas.microsoft.com/office/drawing/2014/main" val="10006"/>
                  </a:ext>
                </a:extLst>
              </a:tr>
              <a:tr h="57764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Actions à mener pour favoriser la réussite du projet</a:t>
                      </a: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8604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911424" y="-12437"/>
            <a:ext cx="10369152" cy="936104"/>
          </a:xfrm>
        </p:spPr>
        <p:txBody>
          <a:bodyPr/>
          <a:lstStyle/>
          <a:p>
            <a:r>
              <a:rPr lang="fr-FR" sz="2400" dirty="0">
                <a:solidFill>
                  <a:srgbClr val="006EEA"/>
                </a:solidFill>
                <a:latin typeface="Roboto Light" panose="02000000000000000000" pitchFamily="2" charset="0"/>
                <a:ea typeface="Roboto Light" panose="02000000000000000000" pitchFamily="2" charset="0"/>
              </a:rPr>
              <a:t>Suivi post – FASEP (année N+1 – </a:t>
            </a:r>
            <a:r>
              <a:rPr lang="fr-FR" sz="2400" i="1" dirty="0">
                <a:solidFill>
                  <a:srgbClr val="006EEA"/>
                </a:solidFill>
                <a:latin typeface="Roboto Light" panose="02000000000000000000" pitchFamily="2" charset="0"/>
                <a:ea typeface="Roboto Light" panose="02000000000000000000" pitchFamily="2" charset="0"/>
              </a:rPr>
              <a:t>à réitérer tous les ans</a:t>
            </a:r>
            <a:r>
              <a:rPr lang="fr-FR" sz="2400" dirty="0">
                <a:solidFill>
                  <a:srgbClr val="006EEA"/>
                </a:solidFill>
                <a:latin typeface="Roboto Light" panose="02000000000000000000" pitchFamily="2" charset="0"/>
                <a:ea typeface="Roboto Light" panose="02000000000000000000" pitchFamily="2" charset="0"/>
              </a:rPr>
              <a:t>)</a:t>
            </a:r>
          </a:p>
        </p:txBody>
      </p:sp>
      <p:graphicFrame>
        <p:nvGraphicFramePr>
          <p:cNvPr id="11" name="Tableau 10"/>
          <p:cNvGraphicFramePr>
            <a:graphicFrameLocks noGrp="1"/>
          </p:cNvGraphicFramePr>
          <p:nvPr>
            <p:extLst>
              <p:ext uri="{D42A27DB-BD31-4B8C-83A1-F6EECF244321}">
                <p14:modId xmlns:p14="http://schemas.microsoft.com/office/powerpoint/2010/main" val="688334016"/>
              </p:ext>
            </p:extLst>
          </p:nvPr>
        </p:nvGraphicFramePr>
        <p:xfrm>
          <a:off x="916899" y="943503"/>
          <a:ext cx="10513168" cy="4536503"/>
        </p:xfrm>
        <a:graphic>
          <a:graphicData uri="http://schemas.openxmlformats.org/drawingml/2006/table">
            <a:tbl>
              <a:tblPr firstRow="1" bandRow="1">
                <a:tableStyleId>{0E3FDE45-AF77-4B5C-9715-49D594BDF05E}</a:tableStyleId>
              </a:tblPr>
              <a:tblGrid>
                <a:gridCol w="2808312">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728401">
                <a:tc>
                  <a:txBody>
                    <a:bodyPr/>
                    <a:lstStyle/>
                    <a:p>
                      <a:endParaRPr lang="fr-FR" sz="10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i="0" u="none" strike="noStrike" dirty="0">
                          <a:solidFill>
                            <a:srgbClr val="203764"/>
                          </a:solidFill>
                          <a:effectLst/>
                          <a:latin typeface="Roboto" panose="02000000000000000000" pitchFamily="2" charset="0"/>
                          <a:ea typeface="Roboto" panose="02000000000000000000" pitchFamily="2" charset="0"/>
                        </a:rPr>
                        <a:t>Service économique</a:t>
                      </a:r>
                      <a:br>
                        <a:rPr lang="fr-FR" sz="1100" b="1" i="0" u="none" strike="noStrike" dirty="0">
                          <a:solidFill>
                            <a:srgbClr val="203764"/>
                          </a:solidFill>
                          <a:effectLst/>
                          <a:latin typeface="Roboto" panose="02000000000000000000" pitchFamily="2" charset="0"/>
                          <a:ea typeface="Roboto" panose="02000000000000000000" pitchFamily="2" charset="0"/>
                        </a:rPr>
                      </a:br>
                      <a:r>
                        <a:rPr lang="fr-FR" sz="1100" b="1" i="0" u="none" strike="noStrike" dirty="0">
                          <a:solidFill>
                            <a:srgbClr val="203764"/>
                          </a:solidFill>
                          <a:effectLst/>
                          <a:latin typeface="Roboto" panose="02000000000000000000" pitchFamily="2" charset="0"/>
                          <a:ea typeface="Roboto" panose="02000000000000000000" pitchFamily="2" charset="0"/>
                        </a:rPr>
                        <a:t>(date et nom du rédacteur)</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7920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Date de l'avis</a:t>
                      </a:r>
                    </a:p>
                  </a:txBody>
                  <a:tcPr marL="9525" marR="9525" marT="9525" marB="0"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35772">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Observations (investissement de l'entreprise, intérêt manifesté par le bénéficiaire et des parties tierces…)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5695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Perspectives actualisées de l'effet levier: appels</a:t>
                      </a:r>
                      <a:r>
                        <a:rPr lang="fr-FR" sz="1100" b="0" i="0" u="none" strike="noStrike" baseline="0" dirty="0">
                          <a:solidFill>
                            <a:srgbClr val="203764"/>
                          </a:solidFill>
                          <a:effectLst/>
                          <a:latin typeface="Roboto" panose="02000000000000000000" pitchFamily="2" charset="0"/>
                          <a:ea typeface="Roboto" panose="02000000000000000000" pitchFamily="2" charset="0"/>
                        </a:rPr>
                        <a:t> d’offres/contrats remportés par des entreprises françaises (montants)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56959">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Evolution</a:t>
                      </a:r>
                      <a:r>
                        <a:rPr lang="fr-FR" sz="1100" b="0" i="0" u="none" strike="noStrike" baseline="0" dirty="0">
                          <a:solidFill>
                            <a:srgbClr val="203764"/>
                          </a:solidFill>
                          <a:effectLst/>
                          <a:latin typeface="Roboto" panose="02000000000000000000" pitchFamily="2" charset="0"/>
                          <a:ea typeface="Roboto" panose="02000000000000000000" pitchFamily="2" charset="0"/>
                        </a:rPr>
                        <a:t> des risques identifiés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t"/>
                      <a:endParaRPr lang="fr-FR" sz="1100" b="0" i="0" u="none" strike="noStrike" dirty="0">
                        <a:solidFill>
                          <a:srgbClr val="203764"/>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79206">
                <a:tc>
                  <a:txBody>
                    <a:bodyPr/>
                    <a:lstStyle/>
                    <a:p>
                      <a:pPr algn="ctr" fontAlgn="t"/>
                      <a:r>
                        <a:rPr lang="fr-FR" sz="1100" b="0" i="0" u="none" strike="noStrike" dirty="0">
                          <a:solidFill>
                            <a:srgbClr val="203764"/>
                          </a:solidFill>
                          <a:effectLst/>
                          <a:latin typeface="Roboto" panose="02000000000000000000" pitchFamily="2" charset="0"/>
                          <a:ea typeface="Roboto" panose="02000000000000000000" pitchFamily="2" charset="0"/>
                        </a:rPr>
                        <a:t>Actions à mener pour multiplier</a:t>
                      </a:r>
                      <a:r>
                        <a:rPr lang="fr-FR" sz="1100" b="0" i="0" u="none" strike="noStrike" baseline="0" dirty="0">
                          <a:solidFill>
                            <a:srgbClr val="203764"/>
                          </a:solidFill>
                          <a:effectLst/>
                          <a:latin typeface="Roboto" panose="02000000000000000000" pitchFamily="2" charset="0"/>
                          <a:ea typeface="Roboto" panose="02000000000000000000" pitchFamily="2" charset="0"/>
                        </a:rPr>
                        <a:t> les chances de retombées</a:t>
                      </a:r>
                      <a:endParaRPr lang="fr-FR" sz="1100" b="0" i="0" u="none" strike="noStrike" dirty="0">
                        <a:solidFill>
                          <a:srgbClr val="203764"/>
                        </a:solidFill>
                        <a:effectLst/>
                        <a:latin typeface="Roboto" panose="02000000000000000000" pitchFamily="2" charset="0"/>
                        <a:ea typeface="Roboto" panose="02000000000000000000" pitchFamily="2" charset="0"/>
                      </a:endParaRPr>
                    </a:p>
                  </a:txBody>
                  <a:tcPr marL="9525" marR="9525" marT="9525" marB="0"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t"/>
                      <a:r>
                        <a:rPr lang="fr-FR" sz="1100" b="0" i="0" u="none" strike="noStrike" dirty="0">
                          <a:solidFill>
                            <a:srgbClr val="203764"/>
                          </a:solidFill>
                          <a:effectLst/>
                          <a:latin typeface="Calibri" panose="020F0502020204030204" pitchFamily="34" charset="0"/>
                        </a:rPr>
                        <a:t> </a:t>
                      </a:r>
                    </a:p>
                  </a:txBody>
                  <a:tcPr marL="9525" marR="9525" marT="9525" marB="0">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5053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091df7e4-788e-4193-ad38-d16e795e128b"/>
</p:tagLst>
</file>

<file path=ppt/theme/theme1.xml><?xml version="1.0" encoding="utf-8"?>
<a:theme xmlns:a="http://schemas.openxmlformats.org/drawingml/2006/main" name="Modèle de présentation DGTRESOR">
  <a:themeElements>
    <a:clrScheme name="DG Trésor 2018">
      <a:dk1>
        <a:srgbClr val="00CC99"/>
      </a:dk1>
      <a:lt1>
        <a:srgbClr val="D8D8D8"/>
      </a:lt1>
      <a:dk2>
        <a:srgbClr val="000000"/>
      </a:dk2>
      <a:lt2>
        <a:srgbClr val="808080"/>
      </a:lt2>
      <a:accent1>
        <a:srgbClr val="D4DCFF"/>
      </a:accent1>
      <a:accent2>
        <a:srgbClr val="7D83FF"/>
      </a:accent2>
      <a:accent3>
        <a:srgbClr val="246EB9"/>
      </a:accent3>
      <a:accent4>
        <a:srgbClr val="006CE5"/>
      </a:accent4>
      <a:accent5>
        <a:srgbClr val="A3E7FC"/>
      </a:accent5>
      <a:accent6>
        <a:srgbClr val="74B3CE"/>
      </a:accent6>
      <a:hlink>
        <a:srgbClr val="15C7D2"/>
      </a:hlink>
      <a:folHlink>
        <a:srgbClr val="006CE5"/>
      </a:folHlink>
    </a:clrScheme>
    <a:fontScheme name="dgtpe_ba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1" i="0" u="none" strike="noStrike" cap="none" normalizeH="0" baseline="0" smtClean="0">
            <a:ln>
              <a:noFill/>
            </a:ln>
            <a:solidFill>
              <a:srgbClr val="FF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1" i="0" u="none" strike="noStrike" cap="none" normalizeH="0" baseline="0" smtClean="0">
            <a:ln>
              <a:noFill/>
            </a:ln>
            <a:solidFill>
              <a:srgbClr val="FF0000"/>
            </a:solidFill>
            <a:effectLst/>
            <a:latin typeface="Arial" charset="0"/>
          </a:defRPr>
        </a:defPPr>
      </a:lstStyle>
    </a:lnDef>
  </a:objectDefaults>
  <a:extraClrSchemeLst>
    <a:extraClrScheme>
      <a:clrScheme name="dgtpe_bas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gtpe_ba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gtpe_bas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gtpe_bas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gtpe_ba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gtpe_ba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gtpe_ba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èle de présentation DGTRESOR.potm" id="{F2463069-6641-40E4-99E6-4E7F0271A5CA}" vid="{5162567B-8C7D-4BD6-B565-E69154F85C9F}"/>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39AB8653D8A34FAC99AC61D6685BD2" ma:contentTypeVersion="4" ma:contentTypeDescription="Crée un document." ma:contentTypeScope="" ma:versionID="9c0fb9aec821928c6f24dee7bcd0855a">
  <xsd:schema xmlns:xsd="http://www.w3.org/2001/XMLSchema" xmlns:xs="http://www.w3.org/2001/XMLSchema" xmlns:p="http://schemas.microsoft.com/office/2006/metadata/properties" xmlns:ns1="http://schemas.microsoft.com/sharepoint/v3" targetNamespace="http://schemas.microsoft.com/office/2006/metadata/properties" ma:root="true" ma:fieldsID="bbde7afb43fafa7849c2c50827c7cce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5"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Type de contenu"/>
        <xsd:element ref="dc:title" minOccurs="0" maxOccurs="1" ma:index="3"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546F23-9E60-486F-B6DE-73B3DE8FEA59}">
  <ds:schemaRefs>
    <ds:schemaRef ds:uri="http://schemas.microsoft.com/sharepoint/v3/contenttype/forms"/>
  </ds:schemaRefs>
</ds:datastoreItem>
</file>

<file path=customXml/itemProps2.xml><?xml version="1.0" encoding="utf-8"?>
<ds:datastoreItem xmlns:ds="http://schemas.openxmlformats.org/officeDocument/2006/customXml" ds:itemID="{8DFE8ECA-4AAF-4183-A984-B9992958637B}">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867B593-EA62-4F2D-A35B-EA73FEF43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4793</TotalTime>
  <Words>649</Words>
  <Application>Microsoft Office PowerPoint</Application>
  <PresentationFormat>Grand écran</PresentationFormat>
  <Paragraphs>102</Paragraphs>
  <Slides>7</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vt:i4>
      </vt:variant>
    </vt:vector>
  </HeadingPairs>
  <TitlesOfParts>
    <vt:vector size="18" baseType="lpstr">
      <vt:lpstr>Arial</vt:lpstr>
      <vt:lpstr>Calibri</vt:lpstr>
      <vt:lpstr>Roboto</vt:lpstr>
      <vt:lpstr>Roboto </vt:lpstr>
      <vt:lpstr>Roboto Light</vt:lpstr>
      <vt:lpstr>Roboto Slab</vt:lpstr>
      <vt:lpstr>Symbol</vt:lpstr>
      <vt:lpstr>Times New Roman</vt:lpstr>
      <vt:lpstr>Wingdings</vt:lpstr>
      <vt:lpstr>Wingdings 3</vt:lpstr>
      <vt:lpstr>Modèle de présentation DGTRESOR</vt:lpstr>
      <vt:lpstr>Fiche de suivi  FASEP n°A92D</vt:lpstr>
      <vt:lpstr>Fiche rapporteur (Fininter 2)</vt:lpstr>
      <vt:lpstr>Données NATIXIS</vt:lpstr>
      <vt:lpstr>Suivi – Terme intermédiaire (SE)</vt:lpstr>
      <vt:lpstr>Suivi – Terme intermédiaire (SE)</vt:lpstr>
      <vt:lpstr>Suivi – Terme final (SE)</vt:lpstr>
      <vt:lpstr>Suivi post – FASEP (année N+1 – à réitérer tous les ans)</vt:lpstr>
    </vt:vector>
  </TitlesOfParts>
  <Manager>Pôle Comminication - PISI</Manager>
  <Company>DG Trésor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Financements export : bilan 2017 et perspectives 2018</dc:title>
  <dc:creator>BLOSSIER Félix</dc:creator>
  <cp:lastModifiedBy>CABANNES Théophile</cp:lastModifiedBy>
  <cp:revision>410</cp:revision>
  <cp:lastPrinted>2018-10-16T15:32:50Z</cp:lastPrinted>
  <dcterms:created xsi:type="dcterms:W3CDTF">2018-03-01T13:31:37Z</dcterms:created>
  <dcterms:modified xsi:type="dcterms:W3CDTF">2023-10-26T09:24:24Z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0x0101008439AB8653D8A34FAC99AC61D6685BD2</vt:lpwstr>
  </property>
  <property fmtid="{D5CDD505-2E9C-101B-9397-08002B2CF9AE}" pid="3" name="MSIP_Label_6e83a6fe-0b6e-4399-9d09-a1c8d8d5000c_Enabled">
    <vt:lpwstr>True</vt:lpwstr>
  </property>
  <property fmtid="{D5CDD505-2E9C-101B-9397-08002B2CF9AE}" pid="4" name="MSIP_Label_6e83a6fe-0b6e-4399-9d09-a1c8d8d5000c_SiteId">
    <vt:lpwstr>d5bb6d35-8a82-4329-b49a-5030bd6497ab</vt:lpwstr>
  </property>
  <property fmtid="{D5CDD505-2E9C-101B-9397-08002B2CF9AE}" pid="5" name="MSIP_Label_6e83a6fe-0b6e-4399-9d09-a1c8d8d5000c_Owner">
    <vt:lpwstr>barathonsottiergl@cib.net</vt:lpwstr>
  </property>
  <property fmtid="{D5CDD505-2E9C-101B-9397-08002B2CF9AE}" pid="6" name="MSIP_Label_6e83a6fe-0b6e-4399-9d09-a1c8d8d5000c_SetDate">
    <vt:lpwstr>2021-10-22T11:06:31.8200448Z</vt:lpwstr>
  </property>
  <property fmtid="{D5CDD505-2E9C-101B-9397-08002B2CF9AE}" pid="7" name="MSIP_Label_6e83a6fe-0b6e-4399-9d09-a1c8d8d5000c_Name">
    <vt:lpwstr>C1 - Public Natixis</vt:lpwstr>
  </property>
  <property fmtid="{D5CDD505-2E9C-101B-9397-08002B2CF9AE}" pid="8" name="MSIP_Label_6e83a6fe-0b6e-4399-9d09-a1c8d8d5000c_Application">
    <vt:lpwstr>Microsoft Azure Information Protection</vt:lpwstr>
  </property>
  <property fmtid="{D5CDD505-2E9C-101B-9397-08002B2CF9AE}" pid="9" name="MSIP_Label_6e83a6fe-0b6e-4399-9d09-a1c8d8d5000c_ActionId">
    <vt:lpwstr>8db3f776-3dd1-4315-9cdf-7f25e29c1bd6</vt:lpwstr>
  </property>
  <property fmtid="{D5CDD505-2E9C-101B-9397-08002B2CF9AE}" pid="10" name="MSIP_Label_6e83a6fe-0b6e-4399-9d09-a1c8d8d5000c_Extended_MSFT_Method">
    <vt:lpwstr>Manual</vt:lpwstr>
  </property>
  <property fmtid="{D5CDD505-2E9C-101B-9397-08002B2CF9AE}" pid="11" name="Sensitivity">
    <vt:lpwstr>C1 - Public Natixis</vt:lpwstr>
  </property>
</Properties>
</file>