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8" r:id="rId1"/>
  </p:sldMasterIdLst>
  <p:notesMasterIdLst>
    <p:notesMasterId r:id="rId44"/>
  </p:notesMasterIdLst>
  <p:sldIdLst>
    <p:sldId id="256" r:id="rId2"/>
    <p:sldId id="263" r:id="rId3"/>
    <p:sldId id="257" r:id="rId4"/>
    <p:sldId id="308" r:id="rId5"/>
    <p:sldId id="309" r:id="rId6"/>
    <p:sldId id="310" r:id="rId7"/>
    <p:sldId id="312" r:id="rId8"/>
    <p:sldId id="313" r:id="rId9"/>
    <p:sldId id="314" r:id="rId10"/>
    <p:sldId id="311" r:id="rId11"/>
    <p:sldId id="343" r:id="rId12"/>
    <p:sldId id="344" r:id="rId13"/>
    <p:sldId id="315" r:id="rId14"/>
    <p:sldId id="319" r:id="rId15"/>
    <p:sldId id="320" r:id="rId16"/>
    <p:sldId id="316" r:id="rId17"/>
    <p:sldId id="317" r:id="rId18"/>
    <p:sldId id="318" r:id="rId19"/>
    <p:sldId id="321" r:id="rId20"/>
    <p:sldId id="323" r:id="rId21"/>
    <p:sldId id="324" r:id="rId22"/>
    <p:sldId id="325" r:id="rId23"/>
    <p:sldId id="326" r:id="rId24"/>
    <p:sldId id="327" r:id="rId25"/>
    <p:sldId id="328" r:id="rId26"/>
    <p:sldId id="337" r:id="rId27"/>
    <p:sldId id="338" r:id="rId28"/>
    <p:sldId id="339" r:id="rId29"/>
    <p:sldId id="331" r:id="rId30"/>
    <p:sldId id="329" r:id="rId31"/>
    <p:sldId id="330" r:id="rId32"/>
    <p:sldId id="332" r:id="rId33"/>
    <p:sldId id="333" r:id="rId34"/>
    <p:sldId id="335" r:id="rId35"/>
    <p:sldId id="334" r:id="rId36"/>
    <p:sldId id="342" r:id="rId37"/>
    <p:sldId id="346" r:id="rId38"/>
    <p:sldId id="340" r:id="rId39"/>
    <p:sldId id="345" r:id="rId40"/>
    <p:sldId id="336" r:id="rId41"/>
    <p:sldId id="347" r:id="rId42"/>
    <p:sldId id="348"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107" d="100"/>
          <a:sy n="107" d="100"/>
        </p:scale>
        <p:origin x="61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B97AC3-4D02-4E51-9FD2-D37A1DA6896B}" type="datetimeFigureOut">
              <a:rPr lang="id-ID" smtClean="0"/>
              <a:t>07/03/2017</a:t>
            </a:fld>
            <a:endParaRPr lang="id-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04DB29-0018-4DD4-946D-4C2582980B21}" type="slidenum">
              <a:rPr lang="id-ID" smtClean="0"/>
              <a:t>‹#›</a:t>
            </a:fld>
            <a:endParaRPr lang="id-ID"/>
          </a:p>
        </p:txBody>
      </p:sp>
    </p:spTree>
    <p:extLst>
      <p:ext uri="{BB962C8B-B14F-4D97-AF65-F5344CB8AC3E}">
        <p14:creationId xmlns:p14="http://schemas.microsoft.com/office/powerpoint/2010/main" val="4823560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id-ID"/>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id-ID"/>
          </a:p>
        </p:txBody>
      </p:sp>
      <p:sp>
        <p:nvSpPr>
          <p:cNvPr id="4" name="Date Placeholder 3"/>
          <p:cNvSpPr>
            <a:spLocks noGrp="1"/>
          </p:cNvSpPr>
          <p:nvPr>
            <p:ph type="dt" sz="half" idx="10"/>
          </p:nvPr>
        </p:nvSpPr>
        <p:spPr/>
        <p:txBody>
          <a:bodyPr/>
          <a:lstStyle/>
          <a:p>
            <a:fld id="{87DE6118-2437-4B30-8E3C-4D2BE6020583}" type="datetimeFigureOut">
              <a:rPr lang="en-US" smtClean="0"/>
              <a:pPr/>
              <a:t>3/7/2017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0382423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87DE6118-2437-4B30-8E3C-4D2BE6020583}" type="datetimeFigureOut">
              <a:rPr lang="en-US" smtClean="0"/>
              <a:t>3/7/2017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3889279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id-ID"/>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87DE6118-2437-4B30-8E3C-4D2BE6020583}" type="datetimeFigureOut">
              <a:rPr lang="en-US" smtClean="0"/>
              <a:t>3/7/2017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7013426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87DE6118-2437-4B30-8E3C-4D2BE6020583}" type="datetimeFigureOut">
              <a:rPr lang="en-US" smtClean="0"/>
              <a:t>3/7/2017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40200257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id-ID"/>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3/7/2017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3235104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Date Placeholder 4"/>
          <p:cNvSpPr>
            <a:spLocks noGrp="1"/>
          </p:cNvSpPr>
          <p:nvPr>
            <p:ph type="dt" sz="half" idx="10"/>
          </p:nvPr>
        </p:nvSpPr>
        <p:spPr/>
        <p:txBody>
          <a:bodyPr/>
          <a:lstStyle/>
          <a:p>
            <a:fld id="{87DE6118-2437-4B30-8E3C-4D2BE6020583}" type="datetimeFigureOut">
              <a:rPr lang="en-US" smtClean="0"/>
              <a:t>3/7/2017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97821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id-ID"/>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7" name="Date Placeholder 6"/>
          <p:cNvSpPr>
            <a:spLocks noGrp="1"/>
          </p:cNvSpPr>
          <p:nvPr>
            <p:ph type="dt" sz="half" idx="10"/>
          </p:nvPr>
        </p:nvSpPr>
        <p:spPr/>
        <p:txBody>
          <a:bodyPr/>
          <a:lstStyle/>
          <a:p>
            <a:fld id="{87DE6118-2437-4B30-8E3C-4D2BE6020583}" type="datetimeFigureOut">
              <a:rPr lang="en-US" smtClean="0"/>
              <a:t>3/7/2017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971649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Date Placeholder 2"/>
          <p:cNvSpPr>
            <a:spLocks noGrp="1"/>
          </p:cNvSpPr>
          <p:nvPr>
            <p:ph type="dt" sz="half" idx="10"/>
          </p:nvPr>
        </p:nvSpPr>
        <p:spPr/>
        <p:txBody>
          <a:bodyPr/>
          <a:lstStyle/>
          <a:p>
            <a:fld id="{87DE6118-2437-4B30-8E3C-4D2BE6020583}" type="datetimeFigureOut">
              <a:rPr lang="en-US" smtClean="0"/>
              <a:t>3/7/2017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437825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smtClean="0"/>
              <a:t>3/7/2017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3365637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id-ID"/>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3/7/2017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215953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id-ID"/>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3/7/2017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7621613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id-ID"/>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DE6118-2437-4B30-8E3C-4D2BE6020583}" type="datetimeFigureOut">
              <a:rPr lang="en-US" smtClean="0"/>
              <a:pPr/>
              <a:t>3/7/2017</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88813839"/>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hyperlink" Target="https://www.postgresql.org/docs/9.6/static/datatype.html"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docs.oracle.com/cd/E19957-01/806-3568/ncg_goldberg.html"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nuragus/jlp_aux.git"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hyperlink" Target="https://explain.depesz.com/"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r"/>
            <a:r>
              <a:rPr lang="en-US" dirty="0" smtClean="0"/>
              <a:t>Part 2</a:t>
            </a:r>
            <a:endParaRPr lang="id-ID" dirty="0"/>
          </a:p>
        </p:txBody>
      </p:sp>
      <p:sp>
        <p:nvSpPr>
          <p:cNvPr id="3" name="Subtitle 2"/>
          <p:cNvSpPr>
            <a:spLocks noGrp="1"/>
          </p:cNvSpPr>
          <p:nvPr>
            <p:ph type="subTitle" idx="1"/>
          </p:nvPr>
        </p:nvSpPr>
        <p:spPr/>
        <p:txBody>
          <a:bodyPr/>
          <a:lstStyle/>
          <a:p>
            <a:pPr algn="r"/>
            <a:r>
              <a:rPr lang="en-US" dirty="0" smtClean="0"/>
              <a:t>Performance</a:t>
            </a:r>
            <a:endParaRPr lang="id-ID" dirty="0"/>
          </a:p>
        </p:txBody>
      </p:sp>
      <p:pic>
        <p:nvPicPr>
          <p:cNvPr id="1026" name="Picture 2" descr="http://blog.nordeus.com/files/libraryblog/articles/postgres/postgresql_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3642" y="2234522"/>
            <a:ext cx="7066492" cy="226127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https://lh4.googleusercontent.com/df3ZUjBVmcQo_PszdchBeAH_jsDP96039sOGjzxANgmHgqybmPK3Rns_5Kzey2dBtEz4mWuSfafqcdKQinCSxgoJUxz3zQzaHXclQpeo0fCwWdurmCUsSLFJuLpsDuS_hrs5jT87lE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6210" y="299798"/>
            <a:ext cx="2810677" cy="18426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60322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Factors</a:t>
            </a:r>
            <a:endParaRPr lang="id-ID" dirty="0"/>
          </a:p>
        </p:txBody>
      </p:sp>
      <p:sp>
        <p:nvSpPr>
          <p:cNvPr id="3" name="Content Placeholder 2"/>
          <p:cNvSpPr>
            <a:spLocks noGrp="1"/>
          </p:cNvSpPr>
          <p:nvPr>
            <p:ph idx="1"/>
          </p:nvPr>
        </p:nvSpPr>
        <p:spPr/>
        <p:txBody>
          <a:bodyPr/>
          <a:lstStyle/>
          <a:p>
            <a:r>
              <a:rPr lang="en-US" dirty="0" smtClean="0"/>
              <a:t>The disks: </a:t>
            </a:r>
            <a:r>
              <a:rPr lang="en-US" dirty="0" err="1" smtClean="0"/>
              <a:t>ssd</a:t>
            </a:r>
            <a:r>
              <a:rPr lang="en-US" dirty="0" smtClean="0"/>
              <a:t> is faster than spindles, flash are even faster (</a:t>
            </a:r>
            <a:r>
              <a:rPr lang="en-US" dirty="0" err="1" smtClean="0"/>
              <a:t>thoug</a:t>
            </a:r>
            <a:endParaRPr lang="en-US" dirty="0" smtClean="0"/>
          </a:p>
          <a:p>
            <a:r>
              <a:rPr lang="en-US" dirty="0" smtClean="0"/>
              <a:t>RAID configuration: RAID-1, RAID-10, </a:t>
            </a:r>
            <a:r>
              <a:rPr lang="en-US" dirty="0" smtClean="0">
                <a:solidFill>
                  <a:srgbClr val="FF0000"/>
                </a:solidFill>
              </a:rPr>
              <a:t>RAID-6, RAID-5</a:t>
            </a:r>
            <a:r>
              <a:rPr lang="en-US" dirty="0" smtClean="0"/>
              <a:t>, RAID-0 (slower to faster)</a:t>
            </a:r>
          </a:p>
          <a:p>
            <a:r>
              <a:rPr lang="en-US" dirty="0" err="1" smtClean="0"/>
              <a:t>Postgres</a:t>
            </a:r>
            <a:r>
              <a:rPr lang="en-US" dirty="0" smtClean="0"/>
              <a:t> </a:t>
            </a:r>
            <a:r>
              <a:rPr lang="en-US" dirty="0" err="1" smtClean="0"/>
              <a:t>config</a:t>
            </a:r>
            <a:r>
              <a:rPr lang="en-US" dirty="0" smtClean="0"/>
              <a:t>: buffer, logging, </a:t>
            </a:r>
            <a:r>
              <a:rPr lang="en-US" dirty="0" err="1" smtClean="0"/>
              <a:t>etc</a:t>
            </a:r>
            <a:endParaRPr lang="en-US" dirty="0" smtClean="0"/>
          </a:p>
          <a:p>
            <a:r>
              <a:rPr lang="en-US" b="1" dirty="0" smtClean="0"/>
              <a:t>Database design and operation: data-types, indexes, queries (today)</a:t>
            </a:r>
          </a:p>
          <a:p>
            <a:endParaRPr lang="en-US" dirty="0" smtClean="0"/>
          </a:p>
          <a:p>
            <a:r>
              <a:rPr lang="en-US" dirty="0" smtClean="0"/>
              <a:t>Less influencing factors:</a:t>
            </a:r>
          </a:p>
          <a:p>
            <a:pPr lvl="1"/>
            <a:r>
              <a:rPr lang="en-US" dirty="0" smtClean="0"/>
              <a:t>Processor speed</a:t>
            </a:r>
          </a:p>
          <a:p>
            <a:pPr lvl="1"/>
            <a:r>
              <a:rPr lang="en-US" dirty="0" smtClean="0"/>
              <a:t>Operating system</a:t>
            </a:r>
            <a:endParaRPr lang="id-ID" dirty="0"/>
          </a:p>
        </p:txBody>
      </p:sp>
    </p:spTree>
    <p:extLst>
      <p:ext uri="{BB962C8B-B14F-4D97-AF65-F5344CB8AC3E}">
        <p14:creationId xmlns:p14="http://schemas.microsoft.com/office/powerpoint/2010/main" val="1055505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 calcmode="lin" valueType="num">
                                      <p:cBhvr additive="base">
                                        <p:cTn id="3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Before we go further…</a:t>
            </a:r>
            <a:endParaRPr lang="id-ID" dirty="0"/>
          </a:p>
        </p:txBody>
      </p:sp>
      <p:sp>
        <p:nvSpPr>
          <p:cNvPr id="5" name="Text Placeholder 4"/>
          <p:cNvSpPr>
            <a:spLocks noGrp="1"/>
          </p:cNvSpPr>
          <p:nvPr>
            <p:ph type="body" idx="1"/>
          </p:nvPr>
        </p:nvSpPr>
        <p:spPr/>
        <p:txBody>
          <a:bodyPr/>
          <a:lstStyle/>
          <a:p>
            <a:r>
              <a:rPr lang="en-US" dirty="0" smtClean="0">
                <a:solidFill>
                  <a:schemeClr val="bg1">
                    <a:lumMod val="50000"/>
                  </a:schemeClr>
                </a:solidFill>
              </a:rPr>
              <a:t>Meet </a:t>
            </a:r>
            <a:r>
              <a:rPr lang="en-US" dirty="0" err="1" smtClean="0">
                <a:solidFill>
                  <a:schemeClr val="bg1">
                    <a:lumMod val="50000"/>
                  </a:schemeClr>
                </a:solidFill>
              </a:rPr>
              <a:t>hcm_performance</a:t>
            </a:r>
            <a:r>
              <a:rPr lang="en-US" dirty="0" smtClean="0">
                <a:solidFill>
                  <a:schemeClr val="bg1">
                    <a:lumMod val="50000"/>
                  </a:schemeClr>
                </a:solidFill>
              </a:rPr>
              <a:t>, the sample database</a:t>
            </a:r>
            <a:endParaRPr lang="id-ID" dirty="0">
              <a:solidFill>
                <a:schemeClr val="bg1">
                  <a:lumMod val="50000"/>
                </a:schemeClr>
              </a:solidFill>
            </a:endParaRPr>
          </a:p>
        </p:txBody>
      </p:sp>
    </p:spTree>
    <p:extLst>
      <p:ext uri="{BB962C8B-B14F-4D97-AF65-F5344CB8AC3E}">
        <p14:creationId xmlns:p14="http://schemas.microsoft.com/office/powerpoint/2010/main" val="23776299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 </a:t>
            </a:r>
            <a:r>
              <a:rPr lang="en-US" dirty="0" err="1" smtClean="0"/>
              <a:t>github</a:t>
            </a:r>
            <a:r>
              <a:rPr lang="en-US" dirty="0" smtClean="0"/>
              <a:t>:</a:t>
            </a:r>
            <a:endParaRPr lang="id-ID" dirty="0"/>
          </a:p>
        </p:txBody>
      </p:sp>
      <p:sp>
        <p:nvSpPr>
          <p:cNvPr id="3" name="Text Placeholder 2"/>
          <p:cNvSpPr>
            <a:spLocks noGrp="1"/>
          </p:cNvSpPr>
          <p:nvPr>
            <p:ph type="body" idx="1"/>
          </p:nvPr>
        </p:nvSpPr>
        <p:spPr/>
        <p:txBody>
          <a:bodyPr/>
          <a:lstStyle/>
          <a:p>
            <a:pPr marL="0" lvl="1">
              <a:spcBef>
                <a:spcPts val="1000"/>
              </a:spcBef>
            </a:pPr>
            <a:r>
              <a:rPr lang="en-US" sz="1800" dirty="0">
                <a:latin typeface="Consolas" panose="020B0609020204030204" pitchFamily="49" charset="0"/>
              </a:rPr>
              <a:t>https://</a:t>
            </a:r>
            <a:r>
              <a:rPr lang="en-US" sz="1800" dirty="0" smtClean="0">
                <a:latin typeface="Consolas" panose="020B0609020204030204" pitchFamily="49" charset="0"/>
              </a:rPr>
              <a:t>github.com/nuragus/jlp_aux</a:t>
            </a:r>
            <a:endParaRPr lang="en-US" sz="1800" dirty="0">
              <a:latin typeface="Consolas" panose="020B0609020204030204" pitchFamily="49" charset="0"/>
            </a:endParaRPr>
          </a:p>
          <a:p>
            <a:endParaRPr lang="id-ID" dirty="0"/>
          </a:p>
        </p:txBody>
      </p:sp>
    </p:spTree>
    <p:extLst>
      <p:ext uri="{BB962C8B-B14F-4D97-AF65-F5344CB8AC3E}">
        <p14:creationId xmlns:p14="http://schemas.microsoft.com/office/powerpoint/2010/main" val="2302251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Posgresql</a:t>
            </a:r>
            <a:r>
              <a:rPr lang="en-US" dirty="0" smtClean="0"/>
              <a:t> Data Types (Boring one)</a:t>
            </a:r>
            <a:endParaRPr lang="id-ID" dirty="0"/>
          </a:p>
        </p:txBody>
      </p:sp>
      <p:sp>
        <p:nvSpPr>
          <p:cNvPr id="3" name="Content Placeholder 2"/>
          <p:cNvSpPr>
            <a:spLocks noGrp="1"/>
          </p:cNvSpPr>
          <p:nvPr>
            <p:ph idx="1"/>
          </p:nvPr>
        </p:nvSpPr>
        <p:spPr/>
        <p:txBody>
          <a:bodyPr>
            <a:normAutofit fontScale="85000" lnSpcReduction="20000"/>
          </a:bodyPr>
          <a:lstStyle/>
          <a:p>
            <a:r>
              <a:rPr lang="en-US" dirty="0" smtClean="0"/>
              <a:t>Reference: </a:t>
            </a:r>
            <a:r>
              <a:rPr lang="id-ID" dirty="0" smtClean="0">
                <a:hlinkClick r:id="rId2"/>
              </a:rPr>
              <a:t>https</a:t>
            </a:r>
            <a:r>
              <a:rPr lang="id-ID" dirty="0">
                <a:hlinkClick r:id="rId2"/>
              </a:rPr>
              <a:t>://</a:t>
            </a:r>
            <a:r>
              <a:rPr lang="id-ID" dirty="0" smtClean="0">
                <a:hlinkClick r:id="rId2"/>
              </a:rPr>
              <a:t>www.postgresql.org/docs/9.6/static/datatype.html</a:t>
            </a:r>
            <a:endParaRPr lang="en-US" dirty="0" smtClean="0"/>
          </a:p>
          <a:p>
            <a:endParaRPr lang="en-US" dirty="0"/>
          </a:p>
          <a:p>
            <a:r>
              <a:rPr lang="en-US" dirty="0" smtClean="0"/>
              <a:t>Numeric: </a:t>
            </a:r>
            <a:r>
              <a:rPr lang="en-US" dirty="0" err="1" smtClean="0"/>
              <a:t>smallint</a:t>
            </a:r>
            <a:r>
              <a:rPr lang="en-US" dirty="0" smtClean="0"/>
              <a:t>, integer, </a:t>
            </a:r>
            <a:r>
              <a:rPr lang="en-US" dirty="0" err="1" smtClean="0"/>
              <a:t>bigint</a:t>
            </a:r>
            <a:r>
              <a:rPr lang="en-US" dirty="0" smtClean="0"/>
              <a:t>, numeric, </a:t>
            </a:r>
            <a:r>
              <a:rPr lang="en-US" dirty="0" err="1" smtClean="0"/>
              <a:t>etc</a:t>
            </a:r>
            <a:endParaRPr lang="en-US" dirty="0" smtClean="0"/>
          </a:p>
          <a:p>
            <a:r>
              <a:rPr lang="en-US" dirty="0" smtClean="0"/>
              <a:t>Character types: char, varchar, text</a:t>
            </a:r>
          </a:p>
          <a:p>
            <a:r>
              <a:rPr lang="en-US" dirty="0" smtClean="0"/>
              <a:t>Date/Time types: date/time, with/out </a:t>
            </a:r>
            <a:r>
              <a:rPr lang="en-US" dirty="0" err="1" smtClean="0"/>
              <a:t>timezone</a:t>
            </a:r>
            <a:r>
              <a:rPr lang="en-US" dirty="0" smtClean="0"/>
              <a:t>, interval</a:t>
            </a:r>
          </a:p>
          <a:p>
            <a:r>
              <a:rPr lang="en-US" dirty="0" smtClean="0"/>
              <a:t>Boolean</a:t>
            </a:r>
          </a:p>
          <a:p>
            <a:r>
              <a:rPr lang="en-US" dirty="0" smtClean="0"/>
              <a:t>Geometric</a:t>
            </a:r>
          </a:p>
          <a:p>
            <a:r>
              <a:rPr lang="en-US" dirty="0" smtClean="0"/>
              <a:t>JSON</a:t>
            </a:r>
          </a:p>
          <a:p>
            <a:r>
              <a:rPr lang="en-US" dirty="0" smtClean="0"/>
              <a:t>XML</a:t>
            </a:r>
          </a:p>
          <a:p>
            <a:r>
              <a:rPr lang="en-US" dirty="0" smtClean="0"/>
              <a:t>UUID</a:t>
            </a:r>
          </a:p>
          <a:p>
            <a:r>
              <a:rPr lang="en-US" dirty="0" smtClean="0"/>
              <a:t>Etc…</a:t>
            </a:r>
            <a:r>
              <a:rPr lang="en-US" dirty="0" err="1" smtClean="0"/>
              <a:t>etc</a:t>
            </a:r>
            <a:endParaRPr lang="en-US" dirty="0" smtClean="0"/>
          </a:p>
          <a:p>
            <a:endParaRPr lang="id-ID" dirty="0"/>
          </a:p>
        </p:txBody>
      </p:sp>
    </p:spTree>
    <p:extLst>
      <p:ext uri="{BB962C8B-B14F-4D97-AF65-F5344CB8AC3E}">
        <p14:creationId xmlns:p14="http://schemas.microsoft.com/office/powerpoint/2010/main" val="28690630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70632" y="2842665"/>
            <a:ext cx="8128000" cy="707886"/>
          </a:xfrm>
          <a:prstGeom prst="rect">
            <a:avLst/>
          </a:prstGeom>
          <a:noFill/>
        </p:spPr>
        <p:txBody>
          <a:bodyPr wrap="square" rtlCol="0">
            <a:spAutoFit/>
          </a:bodyPr>
          <a:lstStyle/>
          <a:p>
            <a:pPr algn="ctr"/>
            <a:r>
              <a:rPr lang="en-US" sz="4000" dirty="0" smtClean="0"/>
              <a:t>HERE COMES THE EXCITING ONE…</a:t>
            </a:r>
            <a:endParaRPr lang="id-ID" sz="4000" dirty="0"/>
          </a:p>
        </p:txBody>
      </p:sp>
    </p:spTree>
    <p:extLst>
      <p:ext uri="{BB962C8B-B14F-4D97-AF65-F5344CB8AC3E}">
        <p14:creationId xmlns:p14="http://schemas.microsoft.com/office/powerpoint/2010/main" val="385668061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Money: who don’t like money?</a:t>
            </a:r>
            <a:endParaRPr lang="id-ID" dirty="0"/>
          </a:p>
        </p:txBody>
      </p:sp>
      <p:sp>
        <p:nvSpPr>
          <p:cNvPr id="5" name="Text Placeholder 4"/>
          <p:cNvSpPr>
            <a:spLocks noGrp="1"/>
          </p:cNvSpPr>
          <p:nvPr>
            <p:ph type="body" idx="1"/>
          </p:nvPr>
        </p:nvSpPr>
        <p:spPr/>
        <p:txBody>
          <a:bodyPr/>
          <a:lstStyle/>
          <a:p>
            <a:r>
              <a:rPr lang="en-US" dirty="0" smtClean="0"/>
              <a:t>Apparently, </a:t>
            </a:r>
            <a:r>
              <a:rPr lang="en-US" dirty="0" err="1" smtClean="0"/>
              <a:t>postgres</a:t>
            </a:r>
            <a:r>
              <a:rPr lang="en-US" dirty="0" smtClean="0"/>
              <a:t> and its community doesn't</a:t>
            </a:r>
            <a:endParaRPr lang="id-ID" dirty="0"/>
          </a:p>
        </p:txBody>
      </p:sp>
    </p:spTree>
    <p:extLst>
      <p:ext uri="{BB962C8B-B14F-4D97-AF65-F5344CB8AC3E}">
        <p14:creationId xmlns:p14="http://schemas.microsoft.com/office/powerpoint/2010/main" val="120802201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Money</a:t>
            </a:r>
            <a:endParaRPr lang="id-ID" dirty="0"/>
          </a:p>
        </p:txBody>
      </p:sp>
      <p:sp>
        <p:nvSpPr>
          <p:cNvPr id="3" name="Content Placeholder 2"/>
          <p:cNvSpPr>
            <a:spLocks noGrp="1"/>
          </p:cNvSpPr>
          <p:nvPr>
            <p:ph idx="1"/>
          </p:nvPr>
        </p:nvSpPr>
        <p:spPr/>
        <p:txBody>
          <a:bodyPr/>
          <a:lstStyle/>
          <a:p>
            <a:pPr marL="0" indent="0">
              <a:buNone/>
            </a:pPr>
            <a:endParaRPr lang="en-US" dirty="0"/>
          </a:p>
          <a:p>
            <a:pPr marL="0" indent="0">
              <a:buNone/>
            </a:pPr>
            <a:r>
              <a:rPr lang="en-US" dirty="0"/>
              <a:t>“</a:t>
            </a:r>
            <a:r>
              <a:rPr lang="en-US" b="1" dirty="0"/>
              <a:t>I would use NUMERIC since it represents your data most correctly</a:t>
            </a:r>
            <a:r>
              <a:rPr lang="en-US" sz="1800" dirty="0"/>
              <a:t>.  Using INTEGER for money invariably involves lots of excessive and possibly confusing math with powers of 10.  It's very easy to randomly be off by an order of magnitude.  </a:t>
            </a:r>
            <a:r>
              <a:rPr lang="en-US" b="1" dirty="0"/>
              <a:t>With money, that's *bad*. </a:t>
            </a:r>
            <a:r>
              <a:rPr lang="en-US" dirty="0" smtClean="0"/>
              <a:t>“</a:t>
            </a:r>
          </a:p>
          <a:p>
            <a:pPr marL="0" indent="0">
              <a:buNone/>
            </a:pPr>
            <a:r>
              <a:rPr lang="en-US" sz="2000" dirty="0" smtClean="0"/>
              <a:t>Brandon Aiken at </a:t>
            </a:r>
            <a:r>
              <a:rPr lang="en-US" sz="2000" dirty="0" err="1" smtClean="0"/>
              <a:t>pgsql</a:t>
            </a:r>
            <a:r>
              <a:rPr lang="en-US" sz="2000" dirty="0" smtClean="0"/>
              <a:t>-general mailing list</a:t>
            </a:r>
            <a:endParaRPr lang="id-ID" sz="2000" dirty="0"/>
          </a:p>
        </p:txBody>
      </p:sp>
    </p:spTree>
    <p:extLst>
      <p:ext uri="{BB962C8B-B14F-4D97-AF65-F5344CB8AC3E}">
        <p14:creationId xmlns:p14="http://schemas.microsoft.com/office/powerpoint/2010/main" val="12169856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Money</a:t>
            </a:r>
            <a:endParaRPr lang="id-ID" dirty="0"/>
          </a:p>
        </p:txBody>
      </p:sp>
      <p:sp>
        <p:nvSpPr>
          <p:cNvPr id="3" name="Content Placeholder 2"/>
          <p:cNvSpPr>
            <a:spLocks noGrp="1"/>
          </p:cNvSpPr>
          <p:nvPr>
            <p:ph idx="1"/>
          </p:nvPr>
        </p:nvSpPr>
        <p:spPr/>
        <p:txBody>
          <a:bodyPr>
            <a:normAutofit fontScale="92500" lnSpcReduction="20000"/>
          </a:bodyPr>
          <a:lstStyle/>
          <a:p>
            <a:pPr marL="0" indent="0">
              <a:buNone/>
            </a:pPr>
            <a:endParaRPr lang="en-US" dirty="0"/>
          </a:p>
          <a:p>
            <a:r>
              <a:rPr lang="en-US" dirty="0" smtClean="0"/>
              <a:t>“</a:t>
            </a:r>
            <a:r>
              <a:rPr lang="en-US" dirty="0"/>
              <a:t>Stick with </a:t>
            </a:r>
            <a:r>
              <a:rPr lang="en-US" dirty="0" smtClean="0"/>
              <a:t>Numeric:</a:t>
            </a:r>
          </a:p>
          <a:p>
            <a:pPr lvl="1"/>
            <a:r>
              <a:rPr lang="en-US" dirty="0" smtClean="0"/>
              <a:t>It </a:t>
            </a:r>
            <a:r>
              <a:rPr lang="en-US" dirty="0"/>
              <a:t>is faster from what I have heard</a:t>
            </a:r>
          </a:p>
          <a:p>
            <a:pPr lvl="1"/>
            <a:r>
              <a:rPr lang="en-US" dirty="0"/>
              <a:t>Output is consistent. What it means is consistent. Questions of whether to enforce rounding at storage or at retrieval (or in the application) are left to you. There are many cases where in fact you may want to store fractional cents and numeric lets you do this safely.</a:t>
            </a:r>
          </a:p>
          <a:p>
            <a:pPr lvl="1"/>
            <a:r>
              <a:rPr lang="en-US" dirty="0"/>
              <a:t>The other thing is that if you ever want to add multicurrency support, you will find numeric is far better at this than money is. This is because the currency symbol depends on your locale so you can insert $100, change your locale and have it show 100￥ which is not likely to be the same amount barring a massive economic shakeup.</a:t>
            </a:r>
          </a:p>
          <a:p>
            <a:pPr lvl="1"/>
            <a:r>
              <a:rPr lang="en-US" dirty="0"/>
              <a:t>I do financial accounting software. We made a decision to stick with numeric and we have been very happy with it</a:t>
            </a:r>
            <a:r>
              <a:rPr lang="en-US" dirty="0" smtClean="0"/>
              <a:t>.“</a:t>
            </a:r>
          </a:p>
          <a:p>
            <a:pPr marL="0" indent="0">
              <a:buNone/>
            </a:pPr>
            <a:r>
              <a:rPr lang="en-US" sz="2000" dirty="0" smtClean="0"/>
              <a:t>Chris </a:t>
            </a:r>
            <a:r>
              <a:rPr lang="en-US" sz="2000" dirty="0" err="1" smtClean="0"/>
              <a:t>Tavers</a:t>
            </a:r>
            <a:r>
              <a:rPr lang="en-US" sz="2000" dirty="0" smtClean="0"/>
              <a:t> at stack overflow</a:t>
            </a:r>
            <a:endParaRPr lang="id-ID" sz="2000" dirty="0"/>
          </a:p>
        </p:txBody>
      </p:sp>
    </p:spTree>
    <p:extLst>
      <p:ext uri="{BB962C8B-B14F-4D97-AF65-F5344CB8AC3E}">
        <p14:creationId xmlns:p14="http://schemas.microsoft.com/office/powerpoint/2010/main" val="64105258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Money</a:t>
            </a:r>
            <a:endParaRPr lang="id-ID" dirty="0"/>
          </a:p>
        </p:txBody>
      </p:sp>
      <p:sp>
        <p:nvSpPr>
          <p:cNvPr id="3" name="Content Placeholder 2"/>
          <p:cNvSpPr>
            <a:spLocks noGrp="1"/>
          </p:cNvSpPr>
          <p:nvPr>
            <p:ph idx="1"/>
          </p:nvPr>
        </p:nvSpPr>
        <p:spPr/>
        <p:txBody>
          <a:bodyPr/>
          <a:lstStyle/>
          <a:p>
            <a:r>
              <a:rPr lang="en-US" dirty="0" smtClean="0"/>
              <a:t>Forget it!</a:t>
            </a:r>
          </a:p>
          <a:p>
            <a:pPr marL="0" indent="0">
              <a:buNone/>
            </a:pPr>
            <a:endParaRPr lang="en-US" dirty="0" smtClean="0"/>
          </a:p>
          <a:p>
            <a:r>
              <a:rPr lang="en-US" dirty="0" smtClean="0"/>
              <a:t>Use numeric(18,8) or numeric (30,2) or any (length, precision) you like</a:t>
            </a:r>
            <a:endParaRPr lang="id-ID" dirty="0"/>
          </a:p>
        </p:txBody>
      </p:sp>
    </p:spTree>
    <p:extLst>
      <p:ext uri="{BB962C8B-B14F-4D97-AF65-F5344CB8AC3E}">
        <p14:creationId xmlns:p14="http://schemas.microsoft.com/office/powerpoint/2010/main" val="279329640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Float: Beware of rounding</a:t>
            </a:r>
            <a:endParaRPr lang="id-ID" dirty="0"/>
          </a:p>
        </p:txBody>
      </p:sp>
      <p:sp>
        <p:nvSpPr>
          <p:cNvPr id="5" name="Text Placeholder 4"/>
          <p:cNvSpPr>
            <a:spLocks noGrp="1"/>
          </p:cNvSpPr>
          <p:nvPr>
            <p:ph type="body" idx="1"/>
          </p:nvPr>
        </p:nvSpPr>
        <p:spPr/>
        <p:txBody>
          <a:bodyPr/>
          <a:lstStyle/>
          <a:p>
            <a:endParaRPr lang="id-ID" dirty="0"/>
          </a:p>
        </p:txBody>
      </p:sp>
    </p:spTree>
    <p:extLst>
      <p:ext uri="{BB962C8B-B14F-4D97-AF65-F5344CB8AC3E}">
        <p14:creationId xmlns:p14="http://schemas.microsoft.com/office/powerpoint/2010/main" val="12424440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Welcome</a:t>
            </a:r>
            <a:endParaRPr lang="id-ID" dirty="0"/>
          </a:p>
        </p:txBody>
      </p:sp>
      <p:sp>
        <p:nvSpPr>
          <p:cNvPr id="3" name="Content Placeholder 2"/>
          <p:cNvSpPr>
            <a:spLocks noGrp="1"/>
          </p:cNvSpPr>
          <p:nvPr>
            <p:ph idx="1"/>
          </p:nvPr>
        </p:nvSpPr>
        <p:spPr/>
        <p:txBody>
          <a:bodyPr/>
          <a:lstStyle/>
          <a:p>
            <a:r>
              <a:rPr lang="en-US" sz="2400" dirty="0" smtClean="0"/>
              <a:t>Part 1 -  </a:t>
            </a:r>
            <a:r>
              <a:rPr lang="id-ID" sz="2400" dirty="0"/>
              <a:t>14 Feb </a:t>
            </a:r>
            <a:r>
              <a:rPr lang="id-ID" sz="2400" dirty="0" smtClean="0"/>
              <a:t>2017</a:t>
            </a:r>
            <a:r>
              <a:rPr lang="en-US" sz="2400" dirty="0" smtClean="0"/>
              <a:t> : Introduction to </a:t>
            </a:r>
            <a:r>
              <a:rPr lang="en-US" sz="2400" dirty="0" err="1" smtClean="0"/>
              <a:t>Postgres</a:t>
            </a:r>
            <a:endParaRPr lang="en-US" sz="2400" dirty="0" smtClean="0"/>
          </a:p>
          <a:p>
            <a:r>
              <a:rPr lang="en-US" sz="2400" b="1" dirty="0" smtClean="0"/>
              <a:t>Part 2 - </a:t>
            </a:r>
            <a:r>
              <a:rPr lang="id-ID" sz="2400" b="1" dirty="0"/>
              <a:t>7 Maret </a:t>
            </a:r>
            <a:r>
              <a:rPr lang="id-ID" sz="2400" b="1" dirty="0" smtClean="0"/>
              <a:t>2017</a:t>
            </a:r>
            <a:r>
              <a:rPr lang="en-US" sz="2400" b="1" dirty="0" smtClean="0"/>
              <a:t> : </a:t>
            </a:r>
            <a:r>
              <a:rPr lang="en-US" sz="2400" dirty="0" smtClean="0"/>
              <a:t>Configurations</a:t>
            </a:r>
            <a:r>
              <a:rPr lang="en-US" sz="2400" b="1" dirty="0" smtClean="0"/>
              <a:t>, Query Optimizer, Performance, Data Types</a:t>
            </a:r>
          </a:p>
          <a:p>
            <a:r>
              <a:rPr lang="en-US" sz="2400" dirty="0" smtClean="0"/>
              <a:t>Part 3 - </a:t>
            </a:r>
            <a:r>
              <a:rPr lang="id-ID" sz="2400" dirty="0"/>
              <a:t>4 April </a:t>
            </a:r>
            <a:r>
              <a:rPr lang="id-ID" sz="2400" dirty="0" smtClean="0"/>
              <a:t>2017</a:t>
            </a:r>
            <a:r>
              <a:rPr lang="en-US" sz="2400" dirty="0" smtClean="0"/>
              <a:t> : Data Integrity; Provisioning using Azure &amp; </a:t>
            </a:r>
            <a:r>
              <a:rPr lang="en-US" sz="2400" dirty="0" err="1" smtClean="0"/>
              <a:t>Ansible</a:t>
            </a:r>
            <a:endParaRPr lang="en-US" sz="2400" dirty="0" smtClean="0"/>
          </a:p>
          <a:p>
            <a:r>
              <a:rPr lang="en-US" sz="2400" dirty="0" smtClean="0"/>
              <a:t>Part 4: - May 2017: Reserved</a:t>
            </a:r>
          </a:p>
          <a:p>
            <a:endParaRPr lang="en-US" sz="2000" dirty="0"/>
          </a:p>
          <a:p>
            <a:pPr marL="0" indent="0">
              <a:buNone/>
            </a:pPr>
            <a:r>
              <a:rPr lang="en-US" sz="2000" dirty="0" smtClean="0"/>
              <a:t>Let’s do it with our pace…</a:t>
            </a:r>
            <a:endParaRPr lang="id-ID" sz="2000" dirty="0"/>
          </a:p>
        </p:txBody>
      </p:sp>
    </p:spTree>
    <p:extLst>
      <p:ext uri="{BB962C8B-B14F-4D97-AF65-F5344CB8AC3E}">
        <p14:creationId xmlns:p14="http://schemas.microsoft.com/office/powerpoint/2010/main" val="41734890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Float</a:t>
            </a:r>
            <a:endParaRPr lang="id-ID" dirty="0"/>
          </a:p>
        </p:txBody>
      </p:sp>
      <p:sp>
        <p:nvSpPr>
          <p:cNvPr id="3" name="Content Placeholder 2"/>
          <p:cNvSpPr>
            <a:spLocks noGrp="1"/>
          </p:cNvSpPr>
          <p:nvPr>
            <p:ph idx="1"/>
          </p:nvPr>
        </p:nvSpPr>
        <p:spPr/>
        <p:txBody>
          <a:bodyPr>
            <a:normAutofit lnSpcReduction="10000"/>
          </a:bodyPr>
          <a:lstStyle/>
          <a:p>
            <a:pPr marL="0" indent="0">
              <a:buNone/>
            </a:pPr>
            <a:r>
              <a:rPr lang="id-ID" dirty="0"/>
              <a:t>datatypes=# select 13.4/6;</a:t>
            </a:r>
          </a:p>
          <a:p>
            <a:pPr marL="0" indent="0">
              <a:buNone/>
            </a:pPr>
            <a:r>
              <a:rPr lang="id-ID" dirty="0"/>
              <a:t>      ?column?</a:t>
            </a:r>
          </a:p>
          <a:p>
            <a:pPr marL="0" indent="0">
              <a:buNone/>
            </a:pPr>
            <a:r>
              <a:rPr lang="id-ID" dirty="0"/>
              <a:t>--------------------</a:t>
            </a:r>
          </a:p>
          <a:p>
            <a:pPr marL="0" indent="0">
              <a:buNone/>
            </a:pPr>
            <a:r>
              <a:rPr lang="id-ID" dirty="0"/>
              <a:t> </a:t>
            </a:r>
            <a:r>
              <a:rPr lang="id-ID" dirty="0" smtClean="0"/>
              <a:t>2.2333333333333333</a:t>
            </a:r>
            <a:endParaRPr lang="en-US" dirty="0" smtClean="0"/>
          </a:p>
          <a:p>
            <a:pPr marL="0" indent="0">
              <a:buNone/>
            </a:pPr>
            <a:endParaRPr lang="en-US" dirty="0"/>
          </a:p>
          <a:p>
            <a:pPr marL="0" indent="0">
              <a:buNone/>
            </a:pPr>
            <a:r>
              <a:rPr lang="id-ID" dirty="0"/>
              <a:t>datatypes=# select 13.4/6*6;</a:t>
            </a:r>
          </a:p>
          <a:p>
            <a:pPr marL="0" indent="0">
              <a:buNone/>
            </a:pPr>
            <a:r>
              <a:rPr lang="id-ID" dirty="0"/>
              <a:t>      ?column?</a:t>
            </a:r>
          </a:p>
          <a:p>
            <a:pPr marL="0" indent="0">
              <a:buNone/>
            </a:pPr>
            <a:r>
              <a:rPr lang="id-ID" dirty="0"/>
              <a:t>---------------------</a:t>
            </a:r>
          </a:p>
          <a:p>
            <a:pPr marL="0" indent="0">
              <a:buNone/>
            </a:pPr>
            <a:r>
              <a:rPr lang="id-ID" dirty="0"/>
              <a:t> 13.3999999999999998</a:t>
            </a:r>
          </a:p>
          <a:p>
            <a:pPr marL="0" indent="0">
              <a:buNone/>
            </a:pPr>
            <a:endParaRPr lang="id-ID" dirty="0"/>
          </a:p>
        </p:txBody>
      </p:sp>
    </p:spTree>
    <p:extLst>
      <p:ext uri="{BB962C8B-B14F-4D97-AF65-F5344CB8AC3E}">
        <p14:creationId xmlns:p14="http://schemas.microsoft.com/office/powerpoint/2010/main" val="1808884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additive="base">
                                        <p:cTn id="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anim calcmode="lin" valueType="num">
                                      <p:cBhvr additive="base">
                                        <p:cTn id="1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anim calcmode="lin" valueType="num">
                                      <p:cBhvr additive="base">
                                        <p:cTn id="1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7" end="7"/>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anim calcmode="lin" valueType="num">
                                      <p:cBhvr additive="base">
                                        <p:cTn id="1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Float</a:t>
            </a:r>
            <a:endParaRPr lang="id-ID" dirty="0"/>
          </a:p>
        </p:txBody>
      </p:sp>
      <p:sp>
        <p:nvSpPr>
          <p:cNvPr id="3" name="Content Placeholder 2"/>
          <p:cNvSpPr>
            <a:spLocks noGrp="1"/>
          </p:cNvSpPr>
          <p:nvPr>
            <p:ph idx="1"/>
          </p:nvPr>
        </p:nvSpPr>
        <p:spPr/>
        <p:txBody>
          <a:bodyPr>
            <a:normAutofit fontScale="92500" lnSpcReduction="20000"/>
          </a:bodyPr>
          <a:lstStyle/>
          <a:p>
            <a:r>
              <a:rPr lang="en-US" dirty="0" smtClean="0"/>
              <a:t>Maybe you need “double precision”</a:t>
            </a:r>
          </a:p>
          <a:p>
            <a:r>
              <a:rPr lang="en-US" dirty="0" smtClean="0"/>
              <a:t>But you will pay the performance</a:t>
            </a:r>
          </a:p>
          <a:p>
            <a:pPr marL="0" indent="0">
              <a:buNone/>
            </a:pPr>
            <a:endParaRPr lang="en-US" dirty="0"/>
          </a:p>
          <a:p>
            <a:pPr marL="0" indent="0">
              <a:buNone/>
            </a:pPr>
            <a:r>
              <a:rPr lang="en-US" dirty="0"/>
              <a:t>datatypes=# select 13.4/6*6::double precision;</a:t>
            </a:r>
          </a:p>
          <a:p>
            <a:pPr marL="0" indent="0">
              <a:buNone/>
            </a:pPr>
            <a:r>
              <a:rPr lang="id-ID" dirty="0"/>
              <a:t> ?column?</a:t>
            </a:r>
          </a:p>
          <a:p>
            <a:pPr marL="0" indent="0">
              <a:buNone/>
            </a:pPr>
            <a:r>
              <a:rPr lang="id-ID" dirty="0"/>
              <a:t>----------</a:t>
            </a:r>
          </a:p>
          <a:p>
            <a:pPr marL="0" indent="0">
              <a:buNone/>
            </a:pPr>
            <a:r>
              <a:rPr lang="id-ID" dirty="0"/>
              <a:t>     13.4</a:t>
            </a:r>
          </a:p>
          <a:p>
            <a:pPr marL="0" indent="0">
              <a:buNone/>
            </a:pPr>
            <a:endParaRPr lang="en-US" dirty="0" smtClean="0"/>
          </a:p>
          <a:p>
            <a:pPr marL="0" indent="0">
              <a:buNone/>
            </a:pPr>
            <a:endParaRPr lang="en-US" dirty="0"/>
          </a:p>
          <a:p>
            <a:r>
              <a:rPr lang="en-US" dirty="0" smtClean="0"/>
              <a:t>Check your logic &amp; data</a:t>
            </a:r>
            <a:endParaRPr lang="en-US" dirty="0"/>
          </a:p>
          <a:p>
            <a:pPr marL="0" indent="0">
              <a:buNone/>
            </a:pPr>
            <a:endParaRPr lang="id-ID" dirty="0"/>
          </a:p>
        </p:txBody>
      </p:sp>
    </p:spTree>
    <p:extLst>
      <p:ext uri="{BB962C8B-B14F-4D97-AF65-F5344CB8AC3E}">
        <p14:creationId xmlns:p14="http://schemas.microsoft.com/office/powerpoint/2010/main" val="3168451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 calcmode="lin" valueType="num">
                                      <p:cBhvr additive="base">
                                        <p:cTn id="1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anim calcmode="lin" valueType="num">
                                      <p:cBhvr additive="base">
                                        <p:cTn id="2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thee who seek</a:t>
            </a:r>
            <a:endParaRPr lang="id-ID" dirty="0"/>
          </a:p>
        </p:txBody>
      </p:sp>
      <p:sp>
        <p:nvSpPr>
          <p:cNvPr id="3" name="Content Placeholder 2"/>
          <p:cNvSpPr>
            <a:spLocks noGrp="1"/>
          </p:cNvSpPr>
          <p:nvPr>
            <p:ph idx="1"/>
          </p:nvPr>
        </p:nvSpPr>
        <p:spPr/>
        <p:txBody>
          <a:bodyPr>
            <a:normAutofit/>
          </a:bodyPr>
          <a:lstStyle/>
          <a:p>
            <a:pPr marL="0" indent="0">
              <a:buNone/>
            </a:pPr>
            <a:r>
              <a:rPr lang="en-US" dirty="0" smtClean="0"/>
              <a:t>Seek it out:</a:t>
            </a:r>
          </a:p>
          <a:p>
            <a:pPr marL="0" indent="0">
              <a:buNone/>
            </a:pPr>
            <a:r>
              <a:rPr lang="id-ID" dirty="0" smtClean="0">
                <a:hlinkClick r:id="rId2"/>
              </a:rPr>
              <a:t>https</a:t>
            </a:r>
            <a:r>
              <a:rPr lang="id-ID" dirty="0">
                <a:hlinkClick r:id="rId2"/>
              </a:rPr>
              <a:t>://</a:t>
            </a:r>
            <a:r>
              <a:rPr lang="id-ID" dirty="0" smtClean="0">
                <a:hlinkClick r:id="rId2"/>
              </a:rPr>
              <a:t>docs.oracle.com/cd/E19957-01/806-3568/ncg_goldberg.html</a:t>
            </a:r>
            <a:endParaRPr lang="en-US" dirty="0" smtClean="0"/>
          </a:p>
          <a:p>
            <a:pPr marL="0" indent="0">
              <a:buNone/>
            </a:pPr>
            <a:r>
              <a:rPr lang="en-US" dirty="0" smtClean="0"/>
              <a:t>“</a:t>
            </a:r>
            <a:r>
              <a:rPr lang="en-US" b="1" dirty="0"/>
              <a:t>What Every Computer Scientist Should Know About Floating-Point </a:t>
            </a:r>
            <a:r>
              <a:rPr lang="en-US" b="1" dirty="0" smtClean="0"/>
              <a:t>Arithmetic</a:t>
            </a:r>
            <a:r>
              <a:rPr lang="en-US" dirty="0" smtClean="0"/>
              <a:t>”</a:t>
            </a:r>
            <a:endParaRPr lang="en-US" b="1" dirty="0"/>
          </a:p>
        </p:txBody>
      </p:sp>
    </p:spTree>
    <p:extLst>
      <p:ext uri="{BB962C8B-B14F-4D97-AF65-F5344CB8AC3E}">
        <p14:creationId xmlns:p14="http://schemas.microsoft.com/office/powerpoint/2010/main" val="368038047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Varchar and Text: all the same</a:t>
            </a:r>
            <a:endParaRPr lang="id-ID" dirty="0"/>
          </a:p>
        </p:txBody>
      </p:sp>
      <p:sp>
        <p:nvSpPr>
          <p:cNvPr id="5" name="Text Placeholder 4"/>
          <p:cNvSpPr>
            <a:spLocks noGrp="1"/>
          </p:cNvSpPr>
          <p:nvPr>
            <p:ph type="body" idx="1"/>
          </p:nvPr>
        </p:nvSpPr>
        <p:spPr/>
        <p:txBody>
          <a:bodyPr/>
          <a:lstStyle/>
          <a:p>
            <a:endParaRPr lang="id-ID" dirty="0"/>
          </a:p>
        </p:txBody>
      </p:sp>
    </p:spTree>
    <p:extLst>
      <p:ext uri="{BB962C8B-B14F-4D97-AF65-F5344CB8AC3E}">
        <p14:creationId xmlns:p14="http://schemas.microsoft.com/office/powerpoint/2010/main" val="79754213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 vs varchar vs text</a:t>
            </a:r>
            <a:endParaRPr lang="id-ID" dirty="0"/>
          </a:p>
        </p:txBody>
      </p:sp>
      <p:sp>
        <p:nvSpPr>
          <p:cNvPr id="3" name="Content Placeholder 2"/>
          <p:cNvSpPr>
            <a:spLocks noGrp="1"/>
          </p:cNvSpPr>
          <p:nvPr>
            <p:ph idx="1"/>
          </p:nvPr>
        </p:nvSpPr>
        <p:spPr>
          <a:xfrm>
            <a:off x="6483096" y="1825625"/>
            <a:ext cx="4870704" cy="4351338"/>
          </a:xfrm>
        </p:spPr>
        <p:txBody>
          <a:bodyPr>
            <a:normAutofit/>
          </a:bodyPr>
          <a:lstStyle/>
          <a:p>
            <a:pPr marL="0" indent="0">
              <a:buNone/>
            </a:pPr>
            <a:r>
              <a:rPr lang="en-US" sz="2000" dirty="0" smtClean="0"/>
              <a:t>Test 500.000 rows by </a:t>
            </a:r>
            <a:r>
              <a:rPr lang="en-US" sz="2000" dirty="0" err="1" smtClean="0"/>
              <a:t>Depesz</a:t>
            </a:r>
            <a:r>
              <a:rPr lang="en-US" sz="2000" dirty="0"/>
              <a:t>:</a:t>
            </a:r>
            <a:br>
              <a:rPr lang="en-US" sz="2000" dirty="0"/>
            </a:br>
            <a:r>
              <a:rPr lang="en-US" sz="2000" dirty="0"/>
              <a:t/>
            </a:r>
            <a:br>
              <a:rPr lang="en-US" sz="2000" dirty="0"/>
            </a:br>
            <a:r>
              <a:rPr lang="en-US" sz="2000" dirty="0"/>
              <a:t>https://www.depesz.com/2010/03/02/charx-vs-varcharx-vs-varchar-vs-text/</a:t>
            </a:r>
          </a:p>
        </p:txBody>
      </p:sp>
      <p:pic>
        <p:nvPicPr>
          <p:cNvPr id="4" name="Picture 3"/>
          <p:cNvPicPr>
            <a:picLocks noChangeAspect="1"/>
          </p:cNvPicPr>
          <p:nvPr/>
        </p:nvPicPr>
        <p:blipFill>
          <a:blip r:embed="rId2"/>
          <a:stretch>
            <a:fillRect/>
          </a:stretch>
        </p:blipFill>
        <p:spPr>
          <a:xfrm>
            <a:off x="838201" y="1825626"/>
            <a:ext cx="5279136" cy="4534730"/>
          </a:xfrm>
          <a:prstGeom prst="rect">
            <a:avLst/>
          </a:prstGeom>
        </p:spPr>
      </p:pic>
    </p:spTree>
    <p:extLst>
      <p:ext uri="{BB962C8B-B14F-4D97-AF65-F5344CB8AC3E}">
        <p14:creationId xmlns:p14="http://schemas.microsoft.com/office/powerpoint/2010/main" val="328730811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 vs varchar vs text</a:t>
            </a:r>
            <a:endParaRPr lang="id-ID" dirty="0"/>
          </a:p>
        </p:txBody>
      </p:sp>
      <p:sp>
        <p:nvSpPr>
          <p:cNvPr id="3" name="Content Placeholder 2"/>
          <p:cNvSpPr>
            <a:spLocks noGrp="1"/>
          </p:cNvSpPr>
          <p:nvPr>
            <p:ph idx="1"/>
          </p:nvPr>
        </p:nvSpPr>
        <p:spPr/>
        <p:txBody>
          <a:bodyPr>
            <a:normAutofit/>
          </a:bodyPr>
          <a:lstStyle/>
          <a:p>
            <a:r>
              <a:rPr lang="en-US" dirty="0" smtClean="0"/>
              <a:t>Just use text if possible, trust me </a:t>
            </a:r>
            <a:r>
              <a:rPr lang="en-US" dirty="0" smtClean="0">
                <a:sym typeface="Wingdings" panose="05000000000000000000" pitchFamily="2" charset="2"/>
              </a:rPr>
              <a:t></a:t>
            </a:r>
            <a:endParaRPr lang="en-US" b="1" dirty="0"/>
          </a:p>
        </p:txBody>
      </p:sp>
    </p:spTree>
    <p:extLst>
      <p:ext uri="{BB962C8B-B14F-4D97-AF65-F5344CB8AC3E}">
        <p14:creationId xmlns:p14="http://schemas.microsoft.com/office/powerpoint/2010/main" val="139851625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sequence / serial</a:t>
            </a:r>
            <a:endParaRPr lang="id-ID" dirty="0"/>
          </a:p>
        </p:txBody>
      </p:sp>
      <p:sp>
        <p:nvSpPr>
          <p:cNvPr id="5" name="Text Placeholder 4"/>
          <p:cNvSpPr>
            <a:spLocks noGrp="1"/>
          </p:cNvSpPr>
          <p:nvPr>
            <p:ph type="body" idx="1"/>
          </p:nvPr>
        </p:nvSpPr>
        <p:spPr/>
        <p:txBody>
          <a:bodyPr/>
          <a:lstStyle/>
          <a:p>
            <a:r>
              <a:rPr lang="en-US" dirty="0" smtClean="0"/>
              <a:t>Your boosters</a:t>
            </a:r>
            <a:endParaRPr lang="id-ID" dirty="0"/>
          </a:p>
        </p:txBody>
      </p:sp>
    </p:spTree>
    <p:extLst>
      <p:ext uri="{BB962C8B-B14F-4D97-AF65-F5344CB8AC3E}">
        <p14:creationId xmlns:p14="http://schemas.microsoft.com/office/powerpoint/2010/main" val="310327152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sequence / serial</a:t>
            </a:r>
            <a:endParaRPr lang="id-ID" dirty="0"/>
          </a:p>
        </p:txBody>
      </p:sp>
      <p:sp>
        <p:nvSpPr>
          <p:cNvPr id="3" name="Content Placeholder 2"/>
          <p:cNvSpPr>
            <a:spLocks noGrp="1"/>
          </p:cNvSpPr>
          <p:nvPr>
            <p:ph idx="1"/>
          </p:nvPr>
        </p:nvSpPr>
        <p:spPr>
          <a:xfrm>
            <a:off x="838200" y="1825625"/>
            <a:ext cx="5419165" cy="4351338"/>
          </a:xfrm>
        </p:spPr>
        <p:txBody>
          <a:bodyPr>
            <a:normAutofit lnSpcReduction="10000"/>
          </a:bodyPr>
          <a:lstStyle/>
          <a:p>
            <a:r>
              <a:rPr lang="en-US" dirty="0" smtClean="0"/>
              <a:t>auto-</a:t>
            </a:r>
            <a:r>
              <a:rPr lang="en-US" dirty="0" err="1" smtClean="0"/>
              <a:t>incrementor</a:t>
            </a:r>
            <a:endParaRPr lang="en-US" dirty="0" smtClean="0"/>
          </a:p>
          <a:p>
            <a:pPr marL="0" indent="0">
              <a:buNone/>
            </a:pPr>
            <a:r>
              <a:rPr lang="en-US" dirty="0" smtClean="0">
                <a:latin typeface="Consolas" panose="020B0609020204030204" pitchFamily="49" charset="0"/>
              </a:rPr>
              <a:t># </a:t>
            </a:r>
            <a:r>
              <a:rPr lang="id-ID" dirty="0" smtClean="0">
                <a:latin typeface="Consolas" panose="020B0609020204030204" pitchFamily="49" charset="0"/>
              </a:rPr>
              <a:t>select count(</a:t>
            </a:r>
            <a:r>
              <a:rPr lang="en-US" dirty="0" smtClean="0">
                <a:latin typeface="Consolas" panose="020B0609020204030204" pitchFamily="49" charset="0"/>
              </a:rPr>
              <a:t>id</a:t>
            </a:r>
            <a:r>
              <a:rPr lang="id-ID" dirty="0" smtClean="0">
                <a:latin typeface="Consolas" panose="020B0609020204030204" pitchFamily="49" charset="0"/>
              </a:rPr>
              <a:t>) </a:t>
            </a:r>
            <a:r>
              <a:rPr lang="id-ID" dirty="0">
                <a:latin typeface="Consolas" panose="020B0609020204030204" pitchFamily="49" charset="0"/>
              </a:rPr>
              <a:t>from employees;</a:t>
            </a:r>
          </a:p>
          <a:p>
            <a:pPr marL="0" indent="0">
              <a:buNone/>
            </a:pPr>
            <a:r>
              <a:rPr lang="id-ID" dirty="0">
                <a:latin typeface="Consolas" panose="020B0609020204030204" pitchFamily="49" charset="0"/>
              </a:rPr>
              <a:t>  count</a:t>
            </a:r>
          </a:p>
          <a:p>
            <a:pPr marL="0" indent="0">
              <a:buNone/>
            </a:pPr>
            <a:r>
              <a:rPr lang="id-ID" dirty="0">
                <a:latin typeface="Consolas" panose="020B0609020204030204" pitchFamily="49" charset="0"/>
              </a:rPr>
              <a:t>---------</a:t>
            </a:r>
          </a:p>
          <a:p>
            <a:pPr marL="0" indent="0">
              <a:buNone/>
            </a:pPr>
            <a:r>
              <a:rPr lang="id-ID" dirty="0">
                <a:latin typeface="Consolas" panose="020B0609020204030204" pitchFamily="49" charset="0"/>
              </a:rPr>
              <a:t> 3000002</a:t>
            </a:r>
          </a:p>
          <a:p>
            <a:pPr marL="0" indent="0">
              <a:buNone/>
            </a:pPr>
            <a:r>
              <a:rPr lang="id-ID" dirty="0">
                <a:latin typeface="Consolas" panose="020B0609020204030204" pitchFamily="49" charset="0"/>
              </a:rPr>
              <a:t>(1 row)</a:t>
            </a:r>
          </a:p>
          <a:p>
            <a:pPr marL="0" indent="0">
              <a:buNone/>
            </a:pPr>
            <a:endParaRPr lang="id-ID" dirty="0">
              <a:latin typeface="Consolas" panose="020B0609020204030204" pitchFamily="49" charset="0"/>
            </a:endParaRPr>
          </a:p>
          <a:p>
            <a:pPr marL="0" indent="0">
              <a:buNone/>
            </a:pPr>
            <a:r>
              <a:rPr lang="id-ID" dirty="0">
                <a:latin typeface="Consolas" panose="020B0609020204030204" pitchFamily="49" charset="0"/>
              </a:rPr>
              <a:t>Time: 339.796 ms</a:t>
            </a:r>
          </a:p>
          <a:p>
            <a:endParaRPr lang="en-US" dirty="0"/>
          </a:p>
          <a:p>
            <a:pPr marL="0" indent="0">
              <a:buNone/>
            </a:pPr>
            <a:endParaRPr lang="id-ID" dirty="0"/>
          </a:p>
        </p:txBody>
      </p:sp>
      <p:sp>
        <p:nvSpPr>
          <p:cNvPr id="4" name="Content Placeholder 2"/>
          <p:cNvSpPr txBox="1">
            <a:spLocks/>
          </p:cNvSpPr>
          <p:nvPr/>
        </p:nvSpPr>
        <p:spPr>
          <a:xfrm>
            <a:off x="5777754" y="2201676"/>
            <a:ext cx="541916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smtClean="0">
                <a:latin typeface="Consolas" panose="020B0609020204030204" pitchFamily="49" charset="0"/>
              </a:rPr>
              <a:t># </a:t>
            </a:r>
            <a:r>
              <a:rPr lang="id-ID" dirty="0" smtClean="0">
                <a:latin typeface="Consolas" panose="020B0609020204030204" pitchFamily="49" charset="0"/>
              </a:rPr>
              <a:t>select </a:t>
            </a:r>
            <a:r>
              <a:rPr lang="id-ID" dirty="0">
                <a:latin typeface="Consolas" panose="020B0609020204030204" pitchFamily="49" charset="0"/>
              </a:rPr>
              <a:t>last_value from employees_employee_id_seq ;</a:t>
            </a:r>
          </a:p>
          <a:p>
            <a:pPr marL="0" indent="0">
              <a:buNone/>
            </a:pPr>
            <a:r>
              <a:rPr lang="id-ID" dirty="0">
                <a:latin typeface="Consolas" panose="020B0609020204030204" pitchFamily="49" charset="0"/>
              </a:rPr>
              <a:t> last_value</a:t>
            </a:r>
          </a:p>
          <a:p>
            <a:pPr marL="0" indent="0">
              <a:buNone/>
            </a:pPr>
            <a:r>
              <a:rPr lang="id-ID" dirty="0">
                <a:latin typeface="Consolas" panose="020B0609020204030204" pitchFamily="49" charset="0"/>
              </a:rPr>
              <a:t>------------</a:t>
            </a:r>
          </a:p>
          <a:p>
            <a:pPr marL="0" indent="0">
              <a:buNone/>
            </a:pPr>
            <a:r>
              <a:rPr lang="id-ID" dirty="0">
                <a:latin typeface="Consolas" panose="020B0609020204030204" pitchFamily="49" charset="0"/>
              </a:rPr>
              <a:t>    3000002</a:t>
            </a:r>
          </a:p>
          <a:p>
            <a:pPr marL="0" indent="0">
              <a:buNone/>
            </a:pPr>
            <a:r>
              <a:rPr lang="id-ID" dirty="0">
                <a:latin typeface="Consolas" panose="020B0609020204030204" pitchFamily="49" charset="0"/>
              </a:rPr>
              <a:t>(1 row)</a:t>
            </a:r>
          </a:p>
          <a:p>
            <a:pPr marL="0" indent="0">
              <a:buNone/>
            </a:pPr>
            <a:endParaRPr lang="id-ID" dirty="0">
              <a:latin typeface="Consolas" panose="020B0609020204030204" pitchFamily="49" charset="0"/>
            </a:endParaRPr>
          </a:p>
          <a:p>
            <a:pPr marL="0" indent="0">
              <a:buNone/>
            </a:pPr>
            <a:r>
              <a:rPr lang="id-ID" dirty="0">
                <a:latin typeface="Consolas" panose="020B0609020204030204" pitchFamily="49" charset="0"/>
              </a:rPr>
              <a:t>Time: 24.422 ms</a:t>
            </a:r>
          </a:p>
        </p:txBody>
      </p:sp>
      <p:sp>
        <p:nvSpPr>
          <p:cNvPr id="5" name="TextBox 4"/>
          <p:cNvSpPr txBox="1"/>
          <p:nvPr/>
        </p:nvSpPr>
        <p:spPr>
          <a:xfrm>
            <a:off x="1846729" y="3216464"/>
            <a:ext cx="8498541" cy="1569660"/>
          </a:xfrm>
          <a:prstGeom prst="rect">
            <a:avLst/>
          </a:prstGeom>
          <a:solidFill>
            <a:srgbClr val="92D050"/>
          </a:solidFill>
        </p:spPr>
        <p:txBody>
          <a:bodyPr wrap="square" rtlCol="0">
            <a:spAutoFit/>
          </a:bodyPr>
          <a:lstStyle/>
          <a:p>
            <a:pPr algn="ctr"/>
            <a:r>
              <a:rPr lang="en-US" sz="9600" dirty="0" smtClean="0"/>
              <a:t>14x Faster</a:t>
            </a:r>
            <a:endParaRPr lang="id-ID" sz="9600" dirty="0"/>
          </a:p>
        </p:txBody>
      </p:sp>
    </p:spTree>
    <p:extLst>
      <p:ext uri="{BB962C8B-B14F-4D97-AF65-F5344CB8AC3E}">
        <p14:creationId xmlns:p14="http://schemas.microsoft.com/office/powerpoint/2010/main" val="429234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 calcmode="lin" valueType="num">
                                      <p:cBhvr additive="base">
                                        <p:cTn id="3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ppt_x"/>
                                          </p:val>
                                        </p:tav>
                                        <p:tav tm="100000">
                                          <p:val>
                                            <p:strVal val="#ppt_x"/>
                                          </p:val>
                                        </p:tav>
                                      </p:tavLst>
                                    </p:anim>
                                    <p:anim calcmode="lin" valueType="num">
                                      <p:cBhvr additive="base">
                                        <p:cTn id="4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sequence / serial</a:t>
            </a:r>
            <a:endParaRPr lang="id-ID" dirty="0"/>
          </a:p>
        </p:txBody>
      </p:sp>
      <p:sp>
        <p:nvSpPr>
          <p:cNvPr id="3" name="Content Placeholder 2"/>
          <p:cNvSpPr>
            <a:spLocks noGrp="1"/>
          </p:cNvSpPr>
          <p:nvPr>
            <p:ph idx="1"/>
          </p:nvPr>
        </p:nvSpPr>
        <p:spPr/>
        <p:txBody>
          <a:bodyPr>
            <a:normAutofit/>
          </a:bodyPr>
          <a:lstStyle/>
          <a:p>
            <a:r>
              <a:rPr lang="en-US" dirty="0" smtClean="0"/>
              <a:t>auto </a:t>
            </a:r>
            <a:r>
              <a:rPr lang="en-US" dirty="0" err="1" smtClean="0"/>
              <a:t>incrementor</a:t>
            </a:r>
            <a:endParaRPr lang="en-US" b="1" dirty="0"/>
          </a:p>
        </p:txBody>
      </p:sp>
      <p:sp>
        <p:nvSpPr>
          <p:cNvPr id="5" name="Rounded Rectangle 4"/>
          <p:cNvSpPr/>
          <p:nvPr/>
        </p:nvSpPr>
        <p:spPr>
          <a:xfrm>
            <a:off x="1649506" y="2599765"/>
            <a:ext cx="2061882" cy="1246094"/>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App Server-1</a:t>
            </a:r>
            <a:endParaRPr lang="id-ID" dirty="0"/>
          </a:p>
        </p:txBody>
      </p:sp>
      <p:sp>
        <p:nvSpPr>
          <p:cNvPr id="6" name="Rounded Rectangle 5"/>
          <p:cNvSpPr/>
          <p:nvPr/>
        </p:nvSpPr>
        <p:spPr>
          <a:xfrm>
            <a:off x="4123765" y="2599765"/>
            <a:ext cx="2061882" cy="1246094"/>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App Server-2</a:t>
            </a:r>
            <a:endParaRPr lang="id-ID" dirty="0"/>
          </a:p>
        </p:txBody>
      </p:sp>
      <p:sp>
        <p:nvSpPr>
          <p:cNvPr id="7" name="Rounded Rectangle 6"/>
          <p:cNvSpPr/>
          <p:nvPr/>
        </p:nvSpPr>
        <p:spPr>
          <a:xfrm>
            <a:off x="6598024" y="2599765"/>
            <a:ext cx="2061882" cy="1246094"/>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App Server-3</a:t>
            </a:r>
            <a:endParaRPr lang="id-ID" dirty="0"/>
          </a:p>
        </p:txBody>
      </p:sp>
      <p:sp>
        <p:nvSpPr>
          <p:cNvPr id="8" name="Can 7"/>
          <p:cNvSpPr/>
          <p:nvPr/>
        </p:nvSpPr>
        <p:spPr>
          <a:xfrm>
            <a:off x="3809998" y="5065199"/>
            <a:ext cx="2707342" cy="1066800"/>
          </a:xfrm>
          <a:prstGeom prst="can">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err="1" smtClean="0"/>
              <a:t>Postgres</a:t>
            </a:r>
            <a:endParaRPr lang="id-ID" dirty="0"/>
          </a:p>
        </p:txBody>
      </p:sp>
      <p:cxnSp>
        <p:nvCxnSpPr>
          <p:cNvPr id="10" name="Straight Connector 9"/>
          <p:cNvCxnSpPr>
            <a:endCxn id="8" idx="1"/>
          </p:cNvCxnSpPr>
          <p:nvPr/>
        </p:nvCxnSpPr>
        <p:spPr>
          <a:xfrm>
            <a:off x="2501152" y="3890822"/>
            <a:ext cx="2662517" cy="1174377"/>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6" idx="2"/>
            <a:endCxn id="8" idx="1"/>
          </p:cNvCxnSpPr>
          <p:nvPr/>
        </p:nvCxnSpPr>
        <p:spPr>
          <a:xfrm>
            <a:off x="5154706" y="3845859"/>
            <a:ext cx="8963" cy="12193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7" idx="2"/>
            <a:endCxn id="8" idx="1"/>
          </p:cNvCxnSpPr>
          <p:nvPr/>
        </p:nvCxnSpPr>
        <p:spPr>
          <a:xfrm flipH="1">
            <a:off x="5163669" y="3845859"/>
            <a:ext cx="2465296" cy="1219340"/>
          </a:xfrm>
          <a:prstGeom prst="line">
            <a:avLst/>
          </a:prstGeom>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8086165" y="4545106"/>
            <a:ext cx="3200400" cy="646331"/>
          </a:xfrm>
          <a:prstGeom prst="rect">
            <a:avLst/>
          </a:prstGeom>
          <a:noFill/>
        </p:spPr>
        <p:txBody>
          <a:bodyPr wrap="square" rtlCol="0">
            <a:spAutoFit/>
          </a:bodyPr>
          <a:lstStyle/>
          <a:p>
            <a:r>
              <a:rPr lang="en-US" sz="3600" dirty="0" err="1" smtClean="0"/>
              <a:t>nextval</a:t>
            </a:r>
            <a:r>
              <a:rPr lang="en-US" sz="3600" dirty="0" smtClean="0"/>
              <a:t>() ?</a:t>
            </a:r>
            <a:endParaRPr lang="id-ID" sz="3600" dirty="0"/>
          </a:p>
        </p:txBody>
      </p:sp>
    </p:spTree>
    <p:extLst>
      <p:ext uri="{BB962C8B-B14F-4D97-AF65-F5344CB8AC3E}">
        <p14:creationId xmlns:p14="http://schemas.microsoft.com/office/powerpoint/2010/main" val="103346350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Our own datatype, yeah!</a:t>
            </a:r>
            <a:endParaRPr lang="id-ID" dirty="0"/>
          </a:p>
        </p:txBody>
      </p:sp>
      <p:sp>
        <p:nvSpPr>
          <p:cNvPr id="5" name="Text Placeholder 4"/>
          <p:cNvSpPr>
            <a:spLocks noGrp="1"/>
          </p:cNvSpPr>
          <p:nvPr>
            <p:ph type="body" idx="1"/>
          </p:nvPr>
        </p:nvSpPr>
        <p:spPr/>
        <p:txBody>
          <a:bodyPr/>
          <a:lstStyle/>
          <a:p>
            <a:r>
              <a:rPr lang="en-US" dirty="0" smtClean="0"/>
              <a:t>But be careful. You may dragged into </a:t>
            </a:r>
            <a:r>
              <a:rPr lang="en-US" dirty="0" err="1" smtClean="0"/>
              <a:t>postgres</a:t>
            </a:r>
            <a:r>
              <a:rPr lang="en-US" dirty="0" smtClean="0"/>
              <a:t> programming</a:t>
            </a:r>
            <a:endParaRPr lang="id-ID" dirty="0"/>
          </a:p>
        </p:txBody>
      </p:sp>
    </p:spTree>
    <p:extLst>
      <p:ext uri="{BB962C8B-B14F-4D97-AF65-F5344CB8AC3E}">
        <p14:creationId xmlns:p14="http://schemas.microsoft.com/office/powerpoint/2010/main" val="28389256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Recap from Postgres-1</a:t>
            </a:r>
            <a:endParaRPr lang="id-ID" dirty="0"/>
          </a:p>
        </p:txBody>
      </p:sp>
      <p:sp>
        <p:nvSpPr>
          <p:cNvPr id="3" name="Content Placeholder 2"/>
          <p:cNvSpPr>
            <a:spLocks noGrp="1"/>
          </p:cNvSpPr>
          <p:nvPr>
            <p:ph idx="1"/>
          </p:nvPr>
        </p:nvSpPr>
        <p:spPr/>
        <p:txBody>
          <a:bodyPr>
            <a:normAutofit lnSpcReduction="10000"/>
          </a:bodyPr>
          <a:lstStyle/>
          <a:p>
            <a:r>
              <a:rPr lang="en-US" dirty="0" smtClean="0"/>
              <a:t>Installations: </a:t>
            </a:r>
          </a:p>
          <a:p>
            <a:pPr lvl="1"/>
            <a:r>
              <a:rPr lang="en-US" dirty="0" err="1" smtClean="0"/>
              <a:t>os</a:t>
            </a:r>
            <a:r>
              <a:rPr lang="en-US" dirty="0" smtClean="0"/>
              <a:t>-package, </a:t>
            </a:r>
          </a:p>
          <a:p>
            <a:pPr lvl="1"/>
            <a:r>
              <a:rPr lang="en-US" dirty="0" err="1" smtClean="0"/>
              <a:t>enterprisedb</a:t>
            </a:r>
            <a:r>
              <a:rPr lang="en-US" dirty="0" smtClean="0"/>
              <a:t>, </a:t>
            </a:r>
          </a:p>
          <a:p>
            <a:pPr lvl="1"/>
            <a:r>
              <a:rPr lang="en-US" dirty="0" smtClean="0"/>
              <a:t>compile (postgres_compile.sh) </a:t>
            </a:r>
            <a:r>
              <a:rPr lang="en-US" dirty="0"/>
              <a:t>from </a:t>
            </a:r>
            <a:r>
              <a:rPr lang="en-US" sz="1800" dirty="0" smtClean="0">
                <a:latin typeface="Consolas" panose="020B0609020204030204" pitchFamily="49" charset="0"/>
                <a:hlinkClick r:id="rId2"/>
              </a:rPr>
              <a:t>https</a:t>
            </a:r>
            <a:r>
              <a:rPr lang="en-US" sz="1800" dirty="0">
                <a:latin typeface="Consolas" panose="020B0609020204030204" pitchFamily="49" charset="0"/>
                <a:hlinkClick r:id="rId2"/>
              </a:rPr>
              <a:t>://</a:t>
            </a:r>
            <a:r>
              <a:rPr lang="en-US" sz="1800" dirty="0" smtClean="0">
                <a:latin typeface="Consolas" panose="020B0609020204030204" pitchFamily="49" charset="0"/>
                <a:hlinkClick r:id="rId2"/>
              </a:rPr>
              <a:t>github.com/nuragus/jlp_aux.git</a:t>
            </a:r>
            <a:endParaRPr lang="en-US" sz="1800" dirty="0" smtClean="0">
              <a:latin typeface="Consolas" panose="020B0609020204030204" pitchFamily="49" charset="0"/>
            </a:endParaRPr>
          </a:p>
          <a:p>
            <a:pPr marL="0" indent="0">
              <a:buNone/>
            </a:pPr>
            <a:endParaRPr lang="en-US" sz="1800" dirty="0" smtClean="0">
              <a:latin typeface="Consolas" panose="020B0609020204030204" pitchFamily="49" charset="0"/>
            </a:endParaRPr>
          </a:p>
          <a:p>
            <a:r>
              <a:rPr lang="en-US" dirty="0" smtClean="0"/>
              <a:t>Cool stuff from </a:t>
            </a:r>
            <a:r>
              <a:rPr lang="en-US" dirty="0" err="1" smtClean="0"/>
              <a:t>Postgres</a:t>
            </a:r>
            <a:r>
              <a:rPr lang="en-US" dirty="0" smtClean="0"/>
              <a:t>: </a:t>
            </a:r>
          </a:p>
          <a:p>
            <a:pPr lvl="1"/>
            <a:r>
              <a:rPr lang="en-US" dirty="0" smtClean="0"/>
              <a:t>Columnar store (nice for aggregate queries such as </a:t>
            </a:r>
            <a:r>
              <a:rPr lang="en-US" dirty="0" err="1" smtClean="0"/>
              <a:t>avg</a:t>
            </a:r>
            <a:r>
              <a:rPr lang="en-US" dirty="0" smtClean="0"/>
              <a:t>, sum, </a:t>
            </a:r>
            <a:r>
              <a:rPr lang="en-US" dirty="0" err="1" smtClean="0"/>
              <a:t>etc</a:t>
            </a:r>
            <a:r>
              <a:rPr lang="en-US" dirty="0" smtClean="0"/>
              <a:t>)</a:t>
            </a:r>
          </a:p>
          <a:p>
            <a:pPr lvl="1"/>
            <a:r>
              <a:rPr lang="en-US" dirty="0" smtClean="0"/>
              <a:t>JSONB</a:t>
            </a:r>
          </a:p>
          <a:p>
            <a:pPr lvl="1"/>
            <a:r>
              <a:rPr lang="en-US" dirty="0" err="1" smtClean="0"/>
              <a:t>Openresty</a:t>
            </a:r>
            <a:r>
              <a:rPr lang="en-US" dirty="0" smtClean="0"/>
              <a:t> (easy </a:t>
            </a:r>
            <a:r>
              <a:rPr lang="en-US" dirty="0" err="1" smtClean="0"/>
              <a:t>postgres</a:t>
            </a:r>
            <a:r>
              <a:rPr lang="en-US" dirty="0" smtClean="0"/>
              <a:t> API)</a:t>
            </a:r>
          </a:p>
          <a:p>
            <a:pPr lvl="1"/>
            <a:endParaRPr lang="en-US" dirty="0"/>
          </a:p>
          <a:p>
            <a:r>
              <a:rPr lang="en-US" dirty="0" smtClean="0"/>
              <a:t>Backup restore: </a:t>
            </a:r>
            <a:r>
              <a:rPr lang="en-US" dirty="0" err="1" smtClean="0"/>
              <a:t>pgdump</a:t>
            </a:r>
            <a:endParaRPr lang="en-US" dirty="0" smtClean="0"/>
          </a:p>
        </p:txBody>
      </p:sp>
    </p:spTree>
    <p:extLst>
      <p:ext uri="{BB962C8B-B14F-4D97-AF65-F5344CB8AC3E}">
        <p14:creationId xmlns:p14="http://schemas.microsoft.com/office/powerpoint/2010/main" val="269155008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Enum</a:t>
            </a:r>
            <a:r>
              <a:rPr lang="en-US" dirty="0" smtClean="0"/>
              <a:t> type</a:t>
            </a:r>
            <a:endParaRPr lang="id-ID" dirty="0"/>
          </a:p>
        </p:txBody>
      </p:sp>
      <p:sp>
        <p:nvSpPr>
          <p:cNvPr id="5" name="Text Placeholder 4"/>
          <p:cNvSpPr>
            <a:spLocks noGrp="1"/>
          </p:cNvSpPr>
          <p:nvPr>
            <p:ph type="body" idx="1"/>
          </p:nvPr>
        </p:nvSpPr>
        <p:spPr/>
        <p:txBody>
          <a:bodyPr/>
          <a:lstStyle/>
          <a:p>
            <a:r>
              <a:rPr lang="en-US" dirty="0" smtClean="0"/>
              <a:t>Maybe here, or maybe in the programming language</a:t>
            </a:r>
            <a:endParaRPr lang="id-ID" dirty="0"/>
          </a:p>
        </p:txBody>
      </p:sp>
    </p:spTree>
    <p:extLst>
      <p:ext uri="{BB962C8B-B14F-4D97-AF65-F5344CB8AC3E}">
        <p14:creationId xmlns:p14="http://schemas.microsoft.com/office/powerpoint/2010/main" val="143358314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Enum</a:t>
            </a:r>
            <a:r>
              <a:rPr lang="en-US" dirty="0" smtClean="0"/>
              <a:t> example</a:t>
            </a:r>
            <a:endParaRPr lang="id-ID" dirty="0"/>
          </a:p>
        </p:txBody>
      </p:sp>
      <p:sp>
        <p:nvSpPr>
          <p:cNvPr id="3" name="Content Placeholder 2"/>
          <p:cNvSpPr>
            <a:spLocks noGrp="1"/>
          </p:cNvSpPr>
          <p:nvPr>
            <p:ph idx="1"/>
          </p:nvPr>
        </p:nvSpPr>
        <p:spPr/>
        <p:txBody>
          <a:bodyPr>
            <a:normAutofit/>
          </a:bodyPr>
          <a:lstStyle/>
          <a:p>
            <a:pPr marL="0" indent="0">
              <a:buNone/>
            </a:pPr>
            <a:r>
              <a:rPr lang="en-US" dirty="0">
                <a:latin typeface="Consolas" panose="020B0609020204030204" pitchFamily="49" charset="0"/>
              </a:rPr>
              <a:t>create type day as </a:t>
            </a:r>
            <a:r>
              <a:rPr lang="en-US" dirty="0" err="1">
                <a:latin typeface="Consolas" panose="020B0609020204030204" pitchFamily="49" charset="0"/>
              </a:rPr>
              <a:t>enum</a:t>
            </a:r>
            <a:r>
              <a:rPr lang="en-US" dirty="0">
                <a:latin typeface="Consolas" panose="020B0609020204030204" pitchFamily="49" charset="0"/>
              </a:rPr>
              <a:t> ('</a:t>
            </a:r>
            <a:r>
              <a:rPr lang="en-US" dirty="0" err="1">
                <a:latin typeface="Consolas" panose="020B0609020204030204" pitchFamily="49" charset="0"/>
              </a:rPr>
              <a:t>Monday','Tuesday','Wednesday','Thursday','Friday</a:t>
            </a:r>
            <a:r>
              <a:rPr lang="en-US" dirty="0" smtClean="0">
                <a:latin typeface="Consolas" panose="020B0609020204030204" pitchFamily="49" charset="0"/>
              </a:rPr>
              <a:t>');</a:t>
            </a:r>
            <a:endParaRPr lang="en-US" b="1" dirty="0" smtClean="0">
              <a:latin typeface="Consolas" panose="020B0609020204030204" pitchFamily="49" charset="0"/>
            </a:endParaRPr>
          </a:p>
          <a:p>
            <a:pPr marL="0" indent="0">
              <a:buNone/>
            </a:pPr>
            <a:endParaRPr lang="en-US" b="1" dirty="0">
              <a:latin typeface="Consolas" panose="020B0609020204030204" pitchFamily="49" charset="0"/>
            </a:endParaRPr>
          </a:p>
          <a:p>
            <a:pPr marL="0" indent="0">
              <a:buNone/>
            </a:pPr>
            <a:r>
              <a:rPr lang="en-US" dirty="0">
                <a:latin typeface="Consolas" panose="020B0609020204030204" pitchFamily="49" charset="0"/>
              </a:rPr>
              <a:t>create type </a:t>
            </a:r>
            <a:r>
              <a:rPr lang="en-US" dirty="0" err="1">
                <a:latin typeface="Consolas" panose="020B0609020204030204" pitchFamily="49" charset="0"/>
              </a:rPr>
              <a:t>working_condition</a:t>
            </a:r>
            <a:r>
              <a:rPr lang="en-US" dirty="0">
                <a:latin typeface="Consolas" panose="020B0609020204030204" pitchFamily="49" charset="0"/>
              </a:rPr>
              <a:t> as </a:t>
            </a:r>
            <a:r>
              <a:rPr lang="en-US" dirty="0" err="1">
                <a:latin typeface="Consolas" panose="020B0609020204030204" pitchFamily="49" charset="0"/>
              </a:rPr>
              <a:t>enum</a:t>
            </a:r>
            <a:r>
              <a:rPr lang="en-US" dirty="0">
                <a:latin typeface="Consolas" panose="020B0609020204030204" pitchFamily="49" charset="0"/>
              </a:rPr>
              <a:t> ('</a:t>
            </a:r>
            <a:r>
              <a:rPr lang="en-US" dirty="0" err="1">
                <a:latin typeface="Consolas" panose="020B0609020204030204" pitchFamily="49" charset="0"/>
              </a:rPr>
              <a:t>Permanent','Contract</a:t>
            </a:r>
            <a:r>
              <a:rPr lang="en-US" dirty="0">
                <a:latin typeface="Consolas" panose="020B0609020204030204" pitchFamily="49" charset="0"/>
              </a:rPr>
              <a:t>');</a:t>
            </a:r>
          </a:p>
          <a:p>
            <a:pPr marL="0" indent="0">
              <a:buNone/>
            </a:pPr>
            <a:endParaRPr lang="en-US" dirty="0" smtClean="0">
              <a:latin typeface="Consolas" panose="020B0609020204030204" pitchFamily="49" charset="0"/>
            </a:endParaRPr>
          </a:p>
        </p:txBody>
      </p:sp>
    </p:spTree>
    <p:extLst>
      <p:ext uri="{BB962C8B-B14F-4D97-AF65-F5344CB8AC3E}">
        <p14:creationId xmlns:p14="http://schemas.microsoft.com/office/powerpoint/2010/main" val="204813331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Domain type</a:t>
            </a:r>
            <a:endParaRPr lang="id-ID" dirty="0"/>
          </a:p>
        </p:txBody>
      </p:sp>
      <p:sp>
        <p:nvSpPr>
          <p:cNvPr id="5" name="Text Placeholder 4"/>
          <p:cNvSpPr>
            <a:spLocks noGrp="1"/>
          </p:cNvSpPr>
          <p:nvPr>
            <p:ph type="body" idx="1"/>
          </p:nvPr>
        </p:nvSpPr>
        <p:spPr/>
        <p:txBody>
          <a:bodyPr/>
          <a:lstStyle/>
          <a:p>
            <a:r>
              <a:rPr lang="en-US" dirty="0" smtClean="0"/>
              <a:t>Another example</a:t>
            </a:r>
            <a:endParaRPr lang="id-ID" dirty="0"/>
          </a:p>
        </p:txBody>
      </p:sp>
    </p:spTree>
    <p:extLst>
      <p:ext uri="{BB962C8B-B14F-4D97-AF65-F5344CB8AC3E}">
        <p14:creationId xmlns:p14="http://schemas.microsoft.com/office/powerpoint/2010/main" val="300888983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Domain example</a:t>
            </a:r>
            <a:endParaRPr lang="id-ID" dirty="0"/>
          </a:p>
        </p:txBody>
      </p:sp>
      <p:sp>
        <p:nvSpPr>
          <p:cNvPr id="3" name="Content Placeholder 2"/>
          <p:cNvSpPr>
            <a:spLocks noGrp="1"/>
          </p:cNvSpPr>
          <p:nvPr>
            <p:ph idx="1"/>
          </p:nvPr>
        </p:nvSpPr>
        <p:spPr/>
        <p:txBody>
          <a:bodyPr>
            <a:normAutofit/>
          </a:bodyPr>
          <a:lstStyle/>
          <a:p>
            <a:pPr marL="0" indent="0">
              <a:buNone/>
            </a:pPr>
            <a:r>
              <a:rPr lang="en-US" dirty="0" smtClean="0">
                <a:latin typeface="Consolas" panose="020B0609020204030204" pitchFamily="49" charset="0"/>
              </a:rPr>
              <a:t>create domain </a:t>
            </a:r>
            <a:r>
              <a:rPr lang="en-US" dirty="0" err="1" smtClean="0">
                <a:latin typeface="Consolas" panose="020B0609020204030204" pitchFamily="49" charset="0"/>
              </a:rPr>
              <a:t>postal_code</a:t>
            </a:r>
            <a:r>
              <a:rPr lang="en-US" dirty="0" smtClean="0">
                <a:latin typeface="Consolas" panose="020B0609020204030204" pitchFamily="49" charset="0"/>
              </a:rPr>
              <a:t> varchar(5) </a:t>
            </a:r>
            <a:endParaRPr lang="en-US" dirty="0">
              <a:latin typeface="Consolas" panose="020B0609020204030204" pitchFamily="49" charset="0"/>
            </a:endParaRPr>
          </a:p>
          <a:p>
            <a:pPr marL="0" indent="0">
              <a:buNone/>
            </a:pPr>
            <a:r>
              <a:rPr lang="en-US" dirty="0">
                <a:latin typeface="Consolas" panose="020B0609020204030204" pitchFamily="49" charset="0"/>
              </a:rPr>
              <a:t>    </a:t>
            </a:r>
            <a:r>
              <a:rPr lang="en-US" dirty="0" smtClean="0">
                <a:latin typeface="Consolas" panose="020B0609020204030204" pitchFamily="49" charset="0"/>
              </a:rPr>
              <a:t>constraint </a:t>
            </a:r>
            <a:r>
              <a:rPr lang="en-US" dirty="0" err="1" smtClean="0">
                <a:latin typeface="Consolas" panose="020B0609020204030204" pitchFamily="49" charset="0"/>
              </a:rPr>
              <a:t>valid_postal_code</a:t>
            </a:r>
            <a:r>
              <a:rPr lang="en-US" dirty="0" smtClean="0">
                <a:latin typeface="Consolas" panose="020B0609020204030204" pitchFamily="49" charset="0"/>
              </a:rPr>
              <a:t> </a:t>
            </a:r>
            <a:endParaRPr lang="en-US" dirty="0">
              <a:latin typeface="Consolas" panose="020B0609020204030204" pitchFamily="49" charset="0"/>
            </a:endParaRPr>
          </a:p>
          <a:p>
            <a:pPr marL="0" indent="0">
              <a:buNone/>
            </a:pPr>
            <a:r>
              <a:rPr lang="en-US" dirty="0">
                <a:latin typeface="Consolas" panose="020B0609020204030204" pitchFamily="49" charset="0"/>
              </a:rPr>
              <a:t>    </a:t>
            </a:r>
            <a:r>
              <a:rPr lang="en-US" cap="small" dirty="0" smtClean="0">
                <a:latin typeface="Consolas" panose="020B0609020204030204" pitchFamily="49" charset="0"/>
              </a:rPr>
              <a:t>CHECK </a:t>
            </a:r>
            <a:r>
              <a:rPr lang="en-US" cap="small" dirty="0">
                <a:latin typeface="Consolas" panose="020B0609020204030204" pitchFamily="49" charset="0"/>
              </a:rPr>
              <a:t>(VALUE</a:t>
            </a:r>
            <a:r>
              <a:rPr lang="en-US" dirty="0">
                <a:latin typeface="Consolas" panose="020B0609020204030204" pitchFamily="49" charset="0"/>
              </a:rPr>
              <a:t> ~ </a:t>
            </a:r>
            <a:r>
              <a:rPr lang="en-US" dirty="0" smtClean="0">
                <a:latin typeface="Consolas" panose="020B0609020204030204" pitchFamily="49" charset="0"/>
              </a:rPr>
              <a:t>'[0-9-</a:t>
            </a:r>
            <a:r>
              <a:rPr lang="en-US" dirty="0">
                <a:latin typeface="Consolas" panose="020B0609020204030204" pitchFamily="49" charset="0"/>
              </a:rPr>
              <a:t>]+');</a:t>
            </a:r>
            <a:endParaRPr lang="en-US" b="1" dirty="0">
              <a:latin typeface="Consolas" panose="020B0609020204030204" pitchFamily="49" charset="0"/>
            </a:endParaRPr>
          </a:p>
          <a:p>
            <a:pPr marL="0" indent="0">
              <a:buNone/>
            </a:pPr>
            <a:endParaRPr lang="en-US" dirty="0" smtClean="0">
              <a:latin typeface="Consolas" panose="020B0609020204030204" pitchFamily="49" charset="0"/>
            </a:endParaRPr>
          </a:p>
        </p:txBody>
      </p:sp>
    </p:spTree>
    <p:extLst>
      <p:ext uri="{BB962C8B-B14F-4D97-AF65-F5344CB8AC3E}">
        <p14:creationId xmlns:p14="http://schemas.microsoft.com/office/powerpoint/2010/main" val="19423965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INDEX</a:t>
            </a:r>
            <a:endParaRPr lang="id-ID" dirty="0"/>
          </a:p>
        </p:txBody>
      </p:sp>
      <p:sp>
        <p:nvSpPr>
          <p:cNvPr id="5" name="Text Placeholder 4"/>
          <p:cNvSpPr>
            <a:spLocks noGrp="1"/>
          </p:cNvSpPr>
          <p:nvPr>
            <p:ph type="body" idx="1"/>
          </p:nvPr>
        </p:nvSpPr>
        <p:spPr/>
        <p:txBody>
          <a:bodyPr/>
          <a:lstStyle/>
          <a:p>
            <a:endParaRPr lang="id-ID" dirty="0"/>
          </a:p>
        </p:txBody>
      </p:sp>
    </p:spTree>
    <p:extLst>
      <p:ext uri="{BB962C8B-B14F-4D97-AF65-F5344CB8AC3E}">
        <p14:creationId xmlns:p14="http://schemas.microsoft.com/office/powerpoint/2010/main" val="278911090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www.commitstrip.com/wp-content/uploads/2014/06/Strip-Probl%C3%A8me-dIndex-650-finalenglish.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44330" y="526303"/>
            <a:ext cx="4279212" cy="58658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473376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id-ID" dirty="0"/>
          </a:p>
        </p:txBody>
      </p:sp>
      <p:sp>
        <p:nvSpPr>
          <p:cNvPr id="3" name="Content Placeholder 2"/>
          <p:cNvSpPr>
            <a:spLocks noGrp="1"/>
          </p:cNvSpPr>
          <p:nvPr>
            <p:ph idx="1"/>
          </p:nvPr>
        </p:nvSpPr>
        <p:spPr/>
        <p:txBody>
          <a:bodyPr>
            <a:normAutofit/>
          </a:bodyPr>
          <a:lstStyle/>
          <a:p>
            <a:pPr marL="0" indent="0">
              <a:buNone/>
            </a:pPr>
            <a:r>
              <a:rPr lang="en-US" sz="2000" dirty="0">
                <a:latin typeface="Consolas" panose="020B0609020204030204" pitchFamily="49" charset="0"/>
              </a:rPr>
              <a:t>select </a:t>
            </a:r>
            <a:r>
              <a:rPr lang="en-US" sz="2000" dirty="0" err="1">
                <a:latin typeface="Consolas" panose="020B0609020204030204" pitchFamily="49" charset="0"/>
              </a:rPr>
              <a:t>name_first</a:t>
            </a:r>
            <a:r>
              <a:rPr lang="en-US" sz="2000" dirty="0">
                <a:latin typeface="Consolas" panose="020B0609020204030204" pitchFamily="49" charset="0"/>
              </a:rPr>
              <a:t> from employees where </a:t>
            </a:r>
            <a:r>
              <a:rPr lang="en-US" sz="2000" dirty="0" err="1">
                <a:latin typeface="Consolas" panose="020B0609020204030204" pitchFamily="49" charset="0"/>
              </a:rPr>
              <a:t>join_date</a:t>
            </a:r>
            <a:r>
              <a:rPr lang="en-US" sz="2000" dirty="0">
                <a:latin typeface="Consolas" panose="020B0609020204030204" pitchFamily="49" charset="0"/>
              </a:rPr>
              <a:t> between '2010-01-01' and '2014-12-31' order by </a:t>
            </a:r>
            <a:r>
              <a:rPr lang="en-US" sz="2000" dirty="0" err="1" smtClean="0">
                <a:latin typeface="Consolas" panose="020B0609020204030204" pitchFamily="49" charset="0"/>
              </a:rPr>
              <a:t>join_date</a:t>
            </a:r>
            <a:r>
              <a:rPr lang="en-US" sz="2000" dirty="0" smtClean="0">
                <a:latin typeface="Consolas" panose="020B0609020204030204" pitchFamily="49" charset="0"/>
              </a:rPr>
              <a:t> </a:t>
            </a:r>
            <a:r>
              <a:rPr lang="en-US" sz="2000" dirty="0">
                <a:latin typeface="Consolas" panose="020B0609020204030204" pitchFamily="49" charset="0"/>
              </a:rPr>
              <a:t>limit 100</a:t>
            </a:r>
            <a:r>
              <a:rPr lang="en-US" sz="2000" dirty="0" smtClean="0">
                <a:latin typeface="Consolas" panose="020B0609020204030204" pitchFamily="49" charset="0"/>
              </a:rPr>
              <a:t>;</a:t>
            </a:r>
          </a:p>
          <a:p>
            <a:pPr marL="0" indent="0">
              <a:buNone/>
            </a:pPr>
            <a:endParaRPr lang="en-US" dirty="0">
              <a:latin typeface="Consolas" panose="020B0609020204030204" pitchFamily="49" charset="0"/>
            </a:endParaRPr>
          </a:p>
          <a:p>
            <a:pPr marL="0" indent="0">
              <a:buNone/>
            </a:pPr>
            <a:endParaRPr lang="en-US" dirty="0" smtClean="0">
              <a:latin typeface="Consolas" panose="020B0609020204030204" pitchFamily="49" charset="0"/>
            </a:endParaRPr>
          </a:p>
        </p:txBody>
      </p:sp>
      <p:sp>
        <p:nvSpPr>
          <p:cNvPr id="4" name="TextBox 3"/>
          <p:cNvSpPr txBox="1"/>
          <p:nvPr/>
        </p:nvSpPr>
        <p:spPr>
          <a:xfrm>
            <a:off x="1730189" y="3406588"/>
            <a:ext cx="8498541" cy="1569660"/>
          </a:xfrm>
          <a:prstGeom prst="rect">
            <a:avLst/>
          </a:prstGeom>
          <a:solidFill>
            <a:srgbClr val="92D050"/>
          </a:solidFill>
        </p:spPr>
        <p:txBody>
          <a:bodyPr wrap="square" rtlCol="0">
            <a:spAutoFit/>
          </a:bodyPr>
          <a:lstStyle/>
          <a:p>
            <a:pPr algn="ctr"/>
            <a:r>
              <a:rPr lang="en-US" sz="9600" dirty="0" smtClean="0"/>
              <a:t>43x Faster</a:t>
            </a:r>
            <a:endParaRPr lang="id-ID" sz="9600" dirty="0"/>
          </a:p>
        </p:txBody>
      </p:sp>
    </p:spTree>
    <p:extLst>
      <p:ext uri="{BB962C8B-B14F-4D97-AF65-F5344CB8AC3E}">
        <p14:creationId xmlns:p14="http://schemas.microsoft.com/office/powerpoint/2010/main" val="1156447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id-ID" dirty="0"/>
          </a:p>
        </p:txBody>
      </p:sp>
      <p:sp>
        <p:nvSpPr>
          <p:cNvPr id="3" name="Content Placeholder 2"/>
          <p:cNvSpPr>
            <a:spLocks noGrp="1"/>
          </p:cNvSpPr>
          <p:nvPr>
            <p:ph idx="1"/>
          </p:nvPr>
        </p:nvSpPr>
        <p:spPr/>
        <p:txBody>
          <a:bodyPr>
            <a:normAutofit/>
          </a:bodyPr>
          <a:lstStyle/>
          <a:p>
            <a:pPr marL="0" indent="0">
              <a:buNone/>
            </a:pPr>
            <a:r>
              <a:rPr lang="en-US" sz="2000" dirty="0">
                <a:latin typeface="Consolas" panose="020B0609020204030204" pitchFamily="49" charset="0"/>
              </a:rPr>
              <a:t>select </a:t>
            </a:r>
            <a:r>
              <a:rPr lang="en-US" sz="2000" dirty="0" err="1">
                <a:latin typeface="Consolas" panose="020B0609020204030204" pitchFamily="49" charset="0"/>
              </a:rPr>
              <a:t>name_first</a:t>
            </a:r>
            <a:r>
              <a:rPr lang="en-US" sz="2000" dirty="0">
                <a:latin typeface="Consolas" panose="020B0609020204030204" pitchFamily="49" charset="0"/>
              </a:rPr>
              <a:t> from employees where </a:t>
            </a:r>
            <a:r>
              <a:rPr lang="en-US" sz="2000" dirty="0" err="1">
                <a:latin typeface="Consolas" panose="020B0609020204030204" pitchFamily="49" charset="0"/>
              </a:rPr>
              <a:t>basic_pay</a:t>
            </a:r>
            <a:r>
              <a:rPr lang="en-US" sz="2000" dirty="0">
                <a:latin typeface="Consolas" panose="020B0609020204030204" pitchFamily="49" charset="0"/>
              </a:rPr>
              <a:t> &gt; 10000000 and </a:t>
            </a:r>
            <a:r>
              <a:rPr lang="en-US" sz="2000" dirty="0" err="1">
                <a:latin typeface="Consolas" panose="020B0609020204030204" pitchFamily="49" charset="0"/>
              </a:rPr>
              <a:t>join_date</a:t>
            </a:r>
            <a:r>
              <a:rPr lang="en-US" sz="2000" dirty="0">
                <a:latin typeface="Consolas" panose="020B0609020204030204" pitchFamily="49" charset="0"/>
              </a:rPr>
              <a:t> between '2010-01-01' and '2014-12-31' and </a:t>
            </a:r>
            <a:r>
              <a:rPr lang="en-US" sz="2000" dirty="0" err="1">
                <a:latin typeface="Consolas" panose="020B0609020204030204" pitchFamily="49" charset="0"/>
              </a:rPr>
              <a:t>working_condition</a:t>
            </a:r>
            <a:r>
              <a:rPr lang="en-US" sz="2000" dirty="0">
                <a:latin typeface="Consolas" panose="020B0609020204030204" pitchFamily="49" charset="0"/>
              </a:rPr>
              <a:t>='Permanent' order by </a:t>
            </a:r>
            <a:r>
              <a:rPr lang="en-US" sz="2000" dirty="0" err="1">
                <a:latin typeface="Consolas" panose="020B0609020204030204" pitchFamily="49" charset="0"/>
              </a:rPr>
              <a:t>basic_pay</a:t>
            </a:r>
            <a:r>
              <a:rPr lang="en-US" sz="2000" dirty="0">
                <a:latin typeface="Consolas" panose="020B0609020204030204" pitchFamily="49" charset="0"/>
              </a:rPr>
              <a:t> </a:t>
            </a:r>
            <a:r>
              <a:rPr lang="en-US" sz="2000" dirty="0" err="1">
                <a:latin typeface="Consolas" panose="020B0609020204030204" pitchFamily="49" charset="0"/>
              </a:rPr>
              <a:t>desc</a:t>
            </a:r>
            <a:r>
              <a:rPr lang="en-US" sz="2000" dirty="0">
                <a:latin typeface="Consolas" panose="020B0609020204030204" pitchFamily="49" charset="0"/>
              </a:rPr>
              <a:t> limit 10;</a:t>
            </a:r>
          </a:p>
          <a:p>
            <a:pPr marL="0" indent="0">
              <a:buNone/>
            </a:pPr>
            <a:endParaRPr lang="en-US" dirty="0" smtClean="0">
              <a:latin typeface="Consolas" panose="020B0609020204030204" pitchFamily="49" charset="0"/>
            </a:endParaRPr>
          </a:p>
        </p:txBody>
      </p:sp>
      <p:sp>
        <p:nvSpPr>
          <p:cNvPr id="4" name="TextBox 3"/>
          <p:cNvSpPr txBox="1"/>
          <p:nvPr/>
        </p:nvSpPr>
        <p:spPr>
          <a:xfrm>
            <a:off x="1730189" y="3801035"/>
            <a:ext cx="8498541" cy="1569660"/>
          </a:xfrm>
          <a:prstGeom prst="rect">
            <a:avLst/>
          </a:prstGeom>
          <a:solidFill>
            <a:srgbClr val="92D050"/>
          </a:solidFill>
        </p:spPr>
        <p:txBody>
          <a:bodyPr wrap="square" rtlCol="0">
            <a:spAutoFit/>
          </a:bodyPr>
          <a:lstStyle/>
          <a:p>
            <a:pPr algn="ctr"/>
            <a:r>
              <a:rPr lang="en-US" sz="9600" dirty="0" smtClean="0"/>
              <a:t>26x Faster</a:t>
            </a:r>
            <a:endParaRPr lang="id-ID" sz="9600" dirty="0"/>
          </a:p>
        </p:txBody>
      </p:sp>
    </p:spTree>
    <p:extLst>
      <p:ext uri="{BB962C8B-B14F-4D97-AF65-F5344CB8AC3E}">
        <p14:creationId xmlns:p14="http://schemas.microsoft.com/office/powerpoint/2010/main" val="971900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INDEX SIDE EFFECTS</a:t>
            </a:r>
            <a:endParaRPr lang="id-ID" dirty="0"/>
          </a:p>
        </p:txBody>
      </p:sp>
      <p:sp>
        <p:nvSpPr>
          <p:cNvPr id="5" name="Text Placeholder 4"/>
          <p:cNvSpPr>
            <a:spLocks noGrp="1"/>
          </p:cNvSpPr>
          <p:nvPr>
            <p:ph type="body" idx="1"/>
          </p:nvPr>
        </p:nvSpPr>
        <p:spPr/>
        <p:txBody>
          <a:bodyPr/>
          <a:lstStyle/>
          <a:p>
            <a:r>
              <a:rPr lang="en-US" dirty="0" smtClean="0"/>
              <a:t>Slow insert</a:t>
            </a:r>
            <a:endParaRPr lang="id-ID" dirty="0"/>
          </a:p>
        </p:txBody>
      </p:sp>
    </p:spTree>
    <p:extLst>
      <p:ext uri="{BB962C8B-B14F-4D97-AF65-F5344CB8AC3E}">
        <p14:creationId xmlns:p14="http://schemas.microsoft.com/office/powerpoint/2010/main" val="270932524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EXPLAIN ANALYZE</a:t>
            </a:r>
            <a:endParaRPr lang="id-ID" dirty="0"/>
          </a:p>
        </p:txBody>
      </p:sp>
      <p:sp>
        <p:nvSpPr>
          <p:cNvPr id="5" name="Text Placeholder 4"/>
          <p:cNvSpPr>
            <a:spLocks noGrp="1"/>
          </p:cNvSpPr>
          <p:nvPr>
            <p:ph type="body" idx="1"/>
          </p:nvPr>
        </p:nvSpPr>
        <p:spPr/>
        <p:txBody>
          <a:bodyPr/>
          <a:lstStyle/>
          <a:p>
            <a:endParaRPr lang="id-ID" dirty="0"/>
          </a:p>
        </p:txBody>
      </p:sp>
    </p:spTree>
    <p:extLst>
      <p:ext uri="{BB962C8B-B14F-4D97-AF65-F5344CB8AC3E}">
        <p14:creationId xmlns:p14="http://schemas.microsoft.com/office/powerpoint/2010/main" val="30462548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70632" y="2842665"/>
            <a:ext cx="8128000" cy="707886"/>
          </a:xfrm>
          <a:prstGeom prst="rect">
            <a:avLst/>
          </a:prstGeom>
          <a:noFill/>
        </p:spPr>
        <p:txBody>
          <a:bodyPr wrap="square" rtlCol="0">
            <a:spAutoFit/>
          </a:bodyPr>
          <a:lstStyle/>
          <a:p>
            <a:pPr algn="ctr"/>
            <a:r>
              <a:rPr lang="en-US" sz="4000" dirty="0" smtClean="0"/>
              <a:t>INTO THE FRAY!</a:t>
            </a:r>
            <a:endParaRPr lang="id-ID" sz="4000" dirty="0"/>
          </a:p>
        </p:txBody>
      </p:sp>
    </p:spTree>
    <p:extLst>
      <p:ext uri="{BB962C8B-B14F-4D97-AF65-F5344CB8AC3E}">
        <p14:creationId xmlns:p14="http://schemas.microsoft.com/office/powerpoint/2010/main" val="180391339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Helping analysis</a:t>
            </a:r>
            <a:endParaRPr lang="id-ID" dirty="0"/>
          </a:p>
        </p:txBody>
      </p:sp>
      <p:sp>
        <p:nvSpPr>
          <p:cNvPr id="3" name="Content Placeholder 2"/>
          <p:cNvSpPr>
            <a:spLocks noGrp="1"/>
          </p:cNvSpPr>
          <p:nvPr>
            <p:ph idx="1"/>
          </p:nvPr>
        </p:nvSpPr>
        <p:spPr/>
        <p:txBody>
          <a:bodyPr>
            <a:normAutofit fontScale="55000" lnSpcReduction="20000"/>
          </a:bodyPr>
          <a:lstStyle/>
          <a:p>
            <a:pPr marL="0" indent="0">
              <a:buNone/>
            </a:pPr>
            <a:r>
              <a:rPr lang="id-ID" dirty="0"/>
              <a:t>SELECT COUNT(*) FROM "farmer_groups" INNER JOIN "parties" ON "parties"."id" = "farmer_groups"."party_id" INNER JOIN "retailers" ON "retailers"."id" = "farmer_groups"."retailer_id" INNER JOIN "parties" "parties_retailers" ON "parties_retailers"."id" = "retailers"."party_id" LEFT JOIN sales_orgs on </a:t>
            </a:r>
            <a:r>
              <a:rPr lang="id-ID" dirty="0" smtClean="0"/>
              <a:t>farmer_groups.sales_org_id </a:t>
            </a:r>
            <a:r>
              <a:rPr lang="id-ID" dirty="0"/>
              <a:t>= sales_orgs.id LEFT JOIN parties sales_org_party on sales_orgs.party_id = sales_org_party.id WHERE "farmer_groups"."app_id" = 'bba8db2c-af30-4798-aef7-f881a2a13967' AND "farmer_groups"."sales_org_id" = '4112eaab-4b67-4b5c-b1f6-7a67beb7ce04' AND (lower(</a:t>
            </a:r>
          </a:p>
          <a:p>
            <a:pPr marL="0" indent="0">
              <a:buNone/>
            </a:pPr>
            <a:r>
              <a:rPr lang="id-ID" dirty="0"/>
              <a:t>              (</a:t>
            </a:r>
          </a:p>
          <a:p>
            <a:pPr marL="0" indent="0">
              <a:buNone/>
            </a:pPr>
            <a:r>
              <a:rPr lang="id-ID" dirty="0"/>
              <a:t>                SELECT provinces.name AS province</a:t>
            </a:r>
          </a:p>
          <a:p>
            <a:pPr marL="0" indent="0">
              <a:buNone/>
            </a:pPr>
            <a:r>
              <a:rPr lang="id-ID" dirty="0"/>
              <a:t>                FROM contacts</a:t>
            </a:r>
          </a:p>
          <a:p>
            <a:pPr marL="0" indent="0">
              <a:buNone/>
            </a:pPr>
            <a:r>
              <a:rPr lang="en-US" dirty="0"/>
              <a:t>                INNER JOIN </a:t>
            </a:r>
            <a:r>
              <a:rPr lang="en-US" dirty="0" err="1"/>
              <a:t>party_contacts</a:t>
            </a:r>
            <a:r>
              <a:rPr lang="en-US" dirty="0"/>
              <a:t> ON contacts.id = </a:t>
            </a:r>
            <a:r>
              <a:rPr lang="en-US" dirty="0" err="1"/>
              <a:t>party_contacts.contact_id</a:t>
            </a:r>
            <a:endParaRPr lang="en-US" dirty="0"/>
          </a:p>
          <a:p>
            <a:pPr marL="0" indent="0">
              <a:buNone/>
            </a:pPr>
            <a:r>
              <a:rPr lang="id-ID" dirty="0"/>
              <a:t>                LEFT JOIN regions provinces ON contacts.province_id = provinces.id</a:t>
            </a:r>
          </a:p>
          <a:p>
            <a:pPr marL="0" indent="0">
              <a:buNone/>
            </a:pPr>
            <a:r>
              <a:rPr lang="id-ID" dirty="0"/>
              <a:t>                WHERE party_contacts.party_id = parties.id</a:t>
            </a:r>
          </a:p>
          <a:p>
            <a:pPr marL="0" indent="0">
              <a:buNone/>
            </a:pPr>
            <a:r>
              <a:rPr lang="id-ID" dirty="0"/>
              <a:t>                  AND party_contacts.ident_name = 'FORMAL_ADDRESS'</a:t>
            </a:r>
          </a:p>
          <a:p>
            <a:pPr marL="0" indent="0">
              <a:buNone/>
            </a:pPr>
            <a:r>
              <a:rPr lang="id-ID" dirty="0"/>
              <a:t>                  AND party_contacts.seq = 1</a:t>
            </a:r>
          </a:p>
          <a:p>
            <a:pPr marL="0" indent="0">
              <a:buNone/>
            </a:pPr>
            <a:r>
              <a:rPr lang="id-ID" dirty="0"/>
              <a:t>              )</a:t>
            </a:r>
          </a:p>
          <a:p>
            <a:pPr marL="0" indent="0">
              <a:buNone/>
            </a:pPr>
            <a:r>
              <a:rPr lang="id-ID" dirty="0"/>
              <a:t>            ) LIKE lower('%sumatera utara%'))</a:t>
            </a:r>
          </a:p>
          <a:p>
            <a:endParaRPr lang="id-ID" dirty="0"/>
          </a:p>
        </p:txBody>
      </p:sp>
    </p:spTree>
    <p:extLst>
      <p:ext uri="{BB962C8B-B14F-4D97-AF65-F5344CB8AC3E}">
        <p14:creationId xmlns:p14="http://schemas.microsoft.com/office/powerpoint/2010/main" val="124491232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Explain on WEB</a:t>
            </a:r>
            <a:endParaRPr lang="id-ID" dirty="0"/>
          </a:p>
        </p:txBody>
      </p:sp>
      <p:sp>
        <p:nvSpPr>
          <p:cNvPr id="3" name="Content Placeholder 2"/>
          <p:cNvSpPr>
            <a:spLocks noGrp="1"/>
          </p:cNvSpPr>
          <p:nvPr>
            <p:ph idx="1"/>
          </p:nvPr>
        </p:nvSpPr>
        <p:spPr/>
        <p:txBody>
          <a:bodyPr>
            <a:normAutofit/>
          </a:bodyPr>
          <a:lstStyle/>
          <a:p>
            <a:pPr marL="0" indent="0">
              <a:buNone/>
            </a:pPr>
            <a:r>
              <a:rPr lang="en-US" dirty="0" smtClean="0"/>
              <a:t>Remember DEPESZ?</a:t>
            </a:r>
            <a:endParaRPr lang="id-ID" dirty="0"/>
          </a:p>
          <a:p>
            <a:pPr marL="0" indent="0">
              <a:buNone/>
            </a:pPr>
            <a:endParaRPr lang="en-US" dirty="0" smtClean="0"/>
          </a:p>
          <a:p>
            <a:pPr marL="0" indent="0">
              <a:buNone/>
            </a:pPr>
            <a:r>
              <a:rPr lang="id-ID" dirty="0">
                <a:hlinkClick r:id="rId2"/>
              </a:rPr>
              <a:t>https://explain.depesz.com</a:t>
            </a:r>
            <a:r>
              <a:rPr lang="id-ID" dirty="0" smtClean="0">
                <a:hlinkClick r:id="rId2"/>
              </a:rPr>
              <a:t>/</a:t>
            </a:r>
            <a:endParaRPr lang="en-US" dirty="0" smtClean="0"/>
          </a:p>
          <a:p>
            <a:pPr marL="0" indent="0">
              <a:buNone/>
            </a:pPr>
            <a:endParaRPr lang="en-US" dirty="0"/>
          </a:p>
          <a:p>
            <a:pPr marL="0" indent="0">
              <a:buNone/>
            </a:pPr>
            <a:r>
              <a:rPr lang="en-US" dirty="0" smtClean="0"/>
              <a:t>Let’s try:</a:t>
            </a:r>
          </a:p>
          <a:p>
            <a:pPr marL="0" indent="0">
              <a:buNone/>
            </a:pPr>
            <a:r>
              <a:rPr lang="en-US" sz="1800" dirty="0">
                <a:latin typeface="Consolas" panose="020B0609020204030204" pitchFamily="49" charset="0"/>
              </a:rPr>
              <a:t>explain analyze select </a:t>
            </a:r>
            <a:r>
              <a:rPr lang="en-US" sz="1800" dirty="0" err="1">
                <a:latin typeface="Consolas" panose="020B0609020204030204" pitchFamily="49" charset="0"/>
              </a:rPr>
              <a:t>name_first</a:t>
            </a:r>
            <a:r>
              <a:rPr lang="en-US" sz="1800" dirty="0">
                <a:latin typeface="Consolas" panose="020B0609020204030204" pitchFamily="49" charset="0"/>
              </a:rPr>
              <a:t> from employees where </a:t>
            </a:r>
            <a:r>
              <a:rPr lang="en-US" sz="1800" dirty="0" err="1">
                <a:latin typeface="Consolas" panose="020B0609020204030204" pitchFamily="49" charset="0"/>
              </a:rPr>
              <a:t>basic_pay</a:t>
            </a:r>
            <a:r>
              <a:rPr lang="en-US" sz="1800" dirty="0">
                <a:latin typeface="Consolas" panose="020B0609020204030204" pitchFamily="49" charset="0"/>
              </a:rPr>
              <a:t> &gt; 10000000 and </a:t>
            </a:r>
            <a:r>
              <a:rPr lang="en-US" sz="1800" dirty="0" err="1">
                <a:latin typeface="Consolas" panose="020B0609020204030204" pitchFamily="49" charset="0"/>
              </a:rPr>
              <a:t>join_date</a:t>
            </a:r>
            <a:r>
              <a:rPr lang="en-US" sz="1800" dirty="0">
                <a:latin typeface="Consolas" panose="020B0609020204030204" pitchFamily="49" charset="0"/>
              </a:rPr>
              <a:t> between '2010-01-01' and '2014-12-31' and </a:t>
            </a:r>
            <a:r>
              <a:rPr lang="en-US" sz="1800" dirty="0" err="1">
                <a:latin typeface="Consolas" panose="020B0609020204030204" pitchFamily="49" charset="0"/>
              </a:rPr>
              <a:t>working_condition</a:t>
            </a:r>
            <a:r>
              <a:rPr lang="en-US" sz="1800" dirty="0">
                <a:latin typeface="Consolas" panose="020B0609020204030204" pitchFamily="49" charset="0"/>
              </a:rPr>
              <a:t>='Permanent' order by </a:t>
            </a:r>
            <a:r>
              <a:rPr lang="en-US" sz="1800" dirty="0" err="1">
                <a:latin typeface="Consolas" panose="020B0609020204030204" pitchFamily="49" charset="0"/>
              </a:rPr>
              <a:t>basic_pay</a:t>
            </a:r>
            <a:r>
              <a:rPr lang="en-US" sz="1800" dirty="0">
                <a:latin typeface="Consolas" panose="020B0609020204030204" pitchFamily="49" charset="0"/>
              </a:rPr>
              <a:t> </a:t>
            </a:r>
            <a:r>
              <a:rPr lang="en-US" sz="1800" dirty="0" err="1">
                <a:latin typeface="Consolas" panose="020B0609020204030204" pitchFamily="49" charset="0"/>
              </a:rPr>
              <a:t>desc</a:t>
            </a:r>
            <a:r>
              <a:rPr lang="en-US" sz="1800" dirty="0">
                <a:latin typeface="Consolas" panose="020B0609020204030204" pitchFamily="49" charset="0"/>
              </a:rPr>
              <a:t> limit 10;</a:t>
            </a:r>
            <a:endParaRPr lang="id-ID" sz="1800" dirty="0">
              <a:latin typeface="Consolas" panose="020B0609020204030204" pitchFamily="49" charset="0"/>
            </a:endParaRPr>
          </a:p>
        </p:txBody>
      </p:sp>
    </p:spTree>
    <p:extLst>
      <p:ext uri="{BB962C8B-B14F-4D97-AF65-F5344CB8AC3E}">
        <p14:creationId xmlns:p14="http://schemas.microsoft.com/office/powerpoint/2010/main" val="2625795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8800" dirty="0" smtClean="0"/>
              <a:t>FREE-WORKSHOP</a:t>
            </a:r>
            <a:endParaRPr lang="id-ID" sz="8800" dirty="0"/>
          </a:p>
        </p:txBody>
      </p:sp>
      <p:sp>
        <p:nvSpPr>
          <p:cNvPr id="5" name="Subtitle 4"/>
          <p:cNvSpPr>
            <a:spLocks noGrp="1"/>
          </p:cNvSpPr>
          <p:nvPr>
            <p:ph type="subTitle" idx="1"/>
          </p:nvPr>
        </p:nvSpPr>
        <p:spPr/>
        <p:txBody>
          <a:bodyPr>
            <a:normAutofit/>
          </a:bodyPr>
          <a:lstStyle/>
          <a:p>
            <a:r>
              <a:rPr lang="en-US" sz="6000" dirty="0" smtClean="0"/>
              <a:t>- 25 </a:t>
            </a:r>
            <a:r>
              <a:rPr lang="en-US" sz="6000" dirty="0" smtClean="0"/>
              <a:t>March </a:t>
            </a:r>
            <a:r>
              <a:rPr lang="en-US" sz="6000" dirty="0" smtClean="0"/>
              <a:t>2017 -</a:t>
            </a:r>
            <a:endParaRPr lang="id-ID" sz="6000" dirty="0"/>
          </a:p>
        </p:txBody>
      </p:sp>
    </p:spTree>
    <p:extLst>
      <p:ext uri="{BB962C8B-B14F-4D97-AF65-F5344CB8AC3E}">
        <p14:creationId xmlns:p14="http://schemas.microsoft.com/office/powerpoint/2010/main" val="4964238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“Gus, system </a:t>
            </a:r>
            <a:r>
              <a:rPr lang="en-US" dirty="0" err="1" smtClean="0"/>
              <a:t>lambat</a:t>
            </a:r>
            <a:r>
              <a:rPr lang="en-US" dirty="0" smtClean="0"/>
              <a:t>!”</a:t>
            </a:r>
            <a:endParaRPr lang="id-ID" dirty="0"/>
          </a:p>
        </p:txBody>
      </p:sp>
      <p:sp>
        <p:nvSpPr>
          <p:cNvPr id="5" name="Text Placeholder 4"/>
          <p:cNvSpPr>
            <a:spLocks noGrp="1"/>
          </p:cNvSpPr>
          <p:nvPr>
            <p:ph type="body" idx="1"/>
          </p:nvPr>
        </p:nvSpPr>
        <p:spPr/>
        <p:txBody>
          <a:bodyPr/>
          <a:lstStyle/>
          <a:p>
            <a:endParaRPr lang="id-ID"/>
          </a:p>
        </p:txBody>
      </p:sp>
    </p:spTree>
    <p:extLst>
      <p:ext uri="{BB962C8B-B14F-4D97-AF65-F5344CB8AC3E}">
        <p14:creationId xmlns:p14="http://schemas.microsoft.com/office/powerpoint/2010/main" val="38294133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50894" y="394448"/>
            <a:ext cx="9144000" cy="5943600"/>
          </a:xfrm>
        </p:spPr>
        <p:txBody>
          <a:bodyPr>
            <a:normAutofit fontScale="90000"/>
          </a:bodyPr>
          <a:lstStyle/>
          <a:p>
            <a:r>
              <a:rPr lang="en-US" dirty="0" smtClean="0"/>
              <a:t>27 Feb 2017</a:t>
            </a:r>
            <a:br>
              <a:rPr lang="en-US" dirty="0" smtClean="0"/>
            </a:br>
            <a:r>
              <a:rPr lang="id-ID" dirty="0" smtClean="0"/>
              <a:t>48.580.682</a:t>
            </a:r>
            <a:r>
              <a:rPr lang="en-US" dirty="0" smtClean="0"/>
              <a:t> queries / day</a:t>
            </a:r>
            <a:br>
              <a:rPr lang="en-US" dirty="0" smtClean="0"/>
            </a:br>
            <a:r>
              <a:rPr lang="en-US" dirty="0" smtClean="0"/>
              <a:t>36 GB Database</a:t>
            </a:r>
            <a:br>
              <a:rPr lang="en-US" dirty="0" smtClean="0"/>
            </a:br>
            <a:r>
              <a:rPr lang="en-US" dirty="0" smtClean="0"/>
              <a:t/>
            </a:r>
            <a:br>
              <a:rPr lang="en-US" dirty="0" smtClean="0"/>
            </a:br>
            <a:r>
              <a:rPr lang="en-US" sz="4400" dirty="0" smtClean="0"/>
              <a:t>Query performance:</a:t>
            </a:r>
            <a:br>
              <a:rPr lang="en-US" sz="4400" dirty="0" smtClean="0"/>
            </a:br>
            <a:r>
              <a:rPr lang="en-US" sz="4400" dirty="0" smtClean="0"/>
              <a:t>&gt; 1 secs: 542</a:t>
            </a:r>
            <a:br>
              <a:rPr lang="en-US" sz="4400" dirty="0" smtClean="0"/>
            </a:br>
            <a:r>
              <a:rPr lang="en-US" sz="4400" dirty="0" smtClean="0"/>
              <a:t>&gt; 500 </a:t>
            </a:r>
            <a:r>
              <a:rPr lang="en-US" sz="4400" dirty="0" err="1" smtClean="0"/>
              <a:t>ms</a:t>
            </a:r>
            <a:r>
              <a:rPr lang="en-US" sz="4400" dirty="0" smtClean="0"/>
              <a:t>: 1379</a:t>
            </a:r>
            <a:br>
              <a:rPr lang="en-US" sz="4400" dirty="0" smtClean="0"/>
            </a:br>
            <a:r>
              <a:rPr lang="en-US" sz="4400" dirty="0" smtClean="0"/>
              <a:t>&gt; 200 </a:t>
            </a:r>
            <a:r>
              <a:rPr lang="en-US" sz="4400" dirty="0" err="1" smtClean="0"/>
              <a:t>ms</a:t>
            </a:r>
            <a:r>
              <a:rPr lang="en-US" sz="4400" dirty="0" smtClean="0"/>
              <a:t>: 10.810 </a:t>
            </a:r>
            <a:r>
              <a:rPr lang="en-US" sz="4400" dirty="0" smtClean="0">
                <a:sym typeface="Wingdings" panose="05000000000000000000" pitchFamily="2" charset="2"/>
              </a:rPr>
              <a:t> 0.02%</a:t>
            </a:r>
            <a:r>
              <a:rPr lang="en-US" sz="4400" dirty="0" smtClean="0"/>
              <a:t/>
            </a:r>
            <a:br>
              <a:rPr lang="en-US" sz="4400" dirty="0" smtClean="0"/>
            </a:br>
            <a:endParaRPr lang="id-ID" sz="4400" dirty="0"/>
          </a:p>
        </p:txBody>
      </p:sp>
    </p:spTree>
    <p:extLst>
      <p:ext uri="{BB962C8B-B14F-4D97-AF65-F5344CB8AC3E}">
        <p14:creationId xmlns:p14="http://schemas.microsoft.com/office/powerpoint/2010/main" val="4614192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“Gus, system </a:t>
            </a:r>
            <a:r>
              <a:rPr lang="en-US" dirty="0" err="1" smtClean="0"/>
              <a:t>kenceng</a:t>
            </a:r>
            <a:r>
              <a:rPr lang="en-US" dirty="0" smtClean="0"/>
              <a:t> </a:t>
            </a:r>
            <a:r>
              <a:rPr lang="en-US" dirty="0" err="1" smtClean="0"/>
              <a:t>banget</a:t>
            </a:r>
            <a:r>
              <a:rPr lang="en-US" dirty="0" smtClean="0"/>
              <a:t>, </a:t>
            </a:r>
            <a:r>
              <a:rPr lang="en-US" dirty="0" err="1" smtClean="0"/>
              <a:t>mantab</a:t>
            </a:r>
            <a:r>
              <a:rPr lang="en-US" dirty="0" smtClean="0"/>
              <a:t>”</a:t>
            </a:r>
            <a:endParaRPr lang="id-ID" dirty="0"/>
          </a:p>
        </p:txBody>
      </p:sp>
      <p:sp>
        <p:nvSpPr>
          <p:cNvPr id="5" name="Text Placeholder 4"/>
          <p:cNvSpPr>
            <a:spLocks noGrp="1"/>
          </p:cNvSpPr>
          <p:nvPr>
            <p:ph type="body" idx="1"/>
          </p:nvPr>
        </p:nvSpPr>
        <p:spPr/>
        <p:txBody>
          <a:bodyPr/>
          <a:lstStyle/>
          <a:p>
            <a:r>
              <a:rPr lang="en-US" dirty="0" smtClean="0"/>
              <a:t>Mythical comment from mythical person</a:t>
            </a:r>
            <a:endParaRPr lang="id-ID" dirty="0"/>
          </a:p>
        </p:txBody>
      </p:sp>
    </p:spTree>
    <p:extLst>
      <p:ext uri="{BB962C8B-B14F-4D97-AF65-F5344CB8AC3E}">
        <p14:creationId xmlns:p14="http://schemas.microsoft.com/office/powerpoint/2010/main" val="41328734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Conclusion: Performance is like our health</a:t>
            </a:r>
            <a:endParaRPr lang="id-ID" dirty="0"/>
          </a:p>
        </p:txBody>
      </p:sp>
      <p:sp>
        <p:nvSpPr>
          <p:cNvPr id="5" name="Text Placeholder 4"/>
          <p:cNvSpPr>
            <a:spLocks noGrp="1"/>
          </p:cNvSpPr>
          <p:nvPr>
            <p:ph type="body" idx="1"/>
          </p:nvPr>
        </p:nvSpPr>
        <p:spPr/>
        <p:txBody>
          <a:bodyPr/>
          <a:lstStyle/>
          <a:p>
            <a:r>
              <a:rPr lang="en-US" dirty="0" smtClean="0"/>
              <a:t>Anybody “being grateful for our healthy day” ?</a:t>
            </a:r>
            <a:endParaRPr lang="id-ID" dirty="0"/>
          </a:p>
        </p:txBody>
      </p:sp>
    </p:spTree>
    <p:extLst>
      <p:ext uri="{BB962C8B-B14F-4D97-AF65-F5344CB8AC3E}">
        <p14:creationId xmlns:p14="http://schemas.microsoft.com/office/powerpoint/2010/main" val="23628086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Health: maintained with healthy diet, exercises</a:t>
            </a:r>
            <a:endParaRPr lang="id-ID" dirty="0"/>
          </a:p>
        </p:txBody>
      </p:sp>
      <p:sp>
        <p:nvSpPr>
          <p:cNvPr id="5" name="Text Placeholder 4"/>
          <p:cNvSpPr>
            <a:spLocks noGrp="1"/>
          </p:cNvSpPr>
          <p:nvPr>
            <p:ph type="body" idx="1"/>
          </p:nvPr>
        </p:nvSpPr>
        <p:spPr/>
        <p:txBody>
          <a:bodyPr/>
          <a:lstStyle/>
          <a:p>
            <a:r>
              <a:rPr lang="en-US" u="sng" dirty="0" smtClean="0">
                <a:solidFill>
                  <a:schemeClr val="tx1"/>
                </a:solidFill>
              </a:rPr>
              <a:t>Performance is a continuous effort. </a:t>
            </a:r>
            <a:r>
              <a:rPr lang="en-US" dirty="0" smtClean="0">
                <a:solidFill>
                  <a:schemeClr val="tx1"/>
                </a:solidFill>
              </a:rPr>
              <a:t>Not a single shot</a:t>
            </a:r>
            <a:endParaRPr lang="id-ID" dirty="0">
              <a:solidFill>
                <a:schemeClr val="tx1"/>
              </a:solidFill>
            </a:endParaRPr>
          </a:p>
        </p:txBody>
      </p:sp>
    </p:spTree>
    <p:extLst>
      <p:ext uri="{BB962C8B-B14F-4D97-AF65-F5344CB8AC3E}">
        <p14:creationId xmlns:p14="http://schemas.microsoft.com/office/powerpoint/2010/main" val="159501368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1237</TotalTime>
  <Words>1082</Words>
  <Application>Microsoft Office PowerPoint</Application>
  <PresentationFormat>Widescreen</PresentationFormat>
  <Paragraphs>176</Paragraphs>
  <Slides>42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42</vt:i4>
      </vt:variant>
    </vt:vector>
  </HeadingPairs>
  <TitlesOfParts>
    <vt:vector size="48" baseType="lpstr">
      <vt:lpstr>Arial</vt:lpstr>
      <vt:lpstr>Calibri</vt:lpstr>
      <vt:lpstr>Calibri Light</vt:lpstr>
      <vt:lpstr>Consolas</vt:lpstr>
      <vt:lpstr>Wingdings</vt:lpstr>
      <vt:lpstr>Office Theme</vt:lpstr>
      <vt:lpstr>Part 2</vt:lpstr>
      <vt:lpstr>Welcome</vt:lpstr>
      <vt:lpstr>Recap from Postgres-1</vt:lpstr>
      <vt:lpstr>PowerPoint Presentation</vt:lpstr>
      <vt:lpstr>“Gus, system lambat!”</vt:lpstr>
      <vt:lpstr>27 Feb 2017 48.580.682 queries / day 36 GB Database  Query performance: &gt; 1 secs: 542 &gt; 500 ms: 1379 &gt; 200 ms: 10.810  0.02% </vt:lpstr>
      <vt:lpstr>“Gus, system kenceng banget, mantab”</vt:lpstr>
      <vt:lpstr>Conclusion: Performance is like our health</vt:lpstr>
      <vt:lpstr>Health: maintained with healthy diet, exercises</vt:lpstr>
      <vt:lpstr>Factors</vt:lpstr>
      <vt:lpstr>Before we go further…</vt:lpstr>
      <vt:lpstr>on github:</vt:lpstr>
      <vt:lpstr>Posgresql Data Types (Boring one)</vt:lpstr>
      <vt:lpstr>PowerPoint Presentation</vt:lpstr>
      <vt:lpstr>Money: who don’t like money?</vt:lpstr>
      <vt:lpstr>Money</vt:lpstr>
      <vt:lpstr>Money</vt:lpstr>
      <vt:lpstr>Money</vt:lpstr>
      <vt:lpstr>Float: Beware of rounding</vt:lpstr>
      <vt:lpstr>Float</vt:lpstr>
      <vt:lpstr>Float</vt:lpstr>
      <vt:lpstr>For thee who seek</vt:lpstr>
      <vt:lpstr>Varchar and Text: all the same</vt:lpstr>
      <vt:lpstr>char vs varchar vs text</vt:lpstr>
      <vt:lpstr>char vs varchar vs text</vt:lpstr>
      <vt:lpstr>sequence / serial</vt:lpstr>
      <vt:lpstr>sequence / serial</vt:lpstr>
      <vt:lpstr>sequence / serial</vt:lpstr>
      <vt:lpstr>Our own datatype, yeah!</vt:lpstr>
      <vt:lpstr>Enum type</vt:lpstr>
      <vt:lpstr>Enum example</vt:lpstr>
      <vt:lpstr>Domain type</vt:lpstr>
      <vt:lpstr>Domain example</vt:lpstr>
      <vt:lpstr>INDEX</vt:lpstr>
      <vt:lpstr>PowerPoint Presentation</vt:lpstr>
      <vt:lpstr>DEMO</vt:lpstr>
      <vt:lpstr>DEMO</vt:lpstr>
      <vt:lpstr>INDEX SIDE EFFECTS</vt:lpstr>
      <vt:lpstr>EXPLAIN ANALYZE</vt:lpstr>
      <vt:lpstr>Helping analysis</vt:lpstr>
      <vt:lpstr>Explain on WEB</vt:lpstr>
      <vt:lpstr>FREE-WORKSHOP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dc:title>
  <dc:creator>Nur Agus</dc:creator>
  <cp:lastModifiedBy>Nur Agus</cp:lastModifiedBy>
  <cp:revision>67</cp:revision>
  <dcterms:created xsi:type="dcterms:W3CDTF">2017-02-13T16:26:57Z</dcterms:created>
  <dcterms:modified xsi:type="dcterms:W3CDTF">2017-03-07T12:07:58Z</dcterms:modified>
</cp:coreProperties>
</file>