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56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6" r:id="rId10"/>
    <p:sldId id="262" r:id="rId11"/>
    <p:sldId id="264" r:id="rId12"/>
    <p:sldId id="265" r:id="rId13"/>
    <p:sldId id="272" r:id="rId14"/>
    <p:sldId id="273" r:id="rId15"/>
    <p:sldId id="300" r:id="rId16"/>
    <p:sldId id="267" r:id="rId17"/>
    <p:sldId id="268" r:id="rId18"/>
    <p:sldId id="269" r:id="rId19"/>
    <p:sldId id="271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2" r:id="rId28"/>
    <p:sldId id="283" r:id="rId29"/>
    <p:sldId id="281" r:id="rId30"/>
    <p:sldId id="285" r:id="rId31"/>
    <p:sldId id="288" r:id="rId32"/>
    <p:sldId id="284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2" r:id="rId47"/>
    <p:sldId id="303" r:id="rId48"/>
    <p:sldId id="304" r:id="rId49"/>
    <p:sldId id="305" r:id="rId50"/>
    <p:sldId id="306" r:id="rId51"/>
    <p:sldId id="309" r:id="rId52"/>
    <p:sldId id="310" r:id="rId53"/>
    <p:sldId id="307" r:id="rId54"/>
    <p:sldId id="30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97AC3-4D02-4E51-9FD2-D37A1DA6896B}" type="datetimeFigureOut">
              <a:rPr lang="id-ID" smtClean="0"/>
              <a:t>15/02/2017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4DB29-0018-4DD4-946D-4C2582980B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235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DB29-0018-4DD4-946D-4C2582980B21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840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4DB29-0018-4DD4-946D-4C2582980B21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80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2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4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2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6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6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et.enterprisedb.com/postgresql/postgresql-9.6.2-1-linux-x64.ru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nuragus/jlp_aux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6/static/uuid-ossp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resty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Part 1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Introduction</a:t>
            </a:r>
            <a:endParaRPr lang="id-ID" dirty="0"/>
          </a:p>
        </p:txBody>
      </p:sp>
      <p:pic>
        <p:nvPicPr>
          <p:cNvPr id="1026" name="Picture 2" descr="http://blog.nordeus.com/files/libraryblog/articles/postgres/postgresq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42" y="2234522"/>
            <a:ext cx="7066492" cy="22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lh4.googleusercontent.com/df3ZUjBVmcQo_PszdchBeAH_jsDP96039sOGjzxANgmHgqybmPK3Rns_5Kzey2dBtEz4mWuSfafqcdKQinCSxgoJUxz3zQzaHXclQpeo0fCwWdurmCUsSLFJuLpsDuS_hrs5jT87l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210" y="299798"/>
            <a:ext cx="2810677" cy="184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0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Postgres</a:t>
            </a:r>
            <a:r>
              <a:rPr lang="en-US" dirty="0" smtClean="0"/>
              <a:t>? Personal Opinion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Open source (</a:t>
            </a:r>
            <a:r>
              <a:rPr lang="en-US" sz="3200" dirty="0" err="1" smtClean="0"/>
              <a:t>postgresql</a:t>
            </a:r>
            <a:r>
              <a:rPr lang="en-US" sz="3200" dirty="0" smtClean="0"/>
              <a:t> license ~ BSD / MIT license)</a:t>
            </a:r>
          </a:p>
          <a:p>
            <a:r>
              <a:rPr lang="en-US" sz="3200" dirty="0" err="1" smtClean="0"/>
              <a:t>Postgres</a:t>
            </a:r>
            <a:r>
              <a:rPr lang="en-US" sz="3200" dirty="0" smtClean="0"/>
              <a:t> is fast – enough</a:t>
            </a:r>
          </a:p>
          <a:p>
            <a:r>
              <a:rPr lang="en-US" sz="3200" dirty="0" smtClean="0"/>
              <a:t>Very simple to use, fire and forget</a:t>
            </a:r>
          </a:p>
          <a:p>
            <a:r>
              <a:rPr lang="en-US" sz="3200" dirty="0" smtClean="0"/>
              <a:t>PL/</a:t>
            </a:r>
            <a:r>
              <a:rPr lang="en-US" sz="3200" dirty="0" err="1" smtClean="0"/>
              <a:t>psql</a:t>
            </a:r>
            <a:endParaRPr lang="en-US" sz="3200" dirty="0" smtClean="0"/>
          </a:p>
          <a:p>
            <a:r>
              <a:rPr lang="en-US" sz="3200" dirty="0" smtClean="0"/>
              <a:t>JSONB datatypes</a:t>
            </a:r>
          </a:p>
          <a:p>
            <a:r>
              <a:rPr lang="en-US" sz="3200" dirty="0" smtClean="0"/>
              <a:t>Columnar </a:t>
            </a:r>
            <a:r>
              <a:rPr lang="en-US" sz="3200" dirty="0" err="1" smtClean="0"/>
              <a:t>datastore</a:t>
            </a:r>
            <a:endParaRPr lang="en-US" sz="3200" dirty="0" smtClean="0"/>
          </a:p>
          <a:p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6651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 “storage engine”: remember </a:t>
            </a:r>
            <a:r>
              <a:rPr lang="en-US" sz="3200" dirty="0" err="1" smtClean="0"/>
              <a:t>MyISAM</a:t>
            </a:r>
            <a:r>
              <a:rPr lang="en-US" sz="3200" dirty="0" smtClean="0"/>
              <a:t> vs </a:t>
            </a:r>
            <a:r>
              <a:rPr lang="en-US" sz="3200" dirty="0" err="1" smtClean="0"/>
              <a:t>InnoDB</a:t>
            </a:r>
            <a:r>
              <a:rPr lang="en-US" sz="3200" dirty="0" smtClean="0"/>
              <a:t>?</a:t>
            </a:r>
          </a:p>
          <a:p>
            <a:pPr lvl="1"/>
            <a:r>
              <a:rPr lang="en-US" sz="2800" dirty="0" smtClean="0"/>
              <a:t>Different “kind of” storage engine, </a:t>
            </a:r>
            <a:r>
              <a:rPr lang="en-US" sz="2800" dirty="0" err="1" smtClean="0"/>
              <a:t>e.g.columnar</a:t>
            </a:r>
            <a:endParaRPr lang="en-US" sz="2800" dirty="0" smtClean="0"/>
          </a:p>
          <a:p>
            <a:r>
              <a:rPr lang="en-US" sz="3200" dirty="0" smtClean="0"/>
              <a:t>Less optimization knobs on configuration</a:t>
            </a:r>
          </a:p>
          <a:p>
            <a:pPr lvl="1"/>
            <a:r>
              <a:rPr lang="en-US" sz="2800" dirty="0" smtClean="0"/>
              <a:t>So much more on compile flags</a:t>
            </a:r>
          </a:p>
          <a:p>
            <a:pPr lvl="1"/>
            <a:r>
              <a:rPr lang="en-US" sz="2800" dirty="0" smtClean="0"/>
              <a:t>Designed to be “fire and forget”</a:t>
            </a:r>
          </a:p>
          <a:p>
            <a:r>
              <a:rPr lang="en-US" sz="3200" dirty="0" smtClean="0"/>
              <a:t>No “</a:t>
            </a:r>
            <a:r>
              <a:rPr lang="en-US" sz="3200" i="1" dirty="0" smtClean="0"/>
              <a:t>rampant layering violation</a:t>
            </a:r>
            <a:r>
              <a:rPr lang="en-US" sz="3200" dirty="0" smtClean="0"/>
              <a:t>” (2007 kids, remember </a:t>
            </a:r>
            <a:r>
              <a:rPr lang="en-US" sz="3200" dirty="0" err="1" smtClean="0"/>
              <a:t>zfs</a:t>
            </a:r>
            <a:r>
              <a:rPr lang="en-US" sz="3200" dirty="0" smtClean="0"/>
              <a:t>?)</a:t>
            </a:r>
          </a:p>
          <a:p>
            <a:pPr lvl="1"/>
            <a:r>
              <a:rPr lang="en-US" sz="2800" dirty="0" smtClean="0"/>
              <a:t>No </a:t>
            </a:r>
            <a:r>
              <a:rPr lang="en-US" sz="2800" dirty="0" err="1" smtClean="0"/>
              <a:t>datafile</a:t>
            </a:r>
            <a:r>
              <a:rPr lang="en-US" sz="2800" dirty="0" smtClean="0"/>
              <a:t> mirror (should be handled by raid)</a:t>
            </a:r>
          </a:p>
          <a:p>
            <a:pPr lvl="1"/>
            <a:r>
              <a:rPr lang="en-US" sz="2800" dirty="0" smtClean="0"/>
              <a:t>Using a lot of operating system buffers</a:t>
            </a:r>
          </a:p>
          <a:p>
            <a:pPr lvl="1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05769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Extensions:</a:t>
            </a:r>
          </a:p>
          <a:p>
            <a:pPr lvl="1"/>
            <a:r>
              <a:rPr lang="en-US" sz="2800" dirty="0" err="1" smtClean="0"/>
              <a:t>Contrib</a:t>
            </a:r>
            <a:r>
              <a:rPr lang="en-US" sz="2800" dirty="0" smtClean="0"/>
              <a:t>: </a:t>
            </a:r>
            <a:r>
              <a:rPr lang="en-US" sz="2800" b="1" dirty="0" err="1" smtClean="0"/>
              <a:t>uuid-ossp</a:t>
            </a:r>
            <a:r>
              <a:rPr lang="en-US" sz="2800" dirty="0" smtClean="0"/>
              <a:t>, </a:t>
            </a:r>
            <a:r>
              <a:rPr lang="en-US" sz="2800" dirty="0" err="1" smtClean="0"/>
              <a:t>hstore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ltree</a:t>
            </a:r>
            <a:r>
              <a:rPr lang="en-US" sz="2800" dirty="0" smtClean="0"/>
              <a:t>, cube,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lvl="1"/>
            <a:r>
              <a:rPr lang="en-US" sz="2800" dirty="0" smtClean="0"/>
              <a:t>External modules: </a:t>
            </a:r>
            <a:r>
              <a:rPr lang="en-US" sz="2800" i="1" dirty="0" err="1" smtClean="0"/>
              <a:t>pgbouncer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columnar_store</a:t>
            </a:r>
            <a:r>
              <a:rPr lang="en-US" sz="2800" i="1" dirty="0" smtClean="0"/>
              <a:t>, </a:t>
            </a:r>
            <a:r>
              <a:rPr lang="en-US" sz="2800" dirty="0" smtClean="0"/>
              <a:t>foreign-data-wrappers</a:t>
            </a:r>
            <a:endParaRPr lang="en-US" sz="2800" i="1" dirty="0" smtClean="0"/>
          </a:p>
          <a:p>
            <a:r>
              <a:rPr lang="en-US" sz="3200" dirty="0" smtClean="0"/>
              <a:t>ACID by default:</a:t>
            </a:r>
          </a:p>
          <a:p>
            <a:pPr lvl="1"/>
            <a:r>
              <a:rPr lang="en-US" sz="2800" dirty="0" smtClean="0"/>
              <a:t>Undo is always active; log rotate though</a:t>
            </a:r>
          </a:p>
          <a:p>
            <a:r>
              <a:rPr lang="en-US" sz="3200" b="1" dirty="0" smtClean="0"/>
              <a:t>Near-Zero maintenance:</a:t>
            </a:r>
          </a:p>
          <a:p>
            <a:pPr lvl="1"/>
            <a:r>
              <a:rPr lang="en-US" sz="2800" dirty="0" smtClean="0"/>
              <a:t>33 GB database and growing, no maintenance other than backup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7944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“Enough talking, show me the terminal already!”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40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kineticagent.com/wp-content/uploads/2012/11/icon_compa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1865312"/>
            <a:ext cx="24669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freeiconspng.com/uploads/production-icon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1533525"/>
            <a:ext cx="3359150" cy="335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5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2629" y="3135085"/>
            <a:ext cx="7765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https://github.com/nuragus/jlp_aux</a:t>
            </a:r>
          </a:p>
        </p:txBody>
      </p:sp>
    </p:spTree>
    <p:extLst>
      <p:ext uri="{BB962C8B-B14F-4D97-AF65-F5344CB8AC3E}">
        <p14:creationId xmlns:p14="http://schemas.microsoft.com/office/powerpoint/2010/main" val="24522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AutoShape 2" descr="http://www.freeiconspng.com/uploads/production-icon-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84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1: Distro Package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Ubuntu: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</a:rPr>
              <a:t>udo</a:t>
            </a:r>
            <a:r>
              <a:rPr lang="en-US" dirty="0" smtClean="0">
                <a:latin typeface="Consolas" panose="020B0609020204030204" pitchFamily="49" charset="0"/>
              </a:rPr>
              <a:t> apt install </a:t>
            </a:r>
            <a:r>
              <a:rPr lang="en-US" dirty="0" err="1" smtClean="0">
                <a:latin typeface="Consolas" panose="020B0609020204030204" pitchFamily="49" charset="0"/>
              </a:rPr>
              <a:t>postgresql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postgresql</a:t>
            </a:r>
            <a:r>
              <a:rPr lang="en-US" dirty="0" smtClean="0">
                <a:latin typeface="Consolas" panose="020B0609020204030204" pitchFamily="49" charset="0"/>
              </a:rPr>
              <a:t>-common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su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 err="1">
                <a:latin typeface="Consolas" panose="020B0609020204030204" pitchFamily="49" charset="0"/>
              </a:rPr>
              <a:t>postgres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psql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Quickest way to get </a:t>
            </a:r>
            <a:r>
              <a:rPr lang="en-US" dirty="0" err="1" smtClean="0"/>
              <a:t>postgresql</a:t>
            </a:r>
            <a:r>
              <a:rPr lang="en-US" dirty="0" smtClean="0"/>
              <a:t> running</a:t>
            </a:r>
          </a:p>
          <a:p>
            <a:r>
              <a:rPr lang="en-US" dirty="0" smtClean="0"/>
              <a:t>Scattered installation location (distro based)</a:t>
            </a:r>
          </a:p>
          <a:p>
            <a:r>
              <a:rPr lang="en-US" dirty="0" err="1" smtClean="0"/>
              <a:t>Contrib</a:t>
            </a:r>
            <a:r>
              <a:rPr lang="en-US" dirty="0" smtClean="0"/>
              <a:t> modules added by installing another package</a:t>
            </a:r>
          </a:p>
          <a:p>
            <a:r>
              <a:rPr lang="en-US" dirty="0" smtClean="0"/>
              <a:t>Not so easy to compile extra modules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84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2: </a:t>
            </a:r>
            <a:r>
              <a:rPr lang="en-US" dirty="0" err="1" smtClean="0"/>
              <a:t>EnterpriseDB</a:t>
            </a:r>
            <a:r>
              <a:rPr lang="en-US" dirty="0" smtClean="0"/>
              <a:t> PostgreSQL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 All Distros: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</a:rPr>
              <a:t>udo</a:t>
            </a:r>
            <a:r>
              <a:rPr lang="en-US" dirty="0" smtClean="0">
                <a:latin typeface="Consolas" panose="020B0609020204030204" pitchFamily="49" charset="0"/>
              </a:rPr>
              <a:t> apt update &amp;&amp; </a:t>
            </a:r>
            <a:r>
              <a:rPr lang="en-US" dirty="0" err="1" smtClean="0">
                <a:latin typeface="Consolas" panose="020B0609020204030204" pitchFamily="49" charset="0"/>
              </a:rPr>
              <a:t>sudo</a:t>
            </a:r>
            <a:r>
              <a:rPr lang="en-US" dirty="0" smtClean="0">
                <a:latin typeface="Consolas" panose="020B0609020204030204" pitchFamily="49" charset="0"/>
              </a:rPr>
              <a:t> apt install –y </a:t>
            </a:r>
            <a:r>
              <a:rPr lang="en-US" dirty="0" err="1" smtClean="0">
                <a:latin typeface="Consolas" panose="020B0609020204030204" pitchFamily="49" charset="0"/>
              </a:rPr>
              <a:t>wget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wget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hlinkClick r:id="rId2"/>
              </a:rPr>
              <a:t>https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://</a:t>
            </a:r>
            <a:r>
              <a:rPr lang="en-US" dirty="0" smtClean="0">
                <a:latin typeface="Consolas" panose="020B0609020204030204" pitchFamily="49" charset="0"/>
                <a:hlinkClick r:id="rId2"/>
              </a:rPr>
              <a:t>get.enterprisedb.com/postgresql/postgresql-9.6.2-1-linux-x64.run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chmod</a:t>
            </a:r>
            <a:r>
              <a:rPr lang="en-US" dirty="0" smtClean="0">
                <a:latin typeface="Consolas" panose="020B0609020204030204" pitchFamily="49" charset="0"/>
              </a:rPr>
              <a:t> +x postgresql-9.6.2-1-linux-x64.run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sudo</a:t>
            </a:r>
            <a:r>
              <a:rPr lang="en-US" dirty="0" smtClean="0">
                <a:latin typeface="Consolas" panose="020B0609020204030204" pitchFamily="49" charset="0"/>
              </a:rPr>
              <a:t> ./postgresql-9.6.2-1-linux-x64.run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mkdir</a:t>
            </a:r>
            <a:r>
              <a:rPr lang="en-US" dirty="0" smtClean="0">
                <a:latin typeface="Consolas" panose="020B0609020204030204" pitchFamily="49" charset="0"/>
              </a:rPr>
              <a:t> /home/</a:t>
            </a:r>
            <a:r>
              <a:rPr lang="en-US" dirty="0" err="1" smtClean="0">
                <a:latin typeface="Consolas" panose="020B0609020204030204" pitchFamily="49" charset="0"/>
              </a:rPr>
              <a:t>postgres</a:t>
            </a:r>
            <a:r>
              <a:rPr lang="en-US" dirty="0" smtClean="0">
                <a:latin typeface="Consolas" panose="020B0609020204030204" pitchFamily="49" charset="0"/>
              </a:rPr>
              <a:t> &amp;&amp; </a:t>
            </a:r>
            <a:r>
              <a:rPr lang="en-US" dirty="0" err="1" smtClean="0">
                <a:latin typeface="Consolas" panose="020B0609020204030204" pitchFamily="49" charset="0"/>
              </a:rPr>
              <a:t>chown</a:t>
            </a:r>
            <a:r>
              <a:rPr lang="en-US" dirty="0" smtClean="0">
                <a:latin typeface="Consolas" panose="020B0609020204030204" pitchFamily="49" charset="0"/>
              </a:rPr>
              <a:t> –R </a:t>
            </a:r>
            <a:r>
              <a:rPr lang="en-US" dirty="0" err="1" smtClean="0">
                <a:latin typeface="Consolas" panose="020B0609020204030204" pitchFamily="49" charset="0"/>
              </a:rPr>
              <a:t>postgres:postgres</a:t>
            </a:r>
            <a:r>
              <a:rPr lang="en-US" dirty="0" smtClean="0">
                <a:latin typeface="Consolas" panose="020B0609020204030204" pitchFamily="49" charset="0"/>
              </a:rPr>
              <a:t> /home/</a:t>
            </a:r>
            <a:r>
              <a:rPr lang="en-US" dirty="0" err="1" smtClean="0">
                <a:latin typeface="Consolas" panose="020B0609020204030204" pitchFamily="49" charset="0"/>
              </a:rPr>
              <a:t>postgres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vim /</a:t>
            </a:r>
            <a:r>
              <a:rPr lang="en-US" dirty="0" err="1" smtClean="0">
                <a:latin typeface="Consolas" panose="020B0609020204030204" pitchFamily="49" charset="0"/>
              </a:rPr>
              <a:t>etc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passwd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echo pg_env.sh &gt; ~/.</a:t>
            </a:r>
            <a:r>
              <a:rPr lang="en-US" dirty="0" err="1" smtClean="0">
                <a:latin typeface="Consolas" panose="020B0609020204030204" pitchFamily="49" charset="0"/>
              </a:rPr>
              <a:t>bash_profile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Not the quickest way to get </a:t>
            </a:r>
            <a:r>
              <a:rPr lang="en-US" dirty="0" err="1" smtClean="0"/>
              <a:t>postgresql</a:t>
            </a:r>
            <a:r>
              <a:rPr lang="en-US" dirty="0" smtClean="0"/>
              <a:t> running</a:t>
            </a:r>
          </a:p>
          <a:p>
            <a:r>
              <a:rPr lang="en-US" dirty="0"/>
              <a:t>C</a:t>
            </a:r>
            <a:r>
              <a:rPr lang="en-US" dirty="0" smtClean="0"/>
              <a:t>entralized location (we can choose)</a:t>
            </a:r>
          </a:p>
          <a:p>
            <a:r>
              <a:rPr lang="en-US" dirty="0"/>
              <a:t>Will be consistent in all </a:t>
            </a:r>
            <a:r>
              <a:rPr lang="en-US" dirty="0" err="1"/>
              <a:t>linux</a:t>
            </a:r>
            <a:r>
              <a:rPr lang="en-US" dirty="0"/>
              <a:t> distro</a:t>
            </a:r>
          </a:p>
          <a:p>
            <a:r>
              <a:rPr lang="en-US" dirty="0" smtClean="0"/>
              <a:t>Most </a:t>
            </a:r>
            <a:r>
              <a:rPr lang="en-US" dirty="0" err="1" smtClean="0"/>
              <a:t>contrib</a:t>
            </a:r>
            <a:r>
              <a:rPr lang="en-US" dirty="0" smtClean="0"/>
              <a:t> modules are added already</a:t>
            </a:r>
          </a:p>
          <a:p>
            <a:r>
              <a:rPr lang="en-US" dirty="0" smtClean="0"/>
              <a:t>Not so easy to compile extra modules</a:t>
            </a:r>
            <a:endParaRPr lang="id-ID" dirty="0"/>
          </a:p>
        </p:txBody>
      </p:sp>
      <p:pic>
        <p:nvPicPr>
          <p:cNvPr id="7" name="Picture 2" descr="http://www.freeiconspng.com/uploads/production-icon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5460999"/>
            <a:ext cx="1263650" cy="12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2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3: Compile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 All Distros: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mkdir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source_postgres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cd </a:t>
            </a:r>
            <a:r>
              <a:rPr lang="en-US" dirty="0" err="1" smtClean="0">
                <a:latin typeface="Consolas" panose="020B0609020204030204" pitchFamily="49" charset="0"/>
              </a:rPr>
              <a:t>source_postgres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sudo</a:t>
            </a:r>
            <a:r>
              <a:rPr lang="en-US" dirty="0" smtClean="0">
                <a:latin typeface="Consolas" panose="020B0609020204030204" pitchFamily="49" charset="0"/>
              </a:rPr>
              <a:t> apt update &amp;&amp; apt install –y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clone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hlinkClick r:id="rId2"/>
              </a:rPr>
              <a:t>github.com/nuragus/jlp_aux.git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chmod</a:t>
            </a:r>
            <a:r>
              <a:rPr lang="en-US" dirty="0" smtClean="0">
                <a:latin typeface="Consolas" panose="020B0609020204030204" pitchFamily="49" charset="0"/>
              </a:rPr>
              <a:t> +x ./jlp_aux/postgres_compile.sh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./jlp_aux/postgres_compile.sh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 that scary, maybe even very easy</a:t>
            </a:r>
          </a:p>
          <a:p>
            <a:r>
              <a:rPr lang="en-US" dirty="0" smtClean="0"/>
              <a:t>Enable </a:t>
            </a:r>
            <a:r>
              <a:rPr lang="en-US" i="1" dirty="0" smtClean="0"/>
              <a:t>flags</a:t>
            </a:r>
            <a:r>
              <a:rPr lang="en-US" dirty="0" smtClean="0"/>
              <a:t> (if necessary)</a:t>
            </a:r>
          </a:p>
          <a:p>
            <a:r>
              <a:rPr lang="en-US" dirty="0" smtClean="0"/>
              <a:t>Centralized location (we can choose)</a:t>
            </a:r>
          </a:p>
          <a:p>
            <a:r>
              <a:rPr lang="en-US" dirty="0" smtClean="0"/>
              <a:t>Consistent in all </a:t>
            </a:r>
            <a:r>
              <a:rPr lang="en-US" dirty="0" err="1" smtClean="0"/>
              <a:t>linux</a:t>
            </a:r>
            <a:r>
              <a:rPr lang="en-US" dirty="0"/>
              <a:t>-</a:t>
            </a:r>
            <a:r>
              <a:rPr lang="en-US" dirty="0" smtClean="0"/>
              <a:t>distros</a:t>
            </a:r>
          </a:p>
          <a:p>
            <a:r>
              <a:rPr lang="en-US" dirty="0" smtClean="0"/>
              <a:t>Prepared for compile extra modules</a:t>
            </a:r>
          </a:p>
          <a:p>
            <a:r>
              <a:rPr lang="en-US" dirty="0" smtClean="0"/>
              <a:t>Comes with aliases</a:t>
            </a:r>
            <a:endParaRPr lang="id-ID" dirty="0"/>
          </a:p>
        </p:txBody>
      </p:sp>
      <p:pic>
        <p:nvPicPr>
          <p:cNvPr id="6" name="Picture 2" descr="http://www.freeiconspng.com/uploads/production-icon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300" y="5441949"/>
            <a:ext cx="1263650" cy="12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0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ogo-logotype.com/wp-content/uploads/2016/10/Microsoft_Azure_logo_word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5" y="1469056"/>
            <a:ext cx="10726481" cy="16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4425" y="3705225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fire up things.. </a:t>
            </a:r>
            <a:r>
              <a:rPr lang="en-US" dirty="0" err="1" smtClean="0"/>
              <a:t>gonna</a:t>
            </a:r>
            <a:r>
              <a:rPr lang="en-US" dirty="0" smtClean="0"/>
              <a:t> take a little while…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402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4: </a:t>
            </a:r>
            <a:r>
              <a:rPr lang="en-US" dirty="0" err="1" smtClean="0"/>
              <a:t>Ansible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835651"/>
            <a:ext cx="10515600" cy="646112"/>
          </a:xfrm>
        </p:spPr>
        <p:txBody>
          <a:bodyPr/>
          <a:lstStyle/>
          <a:p>
            <a:r>
              <a:rPr lang="en-US" dirty="0" smtClean="0"/>
              <a:t>Next 2 meetup :P</a:t>
            </a:r>
            <a:endParaRPr lang="id-ID" dirty="0"/>
          </a:p>
        </p:txBody>
      </p:sp>
      <p:pic>
        <p:nvPicPr>
          <p:cNvPr id="4098" name="Picture 2" descr="https://codereviewvideos.com/blog/wp-content/uploads/2015/06/ansible-tutoria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7" y="1690688"/>
            <a:ext cx="7680325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freeiconspng.com/uploads/production-icon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300" y="5441949"/>
            <a:ext cx="1263650" cy="12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AutoShape 2" descr="http://www.freeiconspng.com/uploads/production-icon-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98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pgAdmin</a:t>
            </a:r>
            <a:r>
              <a:rPr lang="en-US" dirty="0" smtClean="0"/>
              <a:t> 4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GUI for </a:t>
            </a:r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smtClean="0"/>
              <a:t>Installation on windows with </a:t>
            </a:r>
            <a:r>
              <a:rPr lang="en-US" dirty="0" err="1" smtClean="0"/>
              <a:t>EnterpriseDB</a:t>
            </a:r>
            <a:r>
              <a:rPr lang="en-US" dirty="0" smtClean="0"/>
              <a:t> PostgreSQL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68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psql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client</a:t>
            </a:r>
          </a:p>
          <a:p>
            <a:r>
              <a:rPr lang="en-US" dirty="0" smtClean="0"/>
              <a:t>Ubuntu: </a:t>
            </a:r>
            <a:r>
              <a:rPr lang="en-US" dirty="0" err="1" smtClean="0"/>
              <a:t>sudo</a:t>
            </a:r>
            <a:r>
              <a:rPr lang="en-US" dirty="0" smtClean="0"/>
              <a:t> apt install </a:t>
            </a:r>
            <a:r>
              <a:rPr lang="en-US" dirty="0" err="1" smtClean="0"/>
              <a:t>postgresql</a:t>
            </a:r>
            <a:r>
              <a:rPr lang="en-US" dirty="0" smtClean="0"/>
              <a:t>-common</a:t>
            </a:r>
          </a:p>
          <a:p>
            <a:r>
              <a:rPr lang="en-US" dirty="0" smtClean="0"/>
              <a:t>fast and highly configurable</a:t>
            </a:r>
          </a:p>
          <a:p>
            <a:endParaRPr lang="en-US" dirty="0"/>
          </a:p>
          <a:p>
            <a:r>
              <a:rPr lang="en-US" dirty="0" smtClean="0"/>
              <a:t>Password: Initial1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92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AutoShape 2" descr="http://www.freeiconspng.com/uploads/production-icon-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9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</a:t>
            </a:r>
            <a:r>
              <a:rPr lang="en-US" dirty="0" smtClean="0"/>
              <a:t> = cluster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= data-directory</a:t>
            </a:r>
          </a:p>
          <a:p>
            <a:r>
              <a:rPr lang="en-US" dirty="0" smtClean="0"/>
              <a:t>1 installation can have </a:t>
            </a:r>
            <a:r>
              <a:rPr lang="en-US" b="1" dirty="0" smtClean="0"/>
              <a:t>multiple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1 cluster can have </a:t>
            </a:r>
            <a:r>
              <a:rPr lang="en-US" b="1" dirty="0" smtClean="0"/>
              <a:t>multiple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using all previous installation method, 1 cluster is created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21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another cluster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sudo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mkdir</a:t>
            </a:r>
            <a:r>
              <a:rPr lang="en-US" dirty="0" smtClean="0">
                <a:latin typeface="Consolas" panose="020B0609020204030204" pitchFamily="49" charset="0"/>
              </a:rPr>
              <a:t> /</a:t>
            </a:r>
            <a:r>
              <a:rPr lang="en-US" dirty="0" err="1" smtClean="0">
                <a:latin typeface="Consolas" panose="020B0609020204030204" pitchFamily="49" charset="0"/>
              </a:rPr>
              <a:t>mnt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pgdata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sudo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chown</a:t>
            </a:r>
            <a:r>
              <a:rPr lang="en-US" dirty="0" smtClean="0">
                <a:latin typeface="Consolas" panose="020B0609020204030204" pitchFamily="49" charset="0"/>
              </a:rPr>
              <a:t> –R </a:t>
            </a:r>
            <a:r>
              <a:rPr lang="en-US" dirty="0" err="1" smtClean="0">
                <a:latin typeface="Consolas" panose="020B0609020204030204" pitchFamily="49" charset="0"/>
              </a:rPr>
              <a:t>postgres:postgres</a:t>
            </a:r>
            <a:r>
              <a:rPr lang="en-US" dirty="0" smtClean="0">
                <a:latin typeface="Consolas" panose="020B0609020204030204" pitchFamily="49" charset="0"/>
              </a:rPr>
              <a:t> /</a:t>
            </a:r>
            <a:r>
              <a:rPr lang="en-US" dirty="0" err="1" smtClean="0">
                <a:latin typeface="Consolas" panose="020B0609020204030204" pitchFamily="49" charset="0"/>
              </a:rPr>
              <a:t>mnt</a:t>
            </a:r>
            <a:r>
              <a:rPr lang="en-US" dirty="0" smtClean="0">
                <a:latin typeface="Consolas" panose="020B0609020204030204" pitchFamily="49" charset="0"/>
              </a:rPr>
              <a:t>/data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sudo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su</a:t>
            </a:r>
            <a:r>
              <a:rPr lang="en-US" dirty="0" smtClean="0">
                <a:latin typeface="Consolas" panose="020B0609020204030204" pitchFamily="49" charset="0"/>
              </a:rPr>
              <a:t> – </a:t>
            </a:r>
            <a:r>
              <a:rPr lang="en-US" dirty="0" err="1" smtClean="0">
                <a:latin typeface="Consolas" panose="020B0609020204030204" pitchFamily="49" charset="0"/>
              </a:rPr>
              <a:t>postgres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initdb</a:t>
            </a:r>
            <a:r>
              <a:rPr lang="en-US" dirty="0" smtClean="0">
                <a:latin typeface="Consolas" panose="020B0609020204030204" pitchFamily="49" charset="0"/>
              </a:rPr>
              <a:t> –D /</a:t>
            </a:r>
            <a:r>
              <a:rPr lang="en-US" dirty="0" err="1" smtClean="0">
                <a:latin typeface="Consolas" panose="020B0609020204030204" pitchFamily="49" charset="0"/>
              </a:rPr>
              <a:t>mnt</a:t>
            </a:r>
            <a:r>
              <a:rPr lang="en-US" dirty="0" smtClean="0">
                <a:latin typeface="Consolas" panose="020B0609020204030204" pitchFamily="49" charset="0"/>
              </a:rPr>
              <a:t>/data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pg_ctl</a:t>
            </a:r>
            <a:r>
              <a:rPr lang="en-US" dirty="0" smtClean="0">
                <a:latin typeface="Consolas" panose="020B0609020204030204" pitchFamily="49" charset="0"/>
              </a:rPr>
              <a:t> –D /</a:t>
            </a:r>
            <a:r>
              <a:rPr lang="en-US" dirty="0" err="1" smtClean="0">
                <a:latin typeface="Consolas" panose="020B0609020204030204" pitchFamily="49" charset="0"/>
              </a:rPr>
              <a:t>mnt</a:t>
            </a:r>
            <a:r>
              <a:rPr lang="en-US" dirty="0" smtClean="0">
                <a:latin typeface="Consolas" panose="020B0609020204030204" pitchFamily="49" charset="0"/>
              </a:rPr>
              <a:t>/data start</a:t>
            </a: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Extensions: </a:t>
            </a:r>
            <a:r>
              <a:rPr lang="en-US" dirty="0" err="1" smtClean="0"/>
              <a:t>uuid-ossp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uuid</a:t>
            </a:r>
            <a:r>
              <a:rPr lang="en-US" dirty="0" smtClean="0"/>
              <a:t> toolsets</a:t>
            </a:r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www.postgresql.org/docs/9.6/static/uuid-ossp.html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</a:rPr>
              <a:t>cd ./</a:t>
            </a:r>
            <a:r>
              <a:rPr lang="id-ID" dirty="0" smtClean="0">
                <a:latin typeface="Consolas" panose="020B0609020204030204" pitchFamily="49" charset="0"/>
              </a:rPr>
              <a:t>postgresql-9.6.1/contrib/</a:t>
            </a:r>
            <a:r>
              <a:rPr lang="en-US" dirty="0" err="1" smtClean="0">
                <a:latin typeface="Consolas" panose="020B0609020204030204" pitchFamily="49" charset="0"/>
              </a:rPr>
              <a:t>uuid-ossp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make &amp;&amp; </a:t>
            </a:r>
            <a:r>
              <a:rPr lang="en-US" dirty="0" err="1" smtClean="0">
                <a:latin typeface="Consolas" panose="020B0609020204030204" pitchFamily="49" charset="0"/>
              </a:rPr>
              <a:t>sudo</a:t>
            </a:r>
            <a:r>
              <a:rPr lang="en-US" dirty="0" smtClean="0">
                <a:latin typeface="Consolas" panose="020B0609020204030204" pitchFamily="49" charset="0"/>
              </a:rPr>
              <a:t> make install</a:t>
            </a:r>
          </a:p>
          <a:p>
            <a:r>
              <a:rPr lang="id-ID" dirty="0" smtClean="0">
                <a:latin typeface="Consolas" panose="020B0609020204030204" pitchFamily="49" charset="0"/>
              </a:rPr>
              <a:t>sudo cp uuid-ossp.so /usr/local/pgsql/lib/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sudo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su</a:t>
            </a:r>
            <a:r>
              <a:rPr lang="en-US" dirty="0" smtClean="0">
                <a:latin typeface="Consolas" panose="020B0609020204030204" pitchFamily="49" charset="0"/>
              </a:rPr>
              <a:t> – </a:t>
            </a:r>
            <a:r>
              <a:rPr lang="en-US" dirty="0" err="1" smtClean="0">
                <a:latin typeface="Consolas" panose="020B0609020204030204" pitchFamily="49" charset="0"/>
              </a:rPr>
              <a:t>postgres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psql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create extension “</a:t>
            </a:r>
            <a:r>
              <a:rPr lang="en-US" dirty="0" err="1" smtClean="0">
                <a:latin typeface="Consolas" panose="020B0609020204030204" pitchFamily="49" charset="0"/>
              </a:rPr>
              <a:t>uuid-ossp</a:t>
            </a:r>
            <a:r>
              <a:rPr lang="en-US" dirty="0" smtClean="0">
                <a:latin typeface="Consolas" panose="020B0609020204030204" pitchFamily="49" charset="0"/>
              </a:rPr>
              <a:t>”;</a:t>
            </a: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Extensions: </a:t>
            </a:r>
            <a:r>
              <a:rPr lang="en-US" dirty="0" err="1" smtClean="0"/>
              <a:t>ltree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0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&amp; fill the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create database regions;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create user regions;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alter database regions owner to regions;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\c regions;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create extension “</a:t>
            </a:r>
            <a:r>
              <a:rPr lang="en-US" dirty="0" err="1" smtClean="0">
                <a:latin typeface="Consolas" panose="020B0609020204030204" pitchFamily="49" charset="0"/>
              </a:rPr>
              <a:t>uuid-ossp</a:t>
            </a:r>
            <a:r>
              <a:rPr lang="en-US" dirty="0" smtClean="0">
                <a:latin typeface="Consolas" panose="020B0609020204030204" pitchFamily="49" charset="0"/>
              </a:rPr>
              <a:t>”;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id-ID" dirty="0"/>
              <a:t>pg_restore -F custom -d regions regions.custom</a:t>
            </a: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Part 1 -  </a:t>
            </a:r>
            <a:r>
              <a:rPr lang="id-ID" sz="2400" dirty="0"/>
              <a:t>14 Feb </a:t>
            </a:r>
            <a:r>
              <a:rPr lang="id-ID" sz="2400" dirty="0" smtClean="0"/>
              <a:t>2017</a:t>
            </a:r>
            <a:r>
              <a:rPr lang="en-US" sz="2400" dirty="0" smtClean="0"/>
              <a:t> : Introduction to </a:t>
            </a:r>
            <a:r>
              <a:rPr lang="en-US" sz="2400" dirty="0" err="1" smtClean="0"/>
              <a:t>Postgres</a:t>
            </a:r>
            <a:endParaRPr lang="en-US" sz="2400" dirty="0" smtClean="0"/>
          </a:p>
          <a:p>
            <a:r>
              <a:rPr lang="en-US" sz="2400" dirty="0" smtClean="0"/>
              <a:t>Part 2 - </a:t>
            </a:r>
            <a:r>
              <a:rPr lang="id-ID" sz="2400" dirty="0"/>
              <a:t>7 Maret </a:t>
            </a:r>
            <a:r>
              <a:rPr lang="id-ID" sz="2400" dirty="0" smtClean="0"/>
              <a:t>2017</a:t>
            </a:r>
            <a:r>
              <a:rPr lang="en-US" sz="2400" dirty="0" smtClean="0"/>
              <a:t> : Configurations, Query Optimizer, Performance, Data Types</a:t>
            </a:r>
          </a:p>
          <a:p>
            <a:r>
              <a:rPr lang="en-US" sz="2400" dirty="0" smtClean="0"/>
              <a:t>Part 3 - </a:t>
            </a:r>
            <a:r>
              <a:rPr lang="id-ID" sz="2400" dirty="0"/>
              <a:t>4 April </a:t>
            </a:r>
            <a:r>
              <a:rPr lang="id-ID" sz="2400" dirty="0" smtClean="0"/>
              <a:t>2017</a:t>
            </a:r>
            <a:r>
              <a:rPr lang="en-US" sz="2400" dirty="0" smtClean="0"/>
              <a:t> : Data Integrity; Provisioning using Azure &amp; </a:t>
            </a:r>
            <a:r>
              <a:rPr lang="en-US" sz="2400" dirty="0" err="1" smtClean="0"/>
              <a:t>Ansible</a:t>
            </a:r>
            <a:endParaRPr lang="en-US" sz="2400" dirty="0" smtClean="0"/>
          </a:p>
          <a:p>
            <a:r>
              <a:rPr lang="en-US" sz="2400" dirty="0" smtClean="0"/>
              <a:t>Part 4: - May 2017: Reserved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Let’s do it with our pace…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173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Stuff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AutoShape 2" descr="http://www.freeiconspng.com/uploads/production-icon-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54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Stuff 1: Column Store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AutoShape 2" descr="http://www.freeiconspng.com/uploads/production-icon-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6" name="Picture 4" descr="http://kineticagent.com/wp-content/uploads/2012/11/icon_compa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219" y="5560219"/>
            <a:ext cx="1018462" cy="11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1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2" y="1690688"/>
            <a:ext cx="11387655" cy="4297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2000" y="6357256"/>
            <a:ext cx="483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id-ID" sz="1400" dirty="0" smtClean="0"/>
              <a:t>http</a:t>
            </a:r>
            <a:r>
              <a:rPr lang="id-ID" sz="1400" dirty="0"/>
              <a:t>://db.csail.mit.edu/pubs/abadi-column-stores.pdf</a:t>
            </a:r>
          </a:p>
        </p:txBody>
      </p:sp>
    </p:spTree>
    <p:extLst>
      <p:ext uri="{BB962C8B-B14F-4D97-AF65-F5344CB8AC3E}">
        <p14:creationId xmlns:p14="http://schemas.microsoft.com/office/powerpoint/2010/main" val="5668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MGD (Mouse Genetic Database)</a:t>
            </a:r>
          </a:p>
          <a:p>
            <a:r>
              <a:rPr lang="en-US" dirty="0" smtClean="0"/>
              <a:t>Database size: 40GB</a:t>
            </a:r>
          </a:p>
          <a:p>
            <a:r>
              <a:rPr lang="en-US" dirty="0" smtClean="0"/>
              <a:t>table: </a:t>
            </a:r>
            <a:r>
              <a:rPr lang="en-US" dirty="0" err="1" smtClean="0"/>
              <a:t>seq_sequence</a:t>
            </a:r>
            <a:r>
              <a:rPr lang="en-US" dirty="0" smtClean="0"/>
              <a:t> (</a:t>
            </a:r>
            <a:r>
              <a:rPr lang="en-US" dirty="0" err="1" smtClean="0"/>
              <a:t>dna</a:t>
            </a:r>
            <a:r>
              <a:rPr lang="en-US" dirty="0" smtClean="0"/>
              <a:t> sequence information of mice)</a:t>
            </a:r>
          </a:p>
          <a:p>
            <a:r>
              <a:rPr lang="en-US" dirty="0" smtClean="0"/>
              <a:t>number of rows: </a:t>
            </a:r>
            <a:r>
              <a:rPr lang="id-ID" dirty="0" smtClean="0"/>
              <a:t>13237065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average length of </a:t>
            </a:r>
            <a:r>
              <a:rPr lang="en-US" dirty="0" err="1" smtClean="0"/>
              <a:t>dna_sequence</a:t>
            </a:r>
            <a:endParaRPr lang="en-US" dirty="0" smtClean="0"/>
          </a:p>
          <a:p>
            <a:pPr lvl="1"/>
            <a:r>
              <a:rPr lang="id-ID" dirty="0"/>
              <a:t>select avg(length) from seq_sequence</a:t>
            </a:r>
            <a:r>
              <a:rPr lang="id-ID" dirty="0" smtClean="0"/>
              <a:t>;</a:t>
            </a:r>
            <a:r>
              <a:rPr lang="en-US" dirty="0" smtClean="0"/>
              <a:t> -- row based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avg</a:t>
            </a:r>
            <a:r>
              <a:rPr lang="en-US" dirty="0" smtClean="0"/>
              <a:t>(length) from </a:t>
            </a:r>
            <a:r>
              <a:rPr lang="en-US" dirty="0" err="1" smtClean="0"/>
              <a:t>seq_sequence_column</a:t>
            </a:r>
            <a:r>
              <a:rPr lang="en-US" dirty="0" smtClean="0"/>
              <a:t>; --column based</a:t>
            </a:r>
          </a:p>
          <a:p>
            <a:r>
              <a:rPr lang="en-US" dirty="0" smtClean="0"/>
              <a:t>Let’s play a little bit and compare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420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useful for </a:t>
            </a:r>
            <a:r>
              <a:rPr lang="en-US" b="1" dirty="0" smtClean="0"/>
              <a:t>any aggregation </a:t>
            </a:r>
            <a:r>
              <a:rPr lang="en-US" dirty="0" smtClean="0"/>
              <a:t>such as average, count, sum, min, max</a:t>
            </a:r>
          </a:p>
          <a:p>
            <a:r>
              <a:rPr lang="en-US" dirty="0" smtClean="0"/>
              <a:t>Faster analytics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28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Stuff 2: JSONB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data, anyone?</a:t>
            </a:r>
            <a:endParaRPr lang="id-ID" dirty="0"/>
          </a:p>
        </p:txBody>
      </p:sp>
      <p:sp>
        <p:nvSpPr>
          <p:cNvPr id="4" name="AutoShape 2" descr="http://www.freeiconspng.com/uploads/production-icon-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5" name="Picture 2" descr="http://www.freeiconspng.com/uploads/production-icon-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300" y="5441949"/>
            <a:ext cx="1263650" cy="12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22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 Francisco city lots information</a:t>
            </a:r>
          </a:p>
          <a:p>
            <a:r>
              <a:rPr lang="en-US" dirty="0" smtClean="0"/>
              <a:t>Database size: 177 MB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data</a:t>
            </a:r>
          </a:p>
          <a:p>
            <a:endParaRPr lang="en-US" dirty="0"/>
          </a:p>
          <a:p>
            <a:r>
              <a:rPr lang="en-US" dirty="0" smtClean="0"/>
              <a:t>Let’s play with 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316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Stuff 3: </a:t>
            </a:r>
            <a:r>
              <a:rPr lang="en-US" dirty="0" err="1" smtClean="0"/>
              <a:t>Openresty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JSON rest-</a:t>
            </a:r>
            <a:r>
              <a:rPr lang="en-US" dirty="0" err="1" smtClean="0"/>
              <a:t>api</a:t>
            </a:r>
            <a:r>
              <a:rPr lang="en-US" dirty="0" smtClean="0"/>
              <a:t> without coding</a:t>
            </a:r>
            <a:endParaRPr lang="id-ID" dirty="0"/>
          </a:p>
        </p:txBody>
      </p:sp>
      <p:sp>
        <p:nvSpPr>
          <p:cNvPr id="4" name="AutoShape 2" descr="http://www.freeiconspng.com/uploads/production-icon-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5" name="Picture 2" descr="http://www.freeiconspng.com/uploads/production-icon-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300" y="5441949"/>
            <a:ext cx="1263650" cy="12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30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Openresty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openresty</a:t>
            </a:r>
            <a:r>
              <a:rPr lang="en-US" dirty="0" smtClean="0"/>
              <a:t> = </a:t>
            </a:r>
            <a:r>
              <a:rPr lang="en-US" dirty="0" err="1" smtClean="0"/>
              <a:t>nginx</a:t>
            </a:r>
            <a:r>
              <a:rPr lang="en-US" dirty="0" smtClean="0"/>
              <a:t> + </a:t>
            </a:r>
            <a:r>
              <a:rPr lang="en-US" dirty="0" err="1" smtClean="0"/>
              <a:t>lua</a:t>
            </a:r>
            <a:r>
              <a:rPr lang="en-US" dirty="0" smtClean="0"/>
              <a:t> + so many modules</a:t>
            </a:r>
          </a:p>
          <a:p>
            <a:r>
              <a:rPr lang="id-ID" dirty="0"/>
              <a:t>https://openresty.org/en/</a:t>
            </a:r>
          </a:p>
        </p:txBody>
      </p:sp>
    </p:spTree>
    <p:extLst>
      <p:ext uri="{BB962C8B-B14F-4D97-AF65-F5344CB8AC3E}">
        <p14:creationId xmlns:p14="http://schemas.microsoft.com/office/powerpoint/2010/main" val="9945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Openresty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openresty</a:t>
            </a:r>
            <a:r>
              <a:rPr lang="en-US" dirty="0" smtClean="0"/>
              <a:t> = </a:t>
            </a:r>
            <a:r>
              <a:rPr lang="en-US" dirty="0" err="1" smtClean="0"/>
              <a:t>nginx</a:t>
            </a:r>
            <a:r>
              <a:rPr lang="en-US" dirty="0" smtClean="0"/>
              <a:t> + </a:t>
            </a:r>
            <a:r>
              <a:rPr lang="en-US" dirty="0" err="1" smtClean="0"/>
              <a:t>lua</a:t>
            </a:r>
            <a:r>
              <a:rPr lang="en-US" dirty="0" smtClean="0"/>
              <a:t> + so many modules</a:t>
            </a:r>
          </a:p>
          <a:p>
            <a:r>
              <a:rPr lang="id-ID" dirty="0">
                <a:hlinkClick r:id="rId2"/>
              </a:rPr>
              <a:t>https://openresty.org/en</a:t>
            </a:r>
            <a:r>
              <a:rPr lang="id-ID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r>
              <a:rPr lang="id-ID" dirty="0"/>
              <a:t>https://pg_demo.virkea.com/get_data</a:t>
            </a:r>
          </a:p>
        </p:txBody>
      </p:sp>
    </p:spTree>
    <p:extLst>
      <p:ext uri="{BB962C8B-B14F-4D97-AF65-F5344CB8AC3E}">
        <p14:creationId xmlns:p14="http://schemas.microsoft.com/office/powerpoint/2010/main" val="13140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Nur Agus Suryoko</a:t>
            </a:r>
          </a:p>
          <a:p>
            <a:r>
              <a:rPr lang="en-US" dirty="0" smtClean="0"/>
              <a:t>Occupation: Infrastructure Architect</a:t>
            </a:r>
          </a:p>
          <a:p>
            <a:r>
              <a:rPr lang="en-US" dirty="0" smtClean="0"/>
              <a:t>Company: </a:t>
            </a:r>
            <a:r>
              <a:rPr lang="en-US" dirty="0" err="1" smtClean="0"/>
              <a:t>Virkea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5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Openresty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nginx.conf</a:t>
            </a:r>
            <a:endParaRPr lang="en-US" dirty="0"/>
          </a:p>
          <a:p>
            <a:pPr marL="0" indent="0">
              <a:buNone/>
            </a:pPr>
            <a:r>
              <a:rPr lang="id-ID" sz="1800" dirty="0" smtClean="0">
                <a:latin typeface="Consolas" panose="020B0609020204030204" pitchFamily="49" charset="0"/>
              </a:rPr>
              <a:t>upstream </a:t>
            </a:r>
            <a:r>
              <a:rPr lang="id-ID" sz="1800" dirty="0">
                <a:latin typeface="Consolas" panose="020B0609020204030204" pitchFamily="49" charset="0"/>
              </a:rPr>
              <a:t>database </a:t>
            </a:r>
            <a:r>
              <a:rPr lang="id-ID" sz="1800" dirty="0" smtClean="0">
                <a:latin typeface="Consolas" panose="020B0609020204030204" pitchFamily="49" charset="0"/>
              </a:rPr>
              <a:t>{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id-ID" sz="1800" dirty="0" smtClean="0">
                <a:latin typeface="Consolas" panose="020B0609020204030204" pitchFamily="49" charset="0"/>
              </a:rPr>
              <a:t>postgres_server </a:t>
            </a:r>
            <a:r>
              <a:rPr lang="id-ID" sz="1800" dirty="0">
                <a:latin typeface="Consolas" panose="020B0609020204030204" pitchFamily="49" charset="0"/>
              </a:rPr>
              <a:t>127.0.0.1 dbname=mgd user=mgd password=Initial1</a:t>
            </a:r>
            <a:r>
              <a:rPr lang="id-ID" sz="1800" dirty="0" smtClean="0">
                <a:latin typeface="Consolas" panose="020B0609020204030204" pitchFamily="49" charset="0"/>
              </a:rPr>
              <a:t>;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sites-enabled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 location /</a:t>
            </a:r>
            <a:r>
              <a:rPr lang="en-US" sz="1800" dirty="0" err="1">
                <a:solidFill>
                  <a:prstClr val="black"/>
                </a:solidFill>
              </a:rPr>
              <a:t>get_data</a:t>
            </a:r>
            <a:r>
              <a:rPr lang="en-US" sz="1800" dirty="0">
                <a:solidFill>
                  <a:prstClr val="black"/>
                </a:solidFill>
              </a:rPr>
              <a:t> {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                </a:t>
            </a:r>
            <a:r>
              <a:rPr lang="en-US" sz="1800" dirty="0" err="1">
                <a:solidFill>
                  <a:prstClr val="black"/>
                </a:solidFill>
              </a:rPr>
              <a:t>postgres_pass</a:t>
            </a:r>
            <a:r>
              <a:rPr lang="en-US" sz="1800" dirty="0">
                <a:solidFill>
                  <a:prstClr val="black"/>
                </a:solidFill>
              </a:rPr>
              <a:t> database</a:t>
            </a:r>
            <a:r>
              <a:rPr lang="en-US" sz="1800" dirty="0" smtClean="0">
                <a:solidFill>
                  <a:prstClr val="black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	</a:t>
            </a:r>
            <a:r>
              <a:rPr lang="en-US" sz="1800" dirty="0" smtClean="0">
                <a:solidFill>
                  <a:prstClr val="black"/>
                </a:solidFill>
              </a:rPr>
              <a:t>escape $</a:t>
            </a:r>
            <a:r>
              <a:rPr lang="en-US" sz="1800" dirty="0" err="1" smtClean="0">
                <a:solidFill>
                  <a:prstClr val="black"/>
                </a:solidFill>
              </a:rPr>
              <a:t>seq_type</a:t>
            </a:r>
            <a:r>
              <a:rPr lang="en-US" sz="1800" dirty="0" smtClean="0">
                <a:solidFill>
                  <a:prstClr val="black"/>
                </a:solidFill>
              </a:rPr>
              <a:t>;</a:t>
            </a: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                </a:t>
            </a:r>
            <a:r>
              <a:rPr lang="en-US" sz="1800" dirty="0" err="1">
                <a:solidFill>
                  <a:prstClr val="black"/>
                </a:solidFill>
              </a:rPr>
              <a:t>rds_json</a:t>
            </a:r>
            <a:r>
              <a:rPr lang="en-US" sz="1800" dirty="0">
                <a:solidFill>
                  <a:prstClr val="black"/>
                </a:solidFill>
              </a:rPr>
              <a:t> on;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                </a:t>
            </a:r>
            <a:r>
              <a:rPr lang="en-US" sz="1800" dirty="0" err="1">
                <a:solidFill>
                  <a:prstClr val="black"/>
                </a:solidFill>
              </a:rPr>
              <a:t>postgres_query</a:t>
            </a:r>
            <a:r>
              <a:rPr lang="en-US" sz="1800" dirty="0">
                <a:solidFill>
                  <a:prstClr val="black"/>
                </a:solidFill>
              </a:rPr>
              <a:t> HEAD GET "select </a:t>
            </a:r>
            <a:r>
              <a:rPr lang="en-US" sz="1800" dirty="0" err="1">
                <a:solidFill>
                  <a:prstClr val="black"/>
                </a:solidFill>
              </a:rPr>
              <a:t>avg</a:t>
            </a:r>
            <a:r>
              <a:rPr lang="en-US" sz="1800" dirty="0">
                <a:solidFill>
                  <a:prstClr val="black"/>
                </a:solidFill>
              </a:rPr>
              <a:t>(length) </a:t>
            </a:r>
            <a:r>
              <a:rPr lang="en-US" sz="1800" dirty="0" err="1">
                <a:solidFill>
                  <a:prstClr val="black"/>
                </a:solidFill>
              </a:rPr>
              <a:t>avg_dna_seq_length</a:t>
            </a:r>
            <a:r>
              <a:rPr lang="en-US" sz="1800" dirty="0">
                <a:solidFill>
                  <a:prstClr val="black"/>
                </a:solidFill>
              </a:rPr>
              <a:t> from </a:t>
            </a:r>
            <a:r>
              <a:rPr lang="en-US" sz="1800" dirty="0" err="1" smtClean="0">
                <a:solidFill>
                  <a:prstClr val="black"/>
                </a:solidFill>
              </a:rPr>
              <a:t>seq_sequence_column</a:t>
            </a:r>
            <a:r>
              <a:rPr lang="en-US" sz="1800" dirty="0" smtClean="0">
                <a:solidFill>
                  <a:prstClr val="black"/>
                </a:solidFill>
              </a:rPr>
              <a:t> where type = $</a:t>
            </a:r>
            <a:r>
              <a:rPr lang="en-US" sz="1800" dirty="0" err="1" smtClean="0">
                <a:solidFill>
                  <a:prstClr val="black"/>
                </a:solidFill>
              </a:rPr>
              <a:t>seq_type</a:t>
            </a:r>
            <a:r>
              <a:rPr lang="en-US" sz="1800" dirty="0" smtClean="0">
                <a:solidFill>
                  <a:prstClr val="black"/>
                </a:solidFill>
              </a:rPr>
              <a:t>;";</a:t>
            </a: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        }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}</a:t>
            </a:r>
          </a:p>
          <a:p>
            <a:pPr marL="0" indent="0">
              <a:buNone/>
            </a:pPr>
            <a:endParaRPr lang="id-ID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Openresty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id-ID" dirty="0"/>
              <a:t>http://www.slideshare.net/nursuryoko/</a:t>
            </a:r>
            <a:r>
              <a:rPr lang="id-ID" b="1" dirty="0"/>
              <a:t>building-rest-api-without-coding</a:t>
            </a:r>
          </a:p>
        </p:txBody>
      </p:sp>
    </p:spTree>
    <p:extLst>
      <p:ext uri="{BB962C8B-B14F-4D97-AF65-F5344CB8AC3E}">
        <p14:creationId xmlns:p14="http://schemas.microsoft.com/office/powerpoint/2010/main" val="33770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&amp; Restore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AutoShape 2" descr="http://www.freeiconspng.com/uploads/production-icon-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00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ACID &amp; MVCC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793343" cy="4351338"/>
          </a:xfrm>
        </p:spPr>
        <p:txBody>
          <a:bodyPr/>
          <a:lstStyle/>
          <a:p>
            <a:r>
              <a:rPr lang="en-US" dirty="0" smtClean="0"/>
              <a:t>Atomicity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Durability</a:t>
            </a:r>
            <a:endParaRPr lang="id-ID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631543" y="1690688"/>
            <a:ext cx="4793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 Version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Control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1142" y="5357793"/>
            <a:ext cx="9089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Write-ahead-logs</a:t>
            </a:r>
          </a:p>
          <a:p>
            <a:r>
              <a:rPr lang="en-US" sz="2800" dirty="0" smtClean="0"/>
              <a:t>Point-in-time recovery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0429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c1.staticflickr.com/3/2422/3981364314_d4b30cb739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32" y="128361"/>
            <a:ext cx="97536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Simplified: DUMP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simple syntax:</a:t>
            </a:r>
          </a:p>
          <a:p>
            <a:pPr lvl="1"/>
            <a:r>
              <a:rPr lang="en-US" dirty="0" err="1" smtClean="0"/>
              <a:t>pg_dump</a:t>
            </a:r>
            <a:r>
              <a:rPr lang="en-US" dirty="0" smtClean="0"/>
              <a:t> –F &lt;file type&gt; -f &lt;file name&gt; &lt;</a:t>
            </a:r>
            <a:r>
              <a:rPr lang="en-US" dirty="0" err="1" smtClean="0"/>
              <a:t>db_name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Specific hosts:</a:t>
            </a:r>
          </a:p>
          <a:p>
            <a:pPr lvl="1"/>
            <a:r>
              <a:rPr lang="en-US" dirty="0" err="1" smtClean="0"/>
              <a:t>pg_dump</a:t>
            </a:r>
            <a:r>
              <a:rPr lang="en-US" dirty="0" smtClean="0"/>
              <a:t> –F &lt;file type&gt; -f &lt;file name&gt; -h &lt;remote host&gt; &lt;</a:t>
            </a:r>
            <a:r>
              <a:rPr lang="en-US" dirty="0" err="1" smtClean="0"/>
              <a:t>db_name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Specific hosts &amp; users:</a:t>
            </a:r>
          </a:p>
          <a:p>
            <a:pPr lvl="1"/>
            <a:r>
              <a:rPr lang="en-US" dirty="0" err="1" smtClean="0"/>
              <a:t>pg_dump</a:t>
            </a:r>
            <a:r>
              <a:rPr lang="en-US" dirty="0" smtClean="0"/>
              <a:t> –F &lt;file type&gt; -f &lt;file name&gt; -h &lt;remote host&gt; -U &lt;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useraname</a:t>
            </a:r>
            <a:r>
              <a:rPr lang="en-US" dirty="0" smtClean="0"/>
              <a:t>&gt; &lt;</a:t>
            </a:r>
            <a:r>
              <a:rPr lang="en-US" dirty="0" err="1" smtClean="0"/>
              <a:t>db_name</a:t>
            </a:r>
            <a:r>
              <a:rPr lang="en-US" dirty="0" smtClean="0"/>
              <a:t>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273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Simplified: Various Case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Dumping DB:</a:t>
            </a:r>
          </a:p>
          <a:p>
            <a:pPr lvl="1"/>
            <a:r>
              <a:rPr lang="id-ID" dirty="0" smtClean="0"/>
              <a:t>pg_dump </a:t>
            </a:r>
            <a:r>
              <a:rPr lang="id-ID" dirty="0"/>
              <a:t>-F custom -f dump_json_sample_14022017.custom -h postgres.virkea.com -U postgres </a:t>
            </a:r>
            <a:r>
              <a:rPr lang="id-ID" dirty="0" smtClean="0"/>
              <a:t>json_sample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Extract table content to </a:t>
            </a:r>
            <a:r>
              <a:rPr lang="en-US" dirty="0" err="1" smtClean="0"/>
              <a:t>sql</a:t>
            </a:r>
            <a:r>
              <a:rPr lang="en-US" dirty="0" smtClean="0"/>
              <a:t>:</a:t>
            </a:r>
          </a:p>
          <a:p>
            <a:pPr lvl="1"/>
            <a:r>
              <a:rPr lang="id-ID" dirty="0"/>
              <a:t>pg_dump -F plain -f dumpsql_progeny_14022017 </a:t>
            </a:r>
            <a:r>
              <a:rPr lang="id-ID" b="1" dirty="0"/>
              <a:t>-t crs_progeny </a:t>
            </a:r>
            <a:r>
              <a:rPr lang="id-ID" dirty="0"/>
              <a:t>-h postgres.virkea.com -U mgd mgd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Simplified: Various Case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DDL </a:t>
            </a:r>
            <a:r>
              <a:rPr lang="en-US" dirty="0" err="1" smtClean="0"/>
              <a:t>statament</a:t>
            </a:r>
            <a:r>
              <a:rPr lang="en-US" dirty="0" smtClean="0"/>
              <a:t>:</a:t>
            </a:r>
          </a:p>
          <a:p>
            <a:pPr lvl="1"/>
            <a:r>
              <a:rPr lang="id-ID" dirty="0"/>
              <a:t>pg_dump -F plain -f dumpddl_progeny_14022017 </a:t>
            </a:r>
            <a:r>
              <a:rPr lang="id-ID" b="1" dirty="0"/>
              <a:t>-t crs_progeny -s </a:t>
            </a:r>
            <a:r>
              <a:rPr lang="id-ID" dirty="0"/>
              <a:t>-h postgres.virkea.com -U mgd </a:t>
            </a:r>
            <a:r>
              <a:rPr lang="id-ID" dirty="0" smtClean="0"/>
              <a:t>mgd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Extract table content to </a:t>
            </a:r>
            <a:r>
              <a:rPr lang="en-US" dirty="0" err="1" smtClean="0"/>
              <a:t>sql</a:t>
            </a:r>
            <a:r>
              <a:rPr lang="en-US" dirty="0" smtClean="0"/>
              <a:t>:</a:t>
            </a:r>
          </a:p>
          <a:p>
            <a:pPr lvl="1"/>
            <a:r>
              <a:rPr lang="id-ID" dirty="0"/>
              <a:t>pg_dump -F plain -f dumpsql_progeny_14022017 -t crs_progeny -h postgres.virkea.com -U mgd mgd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8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pg_dump</a:t>
            </a:r>
            <a:r>
              <a:rPr lang="en-US" dirty="0" smtClean="0"/>
              <a:t> parameters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id-ID" dirty="0"/>
              <a:t>https://www.postgresql.org/docs/9.6/static/app-pgdump.html</a:t>
            </a:r>
          </a:p>
        </p:txBody>
      </p:sp>
    </p:spTree>
    <p:extLst>
      <p:ext uri="{BB962C8B-B14F-4D97-AF65-F5344CB8AC3E}">
        <p14:creationId xmlns:p14="http://schemas.microsoft.com/office/powerpoint/2010/main" val="40267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the database</a:t>
            </a:r>
          </a:p>
          <a:p>
            <a:r>
              <a:rPr lang="en-US" dirty="0" smtClean="0"/>
              <a:t>create the user (optional)</a:t>
            </a:r>
          </a:p>
          <a:p>
            <a:r>
              <a:rPr lang="en-US" dirty="0" smtClean="0"/>
              <a:t>restore:</a:t>
            </a:r>
          </a:p>
          <a:p>
            <a:pPr lvl="1"/>
            <a:r>
              <a:rPr lang="en-US" dirty="0" err="1" smtClean="0"/>
              <a:t>pg_restore</a:t>
            </a:r>
            <a:r>
              <a:rPr lang="en-US" dirty="0" smtClean="0"/>
              <a:t> –F custom –d </a:t>
            </a:r>
            <a:r>
              <a:rPr lang="en-US" dirty="0" err="1" smtClean="0"/>
              <a:t>json_sample</a:t>
            </a:r>
            <a:r>
              <a:rPr lang="en-US" dirty="0" smtClean="0"/>
              <a:t> </a:t>
            </a:r>
            <a:r>
              <a:rPr lang="id-ID" dirty="0" smtClean="0"/>
              <a:t>dump_json_sample_14022017.custom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dirty="0" err="1" smtClean="0"/>
              <a:t>dumpfile</a:t>
            </a:r>
            <a:r>
              <a:rPr lang="en-US" dirty="0" smtClean="0"/>
              <a:t> as </a:t>
            </a:r>
            <a:r>
              <a:rPr lang="en-US" dirty="0" err="1" smtClean="0"/>
              <a:t>postgres:postgres</a:t>
            </a:r>
            <a:endParaRPr lang="en-US" dirty="0" smtClean="0"/>
          </a:p>
          <a:p>
            <a:r>
              <a:rPr lang="en-US" dirty="0" smtClean="0"/>
              <a:t>run locally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19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Past…</a:t>
            </a:r>
            <a:endParaRPr lang="id-ID" dirty="0"/>
          </a:p>
        </p:txBody>
      </p:sp>
      <p:pic>
        <p:nvPicPr>
          <p:cNvPr id="2050" name="Picture 2" descr="http://redstk.com/wp-content/uploads/2015/06/logo-oracl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2204"/>
            <a:ext cx="4221692" cy="9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forums.bsdinsight.com/attachments/ibm-db2-png.1337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96389"/>
            <a:ext cx="4221692" cy="129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ages.ampower.me/article/4421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442" y="1788356"/>
            <a:ext cx="2587625" cy="124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vignette3.wikia.nocookie.net/logopedia/images/c/cd/MicrosoftSQLServer.png/revision/latest?cb=201506142336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81" y="3557875"/>
            <a:ext cx="4466494" cy="113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5002287"/>
            <a:ext cx="2991581" cy="154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9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Shutdown app servers during dump (not doable in production)</a:t>
            </a:r>
          </a:p>
          <a:p>
            <a:r>
              <a:rPr lang="en-US" dirty="0" smtClean="0"/>
              <a:t>User PITR (taking advantage of </a:t>
            </a:r>
            <a:r>
              <a:rPr lang="en-US" dirty="0" err="1" smtClean="0"/>
              <a:t>wal</a:t>
            </a:r>
            <a:r>
              <a:rPr lang="en-US" dirty="0" smtClean="0"/>
              <a:t>) if possible</a:t>
            </a:r>
          </a:p>
          <a:p>
            <a:r>
              <a:rPr lang="en-US" dirty="0" smtClean="0"/>
              <a:t>Recommended format: </a:t>
            </a:r>
            <a:r>
              <a:rPr lang="en-US" b="1" dirty="0" smtClean="0"/>
              <a:t>custom </a:t>
            </a:r>
            <a:r>
              <a:rPr lang="en-US" dirty="0" smtClean="0"/>
              <a:t>(binary, compressed)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Only one way to ensure your backup is valid:</a:t>
            </a:r>
          </a:p>
          <a:p>
            <a:pPr lvl="1"/>
            <a:r>
              <a:rPr lang="en-US" sz="4800" b="1" dirty="0" smtClean="0"/>
              <a:t>test restore</a:t>
            </a:r>
            <a:endParaRPr lang="en-US" b="1" dirty="0" smtClean="0"/>
          </a:p>
          <a:p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0334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</a:t>
            </a:r>
            <a:r>
              <a:rPr lang="en-US" dirty="0" err="1" smtClean="0"/>
              <a:t>Postgres</a:t>
            </a:r>
            <a:r>
              <a:rPr lang="en-US" dirty="0" smtClean="0"/>
              <a:t> Account</a:t>
            </a:r>
            <a:br>
              <a:rPr lang="en-US" dirty="0" smtClean="0"/>
            </a:br>
            <a:r>
              <a:rPr lang="en-US" sz="3600" dirty="0" smtClean="0"/>
              <a:t>SSL Encrypted Traffic</a:t>
            </a:r>
            <a:br>
              <a:rPr lang="en-US" sz="3600" dirty="0" smtClean="0"/>
            </a:br>
            <a:r>
              <a:rPr lang="en-US" sz="3600" dirty="0" smtClean="0"/>
              <a:t>Huge storage (400GB)</a:t>
            </a:r>
            <a:endParaRPr lang="id-ID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me: </a:t>
            </a:r>
            <a:br>
              <a:rPr lang="en-US" dirty="0" smtClean="0"/>
            </a:br>
            <a:r>
              <a:rPr lang="en-US" dirty="0" smtClean="0"/>
              <a:t>Slack: jlpcommunity.slack.com</a:t>
            </a:r>
            <a:br>
              <a:rPr lang="en-US" dirty="0" smtClean="0"/>
            </a:br>
            <a:r>
              <a:rPr lang="en-US" dirty="0" smtClean="0"/>
              <a:t>Twitter: @</a:t>
            </a:r>
            <a:r>
              <a:rPr lang="en-US" dirty="0" err="1" smtClean="0"/>
              <a:t>berandajiwa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46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(NO SLA) help on </a:t>
            </a:r>
            <a:r>
              <a:rPr lang="en-US" dirty="0" err="1" smtClean="0"/>
              <a:t>postgres</a:t>
            </a:r>
            <a:endParaRPr lang="id-ID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me: </a:t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Slack: jlpcommunity.slack.com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>Twitter: @</a:t>
            </a:r>
            <a:r>
              <a:rPr lang="en-US" dirty="0" err="1" smtClean="0"/>
              <a:t>berandajiwa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31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34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0632" y="2842665"/>
            <a:ext cx="812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MAKE POSTGRES PERFORMANCE FLY!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8039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id-ID" dirty="0"/>
          </a:p>
        </p:txBody>
      </p:sp>
      <p:pic>
        <p:nvPicPr>
          <p:cNvPr id="4" name="Picture 2" descr="http://blog.nordeus.com/files/libraryblog/articles/postgres/postgresq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09" y="1988989"/>
            <a:ext cx="9225492" cy="295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Postgres</a:t>
            </a:r>
            <a:r>
              <a:rPr lang="en-US" dirty="0" smtClean="0"/>
              <a:t>? - Gartner Magic Quadrant</a:t>
            </a:r>
            <a:endParaRPr lang="id-ID" dirty="0"/>
          </a:p>
        </p:txBody>
      </p:sp>
      <p:pic>
        <p:nvPicPr>
          <p:cNvPr id="3074" name="Picture 2" descr="Figure 1. Magic Quadrant for Operational Database Management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29" y="1582057"/>
            <a:ext cx="5275942" cy="527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0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Postgres</a:t>
            </a:r>
            <a:r>
              <a:rPr lang="en-US" dirty="0" smtClean="0"/>
              <a:t>? – Gartner Magic Quadrant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6" y="1532467"/>
            <a:ext cx="4768141" cy="4751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8667" y="1761067"/>
            <a:ext cx="4131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 open-source:</a:t>
            </a:r>
          </a:p>
          <a:p>
            <a:r>
              <a:rPr lang="en-US" sz="3200" dirty="0" smtClean="0"/>
              <a:t>3 </a:t>
            </a:r>
            <a:r>
              <a:rPr lang="en-US" sz="3200" dirty="0" err="1" smtClean="0"/>
              <a:t>nosql</a:t>
            </a:r>
            <a:endParaRPr lang="en-US" sz="3200" dirty="0" smtClean="0"/>
          </a:p>
          <a:p>
            <a:r>
              <a:rPr lang="en-US" sz="3200" b="1" dirty="0" smtClean="0"/>
              <a:t>1 </a:t>
            </a:r>
            <a:r>
              <a:rPr lang="en-US" sz="3200" b="1" dirty="0" err="1" smtClean="0"/>
              <a:t>rdbms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25380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OOT: </a:t>
            </a:r>
            <a:r>
              <a:rPr lang="en-US" dirty="0" err="1" smtClean="0"/>
              <a:t>VoltDB</a:t>
            </a:r>
            <a:endParaRPr lang="id-ID" dirty="0"/>
          </a:p>
        </p:txBody>
      </p:sp>
      <p:pic>
        <p:nvPicPr>
          <p:cNvPr id="3074" name="Picture 2" descr="Figure 1. Magic Quadrant for Operational Database Management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29" y="1582057"/>
            <a:ext cx="5275942" cy="527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docs.voltdb.com/graphics/big_voltdb_logo_201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08" y="5228188"/>
            <a:ext cx="1105959" cy="44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5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1137</Words>
  <Application>Microsoft Office PowerPoint</Application>
  <PresentationFormat>Widescreen</PresentationFormat>
  <Paragraphs>245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Office Theme</vt:lpstr>
      <vt:lpstr>Part 1</vt:lpstr>
      <vt:lpstr>PowerPoint Presentation</vt:lpstr>
      <vt:lpstr>Welcome</vt:lpstr>
      <vt:lpstr>Speaker</vt:lpstr>
      <vt:lpstr>Past…</vt:lpstr>
      <vt:lpstr>Current</vt:lpstr>
      <vt:lpstr>Why Postgres? - Gartner Magic Quadrant</vt:lpstr>
      <vt:lpstr>Why Postgres? – Gartner Magic Quadrant</vt:lpstr>
      <vt:lpstr>OOT: VoltDB</vt:lpstr>
      <vt:lpstr>Why Postgres? Personal Opinion</vt:lpstr>
      <vt:lpstr>Characteristics</vt:lpstr>
      <vt:lpstr>Characteristics</vt:lpstr>
      <vt:lpstr>“Enough talking, show me the terminal already!”</vt:lpstr>
      <vt:lpstr>PowerPoint Presentation</vt:lpstr>
      <vt:lpstr>PowerPoint Presentation</vt:lpstr>
      <vt:lpstr>Installation</vt:lpstr>
      <vt:lpstr>Installation 1: Distro Package</vt:lpstr>
      <vt:lpstr>Installation 2: EnterpriseDB PostgreSQL</vt:lpstr>
      <vt:lpstr>Installation 3: Compile</vt:lpstr>
      <vt:lpstr>Installation 4: Ansible</vt:lpstr>
      <vt:lpstr>Clients</vt:lpstr>
      <vt:lpstr>pgAdmin 4</vt:lpstr>
      <vt:lpstr>psql</vt:lpstr>
      <vt:lpstr>The Database</vt:lpstr>
      <vt:lpstr>postgres = cluster</vt:lpstr>
      <vt:lpstr>Creating another cluster</vt:lpstr>
      <vt:lpstr>Extensions: uuid-ossp</vt:lpstr>
      <vt:lpstr>Extensions: ltree</vt:lpstr>
      <vt:lpstr>Create database &amp; fill the data</vt:lpstr>
      <vt:lpstr>Cool Stuff</vt:lpstr>
      <vt:lpstr>Cool Stuff 1: Column Store</vt:lpstr>
      <vt:lpstr>Column store</vt:lpstr>
      <vt:lpstr>Our Example</vt:lpstr>
      <vt:lpstr>Column Store</vt:lpstr>
      <vt:lpstr>Cool Stuff 2: JSONB</vt:lpstr>
      <vt:lpstr>Our Example</vt:lpstr>
      <vt:lpstr>Cool Stuff 3: Openresty</vt:lpstr>
      <vt:lpstr>Openresty</vt:lpstr>
      <vt:lpstr>Openresty</vt:lpstr>
      <vt:lpstr>Openresty</vt:lpstr>
      <vt:lpstr>Openresty</vt:lpstr>
      <vt:lpstr>Backup &amp; Restore</vt:lpstr>
      <vt:lpstr>Part 1: ACID &amp; MVCC</vt:lpstr>
      <vt:lpstr>PowerPoint Presentation</vt:lpstr>
      <vt:lpstr>Backup Simplified: DUMP</vt:lpstr>
      <vt:lpstr>Backup Simplified: Various Case</vt:lpstr>
      <vt:lpstr>Backup Simplified: Various Case</vt:lpstr>
      <vt:lpstr>pg_dump parameters</vt:lpstr>
      <vt:lpstr>Restore</vt:lpstr>
      <vt:lpstr>Tips</vt:lpstr>
      <vt:lpstr>FREE Postgres Account SSL Encrypted Traffic Huge storage (400GB)</vt:lpstr>
      <vt:lpstr>FREE (NO SLA) help on postgres</vt:lpstr>
      <vt:lpstr>NEXT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Nur Agus</dc:creator>
  <cp:lastModifiedBy>Nur Agus</cp:lastModifiedBy>
  <cp:revision>44</cp:revision>
  <dcterms:created xsi:type="dcterms:W3CDTF">2017-02-13T16:26:57Z</dcterms:created>
  <dcterms:modified xsi:type="dcterms:W3CDTF">2017-02-15T03:16:04Z</dcterms:modified>
</cp:coreProperties>
</file>