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6AF8-830D-434B-B012-0B46F0B66C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888E-1EA8-458D-8BAA-33C8E55EF7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C7C0-DFE5-4218-84AE-6C3DC6BAE4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1B3B78-F83F-437F-AE9B-ED4AB7F987F7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39C7-9CD6-43BC-9046-5C87FB829E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6F23-B48B-474F-BD74-0C2A98E5DB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56C8B0-969D-4954-B86C-172B457221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457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24C8-9F1A-488E-9637-35ECD77803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74C56-2519-41E2-BEC4-7D176547E20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506F-751E-423F-9646-30101CFD80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A116E1-5E9D-4F12-9819-98CB4F95E036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4E0C-D9C5-4FCA-8EE3-62FA42B468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5E39-CC9C-4133-8A45-E9B1FBA499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B84DB8-49C5-4812-905C-3F9D70E859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4A67B-9A04-4D4E-842F-F07064CCC5E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793A2-2329-4603-8365-AA55C1B5D15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51DD-4890-4913-8C4D-8A5E1167A3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3B8436-3763-48BC-B789-87C0B1DA2BBA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BF7C-7A19-49F2-AB4D-64F78848D8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2BC14-BE85-4B03-9357-E3347606FF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8BC24-5474-4F6E-AE36-B9A5F68A27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3420-B998-45F8-B77D-541281BD6A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A518-4B71-4010-B117-8DDD43CAC5F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1A81-281C-4695-A16F-BC27E719E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A2413D-91A6-4D29-88B4-35C99AA15772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B85F-90B7-4BF1-8F5C-2A182D6BE4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217C-15E5-4E6A-9776-FD654DBBA0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57D165-7120-4370-90B6-666DAB05D2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7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A879-3372-45A0-A681-200C267A67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DD2F-7884-4448-A296-E42B99297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CB46-86D4-4F12-B679-0551E7F0D8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4DC1DB-7B91-4E2C-AC81-452C3B8EB1DE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47010-C0C1-48CF-AB92-8E81FE0AA7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5821-07A8-4EA3-AE1C-37AF893E13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A7347F-67FE-406B-82E2-5CEDF8C1F4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36CB-E23B-435F-AA23-6E4D7306FB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E186-AE1D-43BF-88C7-CB85F9F7E5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A0DA4-69DE-470E-B645-7EF6901010F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48042-A5FC-4D32-9C3A-1269324122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191495-BE1F-4F1A-B5B4-19437F34BE07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15A4-B19C-4479-9E59-F7F2D6E85B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A5E9-7BC2-4805-AD75-C09AB9CDF1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8BD70A-36EE-4404-A413-1E1CAAB3E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57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0CA4-D9B4-45BB-A044-287301F9B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BB47-5D9C-4B72-AFF8-43DA9DBD0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58DA-9002-477F-B64D-947C0BBCC1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80EF8-1CEE-42E5-8D77-92EA4443AC5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7BBD2-A9FF-44F0-B9FF-5CC2B839B5F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60A2D-0780-427F-AA19-20EEE1D7A6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5AD78-D0E5-4E58-BB09-658C1008F14C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6A30D-A261-4CE4-9BA9-8399AF5698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214B-1918-411F-A6B9-F1511F1C4C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4B67-194A-4E04-B81F-A2C91F03DD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112C-E396-4DE1-BD78-1FF70FCC3F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13764-EBD5-472D-B934-53884ED316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A7D3EE-9EF2-4D02-BE38-7322408AC1DB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A519E-B8CC-4AAC-926E-868202984C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48884-B530-4712-ABAF-452F4310D4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797EE4-90CD-4ACC-9A21-CAE40156E0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2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3208A-01D6-45F3-8227-A1EC282D2C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B9F8D7-8201-43A6-9009-44DB74AB59A7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00BA-CD38-4A4B-956A-573837DB66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8F2FA-E88F-4F91-B1C7-E9B35D6D59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B6A854-83C1-469D-8481-E1ED42827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66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8A58-70D5-4BAD-BB8D-FA1145D2A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AE16-719F-4313-A42B-9919F89054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33D6-FA20-454F-A0E3-EE08A7C6B54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4F941-AD67-489C-9F74-7312C58509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4EF086-9479-474C-A56F-9F504512DFBF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A2A25-C37F-46CA-AC7A-718CBE5657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A4CC-20A0-4FA7-84D8-E6618CEFD1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30B39F-679D-4F7A-ABA7-22ACF6C10A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6EE4-8FAA-4412-A7A0-712F6B7A8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845C8-E9D7-4200-983A-A1C37867C7A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49C41-0A33-49E9-97CD-FA8F406C6F4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10B94-E043-4269-8472-6970108BB1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93E089-7E24-4E04-8406-E9181EB41E9A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3A35C-EF95-4440-BE18-E5F581C87B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A672-743C-4765-9138-704FF74C0A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B09B71-904F-4007-A345-CFD6F98ECD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3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D3FBB-D412-4A04-A482-5FC5C36ACA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AB18-F823-404A-AC70-45B62A725D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9E2F-0B16-40A9-A447-B17799C013B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B542AE0-1699-48FC-8C6A-77836DABA92F}" type="datetime1">
              <a:rPr lang="en-US"/>
              <a:pPr lvl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DB47-3D24-44DE-AF4A-774BC0326C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82A0-19B5-47F0-B26F-7B8F1982D3D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D7391D7-8B6F-4C6F-B25F-E23FD09F398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474E-4B44-4238-B7D8-5DBEB5611A8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solidFill>
            <a:srgbClr val="00B050"/>
          </a:solidFill>
          <a:ln w="28575">
            <a:solidFill>
              <a:srgbClr val="767171"/>
            </a:solidFill>
            <a:prstDash val="solid"/>
          </a:ln>
        </p:spPr>
        <p:txBody>
          <a:bodyPr anchor="ctr">
            <a:noAutofit/>
          </a:bodyPr>
          <a:lstStyle/>
          <a:p>
            <a:pPr lvl="0"/>
            <a:r>
              <a:rPr lang="en-US" sz="9600">
                <a:solidFill>
                  <a:srgbClr val="FFFFFF"/>
                </a:solidFill>
              </a:rPr>
              <a:t>MYSQL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029F-0A20-4D91-8369-B42D226A20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solidFill>
            <a:srgbClr val="00B0F0"/>
          </a:solidFill>
        </p:spPr>
        <p:txBody>
          <a:bodyPr anchor="ctr"/>
          <a:lstStyle/>
          <a:p>
            <a:pPr lvl="0"/>
            <a:r>
              <a:rPr lang="en-US" sz="4400">
                <a:solidFill>
                  <a:srgbClr val="FFFFFF"/>
                </a:solidFill>
              </a:rPr>
              <a:t>Hotel Reservation Analysis with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C325-C782-4F8D-BE66-A419E4D857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8. What is the most common market segment type for reservations?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6FA5-4A73-440D-9C83-29B60D23E2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840638"/>
          </a:xfrm>
          <a:solidFill>
            <a:srgbClr val="00B050"/>
          </a:solidFill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SELECT market_segment_type, COUNT(market_segment_type) 'Most common market segment type’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GROUP BY market_segment_type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ORDER BY 2 DESC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LIMIT 1;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9D82E57-A9D5-4A84-B46A-19AABC935C69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5073402"/>
          <a:ext cx="5477749" cy="13817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38874">
                  <a:extLst>
                    <a:ext uri="{9D8B030D-6E8A-4147-A177-3AD203B41FA5}">
                      <a16:colId xmlns:a16="http://schemas.microsoft.com/office/drawing/2014/main" val="2575254836"/>
                    </a:ext>
                  </a:extLst>
                </a:gridCol>
                <a:gridCol w="2738874">
                  <a:extLst>
                    <a:ext uri="{9D8B030D-6E8A-4147-A177-3AD203B41FA5}">
                      <a16:colId xmlns:a16="http://schemas.microsoft.com/office/drawing/2014/main" val="89948359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1951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market_segment_type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Most common market segment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488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13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666E-22A3-4D53-AF38-1FADC79364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9. How many reservations have a booking status of "Confirmed"?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062F-9048-46C2-88EB-90B34972C2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728481" cy="2416439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booking_status, COUNT(booking_status) 'Total Number’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GROUP BY booking_status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HAVING booking_status = 'Not_Canceled';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586A9A9-7E1F-412D-B3A0-4A4F5935D87E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4663092"/>
          <a:ext cx="5181593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590796">
                  <a:extLst>
                    <a:ext uri="{9D8B030D-6E8A-4147-A177-3AD203B41FA5}">
                      <a16:colId xmlns:a16="http://schemas.microsoft.com/office/drawing/2014/main" val="684098174"/>
                    </a:ext>
                  </a:extLst>
                </a:gridCol>
                <a:gridCol w="2590796">
                  <a:extLst>
                    <a:ext uri="{9D8B030D-6E8A-4147-A177-3AD203B41FA5}">
                      <a16:colId xmlns:a16="http://schemas.microsoft.com/office/drawing/2014/main" val="86715883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3321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booking_status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Total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1244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Not_Canceled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919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7C88-09D3-4D4A-88C5-9CB7D8C2EB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10. What is the total number of adults and children across all reservations?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20B0-FB4D-4194-BADC-F182BA9987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435284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SUM(no_of_adults) 'Number of Adults', SUM(no_of_children) 'Number of Children’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66C74D2-5DAC-48A6-AF72-65284B0B5D17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4700802"/>
          <a:ext cx="5181593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590796">
                  <a:extLst>
                    <a:ext uri="{9D8B030D-6E8A-4147-A177-3AD203B41FA5}">
                      <a16:colId xmlns:a16="http://schemas.microsoft.com/office/drawing/2014/main" val="4170201161"/>
                    </a:ext>
                  </a:extLst>
                </a:gridCol>
                <a:gridCol w="2590796">
                  <a:extLst>
                    <a:ext uri="{9D8B030D-6E8A-4147-A177-3AD203B41FA5}">
                      <a16:colId xmlns:a16="http://schemas.microsoft.com/office/drawing/2014/main" val="173020615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0125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Number of Adults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Number of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2592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917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04C2-0A67-4F51-A841-3568935069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11. What is the average number of weekend nights for reservations involving children?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2AF0-DA38-4A0A-B86D-71E18530D0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926449" cy="1841400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AVG(no_of_weekend_nights)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WHERE no_of_children &gt; 0 AND no_of_weekend_nights &gt; 0;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5ABED87-04D1-4FC6-BAC5-FCEC33A64A0B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4210601"/>
          <a:ext cx="5181603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81603">
                  <a:extLst>
                    <a:ext uri="{9D8B030D-6E8A-4147-A177-3AD203B41FA5}">
                      <a16:colId xmlns:a16="http://schemas.microsoft.com/office/drawing/2014/main" val="287874665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7186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AVG(no_of_weekend_nights)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9615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1.6000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572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3B63-0D5D-4E82-8EDB-48F8FE1599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7901" y="355692"/>
            <a:ext cx="10515600" cy="1325559"/>
          </a:xfrm>
        </p:spPr>
        <p:txBody>
          <a:bodyPr/>
          <a:lstStyle/>
          <a:p>
            <a:pPr lvl="0"/>
            <a:r>
              <a:rPr lang="en-US"/>
              <a:t>12. How many reservations were made in each month of the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DD3B-3016-4B10-913B-C4BAA7479E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901" y="1835054"/>
            <a:ext cx="10515600" cy="3406770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year(arrival_date) 'Years' , monthname(arrival_date) 'Months', COUNT(*) 'Number of Reservation made’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GROUP BY arrival_date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ORDER BY years;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A7ED216-5AD2-4FA4-84CC-EA6DA21DD973}"/>
              </a:ext>
            </a:extLst>
          </p:cNvPr>
          <p:cNvGraphicFramePr/>
          <p:nvPr/>
        </p:nvGraphicFramePr>
        <p:xfrm>
          <a:off x="1631445" y="207861"/>
          <a:ext cx="9926634" cy="626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8997950" imgH="5683250" progId="">
                  <p:embed/>
                </p:oleObj>
              </mc:Choice>
              <mc:Fallback>
                <p:oleObj name="Worksheet" r:id="rId3" imgW="8997950" imgH="568325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445" y="207861"/>
                        <a:ext cx="9926634" cy="626745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FD58-E87E-48CA-BAFC-5D5EEAEFE1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/>
              <a:t>13. What is the average number of nights (both weekend and weekday) spent by guests for each room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770F-BFAF-420B-8ACC-8D826908F0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889501" cy="2001658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room_type_reserved, AVG(no_of_weekend_nights + no_of_week_nights) 'Average Number of Night’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GROUP BY room_type_reserved;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DBA8DF3-AC39-4735-8FB9-F3C1169C9389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3827285"/>
          <a:ext cx="5797478" cy="294144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98739">
                  <a:extLst>
                    <a:ext uri="{9D8B030D-6E8A-4147-A177-3AD203B41FA5}">
                      <a16:colId xmlns:a16="http://schemas.microsoft.com/office/drawing/2014/main" val="1639940385"/>
                    </a:ext>
                  </a:extLst>
                </a:gridCol>
                <a:gridCol w="2898739">
                  <a:extLst>
                    <a:ext uri="{9D8B030D-6E8A-4147-A177-3AD203B41FA5}">
                      <a16:colId xmlns:a16="http://schemas.microsoft.com/office/drawing/2014/main" val="903370371"/>
                    </a:ext>
                  </a:extLst>
                </a:gridCol>
              </a:tblGrid>
              <a:tr h="3676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4118"/>
                  </a:ext>
                </a:extLst>
              </a:tr>
              <a:tr h="3676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room_type_reserved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Average Number of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79586"/>
                  </a:ext>
                </a:extLst>
              </a:tr>
              <a:tr h="3676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2.8783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77492"/>
                  </a:ext>
                </a:extLst>
              </a:tr>
              <a:tr h="3676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3.0000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72469"/>
                  </a:ext>
                </a:extLst>
              </a:tr>
              <a:tr h="3676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3.8000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14863"/>
                  </a:ext>
                </a:extLst>
              </a:tr>
              <a:tr h="3676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2.5000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08878"/>
                  </a:ext>
                </a:extLst>
              </a:tr>
              <a:tr h="3676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3.6111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06829"/>
                  </a:ext>
                </a:extLst>
              </a:tr>
              <a:tr h="3676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2.6667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250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9946-78A6-446A-A248-C68E3F74DD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/>
              <a:t>14. For reservations involving children, what is the most common room type, and what is the average price for that room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9398-74B1-43F2-9620-6768E95BBA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869884" cy="3453387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room_type_reserved, ROUND(AVG(avg_price_per_room),2) 'Most Common Room Type Involving children’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WHERE no_of_children &gt; 0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GROUP BY room_type_reserved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ORDER BY 2 DESC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LIMIT 1;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AA94DA7-77E0-45D2-B027-5B034918847B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5476241"/>
          <a:ext cx="5430621" cy="13817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15310">
                  <a:extLst>
                    <a:ext uri="{9D8B030D-6E8A-4147-A177-3AD203B41FA5}">
                      <a16:colId xmlns:a16="http://schemas.microsoft.com/office/drawing/2014/main" val="2736929565"/>
                    </a:ext>
                  </a:extLst>
                </a:gridCol>
                <a:gridCol w="2715310">
                  <a:extLst>
                    <a:ext uri="{9D8B030D-6E8A-4147-A177-3AD203B41FA5}">
                      <a16:colId xmlns:a16="http://schemas.microsoft.com/office/drawing/2014/main" val="225764511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7752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room_type_reserved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Most Common Room Type Involving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334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187.04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91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54AF-86AC-4D6D-93C2-9346D96519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15. Find the market segment type that generates the highest average price per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C499-0034-4FC2-8120-F699889D69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870646" cy="3368539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market_segment_type, ROUND(AVG(avg_price_per_room),2) 'Highest average price per room’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GROUP BY market_segment_type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ORDER BY 2 DESC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LIMIT 1;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EE32684-6EB6-4869-B568-DD9762972875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5329104"/>
          <a:ext cx="5181593" cy="13817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590796">
                  <a:extLst>
                    <a:ext uri="{9D8B030D-6E8A-4147-A177-3AD203B41FA5}">
                      <a16:colId xmlns:a16="http://schemas.microsoft.com/office/drawing/2014/main" val="3750779052"/>
                    </a:ext>
                  </a:extLst>
                </a:gridCol>
                <a:gridCol w="2590796">
                  <a:extLst>
                    <a:ext uri="{9D8B030D-6E8A-4147-A177-3AD203B41FA5}">
                      <a16:colId xmlns:a16="http://schemas.microsoft.com/office/drawing/2014/main" val="335509374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8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market_segment_type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Highest average price per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27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112.46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61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BC3C-B6C6-4EB7-9CD0-F8877D5D92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solidFill>
            <a:srgbClr val="00B050"/>
          </a:solidFill>
        </p:spPr>
        <p:txBody>
          <a:bodyPr anchor="ctr"/>
          <a:lstStyle/>
          <a:p>
            <a:pPr lvl="0"/>
            <a:r>
              <a:rPr lang="en-US" sz="6600">
                <a:solidFill>
                  <a:srgbClr val="FFFFFF"/>
                </a:solidFill>
                <a:latin typeface="Bodoni MT" pitchFamily="18"/>
              </a:rPr>
              <a:t>THANK</a:t>
            </a:r>
            <a:r>
              <a:rPr lang="en-US" sz="6600">
                <a:solidFill>
                  <a:srgbClr val="FFFFFF"/>
                </a:solidFill>
              </a:rPr>
              <a:t>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B8F95-732B-4A8D-B75D-23F1599D31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solidFill>
            <a:srgbClr val="0070C0"/>
          </a:solidFill>
        </p:spPr>
        <p:txBody>
          <a:bodyPr anchor="ctr"/>
          <a:lstStyle/>
          <a:p>
            <a:pPr lvl="0"/>
            <a:r>
              <a:rPr lang="en-US" sz="3600">
                <a:solidFill>
                  <a:srgbClr val="FFFFFF"/>
                </a:solidFill>
                <a:latin typeface="Bodoni MT" pitchFamily="18"/>
              </a:rPr>
              <a:t>ADEPEGBA DAVID AYOBAMI</a:t>
            </a:r>
          </a:p>
          <a:p>
            <a:pPr lvl="0"/>
            <a:r>
              <a:rPr lang="en-US" sz="3600">
                <a:solidFill>
                  <a:srgbClr val="FFFFFF"/>
                </a:solidFill>
                <a:latin typeface="Bodoni MT" pitchFamily="18"/>
              </a:rPr>
              <a:t>DATA ANALYST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14CD-572B-4E8F-82B9-80536C878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568125"/>
          </a:xfrm>
          <a:solidFill>
            <a:srgbClr val="00B050"/>
          </a:solidFill>
          <a:ln w="28575">
            <a:solidFill>
              <a:srgbClr val="767171"/>
            </a:solidFill>
            <a:prstDash val="solid"/>
          </a:ln>
        </p:spPr>
        <p:txBody>
          <a:bodyPr anchorCtr="1">
            <a:noAutofit/>
          </a:bodyPr>
          <a:lstStyle/>
          <a:p>
            <a:pPr lvl="0" algn="just"/>
            <a:r>
              <a:rPr lang="en-US" sz="4800">
                <a:solidFill>
                  <a:srgbClr val="FFFFFF"/>
                </a:solidFill>
              </a:rPr>
              <a:t>Dataset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F180-C5EB-4706-A5A9-0BD94EF463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084085"/>
            <a:ext cx="10515600" cy="5092878"/>
          </a:xfrm>
          <a:solidFill>
            <a:srgbClr val="00B0F0"/>
          </a:solidFill>
        </p:spPr>
        <p:txBody>
          <a:bodyPr anchor="ctr" anchorCtr="1"/>
          <a:lstStyle/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Booking_ID: A unique identifier for each hotel reservation.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no_of_adults: The number of adults in the reservation.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no_of_children: The number of children in the reservation.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no_of_weekend_nights: The number of nights in the reservation that fall on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weekends.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no_of_week_nights: The number of nights in the reservation that fall on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weekdays.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type_of_meal_plan: The meal plan chosen by the guests.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room_type_reserved: The type of room reserved by the guests.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lead_time: The number of days between booking and arrival.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arrival_date: The date of arrival.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market_segment_type: The market segment to which the reservation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belongs.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avg_price_per_room: The average price per room in the reservation.</a:t>
            </a:r>
          </a:p>
          <a:p>
            <a:pPr lvl="1">
              <a:lnSpc>
                <a:spcPct val="70000"/>
              </a:lnSpc>
            </a:pPr>
            <a:r>
              <a:rPr lang="en-US">
                <a:solidFill>
                  <a:srgbClr val="FFFFFF"/>
                </a:solidFill>
              </a:rPr>
              <a:t>booking_status: The status of the booking.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1D4A-0094-4887-8047-75E83CCBCF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1. What is the total number of reservations in the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2E33-7859-4BCF-A325-528CC29C77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087032" cy="1489868"/>
          </a:xfrm>
          <a:solidFill>
            <a:srgbClr val="00B050"/>
          </a:solidFill>
        </p:spPr>
        <p:txBody>
          <a:bodyPr anchor="ctr"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COUNT(*) 'Total Number of Reservation’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reservation;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F1103BA-0A26-43EC-8FAB-17EFCCB932B1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4034588"/>
          <a:ext cx="5181603" cy="150013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81603">
                  <a:extLst>
                    <a:ext uri="{9D8B030D-6E8A-4147-A177-3AD203B41FA5}">
                      <a16:colId xmlns:a16="http://schemas.microsoft.com/office/drawing/2014/main" val="2356183749"/>
                    </a:ext>
                  </a:extLst>
                </a:gridCol>
              </a:tblGrid>
              <a:tr h="494297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80247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Total Number of Reservation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40000"/>
                  </a:ext>
                </a:extLst>
              </a:tr>
              <a:tr h="305455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700</a:t>
                      </a:r>
                    </a:p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362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E1A7-79CE-44F7-B122-61055C8D49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2. Which meal plan is the most popular among guests?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BC3A-EB7E-44E3-A78C-A545F7FB36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214497" cy="3039337"/>
          </a:xfrm>
          <a:solidFill>
            <a:srgbClr val="00B050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type_of_meal_plan, COUNT(type_of_meal_plan) 'Popular Meal’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GROUP BY type_of_meal_plan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ORDER BY 2 DESC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LIMIT 1;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0289035-CD96-4804-8092-B09E499E53FE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5234647"/>
          <a:ext cx="5181603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510165">
                  <a:extLst>
                    <a:ext uri="{9D8B030D-6E8A-4147-A177-3AD203B41FA5}">
                      <a16:colId xmlns:a16="http://schemas.microsoft.com/office/drawing/2014/main" val="2019794696"/>
                    </a:ext>
                  </a:extLst>
                </a:gridCol>
                <a:gridCol w="2671437">
                  <a:extLst>
                    <a:ext uri="{9D8B030D-6E8A-4147-A177-3AD203B41FA5}">
                      <a16:colId xmlns:a16="http://schemas.microsoft.com/office/drawing/2014/main" val="417239975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63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type_of_meal_plan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Popular Meal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7206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Meal Plan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265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7E38-4457-4472-9BF8-28C4C60023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3. What is the average price per room for reservations involving children?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630E-CC77-4BBB-B300-58A1A9BB1C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667262" cy="1956258"/>
          </a:xfrm>
          <a:solidFill>
            <a:srgbClr val="00B050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ROUND(AVG(avg_price_per_room),2) 'Average price per room for reservations involving children’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WHERE no_of_children &gt; 0;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2FB1A1E-6B0D-4CF7-A09A-C552015A29D0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4279035"/>
          <a:ext cx="5181603" cy="139634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81603">
                  <a:extLst>
                    <a:ext uri="{9D8B030D-6E8A-4147-A177-3AD203B41FA5}">
                      <a16:colId xmlns:a16="http://schemas.microsoft.com/office/drawing/2014/main" val="1414190090"/>
                    </a:ext>
                  </a:extLst>
                </a:gridCol>
              </a:tblGrid>
              <a:tr h="385419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0173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Average price per room for reservations involving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0948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144.57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287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A7C8-0733-4511-A0C6-19ABEFAA58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How many reservations were made for the year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2304-CC86-41C8-A3DE-1B77C78E38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03372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COUNT(*) 'Reservations made in the year 2017’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WHERE arrival_date LIKE '2017%';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D68C249-26C7-43BE-8636-5C380BF638D5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3908950"/>
          <a:ext cx="5181603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81603">
                  <a:extLst>
                    <a:ext uri="{9D8B030D-6E8A-4147-A177-3AD203B41FA5}">
                      <a16:colId xmlns:a16="http://schemas.microsoft.com/office/drawing/2014/main" val="244712974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31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Reservations made in the year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073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07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91FA-B94C-4FF8-900E-A0E8DAA812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5. What is the most commonly booked room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B952-B2D8-4C22-9113-85FDD8E619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972613"/>
          </a:xfrm>
          <a:solidFill>
            <a:srgbClr val="00B050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room_type_reserved, COUNT(room_type_reserved) 'Most commonly booked room type’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GROUP BY room_type_reserved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ORDER BY 2 DESC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LIMIT 1;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8BCC768-F1A6-44B1-8256-A1BDBBA843DB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5134429"/>
          <a:ext cx="5109310" cy="1371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72640">
                  <a:extLst>
                    <a:ext uri="{9D8B030D-6E8A-4147-A177-3AD203B41FA5}">
                      <a16:colId xmlns:a16="http://schemas.microsoft.com/office/drawing/2014/main" val="2539698184"/>
                    </a:ext>
                  </a:extLst>
                </a:gridCol>
                <a:gridCol w="2836669">
                  <a:extLst>
                    <a:ext uri="{9D8B030D-6E8A-4147-A177-3AD203B41FA5}">
                      <a16:colId xmlns:a16="http://schemas.microsoft.com/office/drawing/2014/main" val="4073218346"/>
                    </a:ext>
                  </a:extLst>
                </a:gridCol>
              </a:tblGrid>
              <a:tr h="3645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1288"/>
                  </a:ext>
                </a:extLst>
              </a:tr>
              <a:tr h="629271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room_type_reserved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Most commonly booked room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37321"/>
                  </a:ext>
                </a:extLst>
              </a:tr>
              <a:tr h="364580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Room_Type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008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1EEE-CEAB-438F-9673-C1EA893E64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6. How many reservations fall on a weekend (no_of_weekend_nights &gt; 0)?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2418-5950-475E-B351-0AB71A66C1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755794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COUNT(*) 'Reservations on weekend’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WHERE no_of_weekend_nights &gt; 0;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5B72245-DF53-4727-834C-1BE22167B4CD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4238884"/>
          <a:ext cx="4365391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65391">
                  <a:extLst>
                    <a:ext uri="{9D8B030D-6E8A-4147-A177-3AD203B41FA5}">
                      <a16:colId xmlns:a16="http://schemas.microsoft.com/office/drawing/2014/main" val="157458937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804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Reservations on weekend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6479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325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9D34-8D1D-4AEB-B89C-70BF8C28C1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7. What is the highest and lowest lead time for reservations?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EA55-2A4F-41CA-98EA-D9D3939E5D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2105351"/>
          </a:xfrm>
          <a:solidFill>
            <a:srgbClr val="00B050"/>
          </a:solidFill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SELECT DISTINCT(lead_time)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FROM reservation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WHERE lead_time = (SELECT MIN(lead_time) FROM reservation) OR	  	   lead_time = (SELECT MAX(lead_time) FROM reservation);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51EFCF2-820F-4E64-A6BA-7D83218372CB}"/>
              </a:ext>
            </a:extLst>
          </p:cNvPr>
          <p:cNvGraphicFramePr>
            <a:graphicFrameLocks noGrp="1"/>
          </p:cNvGraphicFramePr>
          <p:nvPr>
            <p:ph idx="2"/>
          </p:nvPr>
        </p:nvGraphicFramePr>
        <p:xfrm>
          <a:off x="838203" y="4436851"/>
          <a:ext cx="4968712" cy="1483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968712">
                  <a:extLst>
                    <a:ext uri="{9D8B030D-6E8A-4147-A177-3AD203B41FA5}">
                      <a16:colId xmlns:a16="http://schemas.microsoft.com/office/drawing/2014/main" val="114064258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3279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lead_time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0318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7867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818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1105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Bodoni MT</vt:lpstr>
      <vt:lpstr>Calibri</vt:lpstr>
      <vt:lpstr>Calibri Light</vt:lpstr>
      <vt:lpstr>Office Theme</vt:lpstr>
      <vt:lpstr>Worksheet</vt:lpstr>
      <vt:lpstr>MYSQL PROJECT</vt:lpstr>
      <vt:lpstr>Dataset Details:</vt:lpstr>
      <vt:lpstr>1. What is the total number of reservations in the dataset?</vt:lpstr>
      <vt:lpstr>2. Which meal plan is the most popular among guests?</vt:lpstr>
      <vt:lpstr>3. What is the average price per room for reservations involving children?</vt:lpstr>
      <vt:lpstr>4. How many reservations were made for the year 2017</vt:lpstr>
      <vt:lpstr>5. What is the most commonly booked room type?</vt:lpstr>
      <vt:lpstr>6. How many reservations fall on a weekend (no_of_weekend_nights &gt; 0)?</vt:lpstr>
      <vt:lpstr>7. What is the highest and lowest lead time for reservations?</vt:lpstr>
      <vt:lpstr>8. What is the most common market segment type for reservations?</vt:lpstr>
      <vt:lpstr>9. How many reservations have a booking status of "Confirmed"?</vt:lpstr>
      <vt:lpstr>10. What is the total number of adults and children across all reservations?</vt:lpstr>
      <vt:lpstr>11. What is the average number of weekend nights for reservations involving children?</vt:lpstr>
      <vt:lpstr>12. How many reservations were made in each month of the year?</vt:lpstr>
      <vt:lpstr>PowerPoint Presentation</vt:lpstr>
      <vt:lpstr>13. What is the average number of nights (both weekend and weekday) spent by guests for each room type?</vt:lpstr>
      <vt:lpstr>14. For reservations involving children, what is the most common room type, and what is the average price for that room type?</vt:lpstr>
      <vt:lpstr>15. Find the market segment type that generates the highest average price per room.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David Adepegba</dc:creator>
  <cp:lastModifiedBy>David Adepegba</cp:lastModifiedBy>
  <cp:revision>6</cp:revision>
  <dcterms:created xsi:type="dcterms:W3CDTF">2024-06-09T13:48:04Z</dcterms:created>
  <dcterms:modified xsi:type="dcterms:W3CDTF">2024-07-05T19:04:24Z</dcterms:modified>
</cp:coreProperties>
</file>