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3" r:id="rId5"/>
    <p:sldId id="262" r:id="rId6"/>
    <p:sldId id="268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F5615604-0B33-49F4-BB97-B15196E0A975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41106A0-8185-47E8-9D43-92DECF44A5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68ADC32-F739-4AC8-A273-8198873A3F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00050" y="4645152"/>
            <a:ext cx="10058400" cy="1143000"/>
          </a:xfrm>
        </p:spPr>
        <p:txBody>
          <a:bodyPr lIns="91440" rIns="91440"/>
          <a:lstStyle>
            <a:lvl1pPr marL="0" indent="0">
              <a:buNone/>
              <a:defRPr sz="2400" cap="all" spc="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5B2CA85F-E767-4666-ACBB-2929EC45279D}"/>
              </a:ext>
            </a:extLst>
          </p:cNvPr>
          <p:cNvCxnSpPr/>
          <p:nvPr/>
        </p:nvCxnSpPr>
        <p:spPr>
          <a:xfrm>
            <a:off x="1207657" y="4474744"/>
            <a:ext cx="987552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</p:cxn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F70ECD1-ABC0-4E39-BD2C-CD01845E50E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B90D1E-5A30-4E1C-99C2-85A9A1A2A933}" type="datetime1">
              <a:rPr lang="en-US"/>
              <a:pPr lvl="0"/>
              <a:t>7/5/2024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AFD0E38-1CE3-4DE6-B202-5564CE92C62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D73BA5C-36C0-49AD-AF50-263922FFE7B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A41751B-9041-4506-9120-DBB09C9015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2761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6C1F0-B559-4815-A3BC-7BB735D0C21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7A608-D922-460B-8776-4B0EC3C0A39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5016B08A-DB47-4E14-8886-7F880DA896A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3090B1-EBB2-4A88-94AD-FDC9DF60C7CB}" type="datetime1">
              <a:rPr lang="en-US"/>
              <a:pPr lvl="0"/>
              <a:t>7/5/2024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EEC7012-A8BB-4CA0-8AD5-C60CF868B67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D905CA1F-8583-4A84-94BC-F26B3335CEA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40AFE3-8AE6-4FD0-9AC9-FCFAA849CC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5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65E3F0A2-AC54-4416-85F2-98D86BC8E07D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Vertical Title 1">
            <a:extLst>
              <a:ext uri="{FF2B5EF4-FFF2-40B4-BE49-F238E27FC236}">
                <a16:creationId xmlns:a16="http://schemas.microsoft.com/office/drawing/2014/main" id="{014E2EF5-4E89-4063-879B-85E1D20565C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412302"/>
            <a:ext cx="2628899" cy="5759897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C5E72EF-9C83-4B3F-ABD1-A9CD740ECEF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412302"/>
            <a:ext cx="7734296" cy="5759897"/>
          </a:xfrm>
        </p:spPr>
        <p:txBody>
          <a:bodyPr vert="eaVert" lIns="45720" tIns="0" rIns="4572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7FB2ECCF-A1B5-49FB-8F1D-F2CB30D50AD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C49F03-CA14-40E9-B062-F1872131F749}" type="datetime1">
              <a:rPr lang="en-US"/>
              <a:pPr lvl="0"/>
              <a:t>7/5/2024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F725C1D-7F3B-433F-A52A-A355F56A0B6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1A8205DD-509E-42B1-9540-F15DED26BA3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433E85-9A62-41FB-AACB-F665163129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9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16567-42BB-4FD4-B508-79061B28915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E8280-B331-42F7-8FBE-08D7D151494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079F76D9-6401-477A-AEB0-178879CBA8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282331-4DE4-4EA1-B257-725AF9D22F81}" type="datetime1">
              <a:rPr lang="en-US"/>
              <a:pPr lvl="0"/>
              <a:t>7/5/2024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540FE7B-47D5-4EB3-89A6-530C37DB25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5FB582D8-0425-46FA-9434-57EFCCF61F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F58266-0961-4351-B1FD-CC2FE46F8F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50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925BFB84-F38C-49D5-AA02-3EE4C5079AFD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AA5D8E3-603F-489D-88CA-41CB872423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4549E78-98AD-446D-93EC-3EB0B315FE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/>
          <a:lstStyle>
            <a:lvl1pPr marL="0" indent="0">
              <a:buNone/>
              <a:defRPr sz="2400" cap="all" spc="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65BC8317-6636-4C6F-A0EE-ABBCDF4FB9C6}"/>
              </a:ext>
            </a:extLst>
          </p:cNvPr>
          <p:cNvCxnSpPr/>
          <p:nvPr/>
        </p:nvCxnSpPr>
        <p:spPr>
          <a:xfrm>
            <a:off x="1207657" y="4485132"/>
            <a:ext cx="987552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</p:cxn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88C04344-C217-44B0-A044-E799AC93D7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E91CD0-E6AD-4D75-B77D-483BCB063239}" type="datetime1">
              <a:rPr lang="en-US"/>
              <a:pPr lvl="0"/>
              <a:t>7/5/2024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91628F7-8967-45BD-BF66-4970A01106F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73DA1B72-F343-47AE-A9A1-863C65283C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D94E6D-EB4D-46A5-9EEC-15A6FA5CB8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40107BF3-417E-4306-9AA4-1C3F503695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3438B-0240-42C8-B0ED-A59E56A5F2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7280" y="2120895"/>
            <a:ext cx="4639738" cy="37481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5DFEE-F45D-4485-9859-A0E12AA758F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515941" y="2120895"/>
            <a:ext cx="4639738" cy="37481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F598C797-C18C-471A-ACCA-9F37234B74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72241A-BD2C-4667-B7E2-017CC94EC3B1}" type="datetime1">
              <a:rPr lang="en-US"/>
              <a:pPr lvl="0"/>
              <a:t>7/5/2024</a:t>
            </a:fld>
            <a:endParaRPr lang="en-US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243C83FC-17F6-4E75-9287-33D0619628E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D48C69ED-AEB4-494B-A3F1-A7A26BBFD9D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5ADE44-9990-4A9B-B460-1A3140EBA8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988EB460-5915-41CA-9674-1C5A0312E00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26E53-F8C0-4967-BBAE-04413A8B63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8" cy="736284"/>
          </a:xfrm>
        </p:spPr>
        <p:txBody>
          <a:bodyPr lIns="91440" rIns="91440" anchor="ctr"/>
          <a:lstStyle>
            <a:lvl1pPr marL="0" indent="0">
              <a:buNone/>
              <a:defRPr sz="2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FE52C-6391-4EB5-8B07-1EAFB5C26EF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097280" y="2958276"/>
            <a:ext cx="4639738" cy="291081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99498-DA89-481D-B1E6-3E0994E6832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515941" y="2057400"/>
            <a:ext cx="4639738" cy="736284"/>
          </a:xfrm>
        </p:spPr>
        <p:txBody>
          <a:bodyPr lIns="91440" rIns="91440" anchor="ctr"/>
          <a:lstStyle>
            <a:lvl1pPr marL="0" indent="0">
              <a:buNone/>
              <a:defRPr sz="2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8CB92-9E02-4E39-8BBF-687DE6041EE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515941" y="2958276"/>
            <a:ext cx="4639738" cy="291081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1BE17F09-1B5F-42B7-A1A0-243D3BBAADC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26E9B2-0E29-459F-B8DE-EA7728095BDE}" type="datetime1">
              <a:rPr lang="en-US"/>
              <a:pPr lvl="0"/>
              <a:t>7/5/2024</a:t>
            </a:fld>
            <a:endParaRPr lang="en-US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539C0C7E-0477-46B1-BB8E-C80CC084E1F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11">
            <a:extLst>
              <a:ext uri="{FF2B5EF4-FFF2-40B4-BE49-F238E27FC236}">
                <a16:creationId xmlns:a16="http://schemas.microsoft.com/office/drawing/2014/main" id="{7272EE89-0E7F-418F-948C-D2D0D857B9D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EC7BEF-24D8-45B5-A6D0-1D3CB6637D0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1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6EF6-3578-4F62-9739-CD2FC1D4711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4DA5B21D-AC68-4156-8274-599AAEB585E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B8F460-E4BB-4E5B-8A6E-C5A715CBDF7E}" type="datetime1">
              <a:rPr lang="en-US"/>
              <a:pPr lvl="0"/>
              <a:t>7/5/2024</a:t>
            </a:fld>
            <a:endParaRPr lang="en-US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97DEF7D5-5DFA-4F73-9961-53A008C351D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4E0D39F9-BDCF-4488-ABFB-62B404BF8CD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67242B-17F2-470A-B3E2-E9F66F6E10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9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B0EC97F8-BABC-44C8-9CA1-9E9A6B399B8A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6FD8B04-D7A3-421E-8A9F-D058420966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85BCC5-C5C4-409A-B9FB-DF5CB229525D}" type="datetime1">
              <a:rPr lang="en-US"/>
              <a:pPr lvl="0"/>
              <a:t>7/5/2024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18BB964C-8811-4E25-8ADA-6626DEC4005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390119-3FA3-4E84-ABC8-67DBA6DCCEA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956AAE-F25C-4575-8254-1B1B0875BF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610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28EC3EF5-8C5D-403F-A53D-205501608D83}"/>
              </a:ext>
            </a:extLst>
          </p:cNvPr>
          <p:cNvSpPr/>
          <p:nvPr/>
        </p:nvSpPr>
        <p:spPr>
          <a:xfrm>
            <a:off x="18" y="0"/>
            <a:ext cx="4654296" cy="68580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0396F85-ACDD-4627-BB0D-EA48F2F975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63" y="786384"/>
            <a:ext cx="3517568" cy="2093976"/>
          </a:xfr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6353FC-F958-41D1-A689-5B30C9E04D5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458986" y="812801"/>
            <a:ext cx="5928347" cy="529476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0FFD1BE-59EB-4A57-B6FB-2BC094B9B8F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43463" y="3043050"/>
            <a:ext cx="3517568" cy="3064501"/>
          </a:xfrm>
        </p:spPr>
        <p:txBody>
          <a:bodyPr lIns="91440" r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A47E51F3-E8FD-4763-9C02-5BADA325C12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643463" y="6446520"/>
            <a:ext cx="3517568" cy="365129"/>
          </a:xfrm>
        </p:spPr>
        <p:txBody>
          <a:bodyPr/>
          <a:lstStyle>
            <a:lvl1pPr algn="l">
              <a:defRPr/>
            </a:lvl1pPr>
          </a:lstStyle>
          <a:p>
            <a:pPr lvl="0"/>
            <a:fld id="{E72D8228-A9C0-4AA8-80AE-F6CF9A277523}" type="datetime1">
              <a:rPr lang="en-US"/>
              <a:pPr lvl="0"/>
              <a:t>7/5/2024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D0392E8-9D36-4687-8EEC-7A66C37B599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458986" y="6446520"/>
            <a:ext cx="5334015" cy="365129"/>
          </a:xfrm>
        </p:spPr>
        <p:txBody>
          <a:bodyPr/>
          <a:lstStyle>
            <a:lvl1pPr>
              <a:defRPr>
                <a:solidFill>
                  <a:srgbClr val="4A5356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DF13976-C3C6-42A2-88A9-F1C7D2253DB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4A5356"/>
                </a:solidFill>
              </a:defRPr>
            </a:lvl1pPr>
          </a:lstStyle>
          <a:p>
            <a:pPr lvl="0"/>
            <a:fld id="{780E11EA-288D-4BDE-A4C3-44DBE77D852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0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524D81B2-AFA3-4B8F-9D19-A331D0D7813E}"/>
              </a:ext>
            </a:extLst>
          </p:cNvPr>
          <p:cNvSpPr/>
          <p:nvPr/>
        </p:nvSpPr>
        <p:spPr>
          <a:xfrm>
            <a:off x="0" y="4578345"/>
            <a:ext cx="12188823" cy="2279654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B0D003-2868-4E41-ACB7-718001EB4DE7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18" y="0"/>
            <a:ext cx="12191987" cy="4578345"/>
          </a:xfrm>
          <a:solidFill>
            <a:srgbClr val="D9D9D9"/>
          </a:solidFill>
        </p:spPr>
        <p:txBody>
          <a:bodyPr lIns="457200" tIns="457200"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B8828B-0AD8-487D-B6D9-BACCEDFB57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4799365"/>
            <a:ext cx="10113648" cy="743681"/>
          </a:xfrm>
        </p:spPr>
        <p:txBody>
          <a:bodyPr tIns="0" bIns="0">
            <a:no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4A4D680-5E54-453F-BD27-ABA773F9A26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97280" y="5715000"/>
            <a:ext cx="10113264" cy="609603"/>
          </a:xfrm>
        </p:spPr>
        <p:txBody>
          <a:bodyPr lIns="91440" tIns="0" rIns="9144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33A1EEA3-5C94-4FD4-907B-1CC5B73A89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80DABA-53C8-419C-B527-911295182A91}" type="datetime1">
              <a:rPr lang="en-US"/>
              <a:pPr lvl="0"/>
              <a:t>7/5/2024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46C23DA-6E9E-4454-827E-3C7BC7381F8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8056AAA-CAEE-479F-BA3B-326301BAC18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98D916-0908-4FAA-BF82-FF185B3A80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0B74E5F1-E8D1-4C5B-89DF-29EE30E3C347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8B344D09-B1B6-4986-8446-3E78ED6E42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0"/>
            <a:ext cx="10058400" cy="1450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E934DCD-7A36-499F-9073-A3BF40D4EE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4"/>
            <a:ext cx="10058400" cy="37608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02E6FB4-365F-499B-A5B9-9B7401DB1D9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218426" y="6446840"/>
            <a:ext cx="258485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defRPr>
            </a:lvl1pPr>
          </a:lstStyle>
          <a:p>
            <a:pPr lvl="0"/>
            <a:fld id="{3D8E7A4E-8184-4033-8121-4817A30B0209}" type="datetime1">
              <a:rPr lang="en-US"/>
              <a:pPr lvl="0"/>
              <a:t>7/5/2024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B3892F-FD8B-4D73-8298-522A0B53F4A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097280" y="6446840"/>
            <a:ext cx="681826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800" b="0" i="0" u="none" strike="noStrike" kern="1200" cap="all" spc="0" baseline="0">
                <a:solidFill>
                  <a:srgbClr val="FFFFFF"/>
                </a:solidFill>
                <a:uFillTx/>
                <a:latin typeface="Franklin Gothic Book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C262CA-A223-4A62-B47B-3752EEAE27F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993584" y="6446840"/>
            <a:ext cx="78001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defRPr>
            </a:lvl1pPr>
          </a:lstStyle>
          <a:p>
            <a:pPr lvl="0"/>
            <a:fld id="{ED678F62-F750-48AB-986C-727A1A940EC9}" type="slidenum">
              <a:t>‹#›</a:t>
            </a:fld>
            <a:endParaRPr lang="en-US"/>
          </a:p>
        </p:txBody>
      </p: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D4383606-A9F3-4990-A1E5-4F4AB4F419FF}"/>
              </a:ext>
            </a:extLst>
          </p:cNvPr>
          <p:cNvCxnSpPr/>
          <p:nvPr/>
        </p:nvCxnSpPr>
        <p:spPr>
          <a:xfrm>
            <a:off x="1193529" y="1897379"/>
            <a:ext cx="996696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700" b="0" i="0" u="none" strike="noStrike" kern="1200" cap="none" spc="-50" baseline="0">
          <a:solidFill>
            <a:srgbClr val="404040"/>
          </a:solidFill>
          <a:uFillTx/>
          <a:latin typeface="Bookman Old Style"/>
        </a:defRPr>
      </a:lvl1pPr>
    </p:titleStyle>
    <p:bodyStyle>
      <a:lvl1pPr marL="91440" marR="0" lvl="0" indent="-91440" algn="l" defTabSz="914400" rtl="0" fontAlgn="auto" hangingPunct="1">
        <a:lnSpc>
          <a:spcPct val="110000"/>
        </a:lnSpc>
        <a:spcBef>
          <a:spcPts val="1200"/>
        </a:spcBef>
        <a:spcAft>
          <a:spcPts val="200"/>
        </a:spcAft>
        <a:buClr>
          <a:srgbClr val="9BA8B7"/>
        </a:buClr>
        <a:buSzPct val="100000"/>
        <a:buFont typeface="Calibri" pitchFamily="34"/>
        <a:buChar char=" "/>
        <a:tabLst/>
        <a:defRPr lang="en-US" sz="19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1pPr>
      <a:lvl2pPr marL="384048" marR="0" lvl="1" indent="-182880" algn="l" defTabSz="914400" rtl="0" fontAlgn="auto" hangingPunct="1">
        <a:lnSpc>
          <a:spcPct val="100000"/>
        </a:lnSpc>
        <a:spcBef>
          <a:spcPts val="200"/>
        </a:spcBef>
        <a:spcAft>
          <a:spcPts val="400"/>
        </a:spcAft>
        <a:buSzPct val="100000"/>
        <a:buFont typeface="Calibri" pitchFamily="34"/>
        <a:buChar char="◦"/>
        <a:tabLst/>
        <a:defRPr lang="en-US" sz="17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2pPr>
      <a:lvl3pPr marL="566928" marR="0" lvl="2" indent="-182880" algn="l" defTabSz="914400" rtl="0" fontAlgn="auto" hangingPunct="1">
        <a:lnSpc>
          <a:spcPct val="100000"/>
        </a:lnSpc>
        <a:spcBef>
          <a:spcPts val="200"/>
        </a:spcBef>
        <a:spcAft>
          <a:spcPts val="400"/>
        </a:spcAft>
        <a:buSzPct val="100000"/>
        <a:buFont typeface="Calibri" pitchFamily="34"/>
        <a:buChar char="◦"/>
        <a:tabLst/>
        <a:defRPr lang="en-US" sz="13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3pPr>
      <a:lvl4pPr marL="749808" marR="0" lvl="3" indent="-182880" algn="l" defTabSz="914400" rtl="0" fontAlgn="auto" hangingPunct="1">
        <a:lnSpc>
          <a:spcPct val="100000"/>
        </a:lnSpc>
        <a:spcBef>
          <a:spcPts val="200"/>
        </a:spcBef>
        <a:spcAft>
          <a:spcPts val="400"/>
        </a:spcAft>
        <a:buSzPct val="100000"/>
        <a:buFont typeface="Calibri" pitchFamily="34"/>
        <a:buChar char="◦"/>
        <a:tabLst/>
        <a:defRPr lang="en-US" sz="13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4pPr>
      <a:lvl5pPr marL="932688" marR="0" lvl="4" indent="-182880" algn="l" defTabSz="914400" rtl="0" fontAlgn="auto" hangingPunct="1">
        <a:lnSpc>
          <a:spcPct val="100000"/>
        </a:lnSpc>
        <a:spcBef>
          <a:spcPts val="200"/>
        </a:spcBef>
        <a:spcAft>
          <a:spcPts val="400"/>
        </a:spcAft>
        <a:buSzPct val="100000"/>
        <a:buFont typeface="Calibri" pitchFamily="34"/>
        <a:buChar char="◦"/>
        <a:tabLst/>
        <a:defRPr lang="en-US" sz="13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>
            <a:extLst>
              <a:ext uri="{FF2B5EF4-FFF2-40B4-BE49-F238E27FC236}">
                <a16:creationId xmlns:a16="http://schemas.microsoft.com/office/drawing/2014/main" id="{1D3F0E6A-C2B9-4280-8C46-C06DAE54844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Franklin Gothic Book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395ABA8-54A7-4A46-BACB-91652CFB747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289758" y="639092"/>
            <a:ext cx="6253316" cy="3686019"/>
          </a:xfrm>
        </p:spPr>
        <p:txBody>
          <a:bodyPr/>
          <a:lstStyle/>
          <a:p>
            <a:pPr lvl="0"/>
            <a:r>
              <a:rPr lang="en-US"/>
              <a:t>YouTube Songs Analysis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011DE12-DD96-48BA-9AE0-0357BD73F6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289749" y="5266633"/>
            <a:ext cx="3797686" cy="691112"/>
          </a:xfrm>
        </p:spPr>
        <p:txBody>
          <a:bodyPr/>
          <a:lstStyle/>
          <a:p>
            <a:pPr lvl="0"/>
            <a:r>
              <a:rPr lang="en-US" b="1">
                <a:solidFill>
                  <a:srgbClr val="262626"/>
                </a:solidFill>
              </a:rPr>
              <a:t>By Adepegba David .a.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BB885C-749F-44D5-8E94-D9639A5CD4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825956"/>
            <a:ext cx="4635313" cy="3206087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" name="Straight Connector 23">
            <a:extLst>
              <a:ext uri="{FF2B5EF4-FFF2-40B4-BE49-F238E27FC236}">
                <a16:creationId xmlns:a16="http://schemas.microsoft.com/office/drawing/2014/main" id="{C5014A01-7D75-4AB1-8AE0-26D237C95164}"/>
              </a:ext>
            </a:extLst>
          </p:cNvPr>
          <p:cNvCxnSpPr>
            <a:cxnSpLocks noMove="1" noResize="1"/>
          </p:cNvCxnSpPr>
          <p:nvPr/>
        </p:nvCxnSpPr>
        <p:spPr>
          <a:xfrm>
            <a:off x="5427750" y="4498921"/>
            <a:ext cx="5636115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62FB3EF0-2E1C-4776-BFFC-3B2575BE3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8208" y="4672739"/>
            <a:ext cx="1640259" cy="150321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4BB9-2F20-48C6-98BC-805AF9F447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731520"/>
          </a:xfrm>
          <a:solidFill>
            <a:srgbClr val="262626"/>
          </a:solidFill>
        </p:spPr>
        <p:txBody>
          <a:bodyPr anchorCtr="1"/>
          <a:lstStyle/>
          <a:p>
            <a:pPr lvl="0" algn="ctr"/>
            <a:r>
              <a:rPr lang="en-US" sz="4400">
                <a:solidFill>
                  <a:srgbClr val="FFFFFF"/>
                </a:solidFill>
              </a:rPr>
              <a:t>Table of Contents</a:t>
            </a:r>
          </a:p>
        </p:txBody>
      </p:sp>
      <p:grpSp>
        <p:nvGrpSpPr>
          <p:cNvPr id="3" name="Content Placeholder 4">
            <a:extLst>
              <a:ext uri="{FF2B5EF4-FFF2-40B4-BE49-F238E27FC236}">
                <a16:creationId xmlns:a16="http://schemas.microsoft.com/office/drawing/2014/main" id="{16AA2329-C977-42E0-B663-55CB58FE2C0F}"/>
              </a:ext>
            </a:extLst>
          </p:cNvPr>
          <p:cNvGrpSpPr/>
          <p:nvPr/>
        </p:nvGrpSpPr>
        <p:grpSpPr>
          <a:xfrm>
            <a:off x="1688704" y="1534162"/>
            <a:ext cx="10149849" cy="4084323"/>
            <a:chOff x="1688704" y="1534162"/>
            <a:chExt cx="10149849" cy="4084323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F2A4C2B-0960-43EF-A2AD-D2A64698B996}"/>
                </a:ext>
              </a:extLst>
            </p:cNvPr>
            <p:cNvSpPr/>
            <p:nvPr/>
          </p:nvSpPr>
          <p:spPr>
            <a:xfrm>
              <a:off x="3730870" y="1534162"/>
              <a:ext cx="8107683" cy="408432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107680"/>
                <a:gd name="f7" fmla="val 4084320"/>
                <a:gd name="f8" fmla="val 4084319"/>
                <a:gd name="f9" fmla="val 2042160"/>
                <a:gd name="f10" fmla="val 1"/>
                <a:gd name="f11" fmla="+- 0 0 -90"/>
                <a:gd name="f12" fmla="*/ f3 1 8107680"/>
                <a:gd name="f13" fmla="*/ f4 1 4084320"/>
                <a:gd name="f14" fmla="+- f7 0 f5"/>
                <a:gd name="f15" fmla="+- f6 0 f5"/>
                <a:gd name="f16" fmla="*/ f11 f0 1"/>
                <a:gd name="f17" fmla="*/ f15 1 8107680"/>
                <a:gd name="f18" fmla="*/ f14 1 4084320"/>
                <a:gd name="f19" fmla="*/ 0 f15 1"/>
                <a:gd name="f20" fmla="*/ 0 f14 1"/>
                <a:gd name="f21" fmla="*/ 6065520 f15 1"/>
                <a:gd name="f22" fmla="*/ 8107680 f15 1"/>
                <a:gd name="f23" fmla="*/ 2042160 f14 1"/>
                <a:gd name="f24" fmla="*/ 4084320 f14 1"/>
                <a:gd name="f25" fmla="*/ f16 1 f2"/>
                <a:gd name="f26" fmla="*/ f19 1 8107680"/>
                <a:gd name="f27" fmla="*/ f20 1 4084320"/>
                <a:gd name="f28" fmla="*/ f21 1 8107680"/>
                <a:gd name="f29" fmla="*/ f22 1 8107680"/>
                <a:gd name="f30" fmla="*/ f23 1 4084320"/>
                <a:gd name="f31" fmla="*/ f24 1 4084320"/>
                <a:gd name="f32" fmla="*/ f5 1 f17"/>
                <a:gd name="f33" fmla="*/ f6 1 f17"/>
                <a:gd name="f34" fmla="*/ f5 1 f18"/>
                <a:gd name="f35" fmla="*/ f7 1 f18"/>
                <a:gd name="f36" fmla="+- f25 0 f1"/>
                <a:gd name="f37" fmla="*/ f26 1 f17"/>
                <a:gd name="f38" fmla="*/ f27 1 f18"/>
                <a:gd name="f39" fmla="*/ f28 1 f17"/>
                <a:gd name="f40" fmla="*/ f29 1 f17"/>
                <a:gd name="f41" fmla="*/ f30 1 f18"/>
                <a:gd name="f42" fmla="*/ f31 1 f18"/>
                <a:gd name="f43" fmla="*/ f32 f12 1"/>
                <a:gd name="f44" fmla="*/ f33 f12 1"/>
                <a:gd name="f45" fmla="*/ f35 f13 1"/>
                <a:gd name="f46" fmla="*/ f34 f13 1"/>
                <a:gd name="f47" fmla="*/ f37 f12 1"/>
                <a:gd name="f48" fmla="*/ f38 f13 1"/>
                <a:gd name="f49" fmla="*/ f39 f12 1"/>
                <a:gd name="f50" fmla="*/ f40 f12 1"/>
                <a:gd name="f51" fmla="*/ f41 f13 1"/>
                <a:gd name="f52" fmla="*/ f42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6">
                  <a:pos x="f47" y="f48"/>
                </a:cxn>
                <a:cxn ang="f36">
                  <a:pos x="f49" y="f48"/>
                </a:cxn>
                <a:cxn ang="f36">
                  <a:pos x="f50" y="f51"/>
                </a:cxn>
                <a:cxn ang="f36">
                  <a:pos x="f49" y="f52"/>
                </a:cxn>
                <a:cxn ang="f36">
                  <a:pos x="f47" y="f52"/>
                </a:cxn>
                <a:cxn ang="f36">
                  <a:pos x="f47" y="f48"/>
                </a:cxn>
              </a:cxnLst>
              <a:rect l="f43" t="f46" r="f44" b="f45"/>
              <a:pathLst>
                <a:path w="8107680" h="4084320">
                  <a:moveTo>
                    <a:pt x="f6" y="f8"/>
                  </a:moveTo>
                  <a:lnTo>
                    <a:pt x="f9" y="f8"/>
                  </a:lnTo>
                  <a:lnTo>
                    <a:pt x="f5" y="f9"/>
                  </a:lnTo>
                  <a:lnTo>
                    <a:pt x="f9" y="f10"/>
                  </a:lnTo>
                  <a:lnTo>
                    <a:pt x="f6" y="f10"/>
                  </a:lnTo>
                  <a:lnTo>
                    <a:pt x="f6" y="f8"/>
                  </a:lnTo>
                  <a:close/>
                </a:path>
              </a:pathLst>
            </a:custGeom>
            <a:gradFill>
              <a:gsLst>
                <a:gs pos="0">
                  <a:srgbClr val="F09B10"/>
                </a:gs>
                <a:gs pos="100000">
                  <a:srgbClr val="EE9B15"/>
                </a:gs>
              </a:gsLst>
              <a:path path="circle">
                <a:fillToRect l="100000" t="100000"/>
              </a:path>
            </a:gradFill>
            <a:ln cap="flat">
              <a:noFill/>
              <a:prstDash val="solid"/>
            </a:ln>
            <a:effectLst>
              <a:outerShdw dist="25396" dir="2700000" algn="tl">
                <a:srgbClr val="000000">
                  <a:alpha val="60000"/>
                </a:srgbClr>
              </a:outerShdw>
            </a:effectLst>
          </p:spPr>
          <p:txBody>
            <a:bodyPr vert="horz" wrap="square" lIns="2822149" tIns="179066" rIns="334268" bIns="179066" anchor="ctr" anchorCtr="0" compatLnSpc="1">
              <a:noAutofit/>
            </a:bodyPr>
            <a:lstStyle/>
            <a:p>
              <a:pPr marL="0" marR="0" lvl="0" indent="0" algn="l" defTabSz="2089147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4400" b="0" i="1" u="none" strike="noStrike" kern="1200" cap="none" spc="0" baseline="0">
                  <a:solidFill>
                    <a:srgbClr val="FFFFFF"/>
                  </a:solidFill>
                  <a:uFillTx/>
                  <a:latin typeface="Franklin Gothic Book"/>
                </a:rPr>
                <a:t>- Problem Statement</a:t>
              </a:r>
              <a:br>
                <a:rPr lang="en-US" sz="4400" b="0" i="1" u="none" strike="noStrike" kern="1200" cap="none" spc="0" baseline="0">
                  <a:solidFill>
                    <a:srgbClr val="FFFFFF"/>
                  </a:solidFill>
                  <a:uFillTx/>
                  <a:latin typeface="Franklin Gothic Book"/>
                </a:rPr>
              </a:br>
              <a:r>
                <a:rPr lang="en-US" sz="4400" b="0" i="1" u="none" strike="noStrike" kern="1200" cap="none" spc="0" baseline="0">
                  <a:solidFill>
                    <a:srgbClr val="FFFFFF"/>
                  </a:solidFill>
                  <a:uFillTx/>
                  <a:latin typeface="Franklin Gothic Book"/>
                </a:rPr>
                <a:t>- Dataset Description</a:t>
              </a:r>
              <a:br>
                <a:rPr lang="en-US" sz="4400" b="0" i="1" u="none" strike="noStrike" kern="1200" cap="none" spc="0" baseline="0">
                  <a:solidFill>
                    <a:srgbClr val="FFFFFF"/>
                  </a:solidFill>
                  <a:uFillTx/>
                  <a:latin typeface="Franklin Gothic Book"/>
                </a:rPr>
              </a:br>
              <a:r>
                <a:rPr lang="en-US" sz="4400" b="0" i="1" u="none" strike="noStrike" kern="1200" cap="none" spc="0" baseline="0">
                  <a:solidFill>
                    <a:srgbClr val="FFFFFF"/>
                  </a:solidFill>
                  <a:uFillTx/>
                  <a:latin typeface="Franklin Gothic Book"/>
                </a:rPr>
                <a:t>-</a:t>
              </a:r>
              <a:r>
                <a:rPr lang="en-US" sz="4400" b="0" i="1" u="none" strike="noStrike" kern="0" cap="none" spc="0" baseline="0">
                  <a:solidFill>
                    <a:srgbClr val="FFFFFF"/>
                  </a:solidFill>
                  <a:uFillTx/>
                  <a:latin typeface="Franklin Gothic Book"/>
                </a:rPr>
                <a:t> </a:t>
              </a:r>
              <a:r>
                <a:rPr lang="en-US" sz="4400" b="0" i="1" u="none" strike="noStrike" kern="1200" cap="none" spc="0" baseline="0">
                  <a:solidFill>
                    <a:srgbClr val="FFFFFF"/>
                  </a:solidFill>
                  <a:uFillTx/>
                  <a:latin typeface="Franklin Gothic Book"/>
                </a:rPr>
                <a:t>Data Cleaning</a:t>
              </a:r>
              <a:br>
                <a:rPr lang="en-US" sz="4400" b="0" i="1" u="none" strike="noStrike" kern="1200" cap="none" spc="0" baseline="0">
                  <a:solidFill>
                    <a:srgbClr val="FFFFFF"/>
                  </a:solidFill>
                  <a:uFillTx/>
                  <a:latin typeface="Franklin Gothic Book"/>
                </a:rPr>
              </a:br>
              <a:r>
                <a:rPr lang="en-US" sz="4400" b="0" i="1" u="none" strike="noStrike" kern="1200" cap="none" spc="0" baseline="0">
                  <a:solidFill>
                    <a:srgbClr val="FFFFFF"/>
                  </a:solidFill>
                  <a:uFillTx/>
                  <a:latin typeface="Franklin Gothic Book"/>
                </a:rPr>
                <a:t>- Data Visualization</a:t>
              </a:r>
              <a:br>
                <a:rPr lang="en-US" sz="4400" b="0" i="1" u="none" strike="noStrike" kern="1200" cap="none" spc="0" baseline="0">
                  <a:solidFill>
                    <a:srgbClr val="FFFFFF"/>
                  </a:solidFill>
                  <a:uFillTx/>
                  <a:latin typeface="Franklin Gothic Book"/>
                </a:rPr>
              </a:br>
              <a:r>
                <a:rPr lang="en-US" sz="4400" b="0" i="1" u="none" strike="noStrike" kern="1200" cap="none" spc="0" baseline="0">
                  <a:solidFill>
                    <a:srgbClr val="FFFFFF"/>
                  </a:solidFill>
                  <a:uFillTx/>
                  <a:latin typeface="Franklin Gothic Book"/>
                </a:rPr>
                <a:t>- Insight</a:t>
              </a:r>
              <a:endParaRPr lang="en-US" sz="44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1155ABF-9CB0-490E-8146-A60E51A40770}"/>
                </a:ext>
              </a:extLst>
            </p:cNvPr>
            <p:cNvSpPr/>
            <p:nvPr/>
          </p:nvSpPr>
          <p:spPr>
            <a:xfrm>
              <a:off x="1688704" y="1534162"/>
              <a:ext cx="4084323" cy="408432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EAC7A9"/>
                </a:gs>
                <a:gs pos="100000">
                  <a:srgbClr val="EBC9AC"/>
                </a:gs>
              </a:gsLst>
              <a:path path="circle">
                <a:fillToRect l="100000" t="100000"/>
              </a:path>
            </a:gradFill>
            <a:ln cap="flat">
              <a:noFill/>
              <a:prstDash val="solid"/>
            </a:ln>
            <a:effectLst>
              <a:outerShdw dist="25396" dir="2700000" algn="tl">
                <a:srgbClr val="000000">
                  <a:alpha val="60000"/>
                </a:srgbClr>
              </a:outerShdw>
            </a:effectLst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pic>
        <p:nvPicPr>
          <p:cNvPr id="6" name="Picture 6">
            <a:extLst>
              <a:ext uri="{FF2B5EF4-FFF2-40B4-BE49-F238E27FC236}">
                <a16:creationId xmlns:a16="http://schemas.microsoft.com/office/drawing/2014/main" id="{B0F48C4E-4233-4E60-9ABA-FEE62DBB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134" y="1967066"/>
            <a:ext cx="3377565" cy="292386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87E535C9-B44F-4364-AFB5-BFD1204BB7EB}"/>
              </a:ext>
            </a:extLst>
          </p:cNvPr>
          <p:cNvSpPr txBox="1"/>
          <p:nvPr/>
        </p:nvSpPr>
        <p:spPr>
          <a:xfrm>
            <a:off x="161565" y="6397846"/>
            <a:ext cx="3797686" cy="7672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marL="91440" marR="0" lvl="0" indent="-91440" algn="l" defTabSz="914400" rtl="0" fontAlgn="auto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9BA8B7"/>
              </a:buClr>
              <a:buSzPct val="100000"/>
              <a:buFont typeface="Calibri" pitchFamily="34"/>
              <a:buChar char=" 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9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rPr>
              <a:t>By Adepegba David .A.</a:t>
            </a: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E9F81423-281B-4928-9103-14D699C20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627" y="6419654"/>
            <a:ext cx="961537" cy="35534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A9A35-BD62-4304-AD2A-29E9359B3A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731520"/>
          </a:xfrm>
          <a:solidFill>
            <a:srgbClr val="262626"/>
          </a:solidFill>
        </p:spPr>
        <p:txBody>
          <a:bodyPr/>
          <a:lstStyle/>
          <a:p>
            <a:pPr marL="685800" lvl="0" indent="-685800">
              <a:buSzPct val="100000"/>
              <a:buFont typeface="Arial" pitchFamily="34"/>
              <a:buChar char="•"/>
            </a:pPr>
            <a:r>
              <a:rPr lang="en-US" sz="4300">
                <a:solidFill>
                  <a:srgbClr val="FFFFFF"/>
                </a:solidFill>
              </a:rPr>
              <a:t>Problem Statement:</a:t>
            </a:r>
            <a:endParaRPr lang="en-US" sz="4200"/>
          </a:p>
        </p:txBody>
      </p:sp>
      <p:grpSp>
        <p:nvGrpSpPr>
          <p:cNvPr id="3" name="Content Placeholder 3">
            <a:extLst>
              <a:ext uri="{FF2B5EF4-FFF2-40B4-BE49-F238E27FC236}">
                <a16:creationId xmlns:a16="http://schemas.microsoft.com/office/drawing/2014/main" id="{EB7BD11D-E556-4D87-93ED-B541E2449C61}"/>
              </a:ext>
            </a:extLst>
          </p:cNvPr>
          <p:cNvGrpSpPr/>
          <p:nvPr/>
        </p:nvGrpSpPr>
        <p:grpSpPr>
          <a:xfrm>
            <a:off x="0" y="864940"/>
            <a:ext cx="12191996" cy="5402439"/>
            <a:chOff x="0" y="864940"/>
            <a:chExt cx="12191996" cy="5402439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D6B880C-DE28-41C8-ADC2-AC1D148FC8C3}"/>
                </a:ext>
              </a:extLst>
            </p:cNvPr>
            <p:cNvSpPr/>
            <p:nvPr/>
          </p:nvSpPr>
          <p:spPr>
            <a:xfrm>
              <a:off x="0" y="864940"/>
              <a:ext cx="12191996" cy="1737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192000"/>
                <a:gd name="f7" fmla="val 1737450"/>
                <a:gd name="f8" fmla="val 289581"/>
                <a:gd name="f9" fmla="val 129650"/>
                <a:gd name="f10" fmla="val 11902419"/>
                <a:gd name="f11" fmla="val 12062350"/>
                <a:gd name="f12" fmla="val 1447869"/>
                <a:gd name="f13" fmla="val 1607800"/>
                <a:gd name="f14" fmla="+- 0 0 -90"/>
                <a:gd name="f15" fmla="*/ f3 1 12192000"/>
                <a:gd name="f16" fmla="*/ f4 1 1737450"/>
                <a:gd name="f17" fmla="+- f7 0 f5"/>
                <a:gd name="f18" fmla="+- f6 0 f5"/>
                <a:gd name="f19" fmla="*/ f14 f0 1"/>
                <a:gd name="f20" fmla="*/ f18 1 12192000"/>
                <a:gd name="f21" fmla="*/ f17 1 1737450"/>
                <a:gd name="f22" fmla="*/ 0 f18 1"/>
                <a:gd name="f23" fmla="*/ 289581 f17 1"/>
                <a:gd name="f24" fmla="*/ 289581 f18 1"/>
                <a:gd name="f25" fmla="*/ 0 f17 1"/>
                <a:gd name="f26" fmla="*/ 11902419 f18 1"/>
                <a:gd name="f27" fmla="*/ 12192000 f18 1"/>
                <a:gd name="f28" fmla="*/ 1447869 f17 1"/>
                <a:gd name="f29" fmla="*/ 1737450 f17 1"/>
                <a:gd name="f30" fmla="*/ f19 1 f2"/>
                <a:gd name="f31" fmla="*/ f22 1 12192000"/>
                <a:gd name="f32" fmla="*/ f23 1 1737450"/>
                <a:gd name="f33" fmla="*/ f24 1 12192000"/>
                <a:gd name="f34" fmla="*/ f25 1 1737450"/>
                <a:gd name="f35" fmla="*/ f26 1 12192000"/>
                <a:gd name="f36" fmla="*/ f27 1 12192000"/>
                <a:gd name="f37" fmla="*/ f28 1 1737450"/>
                <a:gd name="f38" fmla="*/ f29 1 1737450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2192000" h="1737450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gradFill>
              <a:gsLst>
                <a:gs pos="0">
                  <a:srgbClr val="F09B10"/>
                </a:gs>
                <a:gs pos="100000">
                  <a:srgbClr val="EE9B15"/>
                </a:gs>
              </a:gsLst>
              <a:path path="circle">
                <a:fillToRect l="100000" t="100000"/>
              </a:path>
            </a:gradFill>
            <a:ln cap="flat">
              <a:noFill/>
              <a:prstDash val="solid"/>
            </a:ln>
            <a:effectLst>
              <a:outerShdw dist="25396" dir="2700000" algn="tl">
                <a:srgbClr val="000000">
                  <a:alpha val="60000"/>
                </a:srgbClr>
              </a:outerShdw>
            </a:effectLst>
          </p:spPr>
          <p:txBody>
            <a:bodyPr vert="horz" wrap="square" lIns="210540" tIns="210540" rIns="210540" bIns="210540" anchor="ctr" anchorCtr="0" compatLnSpc="1">
              <a:noAutofit/>
            </a:bodyPr>
            <a:lstStyle/>
            <a:p>
              <a:pPr marL="0" marR="0" lvl="0" indent="0" algn="l" defTabSz="14668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4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3300" b="0" i="0" u="none" strike="noStrike" kern="1200" cap="none" spc="0" baseline="0">
                  <a:solidFill>
                    <a:srgbClr val="FFFFFF"/>
                  </a:solidFill>
                  <a:uFillTx/>
                  <a:latin typeface="Franklin Gothic Book"/>
                </a:rPr>
                <a:t>This project aims to conduct a comprehensive analysis of YouTube songs data using Power BI.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FA0934D-3316-4B1D-80A0-76EBC6F71D6F}"/>
                </a:ext>
              </a:extLst>
            </p:cNvPr>
            <p:cNvSpPr/>
            <p:nvPr/>
          </p:nvSpPr>
          <p:spPr>
            <a:xfrm>
              <a:off x="0" y="2697434"/>
              <a:ext cx="12191996" cy="1737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192000"/>
                <a:gd name="f7" fmla="val 1737450"/>
                <a:gd name="f8" fmla="val 289581"/>
                <a:gd name="f9" fmla="val 129650"/>
                <a:gd name="f10" fmla="val 11902419"/>
                <a:gd name="f11" fmla="val 12062350"/>
                <a:gd name="f12" fmla="val 1447869"/>
                <a:gd name="f13" fmla="val 1607800"/>
                <a:gd name="f14" fmla="+- 0 0 -90"/>
                <a:gd name="f15" fmla="*/ f3 1 12192000"/>
                <a:gd name="f16" fmla="*/ f4 1 1737450"/>
                <a:gd name="f17" fmla="+- f7 0 f5"/>
                <a:gd name="f18" fmla="+- f6 0 f5"/>
                <a:gd name="f19" fmla="*/ f14 f0 1"/>
                <a:gd name="f20" fmla="*/ f18 1 12192000"/>
                <a:gd name="f21" fmla="*/ f17 1 1737450"/>
                <a:gd name="f22" fmla="*/ 0 f18 1"/>
                <a:gd name="f23" fmla="*/ 289581 f17 1"/>
                <a:gd name="f24" fmla="*/ 289581 f18 1"/>
                <a:gd name="f25" fmla="*/ 0 f17 1"/>
                <a:gd name="f26" fmla="*/ 11902419 f18 1"/>
                <a:gd name="f27" fmla="*/ 12192000 f18 1"/>
                <a:gd name="f28" fmla="*/ 1447869 f17 1"/>
                <a:gd name="f29" fmla="*/ 1737450 f17 1"/>
                <a:gd name="f30" fmla="*/ f19 1 f2"/>
                <a:gd name="f31" fmla="*/ f22 1 12192000"/>
                <a:gd name="f32" fmla="*/ f23 1 1737450"/>
                <a:gd name="f33" fmla="*/ f24 1 12192000"/>
                <a:gd name="f34" fmla="*/ f25 1 1737450"/>
                <a:gd name="f35" fmla="*/ f26 1 12192000"/>
                <a:gd name="f36" fmla="*/ f27 1 12192000"/>
                <a:gd name="f37" fmla="*/ f28 1 1737450"/>
                <a:gd name="f38" fmla="*/ f29 1 1737450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2192000" h="1737450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gradFill>
              <a:gsLst>
                <a:gs pos="0">
                  <a:srgbClr val="C45D24"/>
                </a:gs>
                <a:gs pos="100000">
                  <a:srgbClr val="C35F27"/>
                </a:gs>
              </a:gsLst>
              <a:path path="circle">
                <a:fillToRect l="100000" t="100000"/>
              </a:path>
            </a:gradFill>
            <a:ln cap="flat">
              <a:noFill/>
              <a:prstDash val="solid"/>
            </a:ln>
            <a:effectLst>
              <a:outerShdw dist="25396" dir="2700000" algn="tl">
                <a:srgbClr val="000000">
                  <a:alpha val="60000"/>
                </a:srgbClr>
              </a:outerShdw>
            </a:effectLst>
          </p:spPr>
          <p:txBody>
            <a:bodyPr vert="horz" wrap="square" lIns="210540" tIns="210540" rIns="210540" bIns="210540" anchor="ctr" anchorCtr="0" compatLnSpc="1">
              <a:noAutofit/>
            </a:bodyPr>
            <a:lstStyle/>
            <a:p>
              <a:pPr marL="0" marR="0" lvl="0" indent="0" algn="l" defTabSz="14668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4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3300" b="0" i="0" u="none" strike="noStrike" kern="1200" cap="none" spc="0" baseline="0">
                  <a:solidFill>
                    <a:srgbClr val="FFFFFF"/>
                  </a:solidFill>
                  <a:uFillTx/>
                  <a:latin typeface="Franklin Gothic Book"/>
                </a:rPr>
                <a:t>The goal is to utilize Power BI to create insightful visualizations and reports that provide a deeper understanding of YouTube songs' performance, popularity, and user engagement. 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2A2E616-D2CD-48DC-95FF-957062681D12}"/>
                </a:ext>
              </a:extLst>
            </p:cNvPr>
            <p:cNvSpPr/>
            <p:nvPr/>
          </p:nvSpPr>
          <p:spPr>
            <a:xfrm>
              <a:off x="0" y="4529928"/>
              <a:ext cx="12191996" cy="1737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192000"/>
                <a:gd name="f7" fmla="val 1737450"/>
                <a:gd name="f8" fmla="val 289581"/>
                <a:gd name="f9" fmla="val 129650"/>
                <a:gd name="f10" fmla="val 11902419"/>
                <a:gd name="f11" fmla="val 12062350"/>
                <a:gd name="f12" fmla="val 1447869"/>
                <a:gd name="f13" fmla="val 1607800"/>
                <a:gd name="f14" fmla="+- 0 0 -90"/>
                <a:gd name="f15" fmla="*/ f3 1 12192000"/>
                <a:gd name="f16" fmla="*/ f4 1 1737450"/>
                <a:gd name="f17" fmla="+- f7 0 f5"/>
                <a:gd name="f18" fmla="+- f6 0 f5"/>
                <a:gd name="f19" fmla="*/ f14 f0 1"/>
                <a:gd name="f20" fmla="*/ f18 1 12192000"/>
                <a:gd name="f21" fmla="*/ f17 1 1737450"/>
                <a:gd name="f22" fmla="*/ 0 f18 1"/>
                <a:gd name="f23" fmla="*/ 289581 f17 1"/>
                <a:gd name="f24" fmla="*/ 289581 f18 1"/>
                <a:gd name="f25" fmla="*/ 0 f17 1"/>
                <a:gd name="f26" fmla="*/ 11902419 f18 1"/>
                <a:gd name="f27" fmla="*/ 12192000 f18 1"/>
                <a:gd name="f28" fmla="*/ 1447869 f17 1"/>
                <a:gd name="f29" fmla="*/ 1737450 f17 1"/>
                <a:gd name="f30" fmla="*/ f19 1 f2"/>
                <a:gd name="f31" fmla="*/ f22 1 12192000"/>
                <a:gd name="f32" fmla="*/ f23 1 1737450"/>
                <a:gd name="f33" fmla="*/ f24 1 12192000"/>
                <a:gd name="f34" fmla="*/ f25 1 1737450"/>
                <a:gd name="f35" fmla="*/ f26 1 12192000"/>
                <a:gd name="f36" fmla="*/ f27 1 12192000"/>
                <a:gd name="f37" fmla="*/ f28 1 1737450"/>
                <a:gd name="f38" fmla="*/ f29 1 1737450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2192000" h="1737450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gradFill>
              <a:gsLst>
                <a:gs pos="0">
                  <a:srgbClr val="8A916D"/>
                </a:gs>
                <a:gs pos="100000">
                  <a:srgbClr val="8B926F"/>
                </a:gs>
              </a:gsLst>
              <a:path path="circle">
                <a:fillToRect l="100000" t="100000"/>
              </a:path>
            </a:gradFill>
            <a:ln cap="flat">
              <a:noFill/>
              <a:prstDash val="solid"/>
            </a:ln>
            <a:effectLst>
              <a:outerShdw dist="25396" dir="2700000" algn="tl">
                <a:srgbClr val="000000">
                  <a:alpha val="60000"/>
                </a:srgbClr>
              </a:outerShdw>
            </a:effectLst>
          </p:spPr>
          <p:txBody>
            <a:bodyPr vert="horz" wrap="square" lIns="210540" tIns="210540" rIns="210540" bIns="210540" anchor="ctr" anchorCtr="0" compatLnSpc="1">
              <a:noAutofit/>
            </a:bodyPr>
            <a:lstStyle/>
            <a:p>
              <a:pPr marL="0" marR="0" lvl="0" indent="0" algn="l" defTabSz="14668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4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3300" b="0" i="0" u="none" strike="noStrike" kern="1200" cap="none" spc="0" baseline="0">
                  <a:solidFill>
                    <a:srgbClr val="FFFFFF"/>
                  </a:solidFill>
                  <a:uFillTx/>
                  <a:latin typeface="Franklin Gothic Book"/>
                </a:rPr>
                <a:t>The analysis aims to uncover trends, preferences, and patterns in the data to aid content creators and stakeholders in optimizing their YouTube song content.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9F38881-A484-475A-9B8C-0077A3DF4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28" y="6388665"/>
            <a:ext cx="3853007" cy="79254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41DE7-6C8D-4396-A585-4B0EFC3017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731520"/>
          </a:xfrm>
          <a:solidFill>
            <a:srgbClr val="262626"/>
          </a:solidFill>
        </p:spPr>
        <p:txBody>
          <a:bodyPr/>
          <a:lstStyle/>
          <a:p>
            <a:pPr marL="685800" lvl="0" indent="-685800">
              <a:buSzPct val="100000"/>
              <a:buFont typeface="Arial" pitchFamily="34"/>
              <a:buChar char="•"/>
            </a:pPr>
            <a:r>
              <a:rPr lang="en-US" sz="4300">
                <a:solidFill>
                  <a:srgbClr val="FFFFFF"/>
                </a:solidFill>
              </a:rPr>
              <a:t>Dataset Description:</a:t>
            </a:r>
            <a:endParaRPr lang="en-US" sz="4200">
              <a:solidFill>
                <a:srgbClr val="FFFFFF"/>
              </a:solidFill>
            </a:endParaRPr>
          </a:p>
        </p:txBody>
      </p:sp>
      <p:grpSp>
        <p:nvGrpSpPr>
          <p:cNvPr id="3" name="Content Placeholder 4">
            <a:extLst>
              <a:ext uri="{FF2B5EF4-FFF2-40B4-BE49-F238E27FC236}">
                <a16:creationId xmlns:a16="http://schemas.microsoft.com/office/drawing/2014/main" id="{E4F4BA94-51FE-46B3-BE8B-070DAD05C461}"/>
              </a:ext>
            </a:extLst>
          </p:cNvPr>
          <p:cNvGrpSpPr/>
          <p:nvPr/>
        </p:nvGrpSpPr>
        <p:grpSpPr>
          <a:xfrm>
            <a:off x="311088" y="810707"/>
            <a:ext cx="11406435" cy="5542954"/>
            <a:chOff x="311088" y="810707"/>
            <a:chExt cx="11406435" cy="55429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48736E2-287D-4696-B57E-BDE624BB4BB5}"/>
                </a:ext>
              </a:extLst>
            </p:cNvPr>
            <p:cNvSpPr/>
            <p:nvPr/>
          </p:nvSpPr>
          <p:spPr>
            <a:xfrm>
              <a:off x="311088" y="810707"/>
              <a:ext cx="11406435" cy="381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871200"/>
                <a:gd name="f7" fmla="val 365039"/>
                <a:gd name="f8" fmla="val 60841"/>
                <a:gd name="f9" fmla="val 27239"/>
                <a:gd name="f10" fmla="val 10810359"/>
                <a:gd name="f11" fmla="val 10843961"/>
                <a:gd name="f12" fmla="val 304198"/>
                <a:gd name="f13" fmla="val 337800"/>
                <a:gd name="f14" fmla="+- 0 0 -90"/>
                <a:gd name="f15" fmla="*/ f3 1 10871200"/>
                <a:gd name="f16" fmla="*/ f4 1 365039"/>
                <a:gd name="f17" fmla="+- f7 0 f5"/>
                <a:gd name="f18" fmla="+- f6 0 f5"/>
                <a:gd name="f19" fmla="*/ f14 f0 1"/>
                <a:gd name="f20" fmla="*/ f18 1 10871200"/>
                <a:gd name="f21" fmla="*/ f17 1 365039"/>
                <a:gd name="f22" fmla="*/ 0 f18 1"/>
                <a:gd name="f23" fmla="*/ 60841 f17 1"/>
                <a:gd name="f24" fmla="*/ 60841 f18 1"/>
                <a:gd name="f25" fmla="*/ 0 f17 1"/>
                <a:gd name="f26" fmla="*/ 10810359 f18 1"/>
                <a:gd name="f27" fmla="*/ 10871200 f18 1"/>
                <a:gd name="f28" fmla="*/ 304198 f17 1"/>
                <a:gd name="f29" fmla="*/ 365039 f17 1"/>
                <a:gd name="f30" fmla="*/ f19 1 f2"/>
                <a:gd name="f31" fmla="*/ f22 1 10871200"/>
                <a:gd name="f32" fmla="*/ f23 1 365039"/>
                <a:gd name="f33" fmla="*/ f24 1 10871200"/>
                <a:gd name="f34" fmla="*/ f25 1 365039"/>
                <a:gd name="f35" fmla="*/ f26 1 10871200"/>
                <a:gd name="f36" fmla="*/ f27 1 10871200"/>
                <a:gd name="f37" fmla="*/ f28 1 365039"/>
                <a:gd name="f38" fmla="*/ f29 1 365039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0871200" h="365039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gradFill>
              <a:gsLst>
                <a:gs pos="0">
                  <a:srgbClr val="F09B10"/>
                </a:gs>
                <a:gs pos="100000">
                  <a:srgbClr val="EE9B15"/>
                </a:gs>
              </a:gsLst>
              <a:path path="circle">
                <a:fillToRect l="100000" t="100000"/>
              </a:path>
            </a:gradFill>
            <a:ln cap="flat">
              <a:noFill/>
              <a:prstDash val="solid"/>
            </a:ln>
            <a:effectLst>
              <a:outerShdw dist="25396" dir="2700000" algn="tl">
                <a:srgbClr val="000000">
                  <a:alpha val="60000"/>
                </a:srgbClr>
              </a:outerShdw>
            </a:effectLst>
          </p:spPr>
          <p:txBody>
            <a:bodyPr vert="horz" wrap="square" lIns="78775" tIns="78775" rIns="78775" bIns="78775" anchor="ctr" anchorCtr="0" compatLnSpc="1">
              <a:noAutofit/>
            </a:bodyPr>
            <a:lstStyle/>
            <a:p>
              <a:pPr marL="285750" marR="0" lvl="0" indent="-285750" algn="l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SzPct val="100000"/>
                <a:buFont typeface="Arial" pitchFamily="34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0" i="0" u="none" strike="noStrike" kern="1200" cap="none" spc="0" baseline="0">
                  <a:solidFill>
                    <a:srgbClr val="000000"/>
                  </a:solidFill>
                  <a:uFillTx/>
                  <a:latin typeface="Franklin Gothic Book"/>
                </a:rPr>
                <a:t>VIDEO_ID: Unique identifier for each YouTube video.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B005FD3-1F29-4FDF-90F3-31102CF601FB}"/>
                </a:ext>
              </a:extLst>
            </p:cNvPr>
            <p:cNvSpPr/>
            <p:nvPr/>
          </p:nvSpPr>
          <p:spPr>
            <a:xfrm>
              <a:off x="311088" y="1240804"/>
              <a:ext cx="11406435" cy="381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871200"/>
                <a:gd name="f7" fmla="val 365039"/>
                <a:gd name="f8" fmla="val 60841"/>
                <a:gd name="f9" fmla="val 27239"/>
                <a:gd name="f10" fmla="val 10810359"/>
                <a:gd name="f11" fmla="val 10843961"/>
                <a:gd name="f12" fmla="val 304198"/>
                <a:gd name="f13" fmla="val 337800"/>
                <a:gd name="f14" fmla="+- 0 0 -90"/>
                <a:gd name="f15" fmla="*/ f3 1 10871200"/>
                <a:gd name="f16" fmla="*/ f4 1 365039"/>
                <a:gd name="f17" fmla="+- f7 0 f5"/>
                <a:gd name="f18" fmla="+- f6 0 f5"/>
                <a:gd name="f19" fmla="*/ f14 f0 1"/>
                <a:gd name="f20" fmla="*/ f18 1 10871200"/>
                <a:gd name="f21" fmla="*/ f17 1 365039"/>
                <a:gd name="f22" fmla="*/ 0 f18 1"/>
                <a:gd name="f23" fmla="*/ 60841 f17 1"/>
                <a:gd name="f24" fmla="*/ 60841 f18 1"/>
                <a:gd name="f25" fmla="*/ 0 f17 1"/>
                <a:gd name="f26" fmla="*/ 10810359 f18 1"/>
                <a:gd name="f27" fmla="*/ 10871200 f18 1"/>
                <a:gd name="f28" fmla="*/ 304198 f17 1"/>
                <a:gd name="f29" fmla="*/ 365039 f17 1"/>
                <a:gd name="f30" fmla="*/ f19 1 f2"/>
                <a:gd name="f31" fmla="*/ f22 1 10871200"/>
                <a:gd name="f32" fmla="*/ f23 1 365039"/>
                <a:gd name="f33" fmla="*/ f24 1 10871200"/>
                <a:gd name="f34" fmla="*/ f25 1 365039"/>
                <a:gd name="f35" fmla="*/ f26 1 10871200"/>
                <a:gd name="f36" fmla="*/ f27 1 10871200"/>
                <a:gd name="f37" fmla="*/ f28 1 365039"/>
                <a:gd name="f38" fmla="*/ f29 1 365039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0871200" h="365039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gradFill>
              <a:gsLst>
                <a:gs pos="0">
                  <a:srgbClr val="F09B10"/>
                </a:gs>
                <a:gs pos="100000">
                  <a:srgbClr val="EE9B15"/>
                </a:gs>
              </a:gsLst>
              <a:path path="circle">
                <a:fillToRect l="100000" t="100000"/>
              </a:path>
            </a:gradFill>
            <a:ln cap="flat">
              <a:noFill/>
              <a:prstDash val="solid"/>
            </a:ln>
            <a:effectLst>
              <a:outerShdw dist="25396" dir="2700000" algn="tl">
                <a:srgbClr val="000000">
                  <a:alpha val="60000"/>
                </a:srgbClr>
              </a:outerShdw>
            </a:effectLst>
          </p:spPr>
          <p:txBody>
            <a:bodyPr vert="horz" wrap="square" lIns="78775" tIns="78775" rIns="78775" bIns="78775" anchor="ctr" anchorCtr="0" compatLnSpc="1">
              <a:noAutofit/>
            </a:bodyPr>
            <a:lstStyle/>
            <a:p>
              <a:pPr marL="285750" marR="0" lvl="0" indent="-285750" algn="l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SzPct val="100000"/>
                <a:buFont typeface="Arial" pitchFamily="34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0" i="0" u="none" strike="noStrike" kern="1200" cap="none" spc="0" baseline="0">
                  <a:solidFill>
                    <a:srgbClr val="000000"/>
                  </a:solidFill>
                  <a:uFillTx/>
                  <a:latin typeface="Franklin Gothic Book"/>
                </a:rPr>
                <a:t>CHANNELTITLE: Title of the YouTube channel publishing the song.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EA3FAD9-0424-4502-9D51-55527D0846A8}"/>
                </a:ext>
              </a:extLst>
            </p:cNvPr>
            <p:cNvSpPr/>
            <p:nvPr/>
          </p:nvSpPr>
          <p:spPr>
            <a:xfrm>
              <a:off x="311088" y="1670883"/>
              <a:ext cx="11406435" cy="381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871200"/>
                <a:gd name="f7" fmla="val 365039"/>
                <a:gd name="f8" fmla="val 60841"/>
                <a:gd name="f9" fmla="val 27239"/>
                <a:gd name="f10" fmla="val 10810359"/>
                <a:gd name="f11" fmla="val 10843961"/>
                <a:gd name="f12" fmla="val 304198"/>
                <a:gd name="f13" fmla="val 337800"/>
                <a:gd name="f14" fmla="+- 0 0 -90"/>
                <a:gd name="f15" fmla="*/ f3 1 10871200"/>
                <a:gd name="f16" fmla="*/ f4 1 365039"/>
                <a:gd name="f17" fmla="+- f7 0 f5"/>
                <a:gd name="f18" fmla="+- f6 0 f5"/>
                <a:gd name="f19" fmla="*/ f14 f0 1"/>
                <a:gd name="f20" fmla="*/ f18 1 10871200"/>
                <a:gd name="f21" fmla="*/ f17 1 365039"/>
                <a:gd name="f22" fmla="*/ 0 f18 1"/>
                <a:gd name="f23" fmla="*/ 60841 f17 1"/>
                <a:gd name="f24" fmla="*/ 60841 f18 1"/>
                <a:gd name="f25" fmla="*/ 0 f17 1"/>
                <a:gd name="f26" fmla="*/ 10810359 f18 1"/>
                <a:gd name="f27" fmla="*/ 10871200 f18 1"/>
                <a:gd name="f28" fmla="*/ 304198 f17 1"/>
                <a:gd name="f29" fmla="*/ 365039 f17 1"/>
                <a:gd name="f30" fmla="*/ f19 1 f2"/>
                <a:gd name="f31" fmla="*/ f22 1 10871200"/>
                <a:gd name="f32" fmla="*/ f23 1 365039"/>
                <a:gd name="f33" fmla="*/ f24 1 10871200"/>
                <a:gd name="f34" fmla="*/ f25 1 365039"/>
                <a:gd name="f35" fmla="*/ f26 1 10871200"/>
                <a:gd name="f36" fmla="*/ f27 1 10871200"/>
                <a:gd name="f37" fmla="*/ f28 1 365039"/>
                <a:gd name="f38" fmla="*/ f29 1 365039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0871200" h="365039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gradFill>
              <a:gsLst>
                <a:gs pos="0">
                  <a:srgbClr val="F09B10"/>
                </a:gs>
                <a:gs pos="100000">
                  <a:srgbClr val="EE9B15"/>
                </a:gs>
              </a:gsLst>
              <a:path path="circle">
                <a:fillToRect l="100000" t="100000"/>
              </a:path>
            </a:gradFill>
            <a:ln cap="flat">
              <a:noFill/>
              <a:prstDash val="solid"/>
            </a:ln>
            <a:effectLst>
              <a:outerShdw dist="25396" dir="2700000" algn="tl">
                <a:srgbClr val="000000">
                  <a:alpha val="60000"/>
                </a:srgbClr>
              </a:outerShdw>
            </a:effectLst>
          </p:spPr>
          <p:txBody>
            <a:bodyPr vert="horz" wrap="square" lIns="78775" tIns="78775" rIns="78775" bIns="78775" anchor="ctr" anchorCtr="0" compatLnSpc="1">
              <a:noAutofit/>
            </a:bodyPr>
            <a:lstStyle/>
            <a:p>
              <a:pPr marL="285750" marR="0" lvl="0" indent="-285750" algn="l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SzPct val="100000"/>
                <a:buFont typeface="Arial" pitchFamily="34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0" i="0" u="none" strike="noStrike" kern="1200" cap="none" spc="0" baseline="0">
                  <a:solidFill>
                    <a:srgbClr val="000000"/>
                  </a:solidFill>
                  <a:uFillTx/>
                  <a:latin typeface="Franklin Gothic Book"/>
                </a:rPr>
                <a:t>TITLE: Title of the YouTube song video.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75185D7-146B-4615-9483-CB5BE9395115}"/>
                </a:ext>
              </a:extLst>
            </p:cNvPr>
            <p:cNvSpPr/>
            <p:nvPr/>
          </p:nvSpPr>
          <p:spPr>
            <a:xfrm>
              <a:off x="311088" y="2100980"/>
              <a:ext cx="11406435" cy="381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871200"/>
                <a:gd name="f7" fmla="val 365039"/>
                <a:gd name="f8" fmla="val 60841"/>
                <a:gd name="f9" fmla="val 27239"/>
                <a:gd name="f10" fmla="val 10810359"/>
                <a:gd name="f11" fmla="val 10843961"/>
                <a:gd name="f12" fmla="val 304198"/>
                <a:gd name="f13" fmla="val 337800"/>
                <a:gd name="f14" fmla="+- 0 0 -90"/>
                <a:gd name="f15" fmla="*/ f3 1 10871200"/>
                <a:gd name="f16" fmla="*/ f4 1 365039"/>
                <a:gd name="f17" fmla="+- f7 0 f5"/>
                <a:gd name="f18" fmla="+- f6 0 f5"/>
                <a:gd name="f19" fmla="*/ f14 f0 1"/>
                <a:gd name="f20" fmla="*/ f18 1 10871200"/>
                <a:gd name="f21" fmla="*/ f17 1 365039"/>
                <a:gd name="f22" fmla="*/ 0 f18 1"/>
                <a:gd name="f23" fmla="*/ 60841 f17 1"/>
                <a:gd name="f24" fmla="*/ 60841 f18 1"/>
                <a:gd name="f25" fmla="*/ 0 f17 1"/>
                <a:gd name="f26" fmla="*/ 10810359 f18 1"/>
                <a:gd name="f27" fmla="*/ 10871200 f18 1"/>
                <a:gd name="f28" fmla="*/ 304198 f17 1"/>
                <a:gd name="f29" fmla="*/ 365039 f17 1"/>
                <a:gd name="f30" fmla="*/ f19 1 f2"/>
                <a:gd name="f31" fmla="*/ f22 1 10871200"/>
                <a:gd name="f32" fmla="*/ f23 1 365039"/>
                <a:gd name="f33" fmla="*/ f24 1 10871200"/>
                <a:gd name="f34" fmla="*/ f25 1 365039"/>
                <a:gd name="f35" fmla="*/ f26 1 10871200"/>
                <a:gd name="f36" fmla="*/ f27 1 10871200"/>
                <a:gd name="f37" fmla="*/ f28 1 365039"/>
                <a:gd name="f38" fmla="*/ f29 1 365039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0871200" h="365039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gradFill>
              <a:gsLst>
                <a:gs pos="0">
                  <a:srgbClr val="F09B10"/>
                </a:gs>
                <a:gs pos="100000">
                  <a:srgbClr val="EE9B15"/>
                </a:gs>
              </a:gsLst>
              <a:path path="circle">
                <a:fillToRect l="100000" t="100000"/>
              </a:path>
            </a:gradFill>
            <a:ln cap="flat">
              <a:noFill/>
              <a:prstDash val="solid"/>
            </a:ln>
            <a:effectLst>
              <a:outerShdw dist="25396" dir="2700000" algn="tl">
                <a:srgbClr val="000000">
                  <a:alpha val="60000"/>
                </a:srgbClr>
              </a:outerShdw>
            </a:effectLst>
          </p:spPr>
          <p:txBody>
            <a:bodyPr vert="horz" wrap="square" lIns="78775" tIns="78775" rIns="78775" bIns="78775" anchor="ctr" anchorCtr="0" compatLnSpc="1">
              <a:noAutofit/>
            </a:bodyPr>
            <a:lstStyle/>
            <a:p>
              <a:pPr marL="285750" marR="0" lvl="0" indent="-285750" algn="l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SzPct val="100000"/>
                <a:buFont typeface="Arial" pitchFamily="34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0" i="0" u="none" strike="noStrike" kern="1200" cap="none" spc="0" baseline="0">
                  <a:solidFill>
                    <a:srgbClr val="000000"/>
                  </a:solidFill>
                  <a:uFillTx/>
                  <a:latin typeface="Franklin Gothic Book"/>
                </a:rPr>
                <a:t>DESCRIPTION: Description provided for the YouTube song video.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5493FA6-E286-4D03-A531-C666BD84FECD}"/>
                </a:ext>
              </a:extLst>
            </p:cNvPr>
            <p:cNvSpPr/>
            <p:nvPr/>
          </p:nvSpPr>
          <p:spPr>
            <a:xfrm>
              <a:off x="311088" y="2531068"/>
              <a:ext cx="11406435" cy="381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871200"/>
                <a:gd name="f7" fmla="val 365039"/>
                <a:gd name="f8" fmla="val 60841"/>
                <a:gd name="f9" fmla="val 27239"/>
                <a:gd name="f10" fmla="val 10810359"/>
                <a:gd name="f11" fmla="val 10843961"/>
                <a:gd name="f12" fmla="val 304198"/>
                <a:gd name="f13" fmla="val 337800"/>
                <a:gd name="f14" fmla="+- 0 0 -90"/>
                <a:gd name="f15" fmla="*/ f3 1 10871200"/>
                <a:gd name="f16" fmla="*/ f4 1 365039"/>
                <a:gd name="f17" fmla="+- f7 0 f5"/>
                <a:gd name="f18" fmla="+- f6 0 f5"/>
                <a:gd name="f19" fmla="*/ f14 f0 1"/>
                <a:gd name="f20" fmla="*/ f18 1 10871200"/>
                <a:gd name="f21" fmla="*/ f17 1 365039"/>
                <a:gd name="f22" fmla="*/ 0 f18 1"/>
                <a:gd name="f23" fmla="*/ 60841 f17 1"/>
                <a:gd name="f24" fmla="*/ 60841 f18 1"/>
                <a:gd name="f25" fmla="*/ 0 f17 1"/>
                <a:gd name="f26" fmla="*/ 10810359 f18 1"/>
                <a:gd name="f27" fmla="*/ 10871200 f18 1"/>
                <a:gd name="f28" fmla="*/ 304198 f17 1"/>
                <a:gd name="f29" fmla="*/ 365039 f17 1"/>
                <a:gd name="f30" fmla="*/ f19 1 f2"/>
                <a:gd name="f31" fmla="*/ f22 1 10871200"/>
                <a:gd name="f32" fmla="*/ f23 1 365039"/>
                <a:gd name="f33" fmla="*/ f24 1 10871200"/>
                <a:gd name="f34" fmla="*/ f25 1 365039"/>
                <a:gd name="f35" fmla="*/ f26 1 10871200"/>
                <a:gd name="f36" fmla="*/ f27 1 10871200"/>
                <a:gd name="f37" fmla="*/ f28 1 365039"/>
                <a:gd name="f38" fmla="*/ f29 1 365039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0871200" h="365039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gradFill>
              <a:gsLst>
                <a:gs pos="0">
                  <a:srgbClr val="F09B10"/>
                </a:gs>
                <a:gs pos="100000">
                  <a:srgbClr val="EE9B15"/>
                </a:gs>
              </a:gsLst>
              <a:path path="circle">
                <a:fillToRect l="100000" t="100000"/>
              </a:path>
            </a:gradFill>
            <a:ln cap="flat">
              <a:noFill/>
              <a:prstDash val="solid"/>
            </a:ln>
            <a:effectLst>
              <a:outerShdw dist="25396" dir="2700000" algn="tl">
                <a:srgbClr val="000000">
                  <a:alpha val="60000"/>
                </a:srgbClr>
              </a:outerShdw>
            </a:effectLst>
          </p:spPr>
          <p:txBody>
            <a:bodyPr vert="horz" wrap="square" lIns="78775" tIns="78775" rIns="78775" bIns="78775" anchor="ctr" anchorCtr="0" compatLnSpc="1">
              <a:noAutofit/>
            </a:bodyPr>
            <a:lstStyle/>
            <a:p>
              <a:pPr marL="285750" marR="0" lvl="0" indent="-285750" algn="l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SzPct val="100000"/>
                <a:buFont typeface="Arial" pitchFamily="34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0" i="0" u="none" strike="noStrike" kern="1200" cap="none" spc="0" baseline="0">
                  <a:solidFill>
                    <a:srgbClr val="000000"/>
                  </a:solidFill>
                  <a:uFillTx/>
                  <a:latin typeface="Franklin Gothic Book"/>
                </a:rPr>
                <a:t>TAGS: Tags associated with the YouTube song video.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BFE5B70-F6B3-4447-B4F6-6E9E975DB818}"/>
                </a:ext>
              </a:extLst>
            </p:cNvPr>
            <p:cNvSpPr/>
            <p:nvPr/>
          </p:nvSpPr>
          <p:spPr>
            <a:xfrm>
              <a:off x="311088" y="2961156"/>
              <a:ext cx="11406435" cy="381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871200"/>
                <a:gd name="f7" fmla="val 365039"/>
                <a:gd name="f8" fmla="val 60841"/>
                <a:gd name="f9" fmla="val 27239"/>
                <a:gd name="f10" fmla="val 10810359"/>
                <a:gd name="f11" fmla="val 10843961"/>
                <a:gd name="f12" fmla="val 304198"/>
                <a:gd name="f13" fmla="val 337800"/>
                <a:gd name="f14" fmla="+- 0 0 -90"/>
                <a:gd name="f15" fmla="*/ f3 1 10871200"/>
                <a:gd name="f16" fmla="*/ f4 1 365039"/>
                <a:gd name="f17" fmla="+- f7 0 f5"/>
                <a:gd name="f18" fmla="+- f6 0 f5"/>
                <a:gd name="f19" fmla="*/ f14 f0 1"/>
                <a:gd name="f20" fmla="*/ f18 1 10871200"/>
                <a:gd name="f21" fmla="*/ f17 1 365039"/>
                <a:gd name="f22" fmla="*/ 0 f18 1"/>
                <a:gd name="f23" fmla="*/ 60841 f17 1"/>
                <a:gd name="f24" fmla="*/ 60841 f18 1"/>
                <a:gd name="f25" fmla="*/ 0 f17 1"/>
                <a:gd name="f26" fmla="*/ 10810359 f18 1"/>
                <a:gd name="f27" fmla="*/ 10871200 f18 1"/>
                <a:gd name="f28" fmla="*/ 304198 f17 1"/>
                <a:gd name="f29" fmla="*/ 365039 f17 1"/>
                <a:gd name="f30" fmla="*/ f19 1 f2"/>
                <a:gd name="f31" fmla="*/ f22 1 10871200"/>
                <a:gd name="f32" fmla="*/ f23 1 365039"/>
                <a:gd name="f33" fmla="*/ f24 1 10871200"/>
                <a:gd name="f34" fmla="*/ f25 1 365039"/>
                <a:gd name="f35" fmla="*/ f26 1 10871200"/>
                <a:gd name="f36" fmla="*/ f27 1 10871200"/>
                <a:gd name="f37" fmla="*/ f28 1 365039"/>
                <a:gd name="f38" fmla="*/ f29 1 365039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0871200" h="365039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gradFill>
              <a:gsLst>
                <a:gs pos="0">
                  <a:srgbClr val="F09B10"/>
                </a:gs>
                <a:gs pos="100000">
                  <a:srgbClr val="EE9B15"/>
                </a:gs>
              </a:gsLst>
              <a:path path="circle">
                <a:fillToRect l="100000" t="100000"/>
              </a:path>
            </a:gradFill>
            <a:ln cap="flat">
              <a:noFill/>
              <a:prstDash val="solid"/>
            </a:ln>
            <a:effectLst>
              <a:outerShdw dist="25396" dir="2700000" algn="tl">
                <a:srgbClr val="000000">
                  <a:alpha val="60000"/>
                </a:srgbClr>
              </a:outerShdw>
            </a:effectLst>
          </p:spPr>
          <p:txBody>
            <a:bodyPr vert="horz" wrap="square" lIns="78775" tIns="78775" rIns="78775" bIns="78775" anchor="ctr" anchorCtr="0" compatLnSpc="1">
              <a:noAutofit/>
            </a:bodyPr>
            <a:lstStyle/>
            <a:p>
              <a:pPr marL="285750" marR="0" lvl="0" indent="-285750" algn="l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SzPct val="100000"/>
                <a:buFont typeface="Arial" pitchFamily="34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0" i="0" u="none" strike="noStrike" kern="1200" cap="none" spc="0" baseline="0">
                  <a:solidFill>
                    <a:srgbClr val="000000"/>
                  </a:solidFill>
                  <a:uFillTx/>
                  <a:latin typeface="Franklin Gothic Book"/>
                </a:rPr>
                <a:t>PUBLISHEDAT: Date and time when the YouTube song video was published.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FE9F1AF-CE86-4CB0-90F6-EE331150ED08}"/>
                </a:ext>
              </a:extLst>
            </p:cNvPr>
            <p:cNvSpPr/>
            <p:nvPr/>
          </p:nvSpPr>
          <p:spPr>
            <a:xfrm>
              <a:off x="311088" y="3391244"/>
              <a:ext cx="11406435" cy="381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871200"/>
                <a:gd name="f7" fmla="val 365039"/>
                <a:gd name="f8" fmla="val 60841"/>
                <a:gd name="f9" fmla="val 27239"/>
                <a:gd name="f10" fmla="val 10810359"/>
                <a:gd name="f11" fmla="val 10843961"/>
                <a:gd name="f12" fmla="val 304198"/>
                <a:gd name="f13" fmla="val 337800"/>
                <a:gd name="f14" fmla="+- 0 0 -90"/>
                <a:gd name="f15" fmla="*/ f3 1 10871200"/>
                <a:gd name="f16" fmla="*/ f4 1 365039"/>
                <a:gd name="f17" fmla="+- f7 0 f5"/>
                <a:gd name="f18" fmla="+- f6 0 f5"/>
                <a:gd name="f19" fmla="*/ f14 f0 1"/>
                <a:gd name="f20" fmla="*/ f18 1 10871200"/>
                <a:gd name="f21" fmla="*/ f17 1 365039"/>
                <a:gd name="f22" fmla="*/ 0 f18 1"/>
                <a:gd name="f23" fmla="*/ 60841 f17 1"/>
                <a:gd name="f24" fmla="*/ 60841 f18 1"/>
                <a:gd name="f25" fmla="*/ 0 f17 1"/>
                <a:gd name="f26" fmla="*/ 10810359 f18 1"/>
                <a:gd name="f27" fmla="*/ 10871200 f18 1"/>
                <a:gd name="f28" fmla="*/ 304198 f17 1"/>
                <a:gd name="f29" fmla="*/ 365039 f17 1"/>
                <a:gd name="f30" fmla="*/ f19 1 f2"/>
                <a:gd name="f31" fmla="*/ f22 1 10871200"/>
                <a:gd name="f32" fmla="*/ f23 1 365039"/>
                <a:gd name="f33" fmla="*/ f24 1 10871200"/>
                <a:gd name="f34" fmla="*/ f25 1 365039"/>
                <a:gd name="f35" fmla="*/ f26 1 10871200"/>
                <a:gd name="f36" fmla="*/ f27 1 10871200"/>
                <a:gd name="f37" fmla="*/ f28 1 365039"/>
                <a:gd name="f38" fmla="*/ f29 1 365039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0871200" h="365039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gradFill>
              <a:gsLst>
                <a:gs pos="0">
                  <a:srgbClr val="F09B10"/>
                </a:gs>
                <a:gs pos="100000">
                  <a:srgbClr val="EE9B15"/>
                </a:gs>
              </a:gsLst>
              <a:path path="circle">
                <a:fillToRect l="100000" t="100000"/>
              </a:path>
            </a:gradFill>
            <a:ln cap="flat">
              <a:noFill/>
              <a:prstDash val="solid"/>
            </a:ln>
            <a:effectLst>
              <a:outerShdw dist="25396" dir="2700000" algn="tl">
                <a:srgbClr val="000000">
                  <a:alpha val="60000"/>
                </a:srgbClr>
              </a:outerShdw>
            </a:effectLst>
          </p:spPr>
          <p:txBody>
            <a:bodyPr vert="horz" wrap="square" lIns="78775" tIns="78775" rIns="78775" bIns="78775" anchor="ctr" anchorCtr="0" compatLnSpc="1">
              <a:noAutofit/>
            </a:bodyPr>
            <a:lstStyle/>
            <a:p>
              <a:pPr marL="285750" marR="0" lvl="0" indent="-285750" algn="l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SzPct val="100000"/>
                <a:buFont typeface="Arial" pitchFamily="34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0" i="0" u="none" strike="noStrike" kern="1200" cap="none" spc="0" baseline="0">
                  <a:solidFill>
                    <a:srgbClr val="000000"/>
                  </a:solidFill>
                  <a:uFillTx/>
                  <a:latin typeface="Franklin Gothic Book"/>
                </a:rPr>
                <a:t>VIEWCOUNT: Number of views received by the YouTube song video.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BC4C4CA-2C49-4DD2-BFBA-F00497FE30A6}"/>
                </a:ext>
              </a:extLst>
            </p:cNvPr>
            <p:cNvSpPr/>
            <p:nvPr/>
          </p:nvSpPr>
          <p:spPr>
            <a:xfrm>
              <a:off x="311088" y="3821332"/>
              <a:ext cx="11406435" cy="381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871200"/>
                <a:gd name="f7" fmla="val 365039"/>
                <a:gd name="f8" fmla="val 60841"/>
                <a:gd name="f9" fmla="val 27239"/>
                <a:gd name="f10" fmla="val 10810359"/>
                <a:gd name="f11" fmla="val 10843961"/>
                <a:gd name="f12" fmla="val 304198"/>
                <a:gd name="f13" fmla="val 337800"/>
                <a:gd name="f14" fmla="+- 0 0 -90"/>
                <a:gd name="f15" fmla="*/ f3 1 10871200"/>
                <a:gd name="f16" fmla="*/ f4 1 365039"/>
                <a:gd name="f17" fmla="+- f7 0 f5"/>
                <a:gd name="f18" fmla="+- f6 0 f5"/>
                <a:gd name="f19" fmla="*/ f14 f0 1"/>
                <a:gd name="f20" fmla="*/ f18 1 10871200"/>
                <a:gd name="f21" fmla="*/ f17 1 365039"/>
                <a:gd name="f22" fmla="*/ 0 f18 1"/>
                <a:gd name="f23" fmla="*/ 60841 f17 1"/>
                <a:gd name="f24" fmla="*/ 60841 f18 1"/>
                <a:gd name="f25" fmla="*/ 0 f17 1"/>
                <a:gd name="f26" fmla="*/ 10810359 f18 1"/>
                <a:gd name="f27" fmla="*/ 10871200 f18 1"/>
                <a:gd name="f28" fmla="*/ 304198 f17 1"/>
                <a:gd name="f29" fmla="*/ 365039 f17 1"/>
                <a:gd name="f30" fmla="*/ f19 1 f2"/>
                <a:gd name="f31" fmla="*/ f22 1 10871200"/>
                <a:gd name="f32" fmla="*/ f23 1 365039"/>
                <a:gd name="f33" fmla="*/ f24 1 10871200"/>
                <a:gd name="f34" fmla="*/ f25 1 365039"/>
                <a:gd name="f35" fmla="*/ f26 1 10871200"/>
                <a:gd name="f36" fmla="*/ f27 1 10871200"/>
                <a:gd name="f37" fmla="*/ f28 1 365039"/>
                <a:gd name="f38" fmla="*/ f29 1 365039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0871200" h="365039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gradFill>
              <a:gsLst>
                <a:gs pos="0">
                  <a:srgbClr val="F09B10"/>
                </a:gs>
                <a:gs pos="100000">
                  <a:srgbClr val="EE9B15"/>
                </a:gs>
              </a:gsLst>
              <a:path path="circle">
                <a:fillToRect l="100000" t="100000"/>
              </a:path>
            </a:gradFill>
            <a:ln cap="flat">
              <a:noFill/>
              <a:prstDash val="solid"/>
            </a:ln>
            <a:effectLst>
              <a:outerShdw dist="25396" dir="2700000" algn="tl">
                <a:srgbClr val="000000">
                  <a:alpha val="60000"/>
                </a:srgbClr>
              </a:outerShdw>
            </a:effectLst>
          </p:spPr>
          <p:txBody>
            <a:bodyPr vert="horz" wrap="square" lIns="78775" tIns="78775" rIns="78775" bIns="78775" anchor="ctr" anchorCtr="0" compatLnSpc="1">
              <a:noAutofit/>
            </a:bodyPr>
            <a:lstStyle/>
            <a:p>
              <a:pPr marL="285750" marR="0" lvl="0" indent="-285750" algn="l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SzPct val="100000"/>
                <a:buFont typeface="Arial" pitchFamily="34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0" i="0" u="none" strike="noStrike" kern="1200" cap="none" spc="0" baseline="0">
                  <a:solidFill>
                    <a:srgbClr val="000000"/>
                  </a:solidFill>
                  <a:uFillTx/>
                  <a:latin typeface="Franklin Gothic Book"/>
                </a:rPr>
                <a:t>LIKECOUNT: Number of likes received by the YouTube song video.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AF96AF3-E512-4D18-918E-7E5C3B5B5792}"/>
                </a:ext>
              </a:extLst>
            </p:cNvPr>
            <p:cNvSpPr/>
            <p:nvPr/>
          </p:nvSpPr>
          <p:spPr>
            <a:xfrm>
              <a:off x="311088" y="4251420"/>
              <a:ext cx="11406435" cy="381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871200"/>
                <a:gd name="f7" fmla="val 365039"/>
                <a:gd name="f8" fmla="val 60841"/>
                <a:gd name="f9" fmla="val 27239"/>
                <a:gd name="f10" fmla="val 10810359"/>
                <a:gd name="f11" fmla="val 10843961"/>
                <a:gd name="f12" fmla="val 304198"/>
                <a:gd name="f13" fmla="val 337800"/>
                <a:gd name="f14" fmla="+- 0 0 -90"/>
                <a:gd name="f15" fmla="*/ f3 1 10871200"/>
                <a:gd name="f16" fmla="*/ f4 1 365039"/>
                <a:gd name="f17" fmla="+- f7 0 f5"/>
                <a:gd name="f18" fmla="+- f6 0 f5"/>
                <a:gd name="f19" fmla="*/ f14 f0 1"/>
                <a:gd name="f20" fmla="*/ f18 1 10871200"/>
                <a:gd name="f21" fmla="*/ f17 1 365039"/>
                <a:gd name="f22" fmla="*/ 0 f18 1"/>
                <a:gd name="f23" fmla="*/ 60841 f17 1"/>
                <a:gd name="f24" fmla="*/ 60841 f18 1"/>
                <a:gd name="f25" fmla="*/ 0 f17 1"/>
                <a:gd name="f26" fmla="*/ 10810359 f18 1"/>
                <a:gd name="f27" fmla="*/ 10871200 f18 1"/>
                <a:gd name="f28" fmla="*/ 304198 f17 1"/>
                <a:gd name="f29" fmla="*/ 365039 f17 1"/>
                <a:gd name="f30" fmla="*/ f19 1 f2"/>
                <a:gd name="f31" fmla="*/ f22 1 10871200"/>
                <a:gd name="f32" fmla="*/ f23 1 365039"/>
                <a:gd name="f33" fmla="*/ f24 1 10871200"/>
                <a:gd name="f34" fmla="*/ f25 1 365039"/>
                <a:gd name="f35" fmla="*/ f26 1 10871200"/>
                <a:gd name="f36" fmla="*/ f27 1 10871200"/>
                <a:gd name="f37" fmla="*/ f28 1 365039"/>
                <a:gd name="f38" fmla="*/ f29 1 365039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0871200" h="365039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gradFill>
              <a:gsLst>
                <a:gs pos="0">
                  <a:srgbClr val="F09B10"/>
                </a:gs>
                <a:gs pos="100000">
                  <a:srgbClr val="EE9B15"/>
                </a:gs>
              </a:gsLst>
              <a:path path="circle">
                <a:fillToRect l="100000" t="100000"/>
              </a:path>
            </a:gradFill>
            <a:ln cap="flat">
              <a:noFill/>
              <a:prstDash val="solid"/>
            </a:ln>
            <a:effectLst>
              <a:outerShdw dist="25396" dir="2700000" algn="tl">
                <a:srgbClr val="000000">
                  <a:alpha val="60000"/>
                </a:srgbClr>
              </a:outerShdw>
            </a:effectLst>
          </p:spPr>
          <p:txBody>
            <a:bodyPr vert="horz" wrap="square" lIns="78775" tIns="78775" rIns="78775" bIns="78775" anchor="ctr" anchorCtr="0" compatLnSpc="1">
              <a:noAutofit/>
            </a:bodyPr>
            <a:lstStyle/>
            <a:p>
              <a:pPr marL="285750" marR="0" lvl="0" indent="-285750" algn="l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SzPct val="100000"/>
                <a:buFont typeface="Arial" pitchFamily="34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0" i="0" u="none" strike="noStrike" kern="1200" cap="none" spc="0" baseline="0">
                  <a:solidFill>
                    <a:srgbClr val="000000"/>
                  </a:solidFill>
                  <a:uFillTx/>
                  <a:latin typeface="Franklin Gothic Book"/>
                </a:rPr>
                <a:t>FAVORITECOUNT: Number of times the YouTube song video has been marked as a favorite.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AA81DB5-0D61-423C-93BC-C9583E34BEED}"/>
                </a:ext>
              </a:extLst>
            </p:cNvPr>
            <p:cNvSpPr/>
            <p:nvPr/>
          </p:nvSpPr>
          <p:spPr>
            <a:xfrm>
              <a:off x="311088" y="4681517"/>
              <a:ext cx="11406435" cy="381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871200"/>
                <a:gd name="f7" fmla="val 365039"/>
                <a:gd name="f8" fmla="val 60841"/>
                <a:gd name="f9" fmla="val 27239"/>
                <a:gd name="f10" fmla="val 10810359"/>
                <a:gd name="f11" fmla="val 10843961"/>
                <a:gd name="f12" fmla="val 304198"/>
                <a:gd name="f13" fmla="val 337800"/>
                <a:gd name="f14" fmla="+- 0 0 -90"/>
                <a:gd name="f15" fmla="*/ f3 1 10871200"/>
                <a:gd name="f16" fmla="*/ f4 1 365039"/>
                <a:gd name="f17" fmla="+- f7 0 f5"/>
                <a:gd name="f18" fmla="+- f6 0 f5"/>
                <a:gd name="f19" fmla="*/ f14 f0 1"/>
                <a:gd name="f20" fmla="*/ f18 1 10871200"/>
                <a:gd name="f21" fmla="*/ f17 1 365039"/>
                <a:gd name="f22" fmla="*/ 0 f18 1"/>
                <a:gd name="f23" fmla="*/ 60841 f17 1"/>
                <a:gd name="f24" fmla="*/ 60841 f18 1"/>
                <a:gd name="f25" fmla="*/ 0 f17 1"/>
                <a:gd name="f26" fmla="*/ 10810359 f18 1"/>
                <a:gd name="f27" fmla="*/ 10871200 f18 1"/>
                <a:gd name="f28" fmla="*/ 304198 f17 1"/>
                <a:gd name="f29" fmla="*/ 365039 f17 1"/>
                <a:gd name="f30" fmla="*/ f19 1 f2"/>
                <a:gd name="f31" fmla="*/ f22 1 10871200"/>
                <a:gd name="f32" fmla="*/ f23 1 365039"/>
                <a:gd name="f33" fmla="*/ f24 1 10871200"/>
                <a:gd name="f34" fmla="*/ f25 1 365039"/>
                <a:gd name="f35" fmla="*/ f26 1 10871200"/>
                <a:gd name="f36" fmla="*/ f27 1 10871200"/>
                <a:gd name="f37" fmla="*/ f28 1 365039"/>
                <a:gd name="f38" fmla="*/ f29 1 365039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0871200" h="365039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gradFill>
              <a:gsLst>
                <a:gs pos="0">
                  <a:srgbClr val="F09B10"/>
                </a:gs>
                <a:gs pos="100000">
                  <a:srgbClr val="EE9B15"/>
                </a:gs>
              </a:gsLst>
              <a:path path="circle">
                <a:fillToRect l="100000" t="100000"/>
              </a:path>
            </a:gradFill>
            <a:ln cap="flat">
              <a:noFill/>
              <a:prstDash val="solid"/>
            </a:ln>
            <a:effectLst>
              <a:outerShdw dist="25396" dir="2700000" algn="tl">
                <a:srgbClr val="000000">
                  <a:alpha val="60000"/>
                </a:srgbClr>
              </a:outerShdw>
            </a:effectLst>
          </p:spPr>
          <p:txBody>
            <a:bodyPr vert="horz" wrap="square" lIns="78775" tIns="78775" rIns="78775" bIns="78775" anchor="ctr" anchorCtr="0" compatLnSpc="1">
              <a:noAutofit/>
            </a:bodyPr>
            <a:lstStyle/>
            <a:p>
              <a:pPr marL="285750" marR="0" lvl="0" indent="-285750" algn="l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SzPct val="100000"/>
                <a:buFont typeface="Arial" pitchFamily="34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0" i="0" u="none" strike="noStrike" kern="1200" cap="none" spc="0" baseline="0">
                  <a:solidFill>
                    <a:srgbClr val="000000"/>
                  </a:solidFill>
                  <a:uFillTx/>
                  <a:latin typeface="Franklin Gothic Book"/>
                </a:rPr>
                <a:t>COMMENTCOUNT: Number of comments posted on the YouTube song video.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13A70C-E338-4120-BFE3-DF5F44F2A6AE}"/>
                </a:ext>
              </a:extLst>
            </p:cNvPr>
            <p:cNvSpPr/>
            <p:nvPr/>
          </p:nvSpPr>
          <p:spPr>
            <a:xfrm>
              <a:off x="311088" y="5111596"/>
              <a:ext cx="11406435" cy="381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871200"/>
                <a:gd name="f7" fmla="val 365039"/>
                <a:gd name="f8" fmla="val 60841"/>
                <a:gd name="f9" fmla="val 27239"/>
                <a:gd name="f10" fmla="val 10810359"/>
                <a:gd name="f11" fmla="val 10843961"/>
                <a:gd name="f12" fmla="val 304198"/>
                <a:gd name="f13" fmla="val 337800"/>
                <a:gd name="f14" fmla="+- 0 0 -90"/>
                <a:gd name="f15" fmla="*/ f3 1 10871200"/>
                <a:gd name="f16" fmla="*/ f4 1 365039"/>
                <a:gd name="f17" fmla="+- f7 0 f5"/>
                <a:gd name="f18" fmla="+- f6 0 f5"/>
                <a:gd name="f19" fmla="*/ f14 f0 1"/>
                <a:gd name="f20" fmla="*/ f18 1 10871200"/>
                <a:gd name="f21" fmla="*/ f17 1 365039"/>
                <a:gd name="f22" fmla="*/ 0 f18 1"/>
                <a:gd name="f23" fmla="*/ 60841 f17 1"/>
                <a:gd name="f24" fmla="*/ 60841 f18 1"/>
                <a:gd name="f25" fmla="*/ 0 f17 1"/>
                <a:gd name="f26" fmla="*/ 10810359 f18 1"/>
                <a:gd name="f27" fmla="*/ 10871200 f18 1"/>
                <a:gd name="f28" fmla="*/ 304198 f17 1"/>
                <a:gd name="f29" fmla="*/ 365039 f17 1"/>
                <a:gd name="f30" fmla="*/ f19 1 f2"/>
                <a:gd name="f31" fmla="*/ f22 1 10871200"/>
                <a:gd name="f32" fmla="*/ f23 1 365039"/>
                <a:gd name="f33" fmla="*/ f24 1 10871200"/>
                <a:gd name="f34" fmla="*/ f25 1 365039"/>
                <a:gd name="f35" fmla="*/ f26 1 10871200"/>
                <a:gd name="f36" fmla="*/ f27 1 10871200"/>
                <a:gd name="f37" fmla="*/ f28 1 365039"/>
                <a:gd name="f38" fmla="*/ f29 1 365039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0871200" h="365039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gradFill>
              <a:gsLst>
                <a:gs pos="0">
                  <a:srgbClr val="F09B10"/>
                </a:gs>
                <a:gs pos="100000">
                  <a:srgbClr val="EE9B15"/>
                </a:gs>
              </a:gsLst>
              <a:path path="circle">
                <a:fillToRect l="100000" t="100000"/>
              </a:path>
            </a:gradFill>
            <a:ln cap="flat">
              <a:noFill/>
              <a:prstDash val="solid"/>
            </a:ln>
            <a:effectLst>
              <a:outerShdw dist="25396" dir="2700000" algn="tl">
                <a:srgbClr val="000000">
                  <a:alpha val="60000"/>
                </a:srgbClr>
              </a:outerShdw>
            </a:effectLst>
          </p:spPr>
          <p:txBody>
            <a:bodyPr vert="horz" wrap="square" lIns="78775" tIns="78775" rIns="78775" bIns="78775" anchor="ctr" anchorCtr="0" compatLnSpc="1">
              <a:noAutofit/>
            </a:bodyPr>
            <a:lstStyle/>
            <a:p>
              <a:pPr marL="285750" marR="0" lvl="0" indent="-285750" algn="l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SzPct val="100000"/>
                <a:buFont typeface="Arial" pitchFamily="34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0" i="0" u="none" strike="noStrike" kern="1200" cap="none" spc="0" baseline="0">
                  <a:solidFill>
                    <a:srgbClr val="000000"/>
                  </a:solidFill>
                  <a:uFillTx/>
                  <a:latin typeface="Franklin Gothic Book"/>
                </a:rPr>
                <a:t>DURATION: Duration of the YouTube song video.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79E49B0-4800-49CA-88FE-27E9E6888D45}"/>
                </a:ext>
              </a:extLst>
            </p:cNvPr>
            <p:cNvSpPr/>
            <p:nvPr/>
          </p:nvSpPr>
          <p:spPr>
            <a:xfrm>
              <a:off x="311088" y="5541693"/>
              <a:ext cx="11406435" cy="381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871200"/>
                <a:gd name="f7" fmla="val 365039"/>
                <a:gd name="f8" fmla="val 60841"/>
                <a:gd name="f9" fmla="val 27239"/>
                <a:gd name="f10" fmla="val 10810359"/>
                <a:gd name="f11" fmla="val 10843961"/>
                <a:gd name="f12" fmla="val 304198"/>
                <a:gd name="f13" fmla="val 337800"/>
                <a:gd name="f14" fmla="+- 0 0 -90"/>
                <a:gd name="f15" fmla="*/ f3 1 10871200"/>
                <a:gd name="f16" fmla="*/ f4 1 365039"/>
                <a:gd name="f17" fmla="+- f7 0 f5"/>
                <a:gd name="f18" fmla="+- f6 0 f5"/>
                <a:gd name="f19" fmla="*/ f14 f0 1"/>
                <a:gd name="f20" fmla="*/ f18 1 10871200"/>
                <a:gd name="f21" fmla="*/ f17 1 365039"/>
                <a:gd name="f22" fmla="*/ 0 f18 1"/>
                <a:gd name="f23" fmla="*/ 60841 f17 1"/>
                <a:gd name="f24" fmla="*/ 60841 f18 1"/>
                <a:gd name="f25" fmla="*/ 0 f17 1"/>
                <a:gd name="f26" fmla="*/ 10810359 f18 1"/>
                <a:gd name="f27" fmla="*/ 10871200 f18 1"/>
                <a:gd name="f28" fmla="*/ 304198 f17 1"/>
                <a:gd name="f29" fmla="*/ 365039 f17 1"/>
                <a:gd name="f30" fmla="*/ f19 1 f2"/>
                <a:gd name="f31" fmla="*/ f22 1 10871200"/>
                <a:gd name="f32" fmla="*/ f23 1 365039"/>
                <a:gd name="f33" fmla="*/ f24 1 10871200"/>
                <a:gd name="f34" fmla="*/ f25 1 365039"/>
                <a:gd name="f35" fmla="*/ f26 1 10871200"/>
                <a:gd name="f36" fmla="*/ f27 1 10871200"/>
                <a:gd name="f37" fmla="*/ f28 1 365039"/>
                <a:gd name="f38" fmla="*/ f29 1 365039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0871200" h="365039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gradFill>
              <a:gsLst>
                <a:gs pos="0">
                  <a:srgbClr val="F09B10"/>
                </a:gs>
                <a:gs pos="100000">
                  <a:srgbClr val="EE9B15"/>
                </a:gs>
              </a:gsLst>
              <a:path path="circle">
                <a:fillToRect l="100000" t="100000"/>
              </a:path>
            </a:gradFill>
            <a:ln cap="flat">
              <a:noFill/>
              <a:prstDash val="solid"/>
            </a:ln>
            <a:effectLst>
              <a:outerShdw dist="25396" dir="2700000" algn="tl">
                <a:srgbClr val="000000">
                  <a:alpha val="60000"/>
                </a:srgbClr>
              </a:outerShdw>
            </a:effectLst>
          </p:spPr>
          <p:txBody>
            <a:bodyPr vert="horz" wrap="square" lIns="78775" tIns="78775" rIns="78775" bIns="78775" anchor="ctr" anchorCtr="0" compatLnSpc="1">
              <a:noAutofit/>
            </a:bodyPr>
            <a:lstStyle/>
            <a:p>
              <a:pPr marL="285750" marR="0" lvl="0" indent="-285750" algn="l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SzPct val="100000"/>
                <a:buFont typeface="Arial" pitchFamily="34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0" i="0" u="none" strike="noStrike" kern="1200" cap="none" spc="0" baseline="0">
                  <a:solidFill>
                    <a:srgbClr val="000000"/>
                  </a:solidFill>
                  <a:uFillTx/>
                  <a:latin typeface="Franklin Gothic Book"/>
                </a:rPr>
                <a:t>DEFINITION: Video definition or quality (e.g., HD, SD).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D78930B-6238-46A4-AF54-09483357DC19}"/>
                </a:ext>
              </a:extLst>
            </p:cNvPr>
            <p:cNvSpPr/>
            <p:nvPr/>
          </p:nvSpPr>
          <p:spPr>
            <a:xfrm>
              <a:off x="311088" y="5971781"/>
              <a:ext cx="11406435" cy="381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871200"/>
                <a:gd name="f7" fmla="val 365039"/>
                <a:gd name="f8" fmla="val 60841"/>
                <a:gd name="f9" fmla="val 27239"/>
                <a:gd name="f10" fmla="val 10810359"/>
                <a:gd name="f11" fmla="val 10843961"/>
                <a:gd name="f12" fmla="val 304198"/>
                <a:gd name="f13" fmla="val 337800"/>
                <a:gd name="f14" fmla="+- 0 0 -90"/>
                <a:gd name="f15" fmla="*/ f3 1 10871200"/>
                <a:gd name="f16" fmla="*/ f4 1 365039"/>
                <a:gd name="f17" fmla="+- f7 0 f5"/>
                <a:gd name="f18" fmla="+- f6 0 f5"/>
                <a:gd name="f19" fmla="*/ f14 f0 1"/>
                <a:gd name="f20" fmla="*/ f18 1 10871200"/>
                <a:gd name="f21" fmla="*/ f17 1 365039"/>
                <a:gd name="f22" fmla="*/ 0 f18 1"/>
                <a:gd name="f23" fmla="*/ 60841 f17 1"/>
                <a:gd name="f24" fmla="*/ 60841 f18 1"/>
                <a:gd name="f25" fmla="*/ 0 f17 1"/>
                <a:gd name="f26" fmla="*/ 10810359 f18 1"/>
                <a:gd name="f27" fmla="*/ 10871200 f18 1"/>
                <a:gd name="f28" fmla="*/ 304198 f17 1"/>
                <a:gd name="f29" fmla="*/ 365039 f17 1"/>
                <a:gd name="f30" fmla="*/ f19 1 f2"/>
                <a:gd name="f31" fmla="*/ f22 1 10871200"/>
                <a:gd name="f32" fmla="*/ f23 1 365039"/>
                <a:gd name="f33" fmla="*/ f24 1 10871200"/>
                <a:gd name="f34" fmla="*/ f25 1 365039"/>
                <a:gd name="f35" fmla="*/ f26 1 10871200"/>
                <a:gd name="f36" fmla="*/ f27 1 10871200"/>
                <a:gd name="f37" fmla="*/ f28 1 365039"/>
                <a:gd name="f38" fmla="*/ f29 1 365039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0871200" h="365039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gradFill>
              <a:gsLst>
                <a:gs pos="0">
                  <a:srgbClr val="F09B10"/>
                </a:gs>
                <a:gs pos="100000">
                  <a:srgbClr val="EE9B15"/>
                </a:gs>
              </a:gsLst>
              <a:path path="circle">
                <a:fillToRect l="100000" t="100000"/>
              </a:path>
            </a:gradFill>
            <a:ln cap="flat">
              <a:noFill/>
              <a:prstDash val="solid"/>
            </a:ln>
            <a:effectLst>
              <a:outerShdw dist="25396" dir="2700000" algn="tl">
                <a:srgbClr val="000000">
                  <a:alpha val="60000"/>
                </a:srgbClr>
              </a:outerShdw>
            </a:effectLst>
          </p:spPr>
          <p:txBody>
            <a:bodyPr vert="horz" wrap="square" lIns="78775" tIns="78775" rIns="78775" bIns="78775" anchor="ctr" anchorCtr="0" compatLnSpc="1">
              <a:noAutofit/>
            </a:bodyPr>
            <a:lstStyle/>
            <a:p>
              <a:pPr marL="285750" marR="0" lvl="0" indent="-285750" algn="l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SzPct val="100000"/>
                <a:buFont typeface="Arial" pitchFamily="34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0" i="0" u="none" strike="noStrike" kern="1200" cap="none" spc="0" baseline="0">
                  <a:solidFill>
                    <a:srgbClr val="000000"/>
                  </a:solidFill>
                  <a:uFillTx/>
                  <a:latin typeface="Franklin Gothic Book"/>
                </a:rPr>
                <a:t>CAPTION: Availability of captions for the YouTube song video.</a:t>
              </a:r>
            </a:p>
          </p:txBody>
        </p:sp>
      </p:grpSp>
      <p:pic>
        <p:nvPicPr>
          <p:cNvPr id="17" name="Picture 17">
            <a:extLst>
              <a:ext uri="{FF2B5EF4-FFF2-40B4-BE49-F238E27FC236}">
                <a16:creationId xmlns:a16="http://schemas.microsoft.com/office/drawing/2014/main" id="{C99EB176-3234-4054-A244-46D46D067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49" y="6388665"/>
            <a:ext cx="3853007" cy="79254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0EA6A-0E6C-40B2-A7C9-4624500F2A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731520"/>
          </a:xfrm>
          <a:solidFill>
            <a:srgbClr val="262626"/>
          </a:solidFill>
        </p:spPr>
        <p:txBody>
          <a:bodyPr/>
          <a:lstStyle/>
          <a:p>
            <a:pPr marL="685800" lvl="0" indent="-685800">
              <a:buSzPct val="100000"/>
              <a:buFont typeface="Arial" pitchFamily="34"/>
              <a:buChar char="•"/>
            </a:pPr>
            <a:r>
              <a:rPr lang="en-US" sz="4300">
                <a:solidFill>
                  <a:srgbClr val="FFFFFF"/>
                </a:solidFill>
              </a:rPr>
              <a:t>Data Cleaning:</a:t>
            </a:r>
            <a:endParaRPr lang="en-US" sz="4200"/>
          </a:p>
        </p:txBody>
      </p:sp>
      <p:grpSp>
        <p:nvGrpSpPr>
          <p:cNvPr id="3" name="Content Placeholder 7">
            <a:extLst>
              <a:ext uri="{FF2B5EF4-FFF2-40B4-BE49-F238E27FC236}">
                <a16:creationId xmlns:a16="http://schemas.microsoft.com/office/drawing/2014/main" id="{A48A774A-803E-4ECD-BDB0-1A90B3EC9A76}"/>
              </a:ext>
            </a:extLst>
          </p:cNvPr>
          <p:cNvGrpSpPr/>
          <p:nvPr/>
        </p:nvGrpSpPr>
        <p:grpSpPr>
          <a:xfrm>
            <a:off x="304796" y="986463"/>
            <a:ext cx="10850883" cy="4881689"/>
            <a:chOff x="304796" y="986463"/>
            <a:chExt cx="10850883" cy="4881689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A4463D1-A1A9-4813-92E0-42B500ECAF7F}"/>
                </a:ext>
              </a:extLst>
            </p:cNvPr>
            <p:cNvSpPr/>
            <p:nvPr/>
          </p:nvSpPr>
          <p:spPr>
            <a:xfrm>
              <a:off x="304796" y="986463"/>
              <a:ext cx="10850883" cy="80283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850880"/>
                <a:gd name="f7" fmla="val 802832"/>
                <a:gd name="f8" fmla="val 133808"/>
                <a:gd name="f9" fmla="val 59908"/>
                <a:gd name="f10" fmla="val 10717072"/>
                <a:gd name="f11" fmla="val 10790972"/>
                <a:gd name="f12" fmla="val 669024"/>
                <a:gd name="f13" fmla="val 742924"/>
                <a:gd name="f14" fmla="+- 0 0 -90"/>
                <a:gd name="f15" fmla="*/ f3 1 10850880"/>
                <a:gd name="f16" fmla="*/ f4 1 802832"/>
                <a:gd name="f17" fmla="+- f7 0 f5"/>
                <a:gd name="f18" fmla="+- f6 0 f5"/>
                <a:gd name="f19" fmla="*/ f14 f0 1"/>
                <a:gd name="f20" fmla="*/ f18 1 10850880"/>
                <a:gd name="f21" fmla="*/ f17 1 802832"/>
                <a:gd name="f22" fmla="*/ 0 f18 1"/>
                <a:gd name="f23" fmla="*/ 133808 f17 1"/>
                <a:gd name="f24" fmla="*/ 133808 f18 1"/>
                <a:gd name="f25" fmla="*/ 0 f17 1"/>
                <a:gd name="f26" fmla="*/ 10717072 f18 1"/>
                <a:gd name="f27" fmla="*/ 10850880 f18 1"/>
                <a:gd name="f28" fmla="*/ 669024 f17 1"/>
                <a:gd name="f29" fmla="*/ 802832 f17 1"/>
                <a:gd name="f30" fmla="*/ f19 1 f2"/>
                <a:gd name="f31" fmla="*/ f22 1 10850880"/>
                <a:gd name="f32" fmla="*/ f23 1 802832"/>
                <a:gd name="f33" fmla="*/ f24 1 10850880"/>
                <a:gd name="f34" fmla="*/ f25 1 802832"/>
                <a:gd name="f35" fmla="*/ f26 1 10850880"/>
                <a:gd name="f36" fmla="*/ f27 1 10850880"/>
                <a:gd name="f37" fmla="*/ f28 1 802832"/>
                <a:gd name="f38" fmla="*/ f29 1 802832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0850880" h="802832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gradFill>
              <a:gsLst>
                <a:gs pos="0">
                  <a:srgbClr val="F09B10"/>
                </a:gs>
                <a:gs pos="100000">
                  <a:srgbClr val="EE9B15"/>
                </a:gs>
              </a:gsLst>
              <a:path path="circle">
                <a:fillToRect l="100000" t="100000"/>
              </a:path>
            </a:gradFill>
            <a:ln cap="flat">
              <a:noFill/>
              <a:prstDash val="solid"/>
            </a:ln>
            <a:effectLst>
              <a:outerShdw dist="25396" dir="2700000" algn="tl">
                <a:srgbClr val="000000">
                  <a:alpha val="60000"/>
                </a:srgbClr>
              </a:outerShdw>
            </a:effectLst>
          </p:spPr>
          <p:txBody>
            <a:bodyPr vert="horz" wrap="square" lIns="130631" tIns="130631" rIns="130631" bIns="130631" anchor="ctr" anchorCtr="0" compatLnSpc="1">
              <a:noAutofit/>
            </a:bodyPr>
            <a:lstStyle/>
            <a:p>
              <a:pPr marL="457200" marR="0" lvl="0" indent="-457200" algn="l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SzPct val="100000"/>
                <a:buFont typeface="Courier New" pitchFamily="49"/>
                <a:buChar char="o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Franklin Gothic Book"/>
                </a:rPr>
                <a:t>Utilizing filter buttons and other tools, eliminate outliers and missing values.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E3BAEC3-46F9-49DD-A9C7-A851408812F2}"/>
                </a:ext>
              </a:extLst>
            </p:cNvPr>
            <p:cNvSpPr/>
            <p:nvPr/>
          </p:nvSpPr>
          <p:spPr>
            <a:xfrm>
              <a:off x="304796" y="1802236"/>
              <a:ext cx="10850883" cy="80283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850880"/>
                <a:gd name="f7" fmla="val 802832"/>
                <a:gd name="f8" fmla="val 133808"/>
                <a:gd name="f9" fmla="val 59908"/>
                <a:gd name="f10" fmla="val 10717072"/>
                <a:gd name="f11" fmla="val 10790972"/>
                <a:gd name="f12" fmla="val 669024"/>
                <a:gd name="f13" fmla="val 742924"/>
                <a:gd name="f14" fmla="+- 0 0 -90"/>
                <a:gd name="f15" fmla="*/ f3 1 10850880"/>
                <a:gd name="f16" fmla="*/ f4 1 802832"/>
                <a:gd name="f17" fmla="+- f7 0 f5"/>
                <a:gd name="f18" fmla="+- f6 0 f5"/>
                <a:gd name="f19" fmla="*/ f14 f0 1"/>
                <a:gd name="f20" fmla="*/ f18 1 10850880"/>
                <a:gd name="f21" fmla="*/ f17 1 802832"/>
                <a:gd name="f22" fmla="*/ 0 f18 1"/>
                <a:gd name="f23" fmla="*/ 133808 f17 1"/>
                <a:gd name="f24" fmla="*/ 133808 f18 1"/>
                <a:gd name="f25" fmla="*/ 0 f17 1"/>
                <a:gd name="f26" fmla="*/ 10717072 f18 1"/>
                <a:gd name="f27" fmla="*/ 10850880 f18 1"/>
                <a:gd name="f28" fmla="*/ 669024 f17 1"/>
                <a:gd name="f29" fmla="*/ 802832 f17 1"/>
                <a:gd name="f30" fmla="*/ f19 1 f2"/>
                <a:gd name="f31" fmla="*/ f22 1 10850880"/>
                <a:gd name="f32" fmla="*/ f23 1 802832"/>
                <a:gd name="f33" fmla="*/ f24 1 10850880"/>
                <a:gd name="f34" fmla="*/ f25 1 802832"/>
                <a:gd name="f35" fmla="*/ f26 1 10850880"/>
                <a:gd name="f36" fmla="*/ f27 1 10850880"/>
                <a:gd name="f37" fmla="*/ f28 1 802832"/>
                <a:gd name="f38" fmla="*/ f29 1 802832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0850880" h="802832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gradFill>
              <a:gsLst>
                <a:gs pos="0">
                  <a:srgbClr val="F09B10"/>
                </a:gs>
                <a:gs pos="100000">
                  <a:srgbClr val="EE9B15"/>
                </a:gs>
              </a:gsLst>
              <a:path path="circle">
                <a:fillToRect l="100000" t="100000"/>
              </a:path>
            </a:gradFill>
            <a:ln cap="flat">
              <a:noFill/>
              <a:prstDash val="solid"/>
            </a:ln>
            <a:effectLst>
              <a:outerShdw dist="25396" dir="2700000" algn="tl">
                <a:srgbClr val="000000">
                  <a:alpha val="60000"/>
                </a:srgbClr>
              </a:outerShdw>
            </a:effectLst>
          </p:spPr>
          <p:txBody>
            <a:bodyPr vert="horz" wrap="square" lIns="130631" tIns="130631" rIns="130631" bIns="130631" anchor="ctr" anchorCtr="0" compatLnSpc="1">
              <a:noAutofit/>
            </a:bodyPr>
            <a:lstStyle/>
            <a:p>
              <a:pPr marL="457200" marR="0" lvl="0" indent="-457200" algn="l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SzPct val="100000"/>
                <a:buFont typeface="Courier New" pitchFamily="49"/>
                <a:buChar char="o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Franklin Gothic Book"/>
                </a:rPr>
                <a:t>Convert relevant columns to appropriate data types.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6F069CE-3AC9-49B2-8741-12B2080411FE}"/>
                </a:ext>
              </a:extLst>
            </p:cNvPr>
            <p:cNvSpPr/>
            <p:nvPr/>
          </p:nvSpPr>
          <p:spPr>
            <a:xfrm>
              <a:off x="304796" y="2618009"/>
              <a:ext cx="10850883" cy="80283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850880"/>
                <a:gd name="f7" fmla="val 802832"/>
                <a:gd name="f8" fmla="val 133808"/>
                <a:gd name="f9" fmla="val 59908"/>
                <a:gd name="f10" fmla="val 10717072"/>
                <a:gd name="f11" fmla="val 10790972"/>
                <a:gd name="f12" fmla="val 669024"/>
                <a:gd name="f13" fmla="val 742924"/>
                <a:gd name="f14" fmla="+- 0 0 -90"/>
                <a:gd name="f15" fmla="*/ f3 1 10850880"/>
                <a:gd name="f16" fmla="*/ f4 1 802832"/>
                <a:gd name="f17" fmla="+- f7 0 f5"/>
                <a:gd name="f18" fmla="+- f6 0 f5"/>
                <a:gd name="f19" fmla="*/ f14 f0 1"/>
                <a:gd name="f20" fmla="*/ f18 1 10850880"/>
                <a:gd name="f21" fmla="*/ f17 1 802832"/>
                <a:gd name="f22" fmla="*/ 0 f18 1"/>
                <a:gd name="f23" fmla="*/ 133808 f17 1"/>
                <a:gd name="f24" fmla="*/ 133808 f18 1"/>
                <a:gd name="f25" fmla="*/ 0 f17 1"/>
                <a:gd name="f26" fmla="*/ 10717072 f18 1"/>
                <a:gd name="f27" fmla="*/ 10850880 f18 1"/>
                <a:gd name="f28" fmla="*/ 669024 f17 1"/>
                <a:gd name="f29" fmla="*/ 802832 f17 1"/>
                <a:gd name="f30" fmla="*/ f19 1 f2"/>
                <a:gd name="f31" fmla="*/ f22 1 10850880"/>
                <a:gd name="f32" fmla="*/ f23 1 802832"/>
                <a:gd name="f33" fmla="*/ f24 1 10850880"/>
                <a:gd name="f34" fmla="*/ f25 1 802832"/>
                <a:gd name="f35" fmla="*/ f26 1 10850880"/>
                <a:gd name="f36" fmla="*/ f27 1 10850880"/>
                <a:gd name="f37" fmla="*/ f28 1 802832"/>
                <a:gd name="f38" fmla="*/ f29 1 802832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0850880" h="802832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gradFill>
              <a:gsLst>
                <a:gs pos="0">
                  <a:srgbClr val="F09B10"/>
                </a:gs>
                <a:gs pos="100000">
                  <a:srgbClr val="EE9B15"/>
                </a:gs>
              </a:gsLst>
              <a:path path="circle">
                <a:fillToRect l="100000" t="100000"/>
              </a:path>
            </a:gradFill>
            <a:ln cap="flat">
              <a:noFill/>
              <a:prstDash val="solid"/>
            </a:ln>
            <a:effectLst>
              <a:outerShdw dist="25396" dir="2700000" algn="tl">
                <a:srgbClr val="000000">
                  <a:alpha val="60000"/>
                </a:srgbClr>
              </a:outerShdw>
            </a:effectLst>
          </p:spPr>
          <p:txBody>
            <a:bodyPr vert="horz" wrap="square" lIns="130631" tIns="130631" rIns="130631" bIns="130631" anchor="ctr" anchorCtr="0" compatLnSpc="1">
              <a:noAutofit/>
            </a:bodyPr>
            <a:lstStyle/>
            <a:p>
              <a:pPr marL="457200" marR="0" lvl="0" indent="-457200" algn="l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SzPct val="100000"/>
                <a:buFont typeface="Courier New" pitchFamily="49"/>
                <a:buChar char="o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Franklin Gothic Book"/>
                </a:rPr>
                <a:t>In Microsoft Excel, use the upper function to change the headers to uppercase. 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9AE7DFF-02F9-4384-B1BE-B9ADB69E7764}"/>
                </a:ext>
              </a:extLst>
            </p:cNvPr>
            <p:cNvSpPr/>
            <p:nvPr/>
          </p:nvSpPr>
          <p:spPr>
            <a:xfrm>
              <a:off x="304796" y="3433773"/>
              <a:ext cx="10850883" cy="80283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850880"/>
                <a:gd name="f7" fmla="val 802832"/>
                <a:gd name="f8" fmla="val 133808"/>
                <a:gd name="f9" fmla="val 59908"/>
                <a:gd name="f10" fmla="val 10717072"/>
                <a:gd name="f11" fmla="val 10790972"/>
                <a:gd name="f12" fmla="val 669024"/>
                <a:gd name="f13" fmla="val 742924"/>
                <a:gd name="f14" fmla="+- 0 0 -90"/>
                <a:gd name="f15" fmla="*/ f3 1 10850880"/>
                <a:gd name="f16" fmla="*/ f4 1 802832"/>
                <a:gd name="f17" fmla="+- f7 0 f5"/>
                <a:gd name="f18" fmla="+- f6 0 f5"/>
                <a:gd name="f19" fmla="*/ f14 f0 1"/>
                <a:gd name="f20" fmla="*/ f18 1 10850880"/>
                <a:gd name="f21" fmla="*/ f17 1 802832"/>
                <a:gd name="f22" fmla="*/ 0 f18 1"/>
                <a:gd name="f23" fmla="*/ 133808 f17 1"/>
                <a:gd name="f24" fmla="*/ 133808 f18 1"/>
                <a:gd name="f25" fmla="*/ 0 f17 1"/>
                <a:gd name="f26" fmla="*/ 10717072 f18 1"/>
                <a:gd name="f27" fmla="*/ 10850880 f18 1"/>
                <a:gd name="f28" fmla="*/ 669024 f17 1"/>
                <a:gd name="f29" fmla="*/ 802832 f17 1"/>
                <a:gd name="f30" fmla="*/ f19 1 f2"/>
                <a:gd name="f31" fmla="*/ f22 1 10850880"/>
                <a:gd name="f32" fmla="*/ f23 1 802832"/>
                <a:gd name="f33" fmla="*/ f24 1 10850880"/>
                <a:gd name="f34" fmla="*/ f25 1 802832"/>
                <a:gd name="f35" fmla="*/ f26 1 10850880"/>
                <a:gd name="f36" fmla="*/ f27 1 10850880"/>
                <a:gd name="f37" fmla="*/ f28 1 802832"/>
                <a:gd name="f38" fmla="*/ f29 1 802832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0850880" h="802832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gradFill>
              <a:gsLst>
                <a:gs pos="0">
                  <a:srgbClr val="F09B10"/>
                </a:gs>
                <a:gs pos="100000">
                  <a:srgbClr val="EE9B15"/>
                </a:gs>
              </a:gsLst>
              <a:path path="circle">
                <a:fillToRect l="100000" t="100000"/>
              </a:path>
            </a:gradFill>
            <a:ln cap="flat">
              <a:noFill/>
              <a:prstDash val="solid"/>
            </a:ln>
            <a:effectLst>
              <a:outerShdw dist="25396" dir="2700000" algn="tl">
                <a:srgbClr val="000000">
                  <a:alpha val="60000"/>
                </a:srgbClr>
              </a:outerShdw>
            </a:effectLst>
          </p:spPr>
          <p:txBody>
            <a:bodyPr vert="horz" wrap="square" lIns="130631" tIns="130631" rIns="130631" bIns="130631" anchor="ctr" anchorCtr="0" compatLnSpc="1">
              <a:noAutofit/>
            </a:bodyPr>
            <a:lstStyle/>
            <a:p>
              <a:pPr marL="457200" marR="0" lvl="0" indent="-457200" algn="l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SzPct val="100000"/>
                <a:buFont typeface="Courier New" pitchFamily="49"/>
                <a:buChar char="o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Franklin Gothic Book"/>
                </a:rPr>
                <a:t>Delete the columns that aren't relevant to the analysis. 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EFA58E7-F96A-4316-849A-B4B2FE82CD8A}"/>
                </a:ext>
              </a:extLst>
            </p:cNvPr>
            <p:cNvSpPr/>
            <p:nvPr/>
          </p:nvSpPr>
          <p:spPr>
            <a:xfrm>
              <a:off x="304796" y="4249545"/>
              <a:ext cx="10850883" cy="80283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850880"/>
                <a:gd name="f7" fmla="val 802832"/>
                <a:gd name="f8" fmla="val 133808"/>
                <a:gd name="f9" fmla="val 59908"/>
                <a:gd name="f10" fmla="val 10717072"/>
                <a:gd name="f11" fmla="val 10790972"/>
                <a:gd name="f12" fmla="val 669024"/>
                <a:gd name="f13" fmla="val 742924"/>
                <a:gd name="f14" fmla="+- 0 0 -90"/>
                <a:gd name="f15" fmla="*/ f3 1 10850880"/>
                <a:gd name="f16" fmla="*/ f4 1 802832"/>
                <a:gd name="f17" fmla="+- f7 0 f5"/>
                <a:gd name="f18" fmla="+- f6 0 f5"/>
                <a:gd name="f19" fmla="*/ f14 f0 1"/>
                <a:gd name="f20" fmla="*/ f18 1 10850880"/>
                <a:gd name="f21" fmla="*/ f17 1 802832"/>
                <a:gd name="f22" fmla="*/ 0 f18 1"/>
                <a:gd name="f23" fmla="*/ 133808 f17 1"/>
                <a:gd name="f24" fmla="*/ 133808 f18 1"/>
                <a:gd name="f25" fmla="*/ 0 f17 1"/>
                <a:gd name="f26" fmla="*/ 10717072 f18 1"/>
                <a:gd name="f27" fmla="*/ 10850880 f18 1"/>
                <a:gd name="f28" fmla="*/ 669024 f17 1"/>
                <a:gd name="f29" fmla="*/ 802832 f17 1"/>
                <a:gd name="f30" fmla="*/ f19 1 f2"/>
                <a:gd name="f31" fmla="*/ f22 1 10850880"/>
                <a:gd name="f32" fmla="*/ f23 1 802832"/>
                <a:gd name="f33" fmla="*/ f24 1 10850880"/>
                <a:gd name="f34" fmla="*/ f25 1 802832"/>
                <a:gd name="f35" fmla="*/ f26 1 10850880"/>
                <a:gd name="f36" fmla="*/ f27 1 10850880"/>
                <a:gd name="f37" fmla="*/ f28 1 802832"/>
                <a:gd name="f38" fmla="*/ f29 1 802832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0850880" h="802832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gradFill>
              <a:gsLst>
                <a:gs pos="0">
                  <a:srgbClr val="F09B10"/>
                </a:gs>
                <a:gs pos="100000">
                  <a:srgbClr val="EE9B15"/>
                </a:gs>
              </a:gsLst>
              <a:path path="circle">
                <a:fillToRect l="100000" t="100000"/>
              </a:path>
            </a:gradFill>
            <a:ln cap="flat">
              <a:noFill/>
              <a:prstDash val="solid"/>
            </a:ln>
            <a:effectLst>
              <a:outerShdw dist="25396" dir="2700000" algn="tl">
                <a:srgbClr val="000000">
                  <a:alpha val="60000"/>
                </a:srgbClr>
              </a:outerShdw>
            </a:effectLst>
          </p:spPr>
          <p:txBody>
            <a:bodyPr vert="horz" wrap="square" lIns="130631" tIns="130631" rIns="130631" bIns="130631" anchor="ctr" anchorCtr="0" compatLnSpc="1">
              <a:noAutofit/>
            </a:bodyPr>
            <a:lstStyle/>
            <a:p>
              <a:pPr marL="457200" marR="0" lvl="0" indent="-457200" algn="l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SzPct val="100000"/>
                <a:buFont typeface="Courier New" pitchFamily="49"/>
                <a:buChar char="o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Franklin Gothic Book"/>
                </a:rPr>
                <a:t>The music title can be retrieved from the title header by using text to Column. 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52FF541-C4BD-4DD6-B547-45266BA2B594}"/>
                </a:ext>
              </a:extLst>
            </p:cNvPr>
            <p:cNvSpPr/>
            <p:nvPr/>
          </p:nvSpPr>
          <p:spPr>
            <a:xfrm>
              <a:off x="304796" y="5065318"/>
              <a:ext cx="10850883" cy="80283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850880"/>
                <a:gd name="f7" fmla="val 802832"/>
                <a:gd name="f8" fmla="val 133808"/>
                <a:gd name="f9" fmla="val 59908"/>
                <a:gd name="f10" fmla="val 10717072"/>
                <a:gd name="f11" fmla="val 10790972"/>
                <a:gd name="f12" fmla="val 669024"/>
                <a:gd name="f13" fmla="val 742924"/>
                <a:gd name="f14" fmla="+- 0 0 -90"/>
                <a:gd name="f15" fmla="*/ f3 1 10850880"/>
                <a:gd name="f16" fmla="*/ f4 1 802832"/>
                <a:gd name="f17" fmla="+- f7 0 f5"/>
                <a:gd name="f18" fmla="+- f6 0 f5"/>
                <a:gd name="f19" fmla="*/ f14 f0 1"/>
                <a:gd name="f20" fmla="*/ f18 1 10850880"/>
                <a:gd name="f21" fmla="*/ f17 1 802832"/>
                <a:gd name="f22" fmla="*/ 0 f18 1"/>
                <a:gd name="f23" fmla="*/ 133808 f17 1"/>
                <a:gd name="f24" fmla="*/ 133808 f18 1"/>
                <a:gd name="f25" fmla="*/ 0 f17 1"/>
                <a:gd name="f26" fmla="*/ 10717072 f18 1"/>
                <a:gd name="f27" fmla="*/ 10850880 f18 1"/>
                <a:gd name="f28" fmla="*/ 669024 f17 1"/>
                <a:gd name="f29" fmla="*/ 802832 f17 1"/>
                <a:gd name="f30" fmla="*/ f19 1 f2"/>
                <a:gd name="f31" fmla="*/ f22 1 10850880"/>
                <a:gd name="f32" fmla="*/ f23 1 802832"/>
                <a:gd name="f33" fmla="*/ f24 1 10850880"/>
                <a:gd name="f34" fmla="*/ f25 1 802832"/>
                <a:gd name="f35" fmla="*/ f26 1 10850880"/>
                <a:gd name="f36" fmla="*/ f27 1 10850880"/>
                <a:gd name="f37" fmla="*/ f28 1 802832"/>
                <a:gd name="f38" fmla="*/ f29 1 802832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0850880" h="802832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gradFill>
              <a:gsLst>
                <a:gs pos="0">
                  <a:srgbClr val="F09B10"/>
                </a:gs>
                <a:gs pos="100000">
                  <a:srgbClr val="EE9B15"/>
                </a:gs>
              </a:gsLst>
              <a:path path="circle">
                <a:fillToRect l="100000" t="100000"/>
              </a:path>
            </a:gradFill>
            <a:ln cap="flat">
              <a:noFill/>
              <a:prstDash val="solid"/>
            </a:ln>
            <a:effectLst>
              <a:outerShdw dist="25396" dir="2700000" algn="tl">
                <a:srgbClr val="000000">
                  <a:alpha val="60000"/>
                </a:srgbClr>
              </a:outerShdw>
            </a:effectLst>
          </p:spPr>
          <p:txBody>
            <a:bodyPr vert="horz" wrap="square" lIns="130631" tIns="130631" rIns="130631" bIns="130631" anchor="ctr" anchorCtr="0" compatLnSpc="1">
              <a:noAutofit/>
            </a:bodyPr>
            <a:lstStyle/>
            <a:p>
              <a:pPr marL="457200" marR="0" lvl="0" indent="-457200" algn="l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SzPct val="100000"/>
                <a:buFont typeface="Courier New" pitchFamily="49"/>
                <a:buChar char="o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Franklin Gothic Book"/>
                </a:rPr>
                <a:t>The dataset comprises 14 rows and 19,345 columns in total. After cleaning the data, I was left with 10 columns and 19,322 rows for my analysis.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3AF2CF3-DEE7-4AEB-B3F9-16807A42F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28" y="6367113"/>
            <a:ext cx="3853007" cy="79254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 3">
            <a:extLst>
              <a:ext uri="{FF2B5EF4-FFF2-40B4-BE49-F238E27FC236}">
                <a16:creationId xmlns:a16="http://schemas.microsoft.com/office/drawing/2014/main" id="{140A3490-9591-42A3-AC4D-BB0D7947BAB6}"/>
              </a:ext>
            </a:extLst>
          </p:cNvPr>
          <p:cNvSpPr/>
          <p:nvPr/>
        </p:nvSpPr>
        <p:spPr>
          <a:xfrm>
            <a:off x="583286" y="1942213"/>
            <a:ext cx="2830388" cy="141518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830389"/>
              <a:gd name="f7" fmla="val 1415194"/>
              <a:gd name="f8" fmla="+- 0 0 -90"/>
              <a:gd name="f9" fmla="*/ f3 1 2830389"/>
              <a:gd name="f10" fmla="*/ f4 1 1415194"/>
              <a:gd name="f11" fmla="val f5"/>
              <a:gd name="f12" fmla="val f6"/>
              <a:gd name="f13" fmla="val f7"/>
              <a:gd name="f14" fmla="*/ f8 f0 1"/>
              <a:gd name="f15" fmla="+- f13 0 f11"/>
              <a:gd name="f16" fmla="+- f12 0 f11"/>
              <a:gd name="f17" fmla="*/ f14 1 f2"/>
              <a:gd name="f18" fmla="*/ f16 1 2830389"/>
              <a:gd name="f19" fmla="*/ f15 1 1415194"/>
              <a:gd name="f20" fmla="*/ 0 f16 1"/>
              <a:gd name="f21" fmla="*/ 0 f15 1"/>
              <a:gd name="f22" fmla="*/ 2830389 f16 1"/>
              <a:gd name="f23" fmla="*/ 1415194 f15 1"/>
              <a:gd name="f24" fmla="+- f17 0 f1"/>
              <a:gd name="f25" fmla="*/ f20 1 2830389"/>
              <a:gd name="f26" fmla="*/ f21 1 1415194"/>
              <a:gd name="f27" fmla="*/ f22 1 2830389"/>
              <a:gd name="f28" fmla="*/ f23 1 1415194"/>
              <a:gd name="f29" fmla="*/ f11 1 f18"/>
              <a:gd name="f30" fmla="*/ f12 1 f18"/>
              <a:gd name="f31" fmla="*/ f11 1 f19"/>
              <a:gd name="f32" fmla="*/ f13 1 f19"/>
              <a:gd name="f33" fmla="*/ f25 1 f18"/>
              <a:gd name="f34" fmla="*/ f26 1 f19"/>
              <a:gd name="f35" fmla="*/ f27 1 f18"/>
              <a:gd name="f36" fmla="*/ f28 1 f19"/>
              <a:gd name="f37" fmla="*/ f29 f9 1"/>
              <a:gd name="f38" fmla="*/ f30 f9 1"/>
              <a:gd name="f39" fmla="*/ f32 f10 1"/>
              <a:gd name="f40" fmla="*/ f31 f10 1"/>
              <a:gd name="f41" fmla="*/ f33 f9 1"/>
              <a:gd name="f42" fmla="*/ f34 f10 1"/>
              <a:gd name="f43" fmla="*/ f35 f9 1"/>
              <a:gd name="f44" fmla="*/ f36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41" y="f42"/>
              </a:cxn>
              <a:cxn ang="f24">
                <a:pos x="f43" y="f42"/>
              </a:cxn>
              <a:cxn ang="f24">
                <a:pos x="f43" y="f44"/>
              </a:cxn>
              <a:cxn ang="f24">
                <a:pos x="f41" y="f44"/>
              </a:cxn>
              <a:cxn ang="f24">
                <a:pos x="f41" y="f42"/>
              </a:cxn>
            </a:cxnLst>
            <a:rect l="f37" t="f40" r="f38" b="f39"/>
            <a:pathLst>
              <a:path w="2830389" h="1415194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lnTo>
                  <a:pt x="f5" y="f7"/>
                </a:lnTo>
                <a:lnTo>
                  <a:pt x="f5" y="f5"/>
                </a:lnTo>
                <a:close/>
              </a:path>
            </a:pathLst>
          </a:custGeom>
          <a:gradFill>
            <a:gsLst>
              <a:gs pos="0">
                <a:srgbClr val="F18C55"/>
              </a:gs>
              <a:gs pos="100000">
                <a:srgbClr val="F67B28"/>
              </a:gs>
            </a:gsLst>
            <a:lin ang="5400000"/>
          </a:gradFill>
          <a:ln cap="flat">
            <a:noFill/>
            <a:prstDash val="solid"/>
          </a:ln>
        </p:spPr>
        <p:txBody>
          <a:bodyPr vert="horz" wrap="square" lIns="26673" tIns="26673" rIns="26673" bIns="26673" anchor="ctr" anchorCtr="1" compatLnSpc="1">
            <a:noAutofit/>
          </a:bodyPr>
          <a:lstStyle/>
          <a:p>
            <a:pPr marL="0" marR="0" lvl="0" indent="0" algn="ctr" defTabSz="1866903" rtl="0" fontAlgn="auto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Data Visualization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D1BAC83-837C-4653-BC1E-17B2BD166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049" y="84838"/>
            <a:ext cx="6175793" cy="6254688"/>
          </a:xfrm>
          <a:prstGeom prst="rect">
            <a:avLst/>
          </a:prstGeom>
          <a:noFill/>
          <a:ln w="228600" cap="sq">
            <a:solidFill>
              <a:srgbClr val="000000"/>
            </a:solidFill>
            <a:prstDash val="solid"/>
            <a:miter/>
          </a:ln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5FC02D07-DF8E-42D7-A8D3-4BE84B2E7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56" y="6360383"/>
            <a:ext cx="3853007" cy="79254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8D8D1-E61D-4828-B633-2ACC347E56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731520"/>
          </a:xfrm>
          <a:solidFill>
            <a:srgbClr val="262626"/>
          </a:solidFill>
        </p:spPr>
        <p:txBody>
          <a:bodyPr/>
          <a:lstStyle/>
          <a:p>
            <a:pPr marL="685800" lvl="0" indent="-685800">
              <a:buSzPct val="100000"/>
              <a:buFont typeface="Arial" pitchFamily="34"/>
              <a:buChar char="•"/>
            </a:pPr>
            <a:r>
              <a:rPr lang="en-US" sz="4300">
                <a:solidFill>
                  <a:srgbClr val="FFFFFF"/>
                </a:solidFill>
              </a:rPr>
              <a:t>Insight:</a:t>
            </a:r>
            <a:endParaRPr lang="en-US" sz="4200"/>
          </a:p>
        </p:txBody>
      </p:sp>
      <p:grpSp>
        <p:nvGrpSpPr>
          <p:cNvPr id="3" name="Group 11">
            <a:extLst>
              <a:ext uri="{FF2B5EF4-FFF2-40B4-BE49-F238E27FC236}">
                <a16:creationId xmlns:a16="http://schemas.microsoft.com/office/drawing/2014/main" id="{F7DA3D54-AA1A-46FC-B9AB-3DDECFEF52ED}"/>
              </a:ext>
            </a:extLst>
          </p:cNvPr>
          <p:cNvGrpSpPr/>
          <p:nvPr/>
        </p:nvGrpSpPr>
        <p:grpSpPr>
          <a:xfrm>
            <a:off x="467331" y="1079787"/>
            <a:ext cx="10846329" cy="4883572"/>
            <a:chOff x="467331" y="1079787"/>
            <a:chExt cx="10846329" cy="4883572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0E7C3A8-D7C1-4D88-AF4E-2F438C905ECD}"/>
                </a:ext>
              </a:extLst>
            </p:cNvPr>
            <p:cNvSpPr/>
            <p:nvPr/>
          </p:nvSpPr>
          <p:spPr>
            <a:xfrm>
              <a:off x="467331" y="1079787"/>
              <a:ext cx="3544552" cy="48835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44550"/>
                <a:gd name="f7" fmla="val 4883572"/>
                <a:gd name="f8" fmla="val 354455"/>
                <a:gd name="f9" fmla="val 158695"/>
                <a:gd name="f10" fmla="val 3190095"/>
                <a:gd name="f11" fmla="val 3385855"/>
                <a:gd name="f12" fmla="val 4529117"/>
                <a:gd name="f13" fmla="val 4724877"/>
                <a:gd name="f14" fmla="+- 0 0 -90"/>
                <a:gd name="f15" fmla="*/ f3 1 3544550"/>
                <a:gd name="f16" fmla="*/ f4 1 4883572"/>
                <a:gd name="f17" fmla="+- f7 0 f5"/>
                <a:gd name="f18" fmla="+- f6 0 f5"/>
                <a:gd name="f19" fmla="*/ f14 f0 1"/>
                <a:gd name="f20" fmla="*/ f18 1 3544550"/>
                <a:gd name="f21" fmla="*/ f17 1 4883572"/>
                <a:gd name="f22" fmla="*/ 0 f18 1"/>
                <a:gd name="f23" fmla="*/ 354455 f17 1"/>
                <a:gd name="f24" fmla="*/ 354455 f18 1"/>
                <a:gd name="f25" fmla="*/ 0 f17 1"/>
                <a:gd name="f26" fmla="*/ 3190095 f18 1"/>
                <a:gd name="f27" fmla="*/ 3544550 f18 1"/>
                <a:gd name="f28" fmla="*/ 4529117 f17 1"/>
                <a:gd name="f29" fmla="*/ 4883572 f17 1"/>
                <a:gd name="f30" fmla="*/ f19 1 f2"/>
                <a:gd name="f31" fmla="*/ f22 1 3544550"/>
                <a:gd name="f32" fmla="*/ f23 1 4883572"/>
                <a:gd name="f33" fmla="*/ f24 1 3544550"/>
                <a:gd name="f34" fmla="*/ f25 1 4883572"/>
                <a:gd name="f35" fmla="*/ f26 1 3544550"/>
                <a:gd name="f36" fmla="*/ f27 1 3544550"/>
                <a:gd name="f37" fmla="*/ f28 1 4883572"/>
                <a:gd name="f38" fmla="*/ f29 1 4883572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3544550" h="4883572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gradFill>
              <a:gsLst>
                <a:gs pos="0">
                  <a:srgbClr val="F09B10"/>
                </a:gs>
                <a:gs pos="100000">
                  <a:srgbClr val="EE9B15"/>
                </a:gs>
              </a:gsLst>
              <a:path path="circle">
                <a:fillToRect l="100000" t="100000"/>
              </a:path>
            </a:gradFill>
            <a:ln cap="flat">
              <a:noFill/>
              <a:prstDash val="solid"/>
            </a:ln>
            <a:effectLst>
              <a:outerShdw dist="25396" dir="2700000" algn="tl">
                <a:srgbClr val="000000">
                  <a:alpha val="60000"/>
                </a:srgbClr>
              </a:outerShdw>
            </a:effectLst>
          </p:spPr>
          <p:txBody>
            <a:bodyPr vert="horz" wrap="square" lIns="170691" tIns="2124114" rIns="170691" bIns="1147407" anchor="ctr" anchorCtr="1" compatLnSpc="1">
              <a:noAutofit/>
            </a:bodyPr>
            <a:lstStyle/>
            <a:p>
              <a:pPr marL="0" marR="0" lvl="0" indent="0" algn="ctr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>
                  <a:solidFill>
                    <a:srgbClr val="FFFFFF"/>
                  </a:solidFill>
                  <a:uFillTx/>
                  <a:latin typeface="Franklin Gothic Book"/>
                </a:rPr>
                <a:t>With more than 12.8 million likes, the most popular video is "Vaaste Song: Dhvani Bhanushali, Tanishk Bagchi." 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19AB20F-9593-49A2-AA5F-3D6A53684BE7}"/>
                </a:ext>
              </a:extLst>
            </p:cNvPr>
            <p:cNvSpPr/>
            <p:nvPr/>
          </p:nvSpPr>
          <p:spPr>
            <a:xfrm>
              <a:off x="1426491" y="1372797"/>
              <a:ext cx="1626232" cy="1626232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  <a:effectLst>
              <a:outerShdw dist="25396" dir="2700000" algn="tl">
                <a:srgbClr val="000000">
                  <a:alpha val="60000"/>
                </a:srgbClr>
              </a:outerShdw>
            </a:effectLst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2771785-5D32-4E7D-BC6A-86C35E2D01DE}"/>
                </a:ext>
              </a:extLst>
            </p:cNvPr>
            <p:cNvSpPr/>
            <p:nvPr/>
          </p:nvSpPr>
          <p:spPr>
            <a:xfrm>
              <a:off x="4118219" y="1079787"/>
              <a:ext cx="3544552" cy="48835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44550"/>
                <a:gd name="f7" fmla="val 4883572"/>
                <a:gd name="f8" fmla="val 354455"/>
                <a:gd name="f9" fmla="val 158695"/>
                <a:gd name="f10" fmla="val 3190095"/>
                <a:gd name="f11" fmla="val 3385855"/>
                <a:gd name="f12" fmla="val 4529117"/>
                <a:gd name="f13" fmla="val 4724877"/>
                <a:gd name="f14" fmla="+- 0 0 -90"/>
                <a:gd name="f15" fmla="*/ f3 1 3544550"/>
                <a:gd name="f16" fmla="*/ f4 1 4883572"/>
                <a:gd name="f17" fmla="+- f7 0 f5"/>
                <a:gd name="f18" fmla="+- f6 0 f5"/>
                <a:gd name="f19" fmla="*/ f14 f0 1"/>
                <a:gd name="f20" fmla="*/ f18 1 3544550"/>
                <a:gd name="f21" fmla="*/ f17 1 4883572"/>
                <a:gd name="f22" fmla="*/ 0 f18 1"/>
                <a:gd name="f23" fmla="*/ 354455 f17 1"/>
                <a:gd name="f24" fmla="*/ 354455 f18 1"/>
                <a:gd name="f25" fmla="*/ 0 f17 1"/>
                <a:gd name="f26" fmla="*/ 3190095 f18 1"/>
                <a:gd name="f27" fmla="*/ 3544550 f18 1"/>
                <a:gd name="f28" fmla="*/ 4529117 f17 1"/>
                <a:gd name="f29" fmla="*/ 4883572 f17 1"/>
                <a:gd name="f30" fmla="*/ f19 1 f2"/>
                <a:gd name="f31" fmla="*/ f22 1 3544550"/>
                <a:gd name="f32" fmla="*/ f23 1 4883572"/>
                <a:gd name="f33" fmla="*/ f24 1 3544550"/>
                <a:gd name="f34" fmla="*/ f25 1 4883572"/>
                <a:gd name="f35" fmla="*/ f26 1 3544550"/>
                <a:gd name="f36" fmla="*/ f27 1 3544550"/>
                <a:gd name="f37" fmla="*/ f28 1 4883572"/>
                <a:gd name="f38" fmla="*/ f29 1 4883572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3544550" h="4883572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gradFill>
              <a:gsLst>
                <a:gs pos="0">
                  <a:srgbClr val="F09B10"/>
                </a:gs>
                <a:gs pos="100000">
                  <a:srgbClr val="EE9B15"/>
                </a:gs>
              </a:gsLst>
              <a:path path="circle">
                <a:fillToRect l="100000" t="100000"/>
              </a:path>
            </a:gradFill>
            <a:ln cap="flat">
              <a:noFill/>
              <a:prstDash val="solid"/>
            </a:ln>
            <a:effectLst>
              <a:outerShdw dist="25396" dir="2700000" algn="tl">
                <a:srgbClr val="000000">
                  <a:alpha val="60000"/>
                </a:srgbClr>
              </a:outerShdw>
            </a:effectLst>
          </p:spPr>
          <p:txBody>
            <a:bodyPr vert="horz" wrap="square" lIns="170691" tIns="2124114" rIns="170691" bIns="1147407" anchor="ctr" anchorCtr="1" compatLnSpc="1">
              <a:noAutofit/>
            </a:bodyPr>
            <a:lstStyle/>
            <a:p>
              <a:pPr marL="0" marR="0" lvl="0" indent="0" algn="ctr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>
                  <a:solidFill>
                    <a:srgbClr val="FFFFFF"/>
                  </a:solidFill>
                  <a:uFillTx/>
                  <a:latin typeface="Franklin Gothic Book"/>
                </a:rPr>
                <a:t>"Guru Randhawa: High Rated Gabru Official Song" is the video with the most comments, at 420,375. 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75A78B4-F7FD-4182-B767-843A1AD4DE57}"/>
                </a:ext>
              </a:extLst>
            </p:cNvPr>
            <p:cNvSpPr/>
            <p:nvPr/>
          </p:nvSpPr>
          <p:spPr>
            <a:xfrm>
              <a:off x="5077379" y="1372797"/>
              <a:ext cx="1626232" cy="1626232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blipFill>
              <a:blip r:embed="rId3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  <a:effectLst>
              <a:outerShdw dist="25396" dir="2700000" algn="tl">
                <a:srgbClr val="000000">
                  <a:alpha val="60000"/>
                </a:srgbClr>
              </a:outerShdw>
            </a:effectLst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50748E4-2EAD-4453-B127-B82FCB6184F4}"/>
                </a:ext>
              </a:extLst>
            </p:cNvPr>
            <p:cNvSpPr/>
            <p:nvPr/>
          </p:nvSpPr>
          <p:spPr>
            <a:xfrm>
              <a:off x="7769108" y="1079787"/>
              <a:ext cx="3544552" cy="48835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44550"/>
                <a:gd name="f7" fmla="val 4883572"/>
                <a:gd name="f8" fmla="val 354455"/>
                <a:gd name="f9" fmla="val 158695"/>
                <a:gd name="f10" fmla="val 3190095"/>
                <a:gd name="f11" fmla="val 3385855"/>
                <a:gd name="f12" fmla="val 4529117"/>
                <a:gd name="f13" fmla="val 4724877"/>
                <a:gd name="f14" fmla="+- 0 0 -90"/>
                <a:gd name="f15" fmla="*/ f3 1 3544550"/>
                <a:gd name="f16" fmla="*/ f4 1 4883572"/>
                <a:gd name="f17" fmla="+- f7 0 f5"/>
                <a:gd name="f18" fmla="+- f6 0 f5"/>
                <a:gd name="f19" fmla="*/ f14 f0 1"/>
                <a:gd name="f20" fmla="*/ f18 1 3544550"/>
                <a:gd name="f21" fmla="*/ f17 1 4883572"/>
                <a:gd name="f22" fmla="*/ 0 f18 1"/>
                <a:gd name="f23" fmla="*/ 354455 f17 1"/>
                <a:gd name="f24" fmla="*/ 354455 f18 1"/>
                <a:gd name="f25" fmla="*/ 0 f17 1"/>
                <a:gd name="f26" fmla="*/ 3190095 f18 1"/>
                <a:gd name="f27" fmla="*/ 3544550 f18 1"/>
                <a:gd name="f28" fmla="*/ 4529117 f17 1"/>
                <a:gd name="f29" fmla="*/ 4883572 f17 1"/>
                <a:gd name="f30" fmla="*/ f19 1 f2"/>
                <a:gd name="f31" fmla="*/ f22 1 3544550"/>
                <a:gd name="f32" fmla="*/ f23 1 4883572"/>
                <a:gd name="f33" fmla="*/ f24 1 3544550"/>
                <a:gd name="f34" fmla="*/ f25 1 4883572"/>
                <a:gd name="f35" fmla="*/ f26 1 3544550"/>
                <a:gd name="f36" fmla="*/ f27 1 3544550"/>
                <a:gd name="f37" fmla="*/ f28 1 4883572"/>
                <a:gd name="f38" fmla="*/ f29 1 4883572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3544550" h="4883572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gradFill>
              <a:gsLst>
                <a:gs pos="0">
                  <a:srgbClr val="F09B10"/>
                </a:gs>
                <a:gs pos="100000">
                  <a:srgbClr val="EE9B15"/>
                </a:gs>
              </a:gsLst>
              <a:path path="circle">
                <a:fillToRect l="100000" t="100000"/>
              </a:path>
            </a:gradFill>
            <a:ln cap="flat">
              <a:noFill/>
              <a:prstDash val="solid"/>
            </a:ln>
            <a:effectLst>
              <a:outerShdw dist="25396" dir="2700000" algn="tl">
                <a:srgbClr val="000000">
                  <a:alpha val="60000"/>
                </a:srgbClr>
              </a:outerShdw>
            </a:effectLst>
          </p:spPr>
          <p:txBody>
            <a:bodyPr vert="horz" wrap="square" lIns="170691" tIns="2124114" rIns="170691" bIns="1147407" anchor="ctr" anchorCtr="1" compatLnSpc="1">
              <a:noAutofit/>
            </a:bodyPr>
            <a:lstStyle/>
            <a:p>
              <a:pPr marL="0" marR="0" lvl="0" indent="0" algn="ctr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>
                  <a:solidFill>
                    <a:srgbClr val="FFFFFF"/>
                  </a:solidFill>
                  <a:uFillTx/>
                  <a:latin typeface="Franklin Gothic Book"/>
                </a:rPr>
                <a:t>Top view video is “Vaaste Song: Dhvani Bhanushali, Tanishk Bagchi “ with more than 1.5billions views. 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93BACEF-B9C7-4E1E-880A-35F8DFF7B218}"/>
                </a:ext>
              </a:extLst>
            </p:cNvPr>
            <p:cNvSpPr/>
            <p:nvPr/>
          </p:nvSpPr>
          <p:spPr>
            <a:xfrm>
              <a:off x="8728268" y="1372797"/>
              <a:ext cx="1626232" cy="1626232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blipFill>
              <a:blip r:embed="rId4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  <a:effectLst>
              <a:outerShdw dist="25396" dir="2700000" algn="tl">
                <a:srgbClr val="000000">
                  <a:alpha val="60000"/>
                </a:srgbClr>
              </a:outerShdw>
            </a:effectLst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pic>
        <p:nvPicPr>
          <p:cNvPr id="10" name="Picture 12">
            <a:extLst>
              <a:ext uri="{FF2B5EF4-FFF2-40B4-BE49-F238E27FC236}">
                <a16:creationId xmlns:a16="http://schemas.microsoft.com/office/drawing/2014/main" id="{BFFDAAE5-0DC8-4CDE-89A2-AE84C737B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89" y="6395386"/>
            <a:ext cx="3853007" cy="79254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E909-9EC6-4629-8E68-54237D0827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731520"/>
          </a:xfrm>
          <a:solidFill>
            <a:srgbClr val="262626"/>
          </a:solidFill>
        </p:spPr>
        <p:txBody>
          <a:bodyPr/>
          <a:lstStyle/>
          <a:p>
            <a:pPr marL="685800" lvl="0" indent="-685800">
              <a:buSzPct val="100000"/>
              <a:buFont typeface="Arial" pitchFamily="34"/>
              <a:buChar char="•"/>
            </a:pPr>
            <a:r>
              <a:rPr lang="en-US" sz="4300">
                <a:solidFill>
                  <a:srgbClr val="FFFFFF"/>
                </a:solidFill>
              </a:rPr>
              <a:t>Insight:</a:t>
            </a:r>
            <a:endParaRPr lang="en-US" sz="4200"/>
          </a:p>
        </p:txBody>
      </p:sp>
      <p:grpSp>
        <p:nvGrpSpPr>
          <p:cNvPr id="3" name="Content Placeholder 3">
            <a:extLst>
              <a:ext uri="{FF2B5EF4-FFF2-40B4-BE49-F238E27FC236}">
                <a16:creationId xmlns:a16="http://schemas.microsoft.com/office/drawing/2014/main" id="{0CD8F67E-E499-467C-8737-846DFF18F4B3}"/>
              </a:ext>
            </a:extLst>
          </p:cNvPr>
          <p:cNvGrpSpPr/>
          <p:nvPr/>
        </p:nvGrpSpPr>
        <p:grpSpPr>
          <a:xfrm>
            <a:off x="307320" y="985522"/>
            <a:ext cx="10845826" cy="4883572"/>
            <a:chOff x="307320" y="985522"/>
            <a:chExt cx="10845826" cy="4883572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53B3D17-C880-4F58-8173-CE8CD73F85EC}"/>
                </a:ext>
              </a:extLst>
            </p:cNvPr>
            <p:cNvSpPr/>
            <p:nvPr/>
          </p:nvSpPr>
          <p:spPr>
            <a:xfrm>
              <a:off x="307320" y="985522"/>
              <a:ext cx="2651787" cy="48835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51790"/>
                <a:gd name="f7" fmla="val 4883572"/>
                <a:gd name="f8" fmla="val 265179"/>
                <a:gd name="f9" fmla="val 118725"/>
                <a:gd name="f10" fmla="val 2386611"/>
                <a:gd name="f11" fmla="val 2533065"/>
                <a:gd name="f12" fmla="val 4618393"/>
                <a:gd name="f13" fmla="val 4764847"/>
                <a:gd name="f14" fmla="+- 0 0 -90"/>
                <a:gd name="f15" fmla="*/ f3 1 2651790"/>
                <a:gd name="f16" fmla="*/ f4 1 4883572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2651790"/>
                <a:gd name="f25" fmla="*/ f21 1 4883572"/>
                <a:gd name="f26" fmla="*/ 0 f22 1"/>
                <a:gd name="f27" fmla="*/ 265179 f21 1"/>
                <a:gd name="f28" fmla="*/ 265179 f22 1"/>
                <a:gd name="f29" fmla="*/ 0 f21 1"/>
                <a:gd name="f30" fmla="*/ 2386611 f22 1"/>
                <a:gd name="f31" fmla="*/ 2651790 f22 1"/>
                <a:gd name="f32" fmla="*/ 4618393 f21 1"/>
                <a:gd name="f33" fmla="*/ 4883572 f21 1"/>
                <a:gd name="f34" fmla="+- f23 0 f1"/>
                <a:gd name="f35" fmla="*/ f26 1 2651790"/>
                <a:gd name="f36" fmla="*/ f27 1 4883572"/>
                <a:gd name="f37" fmla="*/ f28 1 2651790"/>
                <a:gd name="f38" fmla="*/ f29 1 4883572"/>
                <a:gd name="f39" fmla="*/ f30 1 2651790"/>
                <a:gd name="f40" fmla="*/ f31 1 2651790"/>
                <a:gd name="f41" fmla="*/ f32 1 4883572"/>
                <a:gd name="f42" fmla="*/ f33 1 4883572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2651790" h="4883572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gradFill>
              <a:gsLst>
                <a:gs pos="0">
                  <a:srgbClr val="F09B10"/>
                </a:gs>
                <a:gs pos="100000">
                  <a:srgbClr val="EE9B15"/>
                </a:gs>
              </a:gsLst>
              <a:path path="circle">
                <a:fillToRect l="100000" t="100000"/>
              </a:path>
            </a:gradFill>
            <a:ln cap="flat">
              <a:noFill/>
              <a:prstDash val="solid"/>
            </a:ln>
            <a:effectLst>
              <a:outerShdw dist="25396" dir="2700000" algn="tl">
                <a:srgbClr val="000000">
                  <a:alpha val="60000"/>
                </a:srgbClr>
              </a:outerShdw>
            </a:effectLst>
          </p:spPr>
          <p:txBody>
            <a:bodyPr vert="horz" wrap="square" lIns="170691" tIns="4077538" rIns="170691" bIns="2124123" anchor="ctr" anchorCtr="1" compatLnSpc="1">
              <a:noAutofit/>
            </a:bodyPr>
            <a:lstStyle/>
            <a:p>
              <a:pPr marL="0" marR="0" lvl="0" indent="0" algn="ctr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>
                  <a:solidFill>
                    <a:srgbClr val="FFFFFF"/>
                  </a:solidFill>
                  <a:uFillTx/>
                  <a:latin typeface="Franklin Gothic Book"/>
                </a:rPr>
                <a:t>The percentage of HD video is 86%, compared to 14% for SD.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5CBC56A-84C5-4E37-B40E-47D619B37A07}"/>
                </a:ext>
              </a:extLst>
            </p:cNvPr>
            <p:cNvSpPr/>
            <p:nvPr/>
          </p:nvSpPr>
          <p:spPr>
            <a:xfrm>
              <a:off x="820107" y="1278532"/>
              <a:ext cx="1626232" cy="1626232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0DC1104-4D15-4912-B378-FD6069D439B8}"/>
                </a:ext>
              </a:extLst>
            </p:cNvPr>
            <p:cNvSpPr/>
            <p:nvPr/>
          </p:nvSpPr>
          <p:spPr>
            <a:xfrm>
              <a:off x="3038670" y="985522"/>
              <a:ext cx="2651787" cy="48835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51790"/>
                <a:gd name="f7" fmla="val 4883572"/>
                <a:gd name="f8" fmla="val 265179"/>
                <a:gd name="f9" fmla="val 118725"/>
                <a:gd name="f10" fmla="val 2386611"/>
                <a:gd name="f11" fmla="val 2533065"/>
                <a:gd name="f12" fmla="val 4618393"/>
                <a:gd name="f13" fmla="val 4764847"/>
                <a:gd name="f14" fmla="+- 0 0 -90"/>
                <a:gd name="f15" fmla="*/ f3 1 2651790"/>
                <a:gd name="f16" fmla="*/ f4 1 4883572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2651790"/>
                <a:gd name="f25" fmla="*/ f21 1 4883572"/>
                <a:gd name="f26" fmla="*/ 0 f22 1"/>
                <a:gd name="f27" fmla="*/ 265179 f21 1"/>
                <a:gd name="f28" fmla="*/ 265179 f22 1"/>
                <a:gd name="f29" fmla="*/ 0 f21 1"/>
                <a:gd name="f30" fmla="*/ 2386611 f22 1"/>
                <a:gd name="f31" fmla="*/ 2651790 f22 1"/>
                <a:gd name="f32" fmla="*/ 4618393 f21 1"/>
                <a:gd name="f33" fmla="*/ 4883572 f21 1"/>
                <a:gd name="f34" fmla="+- f23 0 f1"/>
                <a:gd name="f35" fmla="*/ f26 1 2651790"/>
                <a:gd name="f36" fmla="*/ f27 1 4883572"/>
                <a:gd name="f37" fmla="*/ f28 1 2651790"/>
                <a:gd name="f38" fmla="*/ f29 1 4883572"/>
                <a:gd name="f39" fmla="*/ f30 1 2651790"/>
                <a:gd name="f40" fmla="*/ f31 1 2651790"/>
                <a:gd name="f41" fmla="*/ f32 1 4883572"/>
                <a:gd name="f42" fmla="*/ f33 1 4883572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2651790" h="4883572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gradFill>
              <a:gsLst>
                <a:gs pos="0">
                  <a:srgbClr val="F09B10"/>
                </a:gs>
                <a:gs pos="100000">
                  <a:srgbClr val="EE9B15"/>
                </a:gs>
              </a:gsLst>
              <a:path path="circle">
                <a:fillToRect l="100000" t="100000"/>
              </a:path>
            </a:gradFill>
            <a:ln cap="flat">
              <a:noFill/>
              <a:prstDash val="solid"/>
            </a:ln>
            <a:effectLst>
              <a:outerShdw dist="25396" dir="2700000" algn="tl">
                <a:srgbClr val="000000">
                  <a:alpha val="60000"/>
                </a:srgbClr>
              </a:outerShdw>
            </a:effectLst>
          </p:spPr>
          <p:txBody>
            <a:bodyPr vert="horz" wrap="square" lIns="170691" tIns="4077538" rIns="170691" bIns="2124123" anchor="ctr" anchorCtr="1" compatLnSpc="1">
              <a:noAutofit/>
            </a:bodyPr>
            <a:lstStyle/>
            <a:p>
              <a:pPr marL="0" marR="0" lvl="0" indent="0" algn="ctr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>
                  <a:solidFill>
                    <a:srgbClr val="FFFFFF"/>
                  </a:solidFill>
                  <a:uFillTx/>
                  <a:latin typeface="Franklin Gothic Book"/>
                </a:rPr>
                <a:t>2011 was the year with the highest production, with 4,142 songs created.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46A9328-808B-4FAB-B9E1-019B05BA3DBF}"/>
                </a:ext>
              </a:extLst>
            </p:cNvPr>
            <p:cNvSpPr/>
            <p:nvPr/>
          </p:nvSpPr>
          <p:spPr>
            <a:xfrm>
              <a:off x="3551447" y="1278532"/>
              <a:ext cx="1626232" cy="1626232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blipFill>
              <a:blip r:embed="rId3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08ABBF5-F688-44D0-B00F-124402CC59B3}"/>
                </a:ext>
              </a:extLst>
            </p:cNvPr>
            <p:cNvSpPr/>
            <p:nvPr/>
          </p:nvSpPr>
          <p:spPr>
            <a:xfrm>
              <a:off x="5770010" y="985522"/>
              <a:ext cx="2651787" cy="48835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51790"/>
                <a:gd name="f7" fmla="val 4883572"/>
                <a:gd name="f8" fmla="val 265179"/>
                <a:gd name="f9" fmla="val 118725"/>
                <a:gd name="f10" fmla="val 2386611"/>
                <a:gd name="f11" fmla="val 2533065"/>
                <a:gd name="f12" fmla="val 4618393"/>
                <a:gd name="f13" fmla="val 4764847"/>
                <a:gd name="f14" fmla="+- 0 0 -90"/>
                <a:gd name="f15" fmla="*/ f3 1 2651790"/>
                <a:gd name="f16" fmla="*/ f4 1 4883572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2651790"/>
                <a:gd name="f25" fmla="*/ f21 1 4883572"/>
                <a:gd name="f26" fmla="*/ 0 f22 1"/>
                <a:gd name="f27" fmla="*/ 265179 f21 1"/>
                <a:gd name="f28" fmla="*/ 265179 f22 1"/>
                <a:gd name="f29" fmla="*/ 0 f21 1"/>
                <a:gd name="f30" fmla="*/ 2386611 f22 1"/>
                <a:gd name="f31" fmla="*/ 2651790 f22 1"/>
                <a:gd name="f32" fmla="*/ 4618393 f21 1"/>
                <a:gd name="f33" fmla="*/ 4883572 f21 1"/>
                <a:gd name="f34" fmla="+- f23 0 f1"/>
                <a:gd name="f35" fmla="*/ f26 1 2651790"/>
                <a:gd name="f36" fmla="*/ f27 1 4883572"/>
                <a:gd name="f37" fmla="*/ f28 1 2651790"/>
                <a:gd name="f38" fmla="*/ f29 1 4883572"/>
                <a:gd name="f39" fmla="*/ f30 1 2651790"/>
                <a:gd name="f40" fmla="*/ f31 1 2651790"/>
                <a:gd name="f41" fmla="*/ f32 1 4883572"/>
                <a:gd name="f42" fmla="*/ f33 1 4883572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2651790" h="4883572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gradFill>
              <a:gsLst>
                <a:gs pos="0">
                  <a:srgbClr val="F09B10"/>
                </a:gs>
                <a:gs pos="100000">
                  <a:srgbClr val="EE9B15"/>
                </a:gs>
              </a:gsLst>
              <a:path path="circle">
                <a:fillToRect l="100000" t="100000"/>
              </a:path>
            </a:gradFill>
            <a:ln cap="flat">
              <a:noFill/>
              <a:prstDash val="solid"/>
            </a:ln>
            <a:effectLst>
              <a:outerShdw dist="25396" dir="2700000" algn="tl">
                <a:srgbClr val="000000">
                  <a:alpha val="60000"/>
                </a:srgbClr>
              </a:outerShdw>
            </a:effectLst>
          </p:spPr>
          <p:txBody>
            <a:bodyPr vert="horz" wrap="square" lIns="170691" tIns="4077538" rIns="170691" bIns="2124123" anchor="ctr" anchorCtr="1" compatLnSpc="1">
              <a:noAutofit/>
            </a:bodyPr>
            <a:lstStyle/>
            <a:p>
              <a:pPr marL="0" marR="0" lvl="0" indent="0" algn="ctr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>
                  <a:solidFill>
                    <a:srgbClr val="FFFFFF"/>
                  </a:solidFill>
                  <a:uFillTx/>
                  <a:latin typeface="Franklin Gothic Book"/>
                </a:rPr>
                <a:t>At 13:00, 2,434 songs reach their peak publishing time. 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272DC32-E071-4F6F-9E80-6959C2FA3185}"/>
                </a:ext>
              </a:extLst>
            </p:cNvPr>
            <p:cNvSpPr/>
            <p:nvPr/>
          </p:nvSpPr>
          <p:spPr>
            <a:xfrm>
              <a:off x="6282796" y="1278532"/>
              <a:ext cx="1626232" cy="1626232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blipFill>
              <a:blip r:embed="rId4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0852AAF-03CB-49C6-B685-A2FED12DD776}"/>
                </a:ext>
              </a:extLst>
            </p:cNvPr>
            <p:cNvSpPr/>
            <p:nvPr/>
          </p:nvSpPr>
          <p:spPr>
            <a:xfrm>
              <a:off x="8501359" y="985522"/>
              <a:ext cx="2651787" cy="48835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51790"/>
                <a:gd name="f7" fmla="val 4883572"/>
                <a:gd name="f8" fmla="val 265179"/>
                <a:gd name="f9" fmla="val 118725"/>
                <a:gd name="f10" fmla="val 2386611"/>
                <a:gd name="f11" fmla="val 2533065"/>
                <a:gd name="f12" fmla="val 4618393"/>
                <a:gd name="f13" fmla="val 4764847"/>
                <a:gd name="f14" fmla="+- 0 0 -90"/>
                <a:gd name="f15" fmla="*/ f3 1 2651790"/>
                <a:gd name="f16" fmla="*/ f4 1 4883572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2651790"/>
                <a:gd name="f25" fmla="*/ f21 1 4883572"/>
                <a:gd name="f26" fmla="*/ 0 f22 1"/>
                <a:gd name="f27" fmla="*/ 265179 f21 1"/>
                <a:gd name="f28" fmla="*/ 265179 f22 1"/>
                <a:gd name="f29" fmla="*/ 0 f21 1"/>
                <a:gd name="f30" fmla="*/ 2386611 f22 1"/>
                <a:gd name="f31" fmla="*/ 2651790 f22 1"/>
                <a:gd name="f32" fmla="*/ 4618393 f21 1"/>
                <a:gd name="f33" fmla="*/ 4883572 f21 1"/>
                <a:gd name="f34" fmla="+- f23 0 f1"/>
                <a:gd name="f35" fmla="*/ f26 1 2651790"/>
                <a:gd name="f36" fmla="*/ f27 1 4883572"/>
                <a:gd name="f37" fmla="*/ f28 1 2651790"/>
                <a:gd name="f38" fmla="*/ f29 1 4883572"/>
                <a:gd name="f39" fmla="*/ f30 1 2651790"/>
                <a:gd name="f40" fmla="*/ f31 1 2651790"/>
                <a:gd name="f41" fmla="*/ f32 1 4883572"/>
                <a:gd name="f42" fmla="*/ f33 1 4883572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2651790" h="4883572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gradFill>
              <a:gsLst>
                <a:gs pos="0">
                  <a:srgbClr val="F09B10"/>
                </a:gs>
                <a:gs pos="100000">
                  <a:srgbClr val="EE9B15"/>
                </a:gs>
              </a:gsLst>
              <a:path path="circle">
                <a:fillToRect l="100000" t="100000"/>
              </a:path>
            </a:gradFill>
            <a:ln cap="flat">
              <a:noFill/>
              <a:prstDash val="solid"/>
            </a:ln>
            <a:effectLst>
              <a:outerShdw dist="25396" dir="2700000" algn="tl">
                <a:srgbClr val="000000">
                  <a:alpha val="60000"/>
                </a:srgbClr>
              </a:outerShdw>
            </a:effectLst>
          </p:spPr>
          <p:txBody>
            <a:bodyPr vert="horz" wrap="square" lIns="170691" tIns="4077538" rIns="170691" bIns="2124123" anchor="ctr" anchorCtr="1" compatLnSpc="1">
              <a:noAutofit/>
            </a:bodyPr>
            <a:lstStyle/>
            <a:p>
              <a:pPr marL="0" marR="0" lvl="0" indent="0" algn="ctr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>
                  <a:solidFill>
                    <a:srgbClr val="FFFFFF"/>
                  </a:solidFill>
                  <a:uFillTx/>
                  <a:latin typeface="Franklin Gothic Book"/>
                </a:rPr>
                <a:t>The</a:t>
              </a:r>
              <a:r>
                <a:rPr lang="en-US" sz="23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 correlation coefficient between "like count" and "view count" is 0.906968. 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E8D8C0F-D83B-4FC7-8CFD-FB03C13A1D9F}"/>
                </a:ext>
              </a:extLst>
            </p:cNvPr>
            <p:cNvSpPr/>
            <p:nvPr/>
          </p:nvSpPr>
          <p:spPr>
            <a:xfrm>
              <a:off x="9014136" y="1278532"/>
              <a:ext cx="1626232" cy="1626232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blipFill>
              <a:blip r:embed="rId5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22AA0BC-7375-4FDF-A69C-4030E14A3CB1}"/>
                </a:ext>
              </a:extLst>
            </p:cNvPr>
            <p:cNvSpPr/>
            <p:nvPr/>
          </p:nvSpPr>
          <p:spPr>
            <a:xfrm flipV="1">
              <a:off x="729343" y="5449732"/>
              <a:ext cx="9982815" cy="409925"/>
            </a:xfrm>
            <a:custGeom>
              <a:avLst>
                <a:gd name="f9" fmla="val 50000"/>
                <a:gd name="f10" fmla="val 500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ss"/>
                <a:gd name="f8" fmla="val 0"/>
                <a:gd name="f9" fmla="val 50000"/>
                <a:gd name="f10" fmla="val 50000"/>
                <a:gd name="f11" fmla="+- 0 0 -360"/>
                <a:gd name="f12" fmla="+- 0 0 -180"/>
                <a:gd name="f13" fmla="abs f5"/>
                <a:gd name="f14" fmla="abs f6"/>
                <a:gd name="f15" fmla="abs f7"/>
                <a:gd name="f16" fmla="val f8"/>
                <a:gd name="f17" fmla="val f9"/>
                <a:gd name="f18" fmla="val f10"/>
                <a:gd name="f19" fmla="*/ f11 f2 1"/>
                <a:gd name="f20" fmla="*/ f12 f2 1"/>
                <a:gd name="f21" fmla="?: f13 f5 1"/>
                <a:gd name="f22" fmla="?: f14 f6 1"/>
                <a:gd name="f23" fmla="?: f15 f7 1"/>
                <a:gd name="f24" fmla="*/ f19 1 f4"/>
                <a:gd name="f25" fmla="*/ f20 1 f4"/>
                <a:gd name="f26" fmla="*/ f21 1 21600"/>
                <a:gd name="f27" fmla="*/ f22 1 21600"/>
                <a:gd name="f28" fmla="*/ 21600 f21 1"/>
                <a:gd name="f29" fmla="*/ 21600 f22 1"/>
                <a:gd name="f30" fmla="+- f24 0 f3"/>
                <a:gd name="f31" fmla="+- f25 0 f3"/>
                <a:gd name="f32" fmla="min f27 f26"/>
                <a:gd name="f33" fmla="*/ f28 1 f23"/>
                <a:gd name="f34" fmla="*/ f29 1 f23"/>
                <a:gd name="f35" fmla="val f33"/>
                <a:gd name="f36" fmla="val f34"/>
                <a:gd name="f37" fmla="*/ f16 f32 1"/>
                <a:gd name="f38" fmla="+- f36 0 f16"/>
                <a:gd name="f39" fmla="+- f35 0 f16"/>
                <a:gd name="f40" fmla="*/ f35 f32 1"/>
                <a:gd name="f41" fmla="*/ f36 f32 1"/>
                <a:gd name="f42" fmla="*/ f38 1 2"/>
                <a:gd name="f43" fmla="*/ f39 1 2"/>
                <a:gd name="f44" fmla="min f39 f38"/>
                <a:gd name="f45" fmla="*/ f38 f17 1"/>
                <a:gd name="f46" fmla="+- f16 f42 0"/>
                <a:gd name="f47" fmla="+- f16 f43 0"/>
                <a:gd name="f48" fmla="*/ f44 f18 1"/>
                <a:gd name="f49" fmla="*/ f45 1 200000"/>
                <a:gd name="f50" fmla="*/ f48 1 100000"/>
                <a:gd name="f51" fmla="+- f46 0 f49"/>
                <a:gd name="f52" fmla="+- f46 f49 0"/>
                <a:gd name="f53" fmla="*/ f46 f32 1"/>
                <a:gd name="f54" fmla="*/ f47 f32 1"/>
                <a:gd name="f55" fmla="+- f35 0 f50"/>
                <a:gd name="f56" fmla="*/ f51 f50 1"/>
                <a:gd name="f57" fmla="*/ f51 f32 1"/>
                <a:gd name="f58" fmla="*/ f52 f32 1"/>
                <a:gd name="f59" fmla="*/ f50 f32 1"/>
                <a:gd name="f60" fmla="*/ f56 1 f42"/>
                <a:gd name="f61" fmla="*/ f55 f32 1"/>
                <a:gd name="f62" fmla="+- f50 0 f60"/>
                <a:gd name="f63" fmla="+- f55 f60 0"/>
                <a:gd name="f64" fmla="*/ f62 f32 1"/>
                <a:gd name="f65" fmla="*/ f63 f3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61" y="f37"/>
                </a:cxn>
                <a:cxn ang="f30">
                  <a:pos x="f54" y="f57"/>
                </a:cxn>
                <a:cxn ang="f30">
                  <a:pos x="f59" y="f37"/>
                </a:cxn>
                <a:cxn ang="f31">
                  <a:pos x="f59" y="f41"/>
                </a:cxn>
                <a:cxn ang="f31">
                  <a:pos x="f54" y="f58"/>
                </a:cxn>
                <a:cxn ang="f31">
                  <a:pos x="f61" y="f41"/>
                </a:cxn>
              </a:cxnLst>
              <a:rect l="f64" t="f57" r="f65" b="f58"/>
              <a:pathLst>
                <a:path>
                  <a:moveTo>
                    <a:pt x="f37" y="f53"/>
                  </a:moveTo>
                  <a:lnTo>
                    <a:pt x="f59" y="f37"/>
                  </a:lnTo>
                  <a:lnTo>
                    <a:pt x="f59" y="f57"/>
                  </a:lnTo>
                  <a:lnTo>
                    <a:pt x="f61" y="f57"/>
                  </a:lnTo>
                  <a:lnTo>
                    <a:pt x="f61" y="f37"/>
                  </a:lnTo>
                  <a:lnTo>
                    <a:pt x="f40" y="f53"/>
                  </a:lnTo>
                  <a:lnTo>
                    <a:pt x="f61" y="f41"/>
                  </a:lnTo>
                  <a:lnTo>
                    <a:pt x="f61" y="f58"/>
                  </a:lnTo>
                  <a:lnTo>
                    <a:pt x="f59" y="f58"/>
                  </a:lnTo>
                  <a:lnTo>
                    <a:pt x="f59" y="f41"/>
                  </a:lnTo>
                  <a:close/>
                </a:path>
              </a:pathLst>
            </a:custGeom>
            <a:solidFill>
              <a:srgbClr val="F4BFAD"/>
            </a:solidFill>
            <a:ln cap="flat">
              <a:noFill/>
              <a:prstDash val="solid"/>
            </a:ln>
            <a:effectLst>
              <a:outerShdw dist="19046" dir="5400000" algn="tl">
                <a:srgbClr val="000000">
                  <a:alpha val="63000"/>
                </a:srgb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13" name="Picture 4">
            <a:extLst>
              <a:ext uri="{FF2B5EF4-FFF2-40B4-BE49-F238E27FC236}">
                <a16:creationId xmlns:a16="http://schemas.microsoft.com/office/drawing/2014/main" id="{9D89E27F-2A14-422B-84D4-FAD48F2CF8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778" y="6424016"/>
            <a:ext cx="3853007" cy="79254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%7bF59892D9-1FFD-4998-89DC-CE0B220E8A0E%7dtf56160789_win32</Template>
  <TotalTime>167</TotalTime>
  <Words>485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Calibri</vt:lpstr>
      <vt:lpstr>Courier New</vt:lpstr>
      <vt:lpstr>Franklin Gothic Book</vt:lpstr>
      <vt:lpstr>Custom</vt:lpstr>
      <vt:lpstr>YouTube Songs Analysis</vt:lpstr>
      <vt:lpstr>Table of Contents</vt:lpstr>
      <vt:lpstr>Problem Statement:</vt:lpstr>
      <vt:lpstr>Dataset Description:</vt:lpstr>
      <vt:lpstr>Data Cleaning:</vt:lpstr>
      <vt:lpstr>PowerPoint Presentation</vt:lpstr>
      <vt:lpstr>Insight:</vt:lpstr>
      <vt:lpstr>Insight: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Songs Analysis</dc:title>
  <dc:creator>David Adepegba</dc:creator>
  <cp:lastModifiedBy>David Adepegba</cp:lastModifiedBy>
  <cp:revision>12</cp:revision>
  <dcterms:created xsi:type="dcterms:W3CDTF">2024-07-04T13:36:41Z</dcterms:created>
  <dcterms:modified xsi:type="dcterms:W3CDTF">2024-07-05T19:04:50Z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