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5" r:id="rId5"/>
    <p:sldId id="264" r:id="rId6"/>
    <p:sldId id="298" r:id="rId7"/>
    <p:sldId id="301" r:id="rId8"/>
    <p:sldId id="299" r:id="rId9"/>
    <p:sldId id="300" r:id="rId10"/>
    <p:sldId id="263" r:id="rId11"/>
    <p:sldId id="266" r:id="rId12"/>
    <p:sldId id="267" r:id="rId13"/>
    <p:sldId id="268"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296" r:id="rId38"/>
    <p:sldId id="262" r:id="rId39"/>
    <p:sldId id="297" r:id="rId40"/>
    <p:sldId id="261" r:id="rId41"/>
    <p:sldId id="30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8CAD145-CF83-4703-BE8F-4A3E30B4A1FB}"/>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EF86AF69-7675-426E-8B00-F3DA9DFA3BD1}"/>
              </a:ext>
            </a:extLst>
          </p:cNvPr>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4" name="Subtitle 2">
            <a:extLst>
              <a:ext uri="{FF2B5EF4-FFF2-40B4-BE49-F238E27FC236}">
                <a16:creationId xmlns:a16="http://schemas.microsoft.com/office/drawing/2014/main" id="{8C206554-A8D2-456E-9610-025B49969BC8}"/>
              </a:ext>
            </a:extLst>
          </p:cNvPr>
          <p:cNvSpPr txBox="1">
            <a:spLocks noGrp="1"/>
          </p:cNvSpPr>
          <p:nvPr>
            <p:ph type="subTitle" idx="1"/>
          </p:nvPr>
        </p:nvSpPr>
        <p:spPr>
          <a:xfrm>
            <a:off x="1100050" y="4645152"/>
            <a:ext cx="10058400" cy="1143000"/>
          </a:xfrm>
        </p:spPr>
        <p:txBody>
          <a:bodyPr lIns="91440" rIns="91440"/>
          <a:lstStyle>
            <a:lvl1pPr marL="0" indent="0">
              <a:buNone/>
              <a:defRPr sz="2400" cap="all" spc="200">
                <a:solidFill>
                  <a:srgbClr val="000000"/>
                </a:solidFill>
              </a:defRPr>
            </a:lvl1pPr>
          </a:lstStyle>
          <a:p>
            <a:pPr lvl="0"/>
            <a:r>
              <a:rPr lang="en-US"/>
              <a:t>Click to edit Master subtitle style</a:t>
            </a:r>
          </a:p>
        </p:txBody>
      </p:sp>
      <p:cxnSp>
        <p:nvCxnSpPr>
          <p:cNvPr id="5" name="Straight Connector 8">
            <a:extLst>
              <a:ext uri="{FF2B5EF4-FFF2-40B4-BE49-F238E27FC236}">
                <a16:creationId xmlns:a16="http://schemas.microsoft.com/office/drawing/2014/main" id="{335757E7-B024-4FC1-A05E-2748B5A4928B}"/>
              </a:ext>
            </a:extLst>
          </p:cNvPr>
          <p:cNvCxnSpPr/>
          <p:nvPr/>
        </p:nvCxnSpPr>
        <p:spPr>
          <a:xfrm>
            <a:off x="1207657" y="4474744"/>
            <a:ext cx="9875520" cy="0"/>
          </a:xfrm>
          <a:prstGeom prst="straightConnector1">
            <a:avLst/>
          </a:prstGeom>
          <a:noFill/>
          <a:ln w="12701" cap="flat">
            <a:solidFill>
              <a:srgbClr val="404040"/>
            </a:solidFill>
            <a:prstDash val="solid"/>
            <a:miter/>
          </a:ln>
        </p:spPr>
      </p:cxnSp>
      <p:sp>
        <p:nvSpPr>
          <p:cNvPr id="6" name="Date Placeholder 3">
            <a:extLst>
              <a:ext uri="{FF2B5EF4-FFF2-40B4-BE49-F238E27FC236}">
                <a16:creationId xmlns:a16="http://schemas.microsoft.com/office/drawing/2014/main" id="{6A5AB1B8-4230-4036-807F-02C8A03C597E}"/>
              </a:ext>
            </a:extLst>
          </p:cNvPr>
          <p:cNvSpPr txBox="1">
            <a:spLocks noGrp="1"/>
          </p:cNvSpPr>
          <p:nvPr>
            <p:ph type="dt" sz="half" idx="7"/>
          </p:nvPr>
        </p:nvSpPr>
        <p:spPr/>
        <p:txBody>
          <a:bodyPr/>
          <a:lstStyle>
            <a:lvl1pPr>
              <a:defRPr/>
            </a:lvl1pPr>
          </a:lstStyle>
          <a:p>
            <a:pPr lvl="0"/>
            <a:fld id="{D545DA8F-52C0-47C3-B5F9-73CAED9286FC}" type="datetime1">
              <a:rPr lang="en-US"/>
              <a:pPr lvl="0"/>
              <a:t>7/5/2024</a:t>
            </a:fld>
            <a:endParaRPr lang="en-US"/>
          </a:p>
        </p:txBody>
      </p:sp>
      <p:sp>
        <p:nvSpPr>
          <p:cNvPr id="7" name="Footer Placeholder 4">
            <a:extLst>
              <a:ext uri="{FF2B5EF4-FFF2-40B4-BE49-F238E27FC236}">
                <a16:creationId xmlns:a16="http://schemas.microsoft.com/office/drawing/2014/main" id="{1851F573-FF8C-43C8-AAF6-AAE08B98E4C7}"/>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AFC65B8D-DAED-4756-B640-2236A146873C}"/>
              </a:ext>
            </a:extLst>
          </p:cNvPr>
          <p:cNvSpPr txBox="1">
            <a:spLocks noGrp="1"/>
          </p:cNvSpPr>
          <p:nvPr>
            <p:ph type="sldNum" sz="quarter" idx="8"/>
          </p:nvPr>
        </p:nvSpPr>
        <p:spPr/>
        <p:txBody>
          <a:bodyPr/>
          <a:lstStyle>
            <a:lvl1pPr>
              <a:defRPr/>
            </a:lvl1pPr>
          </a:lstStyle>
          <a:p>
            <a:pPr lvl="0"/>
            <a:fld id="{B166CD5E-8C0E-41C5-B32F-40307BB99345}" type="slidenum">
              <a:t>‹#›</a:t>
            </a:fld>
            <a:endParaRPr lang="en-US"/>
          </a:p>
        </p:txBody>
      </p:sp>
    </p:spTree>
    <p:extLst>
      <p:ext uri="{BB962C8B-B14F-4D97-AF65-F5344CB8AC3E}">
        <p14:creationId xmlns:p14="http://schemas.microsoft.com/office/powerpoint/2010/main" val="32470716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3B73-E621-468F-ACEB-F62F8C19E550}"/>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CA779393-4548-4E83-92E7-A9AC06212013}"/>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40375901-6CEE-4C87-BB61-7C1BB5081CE5}"/>
              </a:ext>
            </a:extLst>
          </p:cNvPr>
          <p:cNvSpPr txBox="1">
            <a:spLocks noGrp="1"/>
          </p:cNvSpPr>
          <p:nvPr>
            <p:ph type="dt" sz="half" idx="7"/>
          </p:nvPr>
        </p:nvSpPr>
        <p:spPr/>
        <p:txBody>
          <a:bodyPr/>
          <a:lstStyle>
            <a:lvl1pPr>
              <a:defRPr/>
            </a:lvl1pPr>
          </a:lstStyle>
          <a:p>
            <a:pPr lvl="0"/>
            <a:fld id="{8410C407-09F8-4853-B522-A2B479AFE03E}" type="datetime1">
              <a:rPr lang="en-US"/>
              <a:pPr lvl="0"/>
              <a:t>7/5/2024</a:t>
            </a:fld>
            <a:endParaRPr lang="en-US"/>
          </a:p>
        </p:txBody>
      </p:sp>
      <p:sp>
        <p:nvSpPr>
          <p:cNvPr id="5" name="Footer Placeholder 7">
            <a:extLst>
              <a:ext uri="{FF2B5EF4-FFF2-40B4-BE49-F238E27FC236}">
                <a16:creationId xmlns:a16="http://schemas.microsoft.com/office/drawing/2014/main" id="{268BCEA4-4EAC-4EB4-9316-8A36D68DCF53}"/>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A948F36F-A338-4318-B3F6-A2F2C144E0EA}"/>
              </a:ext>
            </a:extLst>
          </p:cNvPr>
          <p:cNvSpPr txBox="1">
            <a:spLocks noGrp="1"/>
          </p:cNvSpPr>
          <p:nvPr>
            <p:ph type="sldNum" sz="quarter" idx="8"/>
          </p:nvPr>
        </p:nvSpPr>
        <p:spPr/>
        <p:txBody>
          <a:bodyPr/>
          <a:lstStyle>
            <a:lvl1pPr>
              <a:defRPr/>
            </a:lvl1pPr>
          </a:lstStyle>
          <a:p>
            <a:pPr lvl="0"/>
            <a:fld id="{413983DF-072E-44A4-B834-33B4CA279803}" type="slidenum">
              <a:t>‹#›</a:t>
            </a:fld>
            <a:endParaRPr lang="en-US"/>
          </a:p>
        </p:txBody>
      </p:sp>
    </p:spTree>
    <p:extLst>
      <p:ext uri="{BB962C8B-B14F-4D97-AF65-F5344CB8AC3E}">
        <p14:creationId xmlns:p14="http://schemas.microsoft.com/office/powerpoint/2010/main" val="117887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93842484-A4DA-4079-8FAB-ECEE0D012A80}"/>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Vertical Title 1">
            <a:extLst>
              <a:ext uri="{FF2B5EF4-FFF2-40B4-BE49-F238E27FC236}">
                <a16:creationId xmlns:a16="http://schemas.microsoft.com/office/drawing/2014/main" id="{D6BC3E2E-EB7A-43E9-86C6-D719C12E1AE9}"/>
              </a:ext>
            </a:extLst>
          </p:cNvPr>
          <p:cNvSpPr txBox="1">
            <a:spLocks noGrp="1"/>
          </p:cNvSpPr>
          <p:nvPr>
            <p:ph type="title" orient="vert"/>
          </p:nvPr>
        </p:nvSpPr>
        <p:spPr>
          <a:xfrm>
            <a:off x="8724903" y="412302"/>
            <a:ext cx="2628899" cy="5759897"/>
          </a:xfrm>
        </p:spPr>
        <p:txBody>
          <a:bodyPr vert="eaVert"/>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33135415-A18C-44A7-B913-45CF4F021583}"/>
              </a:ext>
            </a:extLst>
          </p:cNvPr>
          <p:cNvSpPr txBox="1">
            <a:spLocks noGrp="1"/>
          </p:cNvSpPr>
          <p:nvPr>
            <p:ph type="body" orient="vert" idx="1"/>
          </p:nvPr>
        </p:nvSpPr>
        <p:spPr>
          <a:xfrm>
            <a:off x="838203" y="412302"/>
            <a:ext cx="7734296" cy="5759897"/>
          </a:xfrm>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F4E82212-DCD1-4874-85FA-B887E24DAA39}"/>
              </a:ext>
            </a:extLst>
          </p:cNvPr>
          <p:cNvSpPr txBox="1">
            <a:spLocks noGrp="1"/>
          </p:cNvSpPr>
          <p:nvPr>
            <p:ph type="dt" sz="half" idx="7"/>
          </p:nvPr>
        </p:nvSpPr>
        <p:spPr/>
        <p:txBody>
          <a:bodyPr/>
          <a:lstStyle>
            <a:lvl1pPr>
              <a:defRPr/>
            </a:lvl1pPr>
          </a:lstStyle>
          <a:p>
            <a:pPr lvl="0"/>
            <a:fld id="{2A34C653-F5FE-47A3-88D0-D13DC15A9CF0}" type="datetime1">
              <a:rPr lang="en-US"/>
              <a:pPr lvl="0"/>
              <a:t>7/5/2024</a:t>
            </a:fld>
            <a:endParaRPr lang="en-US"/>
          </a:p>
        </p:txBody>
      </p:sp>
      <p:sp>
        <p:nvSpPr>
          <p:cNvPr id="6" name="Footer Placeholder 7">
            <a:extLst>
              <a:ext uri="{FF2B5EF4-FFF2-40B4-BE49-F238E27FC236}">
                <a16:creationId xmlns:a16="http://schemas.microsoft.com/office/drawing/2014/main" id="{7B53E86F-98E2-47E6-A808-438868B73B37}"/>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CC5C4DE4-A771-4B79-A8C0-0724052A1AD7}"/>
              </a:ext>
            </a:extLst>
          </p:cNvPr>
          <p:cNvSpPr txBox="1">
            <a:spLocks noGrp="1"/>
          </p:cNvSpPr>
          <p:nvPr>
            <p:ph type="sldNum" sz="quarter" idx="8"/>
          </p:nvPr>
        </p:nvSpPr>
        <p:spPr/>
        <p:txBody>
          <a:bodyPr/>
          <a:lstStyle>
            <a:lvl1pPr>
              <a:defRPr/>
            </a:lvl1pPr>
          </a:lstStyle>
          <a:p>
            <a:pPr lvl="0"/>
            <a:fld id="{65CAD0EE-E260-4BBC-8AB6-DA1A9BCA0C22}" type="slidenum">
              <a:t>‹#›</a:t>
            </a:fld>
            <a:endParaRPr lang="en-US"/>
          </a:p>
        </p:txBody>
      </p:sp>
    </p:spTree>
    <p:extLst>
      <p:ext uri="{BB962C8B-B14F-4D97-AF65-F5344CB8AC3E}">
        <p14:creationId xmlns:p14="http://schemas.microsoft.com/office/powerpoint/2010/main" val="10016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3D0B-413B-42D7-A13D-A058032A04E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E75B2ED-B974-4971-B245-8EA2FE8969F3}"/>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E3FCF76E-70C3-42B8-8A18-8D2FC7E6AE1D}"/>
              </a:ext>
            </a:extLst>
          </p:cNvPr>
          <p:cNvSpPr txBox="1">
            <a:spLocks noGrp="1"/>
          </p:cNvSpPr>
          <p:nvPr>
            <p:ph type="dt" sz="half" idx="7"/>
          </p:nvPr>
        </p:nvSpPr>
        <p:spPr/>
        <p:txBody>
          <a:bodyPr/>
          <a:lstStyle>
            <a:lvl1pPr>
              <a:defRPr/>
            </a:lvl1pPr>
          </a:lstStyle>
          <a:p>
            <a:pPr lvl="0"/>
            <a:fld id="{F53DB7F3-6718-49C7-B97F-215D2477EEFA}" type="datetime1">
              <a:rPr lang="en-US"/>
              <a:pPr lvl="0"/>
              <a:t>7/5/2024</a:t>
            </a:fld>
            <a:endParaRPr lang="en-US"/>
          </a:p>
        </p:txBody>
      </p:sp>
      <p:sp>
        <p:nvSpPr>
          <p:cNvPr id="5" name="Footer Placeholder 7">
            <a:extLst>
              <a:ext uri="{FF2B5EF4-FFF2-40B4-BE49-F238E27FC236}">
                <a16:creationId xmlns:a16="http://schemas.microsoft.com/office/drawing/2014/main" id="{50B1E08D-1ED6-49F9-AC78-394DFF3A8D74}"/>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E9EB08A4-6519-4CE2-8417-4D7AC08AB05A}"/>
              </a:ext>
            </a:extLst>
          </p:cNvPr>
          <p:cNvSpPr txBox="1">
            <a:spLocks noGrp="1"/>
          </p:cNvSpPr>
          <p:nvPr>
            <p:ph type="sldNum" sz="quarter" idx="8"/>
          </p:nvPr>
        </p:nvSpPr>
        <p:spPr/>
        <p:txBody>
          <a:bodyPr/>
          <a:lstStyle>
            <a:lvl1pPr>
              <a:defRPr/>
            </a:lvl1pPr>
          </a:lstStyle>
          <a:p>
            <a:pPr lvl="0"/>
            <a:fld id="{9EC49462-9F7D-4B44-932C-C07A125CCAC2}" type="slidenum">
              <a:t>‹#›</a:t>
            </a:fld>
            <a:endParaRPr lang="en-US"/>
          </a:p>
        </p:txBody>
      </p:sp>
    </p:spTree>
    <p:extLst>
      <p:ext uri="{BB962C8B-B14F-4D97-AF65-F5344CB8AC3E}">
        <p14:creationId xmlns:p14="http://schemas.microsoft.com/office/powerpoint/2010/main" val="12821913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E4DADE7-3EB8-4DF6-9062-4F6C6EF143B9}"/>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895BDC3D-509A-431D-82FD-94BBFBF5A86D}"/>
              </a:ext>
            </a:extLst>
          </p:cNvPr>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4" name="Text Placeholder 2">
            <a:extLst>
              <a:ext uri="{FF2B5EF4-FFF2-40B4-BE49-F238E27FC236}">
                <a16:creationId xmlns:a16="http://schemas.microsoft.com/office/drawing/2014/main" id="{808B2376-4EA4-4E64-BB49-00B4E11B0B3C}"/>
              </a:ext>
            </a:extLst>
          </p:cNvPr>
          <p:cNvSpPr txBox="1">
            <a:spLocks noGrp="1"/>
          </p:cNvSpPr>
          <p:nvPr>
            <p:ph type="body" idx="1"/>
          </p:nvPr>
        </p:nvSpPr>
        <p:spPr>
          <a:xfrm>
            <a:off x="1097280" y="4663440"/>
            <a:ext cx="10058400" cy="1143000"/>
          </a:xfrm>
        </p:spPr>
        <p:txBody>
          <a:bodyPr lIns="91440" rIns="91440"/>
          <a:lstStyle>
            <a:lvl1pPr marL="0" indent="0">
              <a:buNone/>
              <a:defRPr sz="2400" cap="all" spc="200">
                <a:solidFill>
                  <a:srgbClr val="000000"/>
                </a:solidFill>
              </a:defRPr>
            </a:lvl1pPr>
          </a:lstStyle>
          <a:p>
            <a:pPr lvl="0"/>
            <a:r>
              <a:rPr lang="en-US"/>
              <a:t>Click to edit Master text styles</a:t>
            </a:r>
          </a:p>
        </p:txBody>
      </p:sp>
      <p:cxnSp>
        <p:nvCxnSpPr>
          <p:cNvPr id="5" name="Straight Connector 8">
            <a:extLst>
              <a:ext uri="{FF2B5EF4-FFF2-40B4-BE49-F238E27FC236}">
                <a16:creationId xmlns:a16="http://schemas.microsoft.com/office/drawing/2014/main" id="{51F9DDE5-5172-4636-A008-B396839E97E5}"/>
              </a:ext>
            </a:extLst>
          </p:cNvPr>
          <p:cNvCxnSpPr/>
          <p:nvPr/>
        </p:nvCxnSpPr>
        <p:spPr>
          <a:xfrm>
            <a:off x="1207657" y="4485132"/>
            <a:ext cx="9875520" cy="0"/>
          </a:xfrm>
          <a:prstGeom prst="straightConnector1">
            <a:avLst/>
          </a:prstGeom>
          <a:noFill/>
          <a:ln w="12701" cap="flat">
            <a:solidFill>
              <a:srgbClr val="404040"/>
            </a:solidFill>
            <a:prstDash val="solid"/>
            <a:miter/>
          </a:ln>
        </p:spPr>
      </p:cxnSp>
      <p:sp>
        <p:nvSpPr>
          <p:cNvPr id="6" name="Date Placeholder 6">
            <a:extLst>
              <a:ext uri="{FF2B5EF4-FFF2-40B4-BE49-F238E27FC236}">
                <a16:creationId xmlns:a16="http://schemas.microsoft.com/office/drawing/2014/main" id="{67B2FD26-D799-4DDF-A850-1EDFE1937E85}"/>
              </a:ext>
            </a:extLst>
          </p:cNvPr>
          <p:cNvSpPr txBox="1">
            <a:spLocks noGrp="1"/>
          </p:cNvSpPr>
          <p:nvPr>
            <p:ph type="dt" sz="half" idx="7"/>
          </p:nvPr>
        </p:nvSpPr>
        <p:spPr/>
        <p:txBody>
          <a:bodyPr/>
          <a:lstStyle>
            <a:lvl1pPr>
              <a:defRPr/>
            </a:lvl1pPr>
          </a:lstStyle>
          <a:p>
            <a:pPr lvl="0"/>
            <a:fld id="{CD83E440-36A9-4F99-8B14-3E2A2B9FD0C1}" type="datetime1">
              <a:rPr lang="en-US"/>
              <a:pPr lvl="0"/>
              <a:t>7/5/2024</a:t>
            </a:fld>
            <a:endParaRPr lang="en-US"/>
          </a:p>
        </p:txBody>
      </p:sp>
      <p:sp>
        <p:nvSpPr>
          <p:cNvPr id="7" name="Footer Placeholder 7">
            <a:extLst>
              <a:ext uri="{FF2B5EF4-FFF2-40B4-BE49-F238E27FC236}">
                <a16:creationId xmlns:a16="http://schemas.microsoft.com/office/drawing/2014/main" id="{E3846CC8-55B4-4558-8E7B-D8FB3564EE2E}"/>
              </a:ext>
            </a:extLst>
          </p:cNvPr>
          <p:cNvSpPr txBox="1">
            <a:spLocks noGrp="1"/>
          </p:cNvSpPr>
          <p:nvPr>
            <p:ph type="ftr" sz="quarter" idx="9"/>
          </p:nvPr>
        </p:nvSpPr>
        <p:spPr/>
        <p:txBody>
          <a:bodyPr/>
          <a:lstStyle>
            <a:lvl1pPr>
              <a:defRPr/>
            </a:lvl1pPr>
          </a:lstStyle>
          <a:p>
            <a:pPr lvl="0"/>
            <a:endParaRPr lang="en-US"/>
          </a:p>
        </p:txBody>
      </p:sp>
      <p:sp>
        <p:nvSpPr>
          <p:cNvPr id="8" name="Slide Number Placeholder 10">
            <a:extLst>
              <a:ext uri="{FF2B5EF4-FFF2-40B4-BE49-F238E27FC236}">
                <a16:creationId xmlns:a16="http://schemas.microsoft.com/office/drawing/2014/main" id="{7A02CE55-D3E3-4289-A115-D6CB060A6047}"/>
              </a:ext>
            </a:extLst>
          </p:cNvPr>
          <p:cNvSpPr txBox="1">
            <a:spLocks noGrp="1"/>
          </p:cNvSpPr>
          <p:nvPr>
            <p:ph type="sldNum" sz="quarter" idx="8"/>
          </p:nvPr>
        </p:nvSpPr>
        <p:spPr/>
        <p:txBody>
          <a:bodyPr/>
          <a:lstStyle>
            <a:lvl1pPr>
              <a:defRPr/>
            </a:lvl1pPr>
          </a:lstStyle>
          <a:p>
            <a:pPr lvl="0"/>
            <a:fld id="{6D1A358D-EDA9-472D-8D4C-41D40B187971}" type="slidenum">
              <a:t>‹#›</a:t>
            </a:fld>
            <a:endParaRPr lang="en-US"/>
          </a:p>
        </p:txBody>
      </p:sp>
    </p:spTree>
    <p:extLst>
      <p:ext uri="{BB962C8B-B14F-4D97-AF65-F5344CB8AC3E}">
        <p14:creationId xmlns:p14="http://schemas.microsoft.com/office/powerpoint/2010/main" val="47071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468CB766-36E1-4D0D-9AF5-FF17A5B78953}"/>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CB7FF33-FB5C-4B22-8E3A-FCD0FE185A22}"/>
              </a:ext>
            </a:extLst>
          </p:cNvPr>
          <p:cNvSpPr txBox="1">
            <a:spLocks noGrp="1"/>
          </p:cNvSpPr>
          <p:nvPr>
            <p:ph idx="1"/>
          </p:nvPr>
        </p:nvSpPr>
        <p:spPr>
          <a:xfrm>
            <a:off x="1097280" y="2120895"/>
            <a:ext cx="4639738" cy="37481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3F33D2-9A32-4E90-9B05-A5AE89363401}"/>
              </a:ext>
            </a:extLst>
          </p:cNvPr>
          <p:cNvSpPr txBox="1">
            <a:spLocks noGrp="1"/>
          </p:cNvSpPr>
          <p:nvPr>
            <p:ph idx="2"/>
          </p:nvPr>
        </p:nvSpPr>
        <p:spPr>
          <a:xfrm>
            <a:off x="6515941" y="2120895"/>
            <a:ext cx="4639738" cy="37481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
            <a:extLst>
              <a:ext uri="{FF2B5EF4-FFF2-40B4-BE49-F238E27FC236}">
                <a16:creationId xmlns:a16="http://schemas.microsoft.com/office/drawing/2014/main" id="{0A52BBEC-D27C-43C2-B53A-9DA2886D4F30}"/>
              </a:ext>
            </a:extLst>
          </p:cNvPr>
          <p:cNvSpPr txBox="1">
            <a:spLocks noGrp="1"/>
          </p:cNvSpPr>
          <p:nvPr>
            <p:ph type="dt" sz="half" idx="7"/>
          </p:nvPr>
        </p:nvSpPr>
        <p:spPr/>
        <p:txBody>
          <a:bodyPr/>
          <a:lstStyle>
            <a:lvl1pPr>
              <a:defRPr/>
            </a:lvl1pPr>
          </a:lstStyle>
          <a:p>
            <a:pPr lvl="0"/>
            <a:fld id="{4D9285EF-215F-41E8-BC84-BFFD88086E04}" type="datetime1">
              <a:rPr lang="en-US"/>
              <a:pPr lvl="0"/>
              <a:t>7/5/2024</a:t>
            </a:fld>
            <a:endParaRPr lang="en-US"/>
          </a:p>
        </p:txBody>
      </p:sp>
      <p:sp>
        <p:nvSpPr>
          <p:cNvPr id="6" name="Footer Placeholder 8">
            <a:extLst>
              <a:ext uri="{FF2B5EF4-FFF2-40B4-BE49-F238E27FC236}">
                <a16:creationId xmlns:a16="http://schemas.microsoft.com/office/drawing/2014/main" id="{637B311D-97AF-4641-8CE3-21AE3F22BA40}"/>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EA92AF73-004B-45E9-9878-986745794BD0}"/>
              </a:ext>
            </a:extLst>
          </p:cNvPr>
          <p:cNvSpPr txBox="1">
            <a:spLocks noGrp="1"/>
          </p:cNvSpPr>
          <p:nvPr>
            <p:ph type="sldNum" sz="quarter" idx="8"/>
          </p:nvPr>
        </p:nvSpPr>
        <p:spPr/>
        <p:txBody>
          <a:bodyPr/>
          <a:lstStyle>
            <a:lvl1pPr>
              <a:defRPr/>
            </a:lvl1pPr>
          </a:lstStyle>
          <a:p>
            <a:pPr lvl="0"/>
            <a:fld id="{E362142D-EC58-4843-923B-E4A45163B4A8}" type="slidenum">
              <a:t>‹#›</a:t>
            </a:fld>
            <a:endParaRPr lang="en-US"/>
          </a:p>
        </p:txBody>
      </p:sp>
    </p:spTree>
    <p:extLst>
      <p:ext uri="{BB962C8B-B14F-4D97-AF65-F5344CB8AC3E}">
        <p14:creationId xmlns:p14="http://schemas.microsoft.com/office/powerpoint/2010/main" val="281310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4973EA9C-A274-4D1F-A13D-806CDF3DEB5F}"/>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C8BAF1C2-6EA5-4365-8C7F-6F55803693BE}"/>
              </a:ext>
            </a:extLst>
          </p:cNvPr>
          <p:cNvSpPr txBox="1">
            <a:spLocks noGrp="1"/>
          </p:cNvSpPr>
          <p:nvPr>
            <p:ph type="body" idx="1"/>
          </p:nvPr>
        </p:nvSpPr>
        <p:spPr>
          <a:xfrm>
            <a:off x="1097280" y="2057400"/>
            <a:ext cx="4639738" cy="736284"/>
          </a:xfrm>
        </p:spPr>
        <p:txBody>
          <a:bodyPr lIns="91440" rIns="91440" anchor="ctr"/>
          <a:lstStyle>
            <a:lvl1pPr marL="0" indent="0">
              <a:buNone/>
              <a:defRPr sz="2000" cap="all">
                <a:solidFill>
                  <a:srgbClr val="000000"/>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6C34FD2C-4973-4D67-BAF2-5DAED5E2A006}"/>
              </a:ext>
            </a:extLst>
          </p:cNvPr>
          <p:cNvSpPr txBox="1">
            <a:spLocks noGrp="1"/>
          </p:cNvSpPr>
          <p:nvPr>
            <p:ph idx="2"/>
          </p:nvPr>
        </p:nvSpPr>
        <p:spPr>
          <a:xfrm>
            <a:off x="1097280" y="2958276"/>
            <a:ext cx="4639738" cy="29108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4978F6-3447-4C51-AA0E-7BB724D6CD0C}"/>
              </a:ext>
            </a:extLst>
          </p:cNvPr>
          <p:cNvSpPr txBox="1">
            <a:spLocks noGrp="1"/>
          </p:cNvSpPr>
          <p:nvPr>
            <p:ph type="body" idx="3"/>
          </p:nvPr>
        </p:nvSpPr>
        <p:spPr>
          <a:xfrm>
            <a:off x="6515941" y="2057400"/>
            <a:ext cx="4639738" cy="736284"/>
          </a:xfrm>
        </p:spPr>
        <p:txBody>
          <a:bodyPr lIns="91440" rIns="91440" anchor="ctr"/>
          <a:lstStyle>
            <a:lvl1pPr marL="0" indent="0">
              <a:buNone/>
              <a:defRPr sz="2000" cap="all">
                <a:solidFill>
                  <a:srgbClr val="000000"/>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BB9DA9D5-70ED-45AF-8404-58779F267523}"/>
              </a:ext>
            </a:extLst>
          </p:cNvPr>
          <p:cNvSpPr txBox="1">
            <a:spLocks noGrp="1"/>
          </p:cNvSpPr>
          <p:nvPr>
            <p:ph idx="4"/>
          </p:nvPr>
        </p:nvSpPr>
        <p:spPr>
          <a:xfrm>
            <a:off x="6515941" y="2958276"/>
            <a:ext cx="4639738" cy="29108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6EC9DB9F-759A-441D-AF93-FDCF4CFF4D80}"/>
              </a:ext>
            </a:extLst>
          </p:cNvPr>
          <p:cNvSpPr txBox="1">
            <a:spLocks noGrp="1"/>
          </p:cNvSpPr>
          <p:nvPr>
            <p:ph type="dt" sz="half" idx="7"/>
          </p:nvPr>
        </p:nvSpPr>
        <p:spPr/>
        <p:txBody>
          <a:bodyPr/>
          <a:lstStyle>
            <a:lvl1pPr>
              <a:defRPr/>
            </a:lvl1pPr>
          </a:lstStyle>
          <a:p>
            <a:pPr lvl="0"/>
            <a:fld id="{3054A7A1-2556-42BC-9766-23E2EC054C77}" type="datetime1">
              <a:rPr lang="en-US"/>
              <a:pPr lvl="0"/>
              <a:t>7/5/2024</a:t>
            </a:fld>
            <a:endParaRPr lang="en-US"/>
          </a:p>
        </p:txBody>
      </p:sp>
      <p:sp>
        <p:nvSpPr>
          <p:cNvPr id="8" name="Footer Placeholder 10">
            <a:extLst>
              <a:ext uri="{FF2B5EF4-FFF2-40B4-BE49-F238E27FC236}">
                <a16:creationId xmlns:a16="http://schemas.microsoft.com/office/drawing/2014/main" id="{7993C9D9-9EBA-4866-AE39-1465B5D49DE8}"/>
              </a:ext>
            </a:extLst>
          </p:cNvPr>
          <p:cNvSpPr txBox="1">
            <a:spLocks noGrp="1"/>
          </p:cNvSpPr>
          <p:nvPr>
            <p:ph type="ftr" sz="quarter" idx="9"/>
          </p:nvPr>
        </p:nvSpPr>
        <p:spPr/>
        <p:txBody>
          <a:bodyPr/>
          <a:lstStyle>
            <a:lvl1pPr>
              <a:defRPr/>
            </a:lvl1pPr>
          </a:lstStyle>
          <a:p>
            <a:pPr lvl="0"/>
            <a:endParaRPr lang="en-US"/>
          </a:p>
        </p:txBody>
      </p:sp>
      <p:sp>
        <p:nvSpPr>
          <p:cNvPr id="9" name="Slide Number Placeholder 11">
            <a:extLst>
              <a:ext uri="{FF2B5EF4-FFF2-40B4-BE49-F238E27FC236}">
                <a16:creationId xmlns:a16="http://schemas.microsoft.com/office/drawing/2014/main" id="{B0B14234-E9CE-4CCF-A416-C79C1D7E3C35}"/>
              </a:ext>
            </a:extLst>
          </p:cNvPr>
          <p:cNvSpPr txBox="1">
            <a:spLocks noGrp="1"/>
          </p:cNvSpPr>
          <p:nvPr>
            <p:ph type="sldNum" sz="quarter" idx="8"/>
          </p:nvPr>
        </p:nvSpPr>
        <p:spPr/>
        <p:txBody>
          <a:bodyPr/>
          <a:lstStyle>
            <a:lvl1pPr>
              <a:defRPr/>
            </a:lvl1pPr>
          </a:lstStyle>
          <a:p>
            <a:pPr lvl="0"/>
            <a:fld id="{9CE7A027-BF5B-4A1C-B57E-54F649D21862}" type="slidenum">
              <a:t>‹#›</a:t>
            </a:fld>
            <a:endParaRPr lang="en-US"/>
          </a:p>
        </p:txBody>
      </p:sp>
    </p:spTree>
    <p:extLst>
      <p:ext uri="{BB962C8B-B14F-4D97-AF65-F5344CB8AC3E}">
        <p14:creationId xmlns:p14="http://schemas.microsoft.com/office/powerpoint/2010/main" val="121374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1732-9A23-4870-B9CB-55566023730D}"/>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5">
            <a:extLst>
              <a:ext uri="{FF2B5EF4-FFF2-40B4-BE49-F238E27FC236}">
                <a16:creationId xmlns:a16="http://schemas.microsoft.com/office/drawing/2014/main" id="{D6FC3D0E-48D3-4DB5-81A4-9BEF9066D036}"/>
              </a:ext>
            </a:extLst>
          </p:cNvPr>
          <p:cNvSpPr txBox="1">
            <a:spLocks noGrp="1"/>
          </p:cNvSpPr>
          <p:nvPr>
            <p:ph type="dt" sz="half" idx="7"/>
          </p:nvPr>
        </p:nvSpPr>
        <p:spPr/>
        <p:txBody>
          <a:bodyPr/>
          <a:lstStyle>
            <a:lvl1pPr>
              <a:defRPr/>
            </a:lvl1pPr>
          </a:lstStyle>
          <a:p>
            <a:pPr lvl="0"/>
            <a:fld id="{8B3D6FA4-6444-46DF-8128-7C41675C77A0}" type="datetime1">
              <a:rPr lang="en-US"/>
              <a:pPr lvl="0"/>
              <a:t>7/5/2024</a:t>
            </a:fld>
            <a:endParaRPr lang="en-US"/>
          </a:p>
        </p:txBody>
      </p:sp>
      <p:sp>
        <p:nvSpPr>
          <p:cNvPr id="4" name="Footer Placeholder 6">
            <a:extLst>
              <a:ext uri="{FF2B5EF4-FFF2-40B4-BE49-F238E27FC236}">
                <a16:creationId xmlns:a16="http://schemas.microsoft.com/office/drawing/2014/main" id="{78505BD0-6CDF-4C66-9E39-79B9396496A8}"/>
              </a:ext>
            </a:extLst>
          </p:cNvPr>
          <p:cNvSpPr txBox="1">
            <a:spLocks noGrp="1"/>
          </p:cNvSpPr>
          <p:nvPr>
            <p:ph type="ftr" sz="quarter" idx="9"/>
          </p:nvPr>
        </p:nvSpPr>
        <p:spPr/>
        <p:txBody>
          <a:bodyPr/>
          <a:lstStyle>
            <a:lvl1pPr>
              <a:defRPr/>
            </a:lvl1pPr>
          </a:lstStyle>
          <a:p>
            <a:pPr lvl="0"/>
            <a:endParaRPr lang="en-US"/>
          </a:p>
        </p:txBody>
      </p:sp>
      <p:sp>
        <p:nvSpPr>
          <p:cNvPr id="5" name="Slide Number Placeholder 7">
            <a:extLst>
              <a:ext uri="{FF2B5EF4-FFF2-40B4-BE49-F238E27FC236}">
                <a16:creationId xmlns:a16="http://schemas.microsoft.com/office/drawing/2014/main" id="{391A46E0-5221-4C05-81F5-62886EF8CB1F}"/>
              </a:ext>
            </a:extLst>
          </p:cNvPr>
          <p:cNvSpPr txBox="1">
            <a:spLocks noGrp="1"/>
          </p:cNvSpPr>
          <p:nvPr>
            <p:ph type="sldNum" sz="quarter" idx="8"/>
          </p:nvPr>
        </p:nvSpPr>
        <p:spPr/>
        <p:txBody>
          <a:bodyPr/>
          <a:lstStyle>
            <a:lvl1pPr>
              <a:defRPr/>
            </a:lvl1pPr>
          </a:lstStyle>
          <a:p>
            <a:pPr lvl="0"/>
            <a:fld id="{B9ABBABD-182A-4A44-91B6-42ED8D7C2E9A}" type="slidenum">
              <a:t>‹#›</a:t>
            </a:fld>
            <a:endParaRPr lang="en-US"/>
          </a:p>
        </p:txBody>
      </p:sp>
    </p:spTree>
    <p:extLst>
      <p:ext uri="{BB962C8B-B14F-4D97-AF65-F5344CB8AC3E}">
        <p14:creationId xmlns:p14="http://schemas.microsoft.com/office/powerpoint/2010/main" val="285686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AC4AEDA2-9CF1-4CD6-BD94-1C11D5452503}"/>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Date Placeholder 1">
            <a:extLst>
              <a:ext uri="{FF2B5EF4-FFF2-40B4-BE49-F238E27FC236}">
                <a16:creationId xmlns:a16="http://schemas.microsoft.com/office/drawing/2014/main" id="{AF1CE8C5-B3F6-4170-9CFA-A078A44901F9}"/>
              </a:ext>
            </a:extLst>
          </p:cNvPr>
          <p:cNvSpPr txBox="1">
            <a:spLocks noGrp="1"/>
          </p:cNvSpPr>
          <p:nvPr>
            <p:ph type="dt" sz="half" idx="7"/>
          </p:nvPr>
        </p:nvSpPr>
        <p:spPr/>
        <p:txBody>
          <a:bodyPr/>
          <a:lstStyle>
            <a:lvl1pPr>
              <a:defRPr/>
            </a:lvl1pPr>
          </a:lstStyle>
          <a:p>
            <a:pPr lvl="0"/>
            <a:fld id="{BC2F91B6-EC54-448D-92CE-4CC980BDC774}" type="datetime1">
              <a:rPr lang="en-US"/>
              <a:pPr lvl="0"/>
              <a:t>7/5/2024</a:t>
            </a:fld>
            <a:endParaRPr lang="en-US"/>
          </a:p>
        </p:txBody>
      </p:sp>
      <p:sp>
        <p:nvSpPr>
          <p:cNvPr id="4" name="Footer Placeholder 2">
            <a:extLst>
              <a:ext uri="{FF2B5EF4-FFF2-40B4-BE49-F238E27FC236}">
                <a16:creationId xmlns:a16="http://schemas.microsoft.com/office/drawing/2014/main" id="{EF2F056E-6199-4191-B784-19A54A0613DF}"/>
              </a:ext>
            </a:extLst>
          </p:cNvPr>
          <p:cNvSpPr txBox="1">
            <a:spLocks noGrp="1"/>
          </p:cNvSpPr>
          <p:nvPr>
            <p:ph type="ftr" sz="quarter" idx="9"/>
          </p:nvPr>
        </p:nvSpPr>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DB73FD8A-B001-4729-A2E3-DEEE0BB37BE7}"/>
              </a:ext>
            </a:extLst>
          </p:cNvPr>
          <p:cNvSpPr txBox="1">
            <a:spLocks noGrp="1"/>
          </p:cNvSpPr>
          <p:nvPr>
            <p:ph type="sldNum" sz="quarter" idx="8"/>
          </p:nvPr>
        </p:nvSpPr>
        <p:spPr/>
        <p:txBody>
          <a:bodyPr/>
          <a:lstStyle>
            <a:lvl1pPr>
              <a:defRPr/>
            </a:lvl1pPr>
          </a:lstStyle>
          <a:p>
            <a:pPr lvl="0"/>
            <a:fld id="{54CD05EC-750A-4A8E-814A-95BE686CA12F}" type="slidenum">
              <a:t>‹#›</a:t>
            </a:fld>
            <a:endParaRPr lang="en-US"/>
          </a:p>
        </p:txBody>
      </p:sp>
    </p:spTree>
    <p:extLst>
      <p:ext uri="{BB962C8B-B14F-4D97-AF65-F5344CB8AC3E}">
        <p14:creationId xmlns:p14="http://schemas.microsoft.com/office/powerpoint/2010/main" val="346622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74FF6D3E-B213-40CA-83AB-5C4E3C87C0A4}"/>
              </a:ext>
            </a:extLst>
          </p:cNvPr>
          <p:cNvSpPr/>
          <p:nvPr/>
        </p:nvSpPr>
        <p:spPr>
          <a:xfrm>
            <a:off x="18" y="0"/>
            <a:ext cx="4654296" cy="68580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BB20CD00-3D7E-4A1D-ABB8-FE7731117C05}"/>
              </a:ext>
            </a:extLst>
          </p:cNvPr>
          <p:cNvSpPr txBox="1">
            <a:spLocks noGrp="1"/>
          </p:cNvSpPr>
          <p:nvPr>
            <p:ph type="title"/>
          </p:nvPr>
        </p:nvSpPr>
        <p:spPr>
          <a:xfrm>
            <a:off x="643463" y="786384"/>
            <a:ext cx="3517568" cy="2093976"/>
          </a:xfrm>
        </p:spPr>
        <p:txBody>
          <a:bodyPr/>
          <a:lstStyle>
            <a:lvl1pPr>
              <a:defRPr sz="3600">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EDABF5AC-3C86-4B2C-9831-C1A28581B612}"/>
              </a:ext>
            </a:extLst>
          </p:cNvPr>
          <p:cNvSpPr txBox="1">
            <a:spLocks noGrp="1"/>
          </p:cNvSpPr>
          <p:nvPr>
            <p:ph idx="1"/>
          </p:nvPr>
        </p:nvSpPr>
        <p:spPr>
          <a:xfrm>
            <a:off x="5458986" y="812801"/>
            <a:ext cx="5928347" cy="52947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F58C8E43-677B-46F1-AB06-AA853DF7B76F}"/>
              </a:ext>
            </a:extLst>
          </p:cNvPr>
          <p:cNvSpPr txBox="1">
            <a:spLocks noGrp="1"/>
          </p:cNvSpPr>
          <p:nvPr>
            <p:ph type="body" idx="2"/>
          </p:nvPr>
        </p:nvSpPr>
        <p:spPr>
          <a:xfrm>
            <a:off x="643463" y="3043050"/>
            <a:ext cx="3517568" cy="3064501"/>
          </a:xfrm>
        </p:spPr>
        <p:txBody>
          <a:bodyPr lIns="91440" rIns="91440"/>
          <a:lstStyle>
            <a:lvl1pPr marL="0" indent="0">
              <a:buNone/>
              <a:defRPr sz="1800">
                <a:solidFill>
                  <a:srgbClr val="FFFFFF"/>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30FC829C-A6A4-4E1C-B43A-3C0678009F5D}"/>
              </a:ext>
            </a:extLst>
          </p:cNvPr>
          <p:cNvSpPr txBox="1">
            <a:spLocks noGrp="1"/>
          </p:cNvSpPr>
          <p:nvPr>
            <p:ph type="dt" sz="half" idx="7"/>
          </p:nvPr>
        </p:nvSpPr>
        <p:spPr>
          <a:xfrm>
            <a:off x="643463" y="6446520"/>
            <a:ext cx="3517568" cy="365129"/>
          </a:xfrm>
        </p:spPr>
        <p:txBody>
          <a:bodyPr/>
          <a:lstStyle>
            <a:lvl1pPr algn="l">
              <a:defRPr/>
            </a:lvl1pPr>
          </a:lstStyle>
          <a:p>
            <a:pPr lvl="0"/>
            <a:fld id="{2009F6FC-1FB7-4B8B-BA40-328E621AFAA6}" type="datetime1">
              <a:rPr lang="en-US"/>
              <a:pPr lvl="0"/>
              <a:t>7/5/2024</a:t>
            </a:fld>
            <a:endParaRPr lang="en-US"/>
          </a:p>
        </p:txBody>
      </p:sp>
      <p:sp>
        <p:nvSpPr>
          <p:cNvPr id="7" name="Footer Placeholder 5">
            <a:extLst>
              <a:ext uri="{FF2B5EF4-FFF2-40B4-BE49-F238E27FC236}">
                <a16:creationId xmlns:a16="http://schemas.microsoft.com/office/drawing/2014/main" id="{E1630324-DDEC-4980-AE23-546978389544}"/>
              </a:ext>
            </a:extLst>
          </p:cNvPr>
          <p:cNvSpPr txBox="1">
            <a:spLocks noGrp="1"/>
          </p:cNvSpPr>
          <p:nvPr>
            <p:ph type="ftr" sz="quarter" idx="9"/>
          </p:nvPr>
        </p:nvSpPr>
        <p:spPr>
          <a:xfrm>
            <a:off x="5458986" y="6446520"/>
            <a:ext cx="5334015" cy="365129"/>
          </a:xfrm>
        </p:spPr>
        <p:txBody>
          <a:bodyPr/>
          <a:lstStyle>
            <a:lvl1pPr>
              <a:defRPr>
                <a:solidFill>
                  <a:srgbClr val="4A5356"/>
                </a:solidFill>
              </a:defRPr>
            </a:lvl1pPr>
          </a:lstStyle>
          <a:p>
            <a:pPr lvl="0"/>
            <a:endParaRPr lang="en-US"/>
          </a:p>
        </p:txBody>
      </p:sp>
      <p:sp>
        <p:nvSpPr>
          <p:cNvPr id="8" name="Slide Number Placeholder 6">
            <a:extLst>
              <a:ext uri="{FF2B5EF4-FFF2-40B4-BE49-F238E27FC236}">
                <a16:creationId xmlns:a16="http://schemas.microsoft.com/office/drawing/2014/main" id="{63E3976F-F824-4B26-9BC7-A68979E2AB2E}"/>
              </a:ext>
            </a:extLst>
          </p:cNvPr>
          <p:cNvSpPr txBox="1">
            <a:spLocks noGrp="1"/>
          </p:cNvSpPr>
          <p:nvPr>
            <p:ph type="sldNum" sz="quarter" idx="8"/>
          </p:nvPr>
        </p:nvSpPr>
        <p:spPr/>
        <p:txBody>
          <a:bodyPr/>
          <a:lstStyle>
            <a:lvl1pPr>
              <a:defRPr>
                <a:solidFill>
                  <a:srgbClr val="4A5356"/>
                </a:solidFill>
              </a:defRPr>
            </a:lvl1pPr>
          </a:lstStyle>
          <a:p>
            <a:pPr lvl="0"/>
            <a:fld id="{34E168B3-F119-4C67-8E22-82BDAB586C34}" type="slidenum">
              <a:t>‹#›</a:t>
            </a:fld>
            <a:endParaRPr lang="en-US"/>
          </a:p>
        </p:txBody>
      </p:sp>
    </p:spTree>
    <p:extLst>
      <p:ext uri="{BB962C8B-B14F-4D97-AF65-F5344CB8AC3E}">
        <p14:creationId xmlns:p14="http://schemas.microsoft.com/office/powerpoint/2010/main" val="376526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7DBA5D7-838E-40F7-B3F6-AE6BF042A29C}"/>
              </a:ext>
            </a:extLst>
          </p:cNvPr>
          <p:cNvSpPr/>
          <p:nvPr/>
        </p:nvSpPr>
        <p:spPr>
          <a:xfrm>
            <a:off x="0" y="4578345"/>
            <a:ext cx="12188823" cy="2279654"/>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Picture Placeholder 2">
            <a:extLst>
              <a:ext uri="{FF2B5EF4-FFF2-40B4-BE49-F238E27FC236}">
                <a16:creationId xmlns:a16="http://schemas.microsoft.com/office/drawing/2014/main" id="{9FE4C7A4-1AC8-4434-B5D2-642EC4B2DF28}"/>
              </a:ext>
            </a:extLst>
          </p:cNvPr>
          <p:cNvSpPr txBox="1">
            <a:spLocks noGrp="1"/>
          </p:cNvSpPr>
          <p:nvPr>
            <p:ph type="pic" idx="1"/>
          </p:nvPr>
        </p:nvSpPr>
        <p:spPr>
          <a:xfrm>
            <a:off x="18" y="0"/>
            <a:ext cx="12191987" cy="4578345"/>
          </a:xfrm>
          <a:solidFill>
            <a:srgbClr val="D9D9D9"/>
          </a:solidFill>
        </p:spPr>
        <p:txBody>
          <a:bodyPr lIns="457200" tIns="457200"/>
          <a:lstStyle>
            <a:lvl1pPr marL="0" indent="0">
              <a:buNone/>
              <a:defRPr sz="3200"/>
            </a:lvl1pPr>
          </a:lstStyle>
          <a:p>
            <a:pPr lvl="0"/>
            <a:r>
              <a:rPr lang="en-US"/>
              <a:t>Click icon to add picture</a:t>
            </a:r>
          </a:p>
        </p:txBody>
      </p:sp>
      <p:sp>
        <p:nvSpPr>
          <p:cNvPr id="4" name="Title 1">
            <a:extLst>
              <a:ext uri="{FF2B5EF4-FFF2-40B4-BE49-F238E27FC236}">
                <a16:creationId xmlns:a16="http://schemas.microsoft.com/office/drawing/2014/main" id="{9C87EC5A-F628-4855-B63E-E0FAEA119ACF}"/>
              </a:ext>
            </a:extLst>
          </p:cNvPr>
          <p:cNvSpPr txBox="1">
            <a:spLocks noGrp="1"/>
          </p:cNvSpPr>
          <p:nvPr>
            <p:ph type="title"/>
          </p:nvPr>
        </p:nvSpPr>
        <p:spPr>
          <a:xfrm>
            <a:off x="1097280" y="4799365"/>
            <a:ext cx="10113648" cy="743681"/>
          </a:xfrm>
        </p:spPr>
        <p:txBody>
          <a:bodyPr tIns="0" bIns="0">
            <a:noAutofit/>
          </a:bodyPr>
          <a:lstStyle>
            <a:lvl1pPr>
              <a:defRPr sz="3600">
                <a:solidFill>
                  <a:srgbClr val="FFFFFF"/>
                </a:solidFill>
              </a:defRPr>
            </a:lvl1pPr>
          </a:lstStyle>
          <a:p>
            <a:pPr lvl="0"/>
            <a:r>
              <a:rPr lang="en-US"/>
              <a:t>Click to edit Master title style</a:t>
            </a:r>
          </a:p>
        </p:txBody>
      </p:sp>
      <p:sp>
        <p:nvSpPr>
          <p:cNvPr id="5" name="Text Placeholder 3">
            <a:extLst>
              <a:ext uri="{FF2B5EF4-FFF2-40B4-BE49-F238E27FC236}">
                <a16:creationId xmlns:a16="http://schemas.microsoft.com/office/drawing/2014/main" id="{5DA5CABD-B2FA-455C-8228-F4D3093C69D4}"/>
              </a:ext>
            </a:extLst>
          </p:cNvPr>
          <p:cNvSpPr txBox="1">
            <a:spLocks noGrp="1"/>
          </p:cNvSpPr>
          <p:nvPr>
            <p:ph type="body" idx="2"/>
          </p:nvPr>
        </p:nvSpPr>
        <p:spPr>
          <a:xfrm>
            <a:off x="1097280" y="5715000"/>
            <a:ext cx="10113264" cy="609603"/>
          </a:xfrm>
        </p:spPr>
        <p:txBody>
          <a:bodyPr lIns="91440" tIns="0" rIns="91440" bIns="0"/>
          <a:lstStyle>
            <a:lvl1pPr marL="0" indent="0">
              <a:spcBef>
                <a:spcPts val="0"/>
              </a:spcBef>
              <a:spcAft>
                <a:spcPts val="600"/>
              </a:spcAft>
              <a:buNone/>
              <a:defRPr sz="1800">
                <a:solidFill>
                  <a:srgbClr val="FFFFFF"/>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EEB5DF29-43AA-40C0-8557-80D21857C70B}"/>
              </a:ext>
            </a:extLst>
          </p:cNvPr>
          <p:cNvSpPr txBox="1">
            <a:spLocks noGrp="1"/>
          </p:cNvSpPr>
          <p:nvPr>
            <p:ph type="dt" sz="half" idx="7"/>
          </p:nvPr>
        </p:nvSpPr>
        <p:spPr/>
        <p:txBody>
          <a:bodyPr/>
          <a:lstStyle>
            <a:lvl1pPr>
              <a:defRPr/>
            </a:lvl1pPr>
          </a:lstStyle>
          <a:p>
            <a:pPr lvl="0"/>
            <a:fld id="{DA7F715D-A253-4DB3-B844-B045480CE3E5}" type="datetime1">
              <a:rPr lang="en-US"/>
              <a:pPr lvl="0"/>
              <a:t>7/5/2024</a:t>
            </a:fld>
            <a:endParaRPr lang="en-US"/>
          </a:p>
        </p:txBody>
      </p:sp>
      <p:sp>
        <p:nvSpPr>
          <p:cNvPr id="7" name="Footer Placeholder 5">
            <a:extLst>
              <a:ext uri="{FF2B5EF4-FFF2-40B4-BE49-F238E27FC236}">
                <a16:creationId xmlns:a16="http://schemas.microsoft.com/office/drawing/2014/main" id="{3615A7D0-967E-4CA9-B5D4-F17A19FEDA15}"/>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F4FDBF9D-56C7-495F-9128-B60B7A84636C}"/>
              </a:ext>
            </a:extLst>
          </p:cNvPr>
          <p:cNvSpPr txBox="1">
            <a:spLocks noGrp="1"/>
          </p:cNvSpPr>
          <p:nvPr>
            <p:ph type="sldNum" sz="quarter" idx="8"/>
          </p:nvPr>
        </p:nvSpPr>
        <p:spPr/>
        <p:txBody>
          <a:bodyPr/>
          <a:lstStyle>
            <a:lvl1pPr>
              <a:defRPr/>
            </a:lvl1pPr>
          </a:lstStyle>
          <a:p>
            <a:pPr lvl="0"/>
            <a:fld id="{5570C108-0B3D-481A-B0D9-6004F4A76B51}" type="slidenum">
              <a:t>‹#›</a:t>
            </a:fld>
            <a:endParaRPr lang="en-US"/>
          </a:p>
        </p:txBody>
      </p:sp>
    </p:spTree>
    <p:extLst>
      <p:ext uri="{BB962C8B-B14F-4D97-AF65-F5344CB8AC3E}">
        <p14:creationId xmlns:p14="http://schemas.microsoft.com/office/powerpoint/2010/main" val="39747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502973D-E670-42D1-A69C-D7E115FA00BE}"/>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Placeholder 1">
            <a:extLst>
              <a:ext uri="{FF2B5EF4-FFF2-40B4-BE49-F238E27FC236}">
                <a16:creationId xmlns:a16="http://schemas.microsoft.com/office/drawing/2014/main" id="{1C26719B-F00F-4950-9503-86BB4CBA9607}"/>
              </a:ext>
            </a:extLst>
          </p:cNvPr>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DF02B316-6815-43ED-A013-A1D2EC4C6981}"/>
              </a:ext>
            </a:extLst>
          </p:cNvPr>
          <p:cNvSpPr txBox="1">
            <a:spLocks noGrp="1"/>
          </p:cNvSpPr>
          <p:nvPr>
            <p:ph type="body" idx="1"/>
          </p:nvPr>
        </p:nvSpPr>
        <p:spPr>
          <a:xfrm>
            <a:off x="1097280" y="2108204"/>
            <a:ext cx="10058400" cy="3760890"/>
          </a:xfrm>
          <a:prstGeom prst="rect">
            <a:avLst/>
          </a:prstGeom>
          <a:noFill/>
          <a:ln>
            <a:noFill/>
          </a:ln>
        </p:spPr>
        <p:txBody>
          <a:bodyPr vert="horz" wrap="square" lIns="0" tIns="45720" rIns="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66D0362-925E-4E19-B45D-E772EDE57BAB}"/>
              </a:ext>
            </a:extLst>
          </p:cNvPr>
          <p:cNvSpPr txBox="1">
            <a:spLocks noGrp="1"/>
          </p:cNvSpPr>
          <p:nvPr>
            <p:ph type="dt" sz="half" idx="2"/>
          </p:nvPr>
        </p:nvSpPr>
        <p:spPr>
          <a:xfrm>
            <a:off x="8218426" y="6446840"/>
            <a:ext cx="258485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Franklin Gothic Book"/>
              </a:defRPr>
            </a:lvl1pPr>
          </a:lstStyle>
          <a:p>
            <a:pPr lvl="0"/>
            <a:fld id="{4389FDE3-B4CC-40E6-BD3E-61D1593C7528}" type="datetime1">
              <a:rPr lang="en-US"/>
              <a:pPr lvl="0"/>
              <a:t>7/5/2024</a:t>
            </a:fld>
            <a:endParaRPr lang="en-US"/>
          </a:p>
        </p:txBody>
      </p:sp>
      <p:sp>
        <p:nvSpPr>
          <p:cNvPr id="6" name="Footer Placeholder 4">
            <a:extLst>
              <a:ext uri="{FF2B5EF4-FFF2-40B4-BE49-F238E27FC236}">
                <a16:creationId xmlns:a16="http://schemas.microsoft.com/office/drawing/2014/main" id="{4E62A6DB-1D1C-4318-8055-50BEE213DCD4}"/>
              </a:ext>
            </a:extLst>
          </p:cNvPr>
          <p:cNvSpPr txBox="1">
            <a:spLocks noGrp="1"/>
          </p:cNvSpPr>
          <p:nvPr>
            <p:ph type="ftr" sz="quarter" idx="3"/>
          </p:nvPr>
        </p:nvSpPr>
        <p:spPr>
          <a:xfrm>
            <a:off x="1097280" y="6446840"/>
            <a:ext cx="681826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all" spc="0" baseline="0">
                <a:solidFill>
                  <a:srgbClr val="FFFFFF"/>
                </a:solidFill>
                <a:uFillTx/>
                <a:latin typeface="Franklin Gothic Book"/>
              </a:defRPr>
            </a:lvl1pPr>
          </a:lstStyle>
          <a:p>
            <a:pPr lvl="0"/>
            <a:endParaRPr lang="en-US"/>
          </a:p>
        </p:txBody>
      </p:sp>
      <p:sp>
        <p:nvSpPr>
          <p:cNvPr id="7" name="Slide Number Placeholder 5">
            <a:extLst>
              <a:ext uri="{FF2B5EF4-FFF2-40B4-BE49-F238E27FC236}">
                <a16:creationId xmlns:a16="http://schemas.microsoft.com/office/drawing/2014/main" id="{A7C6A6F2-609F-4CBD-9EC7-450CC2D07C09}"/>
              </a:ext>
            </a:extLst>
          </p:cNvPr>
          <p:cNvSpPr txBox="1">
            <a:spLocks noGrp="1"/>
          </p:cNvSpPr>
          <p:nvPr>
            <p:ph type="sldNum" sz="quarter" idx="4"/>
          </p:nvPr>
        </p:nvSpPr>
        <p:spPr>
          <a:xfrm>
            <a:off x="10993584" y="6446840"/>
            <a:ext cx="78001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Franklin Gothic Book"/>
              </a:defRPr>
            </a:lvl1pPr>
          </a:lstStyle>
          <a:p>
            <a:pPr lvl="0"/>
            <a:fld id="{8A1DAF30-A2F3-4949-945B-8755D15CF647}" type="slidenum">
              <a:t>‹#›</a:t>
            </a:fld>
            <a:endParaRPr lang="en-US"/>
          </a:p>
        </p:txBody>
      </p:sp>
      <p:cxnSp>
        <p:nvCxnSpPr>
          <p:cNvPr id="8" name="Straight Connector 9">
            <a:extLst>
              <a:ext uri="{FF2B5EF4-FFF2-40B4-BE49-F238E27FC236}">
                <a16:creationId xmlns:a16="http://schemas.microsoft.com/office/drawing/2014/main" id="{AE531824-E8FC-4AD1-999F-56B81EC65A03}"/>
              </a:ext>
            </a:extLst>
          </p:cNvPr>
          <p:cNvCxnSpPr/>
          <p:nvPr/>
        </p:nvCxnSpPr>
        <p:spPr>
          <a:xfrm>
            <a:off x="1193529" y="1897379"/>
            <a:ext cx="9966960" cy="0"/>
          </a:xfrm>
          <a:prstGeom prst="straightConnector1">
            <a:avLst/>
          </a:prstGeom>
          <a:noFill/>
          <a:ln w="12701" cap="flat">
            <a:solidFill>
              <a:srgbClr val="40404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700" b="0" i="0" u="none" strike="noStrike" kern="1200" cap="none" spc="-50" baseline="0">
          <a:solidFill>
            <a:srgbClr val="404040"/>
          </a:solidFill>
          <a:uFillTx/>
          <a:latin typeface="Bookman Old Style"/>
        </a:defRPr>
      </a:lvl1pPr>
    </p:titleStyle>
    <p:body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n-US"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n-US"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n-US"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n-US"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n-US"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57B9158E-6F75-4294-8E11-7208E913D75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Title 1">
            <a:extLst>
              <a:ext uri="{FF2B5EF4-FFF2-40B4-BE49-F238E27FC236}">
                <a16:creationId xmlns:a16="http://schemas.microsoft.com/office/drawing/2014/main" id="{8642567F-3DD8-4CF5-8D32-A169A89A2017}"/>
              </a:ext>
            </a:extLst>
          </p:cNvPr>
          <p:cNvSpPr txBox="1">
            <a:spLocks noGrp="1"/>
          </p:cNvSpPr>
          <p:nvPr>
            <p:ph type="ctrTitle"/>
          </p:nvPr>
        </p:nvSpPr>
        <p:spPr>
          <a:xfrm>
            <a:off x="5289758" y="639092"/>
            <a:ext cx="6253316" cy="3686019"/>
          </a:xfrm>
        </p:spPr>
        <p:txBody>
          <a:bodyPr/>
          <a:lstStyle/>
          <a:p>
            <a:pPr lvl="0"/>
            <a:r>
              <a:rPr lang="en-US" sz="6500"/>
              <a:t>80 Cereals Data Analysis with MySQL</a:t>
            </a:r>
          </a:p>
        </p:txBody>
      </p:sp>
      <p:sp>
        <p:nvSpPr>
          <p:cNvPr id="4" name="Subtitle 2">
            <a:extLst>
              <a:ext uri="{FF2B5EF4-FFF2-40B4-BE49-F238E27FC236}">
                <a16:creationId xmlns:a16="http://schemas.microsoft.com/office/drawing/2014/main" id="{E7230EF4-17FF-4654-B69D-7F96C75C0E2B}"/>
              </a:ext>
            </a:extLst>
          </p:cNvPr>
          <p:cNvSpPr txBox="1">
            <a:spLocks noGrp="1"/>
          </p:cNvSpPr>
          <p:nvPr>
            <p:ph type="subTitle" idx="1"/>
          </p:nvPr>
        </p:nvSpPr>
        <p:spPr>
          <a:xfrm>
            <a:off x="5459434" y="5137611"/>
            <a:ext cx="3835395" cy="961537"/>
          </a:xfrm>
        </p:spPr>
        <p:txBody>
          <a:bodyPr/>
          <a:lstStyle/>
          <a:p>
            <a:pPr lvl="0"/>
            <a:r>
              <a:rPr lang="en-US">
                <a:solidFill>
                  <a:srgbClr val="262626"/>
                </a:solidFill>
              </a:rPr>
              <a:t>Presented By </a:t>
            </a:r>
            <a:r>
              <a:rPr lang="en-US" b="1">
                <a:solidFill>
                  <a:srgbClr val="262626"/>
                </a:solidFill>
              </a:rPr>
              <a:t>Adepegba David .a.</a:t>
            </a:r>
          </a:p>
        </p:txBody>
      </p:sp>
      <p:pic>
        <p:nvPicPr>
          <p:cNvPr id="5" name="Picture 4">
            <a:extLst>
              <a:ext uri="{FF2B5EF4-FFF2-40B4-BE49-F238E27FC236}">
                <a16:creationId xmlns:a16="http://schemas.microsoft.com/office/drawing/2014/main" id="{C101C26B-9940-446F-A7F6-A4D24F2CD72E}"/>
              </a:ext>
            </a:extLst>
          </p:cNvPr>
          <p:cNvPicPr>
            <a:picLocks noChangeAspect="1"/>
          </p:cNvPicPr>
          <p:nvPr/>
        </p:nvPicPr>
        <p:blipFill>
          <a:blip r:embed="rId2"/>
          <a:srcRect/>
          <a:stretch>
            <a:fillRect/>
          </a:stretch>
        </p:blipFill>
        <p:spPr>
          <a:xfrm>
            <a:off x="0" y="1111343"/>
            <a:ext cx="4635313" cy="4635313"/>
          </a:xfrm>
          <a:prstGeom prst="rect">
            <a:avLst/>
          </a:prstGeom>
          <a:noFill/>
          <a:ln cap="flat">
            <a:noFill/>
          </a:ln>
        </p:spPr>
      </p:pic>
      <p:cxnSp>
        <p:nvCxnSpPr>
          <p:cNvPr id="6" name="Straight Connector 23">
            <a:extLst>
              <a:ext uri="{FF2B5EF4-FFF2-40B4-BE49-F238E27FC236}">
                <a16:creationId xmlns:a16="http://schemas.microsoft.com/office/drawing/2014/main" id="{06A73CDF-A5C4-4725-AEFA-FF7E157F0705}"/>
              </a:ext>
            </a:extLst>
          </p:cNvPr>
          <p:cNvCxnSpPr>
            <a:cxnSpLocks noMove="1" noResize="1"/>
          </p:cNvCxnSpPr>
          <p:nvPr/>
        </p:nvCxnSpPr>
        <p:spPr>
          <a:xfrm>
            <a:off x="5427750" y="4498921"/>
            <a:ext cx="5636115" cy="0"/>
          </a:xfrm>
          <a:prstGeom prst="straightConnector1">
            <a:avLst/>
          </a:prstGeom>
          <a:noFill/>
          <a:ln w="12701" cap="flat">
            <a:solidFill>
              <a:srgbClr val="404040"/>
            </a:solidFill>
            <a:prstDash val="solid"/>
            <a:miter/>
          </a:ln>
        </p:spPr>
      </p:cxnSp>
      <p:pic>
        <p:nvPicPr>
          <p:cNvPr id="7" name="Picture 7">
            <a:extLst>
              <a:ext uri="{FF2B5EF4-FFF2-40B4-BE49-F238E27FC236}">
                <a16:creationId xmlns:a16="http://schemas.microsoft.com/office/drawing/2014/main" id="{0309C036-79A7-4981-9581-307C39A2662C}"/>
              </a:ext>
            </a:extLst>
          </p:cNvPr>
          <p:cNvPicPr>
            <a:picLocks noChangeAspect="1"/>
          </p:cNvPicPr>
          <p:nvPr/>
        </p:nvPicPr>
        <p:blipFill>
          <a:blip r:embed="rId3"/>
          <a:stretch>
            <a:fillRect/>
          </a:stretch>
        </p:blipFill>
        <p:spPr>
          <a:xfrm>
            <a:off x="9479932" y="4728435"/>
            <a:ext cx="1709690" cy="1726954"/>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8">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D36F6BF9-16B0-4145-99DF-0359DD42C27D}"/>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8B3828AF-C2D2-4BA1-A38F-3C20D517C56B}"/>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E8BBE647-D2BD-443F-9CA4-7072FE1D1CDB}"/>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E10E9170-1F0B-4917-A5DF-834292D060BE}"/>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B74FE391-BD6A-4364-ADE6-8D25B28D7A21}"/>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66D30540-4DD5-45B8-B8FB-0FD85C580CBF}"/>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are the top 5 cereals with the highest calorie count?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ORDER BY calories DESC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LIMIT 5;</a:t>
            </a:r>
          </a:p>
        </p:txBody>
      </p:sp>
      <p:pic>
        <p:nvPicPr>
          <p:cNvPr id="8" name="Picture 7">
            <a:extLst>
              <a:ext uri="{FF2B5EF4-FFF2-40B4-BE49-F238E27FC236}">
                <a16:creationId xmlns:a16="http://schemas.microsoft.com/office/drawing/2014/main" id="{61823AE3-49BB-4D68-B37A-184613C9AA0D}"/>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23B13689-C3F5-475F-95A7-DDC8E65BE73E}"/>
              </a:ext>
            </a:extLst>
          </p:cNvPr>
          <p:cNvPicPr>
            <a:picLocks noChangeAspect="1"/>
          </p:cNvPicPr>
          <p:nvPr/>
        </p:nvPicPr>
        <p:blipFill>
          <a:blip r:embed="rId4"/>
          <a:stretch>
            <a:fillRect/>
          </a:stretch>
        </p:blipFill>
        <p:spPr>
          <a:xfrm>
            <a:off x="7018449" y="1665369"/>
            <a:ext cx="4534902" cy="2982041"/>
          </a:xfrm>
          <a:prstGeom prst="rect">
            <a:avLst/>
          </a:prstGeom>
          <a:noFill/>
          <a:ln w="228600" cap="sq">
            <a:solidFill>
              <a:srgbClr val="4472C4"/>
            </a:solid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4904ACAF-75AA-47B8-BABD-E4FB9CD42B4D}"/>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C4F812E3-9D42-44B0-A8BC-66AEF23E7155}"/>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178A575C-1DC2-4D70-A34B-87CA9437A018}"/>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3A7925EB-2560-49C3-9F7E-90C5B9A2D3DE}"/>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03585A49-4AEC-4EE0-9BBE-94A102ACA49B}"/>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4BE2B0A7-E489-474A-916B-A903FA412AC6}"/>
              </a:ext>
            </a:extLst>
          </p:cNvPr>
          <p:cNvSpPr/>
          <p:nvPr/>
        </p:nvSpPr>
        <p:spPr>
          <a:xfrm>
            <a:off x="352016" y="838303"/>
            <a:ext cx="1066792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manufacturer has the most cold cereals?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mfr, COUNT(name) 'Most Cold Cereals’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type = 'cold’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mfr</a:t>
            </a:r>
          </a:p>
        </p:txBody>
      </p:sp>
      <p:pic>
        <p:nvPicPr>
          <p:cNvPr id="8" name="Picture 7">
            <a:extLst>
              <a:ext uri="{FF2B5EF4-FFF2-40B4-BE49-F238E27FC236}">
                <a16:creationId xmlns:a16="http://schemas.microsoft.com/office/drawing/2014/main" id="{9641F0AC-65B4-40A1-968C-8F92421F2A90}"/>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F0A5DF76-8F05-486B-BACF-D7FC78B330B3}"/>
              </a:ext>
            </a:extLst>
          </p:cNvPr>
          <p:cNvPicPr>
            <a:picLocks noChangeAspect="1"/>
          </p:cNvPicPr>
          <p:nvPr/>
        </p:nvPicPr>
        <p:blipFill>
          <a:blip r:embed="rId4"/>
          <a:srcRect/>
          <a:stretch>
            <a:fillRect/>
          </a:stretch>
        </p:blipFill>
        <p:spPr>
          <a:xfrm>
            <a:off x="8027124" y="2753569"/>
            <a:ext cx="3351029" cy="1848075"/>
          </a:xfrm>
          <a:prstGeom prst="rect">
            <a:avLst/>
          </a:prstGeom>
          <a:noFill/>
          <a:ln w="228600" cap="sq">
            <a:solidFill>
              <a:srgbClr val="4472C4"/>
            </a:solid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7F4B7E7A-5A5D-4569-A242-A46CE2BD605D}"/>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8F663CB9-B89D-4E68-BCFE-09F7512E731C}"/>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9C262FC2-806F-4CCD-8A2C-D4625471F029}"/>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FCE7F948-9F47-4B1B-A62B-84CF95EC49BB}"/>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56A05053-ECD8-4E81-A4DF-2A9EEF61A431}"/>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E8B3F917-56CB-4598-AC44-FD3A7B33F896}"/>
              </a:ext>
            </a:extLst>
          </p:cNvPr>
          <p:cNvSpPr/>
          <p:nvPr/>
        </p:nvSpPr>
        <p:spPr>
          <a:xfrm>
            <a:off x="207385" y="847731"/>
            <a:ext cx="10957163"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is the average protein content of hot cereals?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type, AVG(protein_g) 'Average of protein’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type = 'hot’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type;</a:t>
            </a:r>
          </a:p>
        </p:txBody>
      </p:sp>
      <p:pic>
        <p:nvPicPr>
          <p:cNvPr id="8" name="Picture 7">
            <a:extLst>
              <a:ext uri="{FF2B5EF4-FFF2-40B4-BE49-F238E27FC236}">
                <a16:creationId xmlns:a16="http://schemas.microsoft.com/office/drawing/2014/main" id="{A46192BB-7E2A-4876-A46B-F4EDC52C17A4}"/>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B0CEE3B4-FAFE-4C3B-86E3-9DEDCEF33E9F}"/>
              </a:ext>
            </a:extLst>
          </p:cNvPr>
          <p:cNvPicPr>
            <a:picLocks noChangeAspect="1"/>
          </p:cNvPicPr>
          <p:nvPr/>
        </p:nvPicPr>
        <p:blipFill>
          <a:blip r:embed="rId4"/>
          <a:srcRect/>
          <a:stretch>
            <a:fillRect/>
          </a:stretch>
        </p:blipFill>
        <p:spPr>
          <a:xfrm>
            <a:off x="6999594" y="2809183"/>
            <a:ext cx="4008885" cy="1797536"/>
          </a:xfrm>
          <a:prstGeom prst="rect">
            <a:avLst/>
          </a:prstGeom>
          <a:noFill/>
          <a:ln w="228600" cap="sq">
            <a:solidFill>
              <a:srgbClr val="4472C4"/>
            </a:solid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CEB99A84-968C-459C-B091-EB1781C3B9E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24305DE6-BFFE-46DA-8F48-7C0B38AC6AAD}"/>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6BF84024-ED22-451B-88A7-43B70F5C44AA}"/>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78451E83-A91C-40C9-AA7F-FD4EBF4D4400}"/>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9C6AD802-E4BE-48C5-9B11-D6CA29680B66}"/>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20F750C8-53CB-4B31-81FA-54002C2431BF}"/>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List all cereals with less than 10g of fat per serving.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fat_g &lt; 10;</a:t>
            </a:r>
          </a:p>
        </p:txBody>
      </p:sp>
      <p:pic>
        <p:nvPicPr>
          <p:cNvPr id="8" name="Picture 7">
            <a:extLst>
              <a:ext uri="{FF2B5EF4-FFF2-40B4-BE49-F238E27FC236}">
                <a16:creationId xmlns:a16="http://schemas.microsoft.com/office/drawing/2014/main" id="{46F64A63-6D27-4C10-8E68-910CBDFDC763}"/>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sp>
        <p:nvSpPr>
          <p:cNvPr id="9" name="TextBox 8">
            <a:extLst>
              <a:ext uri="{FF2B5EF4-FFF2-40B4-BE49-F238E27FC236}">
                <a16:creationId xmlns:a16="http://schemas.microsoft.com/office/drawing/2014/main" id="{369A2BB4-B549-4CDC-8BAC-7E92FD9BE786}"/>
              </a:ext>
            </a:extLst>
          </p:cNvPr>
          <p:cNvSpPr txBox="1"/>
          <p:nvPr/>
        </p:nvSpPr>
        <p:spPr>
          <a:xfrm>
            <a:off x="405353" y="3742438"/>
            <a:ext cx="10482608"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Bookman Old Style" pitchFamily="18"/>
              </a:rPr>
              <a:t>All of the cereals in the dataset contain less than 10 grams of fat.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5">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0165DE86-FDAC-4F83-8943-FCDB5C664827}"/>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26A79FF9-AC91-4BB3-A3F3-EC7CE9574CFD}"/>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F669F81D-671D-4A93-9198-4C8D09E8AE18}"/>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6F07D619-1D16-47D2-B1B3-917B48386153}"/>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01B6A8D1-CA17-477C-BF5F-F0A56F253B13}"/>
              </a:ext>
            </a:extLst>
          </p:cNvPr>
          <p:cNvPicPr>
            <a:picLocks noChangeAspect="1"/>
          </p:cNvPicPr>
          <p:nvPr/>
        </p:nvPicPr>
        <p:blipFill>
          <a:blip r:embed="rId2"/>
          <a:stretch>
            <a:fillRect/>
          </a:stretch>
        </p:blipFill>
        <p:spPr>
          <a:xfrm>
            <a:off x="10664592" y="5382707"/>
            <a:ext cx="1310646" cy="1310646"/>
          </a:xfrm>
          <a:prstGeom prst="rect">
            <a:avLst/>
          </a:prstGeom>
          <a:noFill/>
          <a:ln cap="flat">
            <a:noFill/>
          </a:ln>
        </p:spPr>
      </p:pic>
      <p:sp>
        <p:nvSpPr>
          <p:cNvPr id="7" name="Rectangle 1">
            <a:extLst>
              <a:ext uri="{FF2B5EF4-FFF2-40B4-BE49-F238E27FC236}">
                <a16:creationId xmlns:a16="http://schemas.microsoft.com/office/drawing/2014/main" id="{F7C27991-C58F-4D0F-89B0-D17E1C9C0714}"/>
              </a:ext>
            </a:extLst>
          </p:cNvPr>
          <p:cNvSpPr/>
          <p:nvPr/>
        </p:nvSpPr>
        <p:spPr>
          <a:xfrm>
            <a:off x="414780" y="847731"/>
            <a:ext cx="11142485"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is the total sodium content of all cereals from a specific manufacturer?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mfr, SUM(sodium_mg) 'Sum of Sodium by Manufacturer’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mfr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ORDER BY SUM(sodium_mg) DESC;</a:t>
            </a:r>
          </a:p>
        </p:txBody>
      </p:sp>
      <p:pic>
        <p:nvPicPr>
          <p:cNvPr id="8" name="Picture 7">
            <a:extLst>
              <a:ext uri="{FF2B5EF4-FFF2-40B4-BE49-F238E27FC236}">
                <a16:creationId xmlns:a16="http://schemas.microsoft.com/office/drawing/2014/main" id="{2EA5E02C-F5C0-49FA-A4A6-4754523A3267}"/>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615D64C5-E081-466E-ADD6-E9F55F1AA863}"/>
              </a:ext>
            </a:extLst>
          </p:cNvPr>
          <p:cNvPicPr>
            <a:picLocks noChangeAspect="1"/>
          </p:cNvPicPr>
          <p:nvPr/>
        </p:nvPicPr>
        <p:blipFill>
          <a:blip r:embed="rId4"/>
          <a:srcRect/>
          <a:stretch>
            <a:fillRect/>
          </a:stretch>
        </p:blipFill>
        <p:spPr>
          <a:xfrm>
            <a:off x="8144761" y="3051864"/>
            <a:ext cx="3830723" cy="1953771"/>
          </a:xfrm>
          <a:prstGeom prst="rect">
            <a:avLst/>
          </a:prstGeom>
          <a:noFill/>
          <a:ln w="228600" cap="sq">
            <a:solidFill>
              <a:srgbClr val="4472C4"/>
            </a:solid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8">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F4106C34-3213-437A-8978-055DE5CCE2C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5C090C19-D519-4336-ADAA-1912F24ACBBF}"/>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CFA7AC14-FF20-4F27-A5FA-67BEF6663C70}"/>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AD533238-4113-4797-ACB2-79FC3C189490}"/>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0AAB333D-2115-4227-B464-560DFB6A3578}"/>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61507DE1-0515-42CA-8E9E-C0B661B4E228}"/>
              </a:ext>
            </a:extLst>
          </p:cNvPr>
          <p:cNvSpPr/>
          <p:nvPr/>
        </p:nvSpPr>
        <p:spPr>
          <a:xfrm>
            <a:off x="377071" y="847731"/>
            <a:ext cx="10787487"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is the average weight (in ounces) of all cereals on shelf display 1st Floor?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AVG(weight_oz) 'Average weight in 1st floor’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shelf ='1st floor';</a:t>
            </a:r>
          </a:p>
        </p:txBody>
      </p:sp>
      <p:pic>
        <p:nvPicPr>
          <p:cNvPr id="8" name="Picture 7">
            <a:extLst>
              <a:ext uri="{FF2B5EF4-FFF2-40B4-BE49-F238E27FC236}">
                <a16:creationId xmlns:a16="http://schemas.microsoft.com/office/drawing/2014/main" id="{0CB2D339-06BF-4808-B7ED-01AC8E349C09}"/>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6B695C51-F905-4B7A-B1CD-C23F4EA02F91}"/>
              </a:ext>
            </a:extLst>
          </p:cNvPr>
          <p:cNvPicPr>
            <a:picLocks noChangeAspect="1"/>
          </p:cNvPicPr>
          <p:nvPr/>
        </p:nvPicPr>
        <p:blipFill>
          <a:blip r:embed="rId4"/>
          <a:srcRect/>
          <a:stretch>
            <a:fillRect/>
          </a:stretch>
        </p:blipFill>
        <p:spPr>
          <a:xfrm>
            <a:off x="6707370" y="2825605"/>
            <a:ext cx="4534902" cy="1849337"/>
          </a:xfrm>
          <a:prstGeom prst="rect">
            <a:avLst/>
          </a:prstGeom>
          <a:noFill/>
          <a:ln w="228600" cap="sq">
            <a:solidFill>
              <a:srgbClr val="4472C4"/>
            </a:solid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9">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E590520E-D4F8-4D5E-8DDE-4A83A6417857}"/>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A5FE9BA8-A79C-4C28-89A4-C41F7B78DF96}"/>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B7F7F86A-58B1-48D8-9BF5-9AC14E8A68CA}"/>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D8ED9D71-C144-4142-913F-6FEB1FD0867B}"/>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5C9A94F7-4AC2-481D-B1B3-2552CF434A78}"/>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83012F73-C5C9-49D0-9558-846084480EED}"/>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List all cereals with a rating above 80%.</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rating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rating &gt; 80;</a:t>
            </a:r>
          </a:p>
        </p:txBody>
      </p:sp>
      <p:pic>
        <p:nvPicPr>
          <p:cNvPr id="8" name="Picture 7">
            <a:extLst>
              <a:ext uri="{FF2B5EF4-FFF2-40B4-BE49-F238E27FC236}">
                <a16:creationId xmlns:a16="http://schemas.microsoft.com/office/drawing/2014/main" id="{1A31A6D3-DA05-455E-A755-BBBC89765622}"/>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5B63D38C-1F77-4E02-89F9-E133C5F6B06B}"/>
              </a:ext>
            </a:extLst>
          </p:cNvPr>
          <p:cNvPicPr>
            <a:picLocks noChangeAspect="1"/>
          </p:cNvPicPr>
          <p:nvPr/>
        </p:nvPicPr>
        <p:blipFill>
          <a:blip r:embed="rId4"/>
          <a:srcRect/>
          <a:stretch>
            <a:fillRect/>
          </a:stretch>
        </p:blipFill>
        <p:spPr>
          <a:xfrm>
            <a:off x="6726225" y="2596905"/>
            <a:ext cx="4534902" cy="1345219"/>
          </a:xfrm>
          <a:prstGeom prst="rect">
            <a:avLst/>
          </a:prstGeom>
          <a:noFill/>
          <a:ln w="228600" cap="sq">
            <a:solidFill>
              <a:srgbClr val="4472C4"/>
            </a:solidFill>
            <a:prstDash val="solid"/>
            <a:miter/>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0">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90E84AE2-1D3D-418D-AA59-76E0FE3B8F43}"/>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BD1F706C-A846-4938-BF47-81A8B975B61D}"/>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67DCA3C0-4B31-4827-BDD3-90F504876B49}"/>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3B40FB31-5047-46EF-AC09-1C116C196DBD}"/>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843755ED-1FF0-4E73-8135-4AE80E708266}"/>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A653ECC1-D2FB-4451-B225-F5980D0D7032}"/>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cereal has the highest vitamin content (100% of the daily value)?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vitamins = '100%';</a:t>
            </a:r>
          </a:p>
        </p:txBody>
      </p:sp>
      <p:pic>
        <p:nvPicPr>
          <p:cNvPr id="8" name="Picture 7">
            <a:extLst>
              <a:ext uri="{FF2B5EF4-FFF2-40B4-BE49-F238E27FC236}">
                <a16:creationId xmlns:a16="http://schemas.microsoft.com/office/drawing/2014/main" id="{8DF450EE-AA8E-4DEA-841D-B7AA30E60F2F}"/>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E64403B5-DFBB-47ED-B6B2-8BF2CB199BBA}"/>
              </a:ext>
            </a:extLst>
          </p:cNvPr>
          <p:cNvPicPr>
            <a:picLocks noChangeAspect="1"/>
          </p:cNvPicPr>
          <p:nvPr/>
        </p:nvPicPr>
        <p:blipFill>
          <a:blip r:embed="rId4"/>
          <a:srcRect/>
          <a:stretch>
            <a:fillRect/>
          </a:stretch>
        </p:blipFill>
        <p:spPr>
          <a:xfrm>
            <a:off x="7258936" y="1665369"/>
            <a:ext cx="4053928" cy="2982041"/>
          </a:xfrm>
          <a:prstGeom prst="rect">
            <a:avLst/>
          </a:prstGeom>
          <a:noFill/>
          <a:ln w="228600" cap="sq">
            <a:solidFill>
              <a:srgbClr val="4472C4"/>
            </a:solidFill>
            <a:prstDash val="solid"/>
            <a:miter/>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21">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9C641DF9-62EC-449C-BFFC-46B99F977526}"/>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AD444187-DFD7-4053-8BD1-2E9F7C19CB0B}"/>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FF8BF602-304B-4E72-8181-F12BB8D7B246}"/>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D5C3A259-823B-4E93-881A-D004841E197C}"/>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1C5D034D-5B05-4D1A-89F8-659D880B4AB8}"/>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4A38292E-2F1E-4042-A8DE-CE47EF59CD7B}"/>
              </a:ext>
            </a:extLst>
          </p:cNvPr>
          <p:cNvSpPr/>
          <p:nvPr/>
        </p:nvSpPr>
        <p:spPr>
          <a:xfrm>
            <a:off x="339361" y="847731"/>
            <a:ext cx="10825197"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is the total carbohydrate content of all cold cereals?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type, SUM(carbo_g) 'Total carbohydrate’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type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HAVING type = 'cold';</a:t>
            </a:r>
          </a:p>
        </p:txBody>
      </p:sp>
      <p:pic>
        <p:nvPicPr>
          <p:cNvPr id="8" name="Picture 7">
            <a:extLst>
              <a:ext uri="{FF2B5EF4-FFF2-40B4-BE49-F238E27FC236}">
                <a16:creationId xmlns:a16="http://schemas.microsoft.com/office/drawing/2014/main" id="{44742E54-4AE7-40D6-A099-589EC239DBEA}"/>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81AFC86B-90E0-4A8C-9DF7-8E502054C954}"/>
              </a:ext>
            </a:extLst>
          </p:cNvPr>
          <p:cNvPicPr>
            <a:picLocks noChangeAspect="1"/>
          </p:cNvPicPr>
          <p:nvPr/>
        </p:nvPicPr>
        <p:blipFill>
          <a:blip r:embed="rId4"/>
          <a:srcRect/>
          <a:stretch>
            <a:fillRect/>
          </a:stretch>
        </p:blipFill>
        <p:spPr>
          <a:xfrm>
            <a:off x="5255642" y="3729343"/>
            <a:ext cx="4534902" cy="2002636"/>
          </a:xfrm>
          <a:prstGeom prst="rect">
            <a:avLst/>
          </a:prstGeom>
          <a:noFill/>
          <a:ln w="228600" cap="sq">
            <a:solidFill>
              <a:srgbClr val="4472C4"/>
            </a:solidFill>
            <a:prstDash val="solid"/>
            <a:miter/>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2">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C1FF65F1-695A-450D-9672-C510E8F0C0FB}"/>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1A119AC1-1DDC-454F-AA9B-BC475872C698}"/>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75E78915-48D8-484C-A889-31EADA952963}"/>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247E40A4-310E-4005-A4A6-1C8CCB329E05}"/>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2154CB66-8D8B-4274-9CBB-44E7B2394E15}"/>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AA3939AC-4AC5-44E6-B916-FCB8282F7243}"/>
              </a:ext>
            </a:extLst>
          </p:cNvPr>
          <p:cNvSpPr/>
          <p:nvPr/>
        </p:nvSpPr>
        <p:spPr>
          <a:xfrm>
            <a:off x="292233" y="847731"/>
            <a:ext cx="10872325"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Find the cereal with the lowest sodium content per serving.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sodium_mg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sodium_mg = </a:t>
            </a:r>
            <a:r>
              <a:rPr lang="en-US" sz="2000" b="1" i="0" u="none" strike="noStrike" kern="1200" cap="none" spc="-50" baseline="0">
                <a:solidFill>
                  <a:srgbClr val="FFFFFF"/>
                </a:solidFill>
                <a:uFillTx/>
                <a:latin typeface="Bookman Old Style"/>
              </a:rPr>
              <a:t>(SELECT MIN(sodium_mg) FROM cereal);</a:t>
            </a:r>
            <a:endParaRPr lang="en-US" sz="3200" b="1" i="0"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DE55043A-05E6-4040-AB2F-3752148FB046}"/>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097EAD93-1CE3-4B68-861B-F3A84E19382D}"/>
              </a:ext>
            </a:extLst>
          </p:cNvPr>
          <p:cNvPicPr>
            <a:picLocks noChangeAspect="1"/>
          </p:cNvPicPr>
          <p:nvPr/>
        </p:nvPicPr>
        <p:blipFill>
          <a:blip r:embed="rId4"/>
          <a:srcRect/>
          <a:stretch>
            <a:fillRect/>
          </a:stretch>
        </p:blipFill>
        <p:spPr>
          <a:xfrm>
            <a:off x="5712640" y="4211708"/>
            <a:ext cx="3365513" cy="2420041"/>
          </a:xfrm>
          <a:prstGeom prst="rect">
            <a:avLst/>
          </a:prstGeom>
          <a:noFill/>
          <a:ln w="228600" cap="sq">
            <a:solidFill>
              <a:srgbClr val="4472C4"/>
            </a:solidFill>
            <a:prstDash val="solid"/>
            <a:miter/>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40C36C85-2162-4D57-8D33-7A64C77BD8BD}"/>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Diagram 6">
            <a:extLst>
              <a:ext uri="{FF2B5EF4-FFF2-40B4-BE49-F238E27FC236}">
                <a16:creationId xmlns:a16="http://schemas.microsoft.com/office/drawing/2014/main" id="{13B9BFE9-6C33-4A7E-B4CC-B2EBF2EAA32A}"/>
              </a:ext>
            </a:extLst>
          </p:cNvPr>
          <p:cNvSpPr/>
          <p:nvPr/>
        </p:nvSpPr>
        <p:spPr>
          <a:xfrm>
            <a:off x="1273146" y="848928"/>
            <a:ext cx="9724424" cy="3889775"/>
          </a:xfrm>
          <a:custGeom>
            <a:avLst/>
            <a:gdLst>
              <a:gd name="f0" fmla="val 10800000"/>
              <a:gd name="f1" fmla="val 5400000"/>
              <a:gd name="f2" fmla="val 180"/>
              <a:gd name="f3" fmla="val w"/>
              <a:gd name="f4" fmla="val h"/>
              <a:gd name="f5" fmla="val 0"/>
              <a:gd name="f6" fmla="val 9724429"/>
              <a:gd name="f7" fmla="val 3889771"/>
              <a:gd name="f8" fmla="val 7779544"/>
              <a:gd name="f9" fmla="val 1944886"/>
              <a:gd name="f10" fmla="+- 0 0 -90"/>
              <a:gd name="f11" fmla="*/ f3 1 9724429"/>
              <a:gd name="f12" fmla="*/ f4 1 3889771"/>
              <a:gd name="f13" fmla="+- f7 0 f5"/>
              <a:gd name="f14" fmla="+- f6 0 f5"/>
              <a:gd name="f15" fmla="*/ f10 f0 1"/>
              <a:gd name="f16" fmla="*/ f14 1 9724429"/>
              <a:gd name="f17" fmla="*/ f13 1 3889771"/>
              <a:gd name="f18" fmla="*/ 0 f14 1"/>
              <a:gd name="f19" fmla="*/ 0 f13 1"/>
              <a:gd name="f20" fmla="*/ 7779544 f14 1"/>
              <a:gd name="f21" fmla="*/ 9724429 f14 1"/>
              <a:gd name="f22" fmla="*/ 1944886 f13 1"/>
              <a:gd name="f23" fmla="*/ 3889771 f13 1"/>
              <a:gd name="f24" fmla="*/ 1944886 f14 1"/>
              <a:gd name="f25" fmla="*/ f15 1 f2"/>
              <a:gd name="f26" fmla="*/ f18 1 9724429"/>
              <a:gd name="f27" fmla="*/ f19 1 3889771"/>
              <a:gd name="f28" fmla="*/ f20 1 9724429"/>
              <a:gd name="f29" fmla="*/ f21 1 9724429"/>
              <a:gd name="f30" fmla="*/ f22 1 3889771"/>
              <a:gd name="f31" fmla="*/ f23 1 3889771"/>
              <a:gd name="f32" fmla="*/ f24 1 9724429"/>
              <a:gd name="f33" fmla="*/ f5 1 f16"/>
              <a:gd name="f34" fmla="*/ f6 1 f16"/>
              <a:gd name="f35" fmla="*/ f5 1 f17"/>
              <a:gd name="f36" fmla="*/ f7 1 f17"/>
              <a:gd name="f37" fmla="+- f25 0 f1"/>
              <a:gd name="f38" fmla="*/ f26 1 f16"/>
              <a:gd name="f39" fmla="*/ f27 1 f17"/>
              <a:gd name="f40" fmla="*/ f28 1 f16"/>
              <a:gd name="f41" fmla="*/ f29 1 f16"/>
              <a:gd name="f42" fmla="*/ f30 1 f17"/>
              <a:gd name="f43" fmla="*/ f31 1 f17"/>
              <a:gd name="f44" fmla="*/ f32 1 f16"/>
              <a:gd name="f45" fmla="*/ f33 f11 1"/>
              <a:gd name="f46" fmla="*/ f34 f11 1"/>
              <a:gd name="f47" fmla="*/ f36 f12 1"/>
              <a:gd name="f48" fmla="*/ f35 f12 1"/>
              <a:gd name="f49" fmla="*/ f38 f11 1"/>
              <a:gd name="f50" fmla="*/ f39 f12 1"/>
              <a:gd name="f51" fmla="*/ f40 f11 1"/>
              <a:gd name="f52" fmla="*/ f41 f11 1"/>
              <a:gd name="f53" fmla="*/ f42 f12 1"/>
              <a:gd name="f54" fmla="*/ f43 f12 1"/>
              <a:gd name="f55" fmla="*/ f44 f11 1"/>
            </a:gdLst>
            <a:ahLst/>
            <a:cxnLst>
              <a:cxn ang="3cd4">
                <a:pos x="hc" y="t"/>
              </a:cxn>
              <a:cxn ang="0">
                <a:pos x="r" y="vc"/>
              </a:cxn>
              <a:cxn ang="cd4">
                <a:pos x="hc" y="b"/>
              </a:cxn>
              <a:cxn ang="cd2">
                <a:pos x="l" y="vc"/>
              </a:cxn>
              <a:cxn ang="f37">
                <a:pos x="f49" y="f50"/>
              </a:cxn>
              <a:cxn ang="f37">
                <a:pos x="f51" y="f50"/>
              </a:cxn>
              <a:cxn ang="f37">
                <a:pos x="f52" y="f53"/>
              </a:cxn>
              <a:cxn ang="f37">
                <a:pos x="f51" y="f54"/>
              </a:cxn>
              <a:cxn ang="f37">
                <a:pos x="f49" y="f54"/>
              </a:cxn>
              <a:cxn ang="f37">
                <a:pos x="f55" y="f53"/>
              </a:cxn>
              <a:cxn ang="f37">
                <a:pos x="f49" y="f50"/>
              </a:cxn>
            </a:cxnLst>
            <a:rect l="f45" t="f48" r="f46" b="f47"/>
            <a:pathLst>
              <a:path w="9724429" h="3889771">
                <a:moveTo>
                  <a:pt x="f5" y="f5"/>
                </a:moveTo>
                <a:lnTo>
                  <a:pt x="f8" y="f5"/>
                </a:lnTo>
                <a:lnTo>
                  <a:pt x="f6" y="f9"/>
                </a:lnTo>
                <a:lnTo>
                  <a:pt x="f8" y="f7"/>
                </a:lnTo>
                <a:lnTo>
                  <a:pt x="f5" y="f7"/>
                </a:lnTo>
                <a:lnTo>
                  <a:pt x="f9" y="f9"/>
                </a:lnTo>
                <a:lnTo>
                  <a:pt x="f5" y="f5"/>
                </a:lnTo>
                <a:close/>
              </a:path>
            </a:pathLst>
          </a:custGeom>
          <a:solidFill>
            <a:srgbClr val="BF6A3B"/>
          </a:solidFill>
          <a:ln cap="flat">
            <a:noFill/>
            <a:prstDash val="solid"/>
          </a:ln>
          <a:effectLst>
            <a:outerShdw dist="25396" dir="2700000" algn="tl">
              <a:srgbClr val="000000">
                <a:alpha val="60000"/>
              </a:srgbClr>
            </a:outerShdw>
          </a:effectLst>
        </p:spPr>
        <p:txBody>
          <a:bodyPr vert="horz" wrap="square" lIns="2007117" tIns="31117" rIns="1944883" bIns="31117" anchor="ctr" anchorCtr="1" compatLnSpc="1">
            <a:noAutofit/>
          </a:bodyPr>
          <a:lstStyle/>
          <a:p>
            <a:pPr marL="0" marR="0" lvl="0" indent="0" algn="l" defTabSz="2178045" rtl="0" fontAlgn="auto" hangingPunct="1">
              <a:lnSpc>
                <a:spcPct val="90000"/>
              </a:lnSpc>
              <a:spcBef>
                <a:spcPts val="0"/>
              </a:spcBef>
              <a:spcAft>
                <a:spcPts val="2100"/>
              </a:spcAft>
              <a:buNone/>
              <a:tabLst/>
              <a:defRPr sz="1800" b="0" i="0" u="none" strike="noStrike" kern="0" cap="none" spc="0" baseline="0">
                <a:solidFill>
                  <a:srgbClr val="000000"/>
                </a:solidFill>
                <a:uFillTx/>
              </a:defRPr>
            </a:pPr>
            <a:r>
              <a:rPr lang="en-US" sz="4400" b="0" i="1" u="none" strike="noStrike" kern="1200" cap="none" spc="0" baseline="0">
                <a:solidFill>
                  <a:srgbClr val="FFFFFF"/>
                </a:solidFill>
                <a:uFillTx/>
                <a:latin typeface="Franklin Gothic Book"/>
              </a:rPr>
              <a:t>Problem Statement</a:t>
            </a:r>
            <a:br>
              <a:rPr lang="en-US" sz="4400" b="0" i="1" u="none" strike="noStrike" kern="1200" cap="none" spc="0" baseline="0">
                <a:solidFill>
                  <a:srgbClr val="FFFFFF"/>
                </a:solidFill>
                <a:uFillTx/>
                <a:latin typeface="Franklin Gothic Book"/>
              </a:rPr>
            </a:br>
            <a:r>
              <a:rPr lang="en-US" sz="4400" b="0" i="1" u="none" strike="noStrike" kern="1200" cap="none" spc="0" baseline="0">
                <a:solidFill>
                  <a:srgbClr val="FFFFFF"/>
                </a:solidFill>
                <a:uFillTx/>
                <a:latin typeface="Franklin Gothic Book"/>
              </a:rPr>
              <a:t>Dataset Details</a:t>
            </a:r>
            <a:br>
              <a:rPr lang="en-US" sz="4400" b="0" i="1" u="none" strike="noStrike" kern="1200" cap="none" spc="0" baseline="0">
                <a:solidFill>
                  <a:srgbClr val="FFFFFF"/>
                </a:solidFill>
                <a:uFillTx/>
                <a:latin typeface="Franklin Gothic Book"/>
              </a:rPr>
            </a:br>
            <a:r>
              <a:rPr lang="en-US" sz="4400" b="0" i="1" u="none" strike="noStrike" kern="1200" cap="none" spc="0" baseline="0">
                <a:solidFill>
                  <a:srgbClr val="FFFFFF"/>
                </a:solidFill>
                <a:uFillTx/>
                <a:latin typeface="Franklin Gothic Book"/>
              </a:rPr>
              <a:t>Data </a:t>
            </a:r>
            <a:r>
              <a:rPr lang="en-US" sz="4400" b="0" i="1" u="none" strike="noStrike" kern="0" cap="none" spc="0" baseline="0">
                <a:solidFill>
                  <a:srgbClr val="FFFFFF"/>
                </a:solidFill>
                <a:uFillTx/>
                <a:latin typeface="Franklin Gothic Book"/>
              </a:rPr>
              <a:t>Transformation</a:t>
            </a:r>
            <a:br>
              <a:rPr lang="en-US" sz="4400" b="0" i="1" u="none" strike="noStrike" kern="1200" cap="none" spc="0" baseline="0">
                <a:solidFill>
                  <a:srgbClr val="FFFFFF"/>
                </a:solidFill>
                <a:uFillTx/>
                <a:latin typeface="Franklin Gothic Book"/>
              </a:rPr>
            </a:br>
            <a:r>
              <a:rPr lang="en-US" sz="4400" b="0" i="1" u="none" strike="noStrike" kern="1200" cap="none" spc="0" baseline="0">
                <a:solidFill>
                  <a:srgbClr val="FFFFFF"/>
                </a:solidFill>
                <a:uFillTx/>
                <a:latin typeface="Franklin Gothic Book"/>
              </a:rPr>
              <a:t>Insights Questions</a:t>
            </a:r>
            <a:br>
              <a:rPr lang="en-US" sz="4400" b="0" i="1" u="none" strike="noStrike" kern="1200" cap="none" spc="0" baseline="0">
                <a:solidFill>
                  <a:srgbClr val="FFFFFF"/>
                </a:solidFill>
                <a:uFillTx/>
                <a:latin typeface="Franklin Gothic Book"/>
              </a:rPr>
            </a:br>
            <a:r>
              <a:rPr lang="en-US" sz="4400" b="0" i="1" u="none" strike="noStrike" kern="0" cap="none" spc="0" baseline="0">
                <a:solidFill>
                  <a:srgbClr val="FFFFFF"/>
                </a:solidFill>
                <a:uFillTx/>
                <a:latin typeface="Franklin Gothic Book"/>
              </a:rPr>
              <a:t>Insights Analysis</a:t>
            </a:r>
            <a:br>
              <a:rPr lang="en-US" sz="4400" b="0" i="1" u="none" strike="noStrike" kern="1200" cap="none" spc="0" baseline="0">
                <a:solidFill>
                  <a:srgbClr val="FFFFFF"/>
                </a:solidFill>
                <a:uFillTx/>
                <a:latin typeface="Franklin Gothic Book"/>
              </a:rPr>
            </a:br>
            <a:r>
              <a:rPr lang="en-US" sz="4400" b="0" i="1" u="none" strike="noStrike" kern="1200" cap="none" spc="0" baseline="0">
                <a:solidFill>
                  <a:srgbClr val="FFFFFF"/>
                </a:solidFill>
                <a:uFillTx/>
                <a:latin typeface="Franklin Gothic Book"/>
              </a:rPr>
              <a:t>Conclusion</a:t>
            </a:r>
            <a:endParaRPr lang="en-US" sz="4400" b="0" i="0" u="none" strike="noStrike" kern="1200" cap="none" spc="0" baseline="0">
              <a:solidFill>
                <a:srgbClr val="FFFFFF"/>
              </a:solidFill>
              <a:uFillTx/>
              <a:latin typeface="Franklin Gothic Book"/>
            </a:endParaRPr>
          </a:p>
        </p:txBody>
      </p:sp>
      <p:sp>
        <p:nvSpPr>
          <p:cNvPr id="4" name="Rectangle 48">
            <a:extLst>
              <a:ext uri="{FF2B5EF4-FFF2-40B4-BE49-F238E27FC236}">
                <a16:creationId xmlns:a16="http://schemas.microsoft.com/office/drawing/2014/main" id="{F86C5306-8987-412D-BC7E-64BDCFCF00E6}"/>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Subtitle 2">
            <a:extLst>
              <a:ext uri="{FF2B5EF4-FFF2-40B4-BE49-F238E27FC236}">
                <a16:creationId xmlns:a16="http://schemas.microsoft.com/office/drawing/2014/main" id="{6FDAB904-9552-4B22-9824-BB44EAF9ABD0}"/>
              </a:ext>
            </a:extLst>
          </p:cNvPr>
          <p:cNvSpPr txBox="1">
            <a:spLocks noGrp="1"/>
          </p:cNvSpPr>
          <p:nvPr>
            <p:ph type="subTitle" idx="1"/>
          </p:nvPr>
        </p:nvSpPr>
        <p:spPr>
          <a:xfrm>
            <a:off x="0" y="0"/>
            <a:ext cx="12191996" cy="781235"/>
          </a:xfrm>
          <a:solidFill>
            <a:srgbClr val="262626"/>
          </a:solidFill>
        </p:spPr>
        <p:txBody>
          <a:bodyPr anchorCtr="1"/>
          <a:lstStyle/>
          <a:p>
            <a:pPr lvl="0" algn="ctr"/>
            <a:r>
              <a:rPr lang="en-US" sz="4400">
                <a:solidFill>
                  <a:srgbClr val="FFFFFF"/>
                </a:solidFill>
              </a:rPr>
              <a:t>Table of contents</a:t>
            </a:r>
          </a:p>
        </p:txBody>
      </p:sp>
      <p:sp>
        <p:nvSpPr>
          <p:cNvPr id="6" name="TextBox 3">
            <a:extLst>
              <a:ext uri="{FF2B5EF4-FFF2-40B4-BE49-F238E27FC236}">
                <a16:creationId xmlns:a16="http://schemas.microsoft.com/office/drawing/2014/main" id="{BCE0FC23-A5C5-4569-B207-A70820743B56}"/>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7" name="Picture 5">
            <a:extLst>
              <a:ext uri="{FF2B5EF4-FFF2-40B4-BE49-F238E27FC236}">
                <a16:creationId xmlns:a16="http://schemas.microsoft.com/office/drawing/2014/main" id="{2DCACCF2-43AB-4258-99F8-EC5D8A92AA09}"/>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pic>
        <p:nvPicPr>
          <p:cNvPr id="8" name="Picture 7">
            <a:extLst>
              <a:ext uri="{FF2B5EF4-FFF2-40B4-BE49-F238E27FC236}">
                <a16:creationId xmlns:a16="http://schemas.microsoft.com/office/drawing/2014/main" id="{9619D065-6556-43B6-AC03-AB02775FB693}"/>
              </a:ext>
            </a:extLst>
          </p:cNvPr>
          <p:cNvPicPr>
            <a:picLocks noChangeAspect="1"/>
          </p:cNvPicPr>
          <p:nvPr/>
        </p:nvPicPr>
        <p:blipFill>
          <a:blip r:embed="rId3"/>
          <a:stretch>
            <a:fillRect/>
          </a:stretch>
        </p:blipFill>
        <p:spPr>
          <a:xfrm>
            <a:off x="10716411" y="72639"/>
            <a:ext cx="605177" cy="609484"/>
          </a:xfrm>
          <a:prstGeom prst="rect">
            <a:avLst/>
          </a:prstGeom>
          <a:noFill/>
          <a:ln cap="flat">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3">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CE5AE5C7-7795-49F6-8964-E61BC9779576}"/>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B665F324-EAF5-4626-A32B-B7FD09C2AF0E}"/>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94B39EF4-53D5-4509-953D-2C6C9C8A3FE1}"/>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D7577FEB-B55E-46DD-8C49-319DBBF782A8}"/>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82C8D495-CDE1-4CAB-8E3F-820228B8DA3A}"/>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27B4A9CF-E825-4F7C-9E79-ED19956BB31A}"/>
              </a:ext>
            </a:extLst>
          </p:cNvPr>
          <p:cNvSpPr/>
          <p:nvPr/>
        </p:nvSpPr>
        <p:spPr>
          <a:xfrm>
            <a:off x="226240" y="847731"/>
            <a:ext cx="10938317"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is the average potassium content of all cereals from a specific manufacturer?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mfr, ROUND(AVG(potass_mg),2) 'Average Potassium’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mfr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ORDER BY 2 DESC;</a:t>
            </a:r>
          </a:p>
        </p:txBody>
      </p:sp>
      <p:pic>
        <p:nvPicPr>
          <p:cNvPr id="8" name="Picture 7">
            <a:extLst>
              <a:ext uri="{FF2B5EF4-FFF2-40B4-BE49-F238E27FC236}">
                <a16:creationId xmlns:a16="http://schemas.microsoft.com/office/drawing/2014/main" id="{57B4A410-E1FE-4A2D-A7E0-8FB4F46D4BB5}"/>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C66F11C7-E65C-4ECC-82C4-519D4FD28579}"/>
              </a:ext>
            </a:extLst>
          </p:cNvPr>
          <p:cNvPicPr>
            <a:picLocks noChangeAspect="1"/>
          </p:cNvPicPr>
          <p:nvPr/>
        </p:nvPicPr>
        <p:blipFill>
          <a:blip r:embed="rId4"/>
          <a:srcRect/>
          <a:stretch>
            <a:fillRect/>
          </a:stretch>
        </p:blipFill>
        <p:spPr>
          <a:xfrm>
            <a:off x="5566720" y="3837462"/>
            <a:ext cx="4534902" cy="2578269"/>
          </a:xfrm>
          <a:prstGeom prst="rect">
            <a:avLst/>
          </a:prstGeom>
          <a:noFill/>
          <a:ln w="228600" cap="sq">
            <a:solidFill>
              <a:srgbClr val="4472C4"/>
            </a:solidFill>
            <a:prstDash val="solid"/>
            <a:miter/>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4">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D96863BD-B302-46BB-900B-2CB3EE3F30A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D349ED18-47CB-4736-B293-D54FF7EC0D8E}"/>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526F7F8F-6BF6-40A0-839A-5F37BD647828}"/>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114A994C-9DE2-4A4D-8EB6-5ED8C9221BCE}"/>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55CF9E2A-6EF5-4A44-97C2-377BF7E583FC}"/>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13B79B8D-A039-411B-8879-645A46E82EC9}"/>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List all cereals with a specific type (hot or cold) and the manufacturer.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name,mfr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type = 'hot’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ORDER BY mfr;</a:t>
            </a:r>
          </a:p>
        </p:txBody>
      </p:sp>
      <p:pic>
        <p:nvPicPr>
          <p:cNvPr id="8" name="Picture 7">
            <a:extLst>
              <a:ext uri="{FF2B5EF4-FFF2-40B4-BE49-F238E27FC236}">
                <a16:creationId xmlns:a16="http://schemas.microsoft.com/office/drawing/2014/main" id="{DCA8131C-A6BE-4BCB-A20C-2DA032D6F8C3}"/>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87813946-F5E1-4181-B077-5DC3F30D1C4D}"/>
              </a:ext>
            </a:extLst>
          </p:cNvPr>
          <p:cNvPicPr>
            <a:picLocks noChangeAspect="1"/>
          </p:cNvPicPr>
          <p:nvPr/>
        </p:nvPicPr>
        <p:blipFill>
          <a:blip r:embed="rId4"/>
          <a:srcRect/>
          <a:stretch>
            <a:fillRect/>
          </a:stretch>
        </p:blipFill>
        <p:spPr>
          <a:xfrm>
            <a:off x="6122904" y="3297189"/>
            <a:ext cx="4534902" cy="1302096"/>
          </a:xfrm>
          <a:prstGeom prst="rect">
            <a:avLst/>
          </a:prstGeom>
          <a:noFill/>
          <a:ln w="228600" cap="sq">
            <a:solidFill>
              <a:srgbClr val="4472C4"/>
            </a:solidFill>
            <a:prstDash val="solid"/>
            <a:miter/>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5">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E8495F36-E319-4C00-B759-C917D8B758E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046D7571-7128-4530-A6BE-ED72E47DCF0A}"/>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9D4F9EFD-C948-48D1-99E4-903CE252C6FD}"/>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AA273C02-ED89-4517-BC49-A1FCA580F633}"/>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F06B78CD-4579-4E62-B10E-7D32A839BB2B}"/>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614CA181-7620-4E11-8A07-FA8867571620}"/>
              </a:ext>
            </a:extLst>
          </p:cNvPr>
          <p:cNvSpPr/>
          <p:nvPr/>
        </p:nvSpPr>
        <p:spPr>
          <a:xfrm>
            <a:off x="188540" y="847731"/>
            <a:ext cx="10976018"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is the total number of cups per serving for all cereals on shelf display 2nd floor?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shelf, SUM(cups_c) 'Number of cups’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shelf</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HAVING shelf = '2nd floor';</a:t>
            </a:r>
          </a:p>
        </p:txBody>
      </p:sp>
      <p:pic>
        <p:nvPicPr>
          <p:cNvPr id="8" name="Picture 7">
            <a:extLst>
              <a:ext uri="{FF2B5EF4-FFF2-40B4-BE49-F238E27FC236}">
                <a16:creationId xmlns:a16="http://schemas.microsoft.com/office/drawing/2014/main" id="{C3A156F3-D510-4E71-A857-C4A40A1EFB5C}"/>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48F71075-2ABE-40D7-B0C8-52D8F1A7BD7B}"/>
              </a:ext>
            </a:extLst>
          </p:cNvPr>
          <p:cNvPicPr>
            <a:picLocks noChangeAspect="1"/>
          </p:cNvPicPr>
          <p:nvPr/>
        </p:nvPicPr>
        <p:blipFill>
          <a:blip r:embed="rId4"/>
          <a:srcRect/>
          <a:stretch>
            <a:fillRect/>
          </a:stretch>
        </p:blipFill>
        <p:spPr>
          <a:xfrm>
            <a:off x="6320872" y="3125666"/>
            <a:ext cx="4534902" cy="1739417"/>
          </a:xfrm>
          <a:prstGeom prst="rect">
            <a:avLst/>
          </a:prstGeom>
          <a:noFill/>
          <a:ln w="228600" cap="sq">
            <a:solidFill>
              <a:srgbClr val="4472C4"/>
            </a:solidFill>
            <a:prstDash val="solid"/>
            <a:miter/>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6">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7CC8BDDD-22CF-4FE0-8D2D-74A1DCDECD8A}"/>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724AD378-3A3E-4DC6-9A70-AEEC17A0F7B2}"/>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3636FEDF-0B69-417B-B14F-FB0C014CA1E1}"/>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879943DD-4BCD-45AA-8F99-823118CE743A}"/>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D81B579D-B0C4-4AC8-B56A-6AF581382292}"/>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0B68B414-072B-48C4-B63E-214E67CB012F}"/>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How many unique name are in the dataset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COUNT(DISTINCT name) 'unique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p:txBody>
      </p:sp>
      <p:pic>
        <p:nvPicPr>
          <p:cNvPr id="8" name="Picture 7">
            <a:extLst>
              <a:ext uri="{FF2B5EF4-FFF2-40B4-BE49-F238E27FC236}">
                <a16:creationId xmlns:a16="http://schemas.microsoft.com/office/drawing/2014/main" id="{00889622-2A6A-401D-B98B-7DC8B19A78A9}"/>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3B5CC70E-E8A5-4470-AC8C-0E4633664025}"/>
              </a:ext>
            </a:extLst>
          </p:cNvPr>
          <p:cNvPicPr>
            <a:picLocks noChangeAspect="1"/>
          </p:cNvPicPr>
          <p:nvPr/>
        </p:nvPicPr>
        <p:blipFill>
          <a:blip r:embed="rId4"/>
          <a:srcRect/>
          <a:stretch>
            <a:fillRect/>
          </a:stretch>
        </p:blipFill>
        <p:spPr>
          <a:xfrm>
            <a:off x="5340480" y="3265331"/>
            <a:ext cx="3548996" cy="2264008"/>
          </a:xfrm>
          <a:prstGeom prst="rect">
            <a:avLst/>
          </a:prstGeom>
          <a:noFill/>
          <a:ln w="228600" cap="sq">
            <a:solidFill>
              <a:srgbClr val="4472C4"/>
            </a:solidFill>
            <a:prstDash val="solid"/>
            <a:miter/>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7">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27CD6493-D914-49FA-9182-52D042D77E41}"/>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62C4656E-5B73-44BF-990B-5F5F4F4E57EF}"/>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DA6432CE-549E-437D-9CDB-C366F0BFAFF7}"/>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99FCF9ED-EE14-462A-BF97-9EB82C14741F}"/>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0A7222AF-4D33-4265-A6D4-90197333EC45}"/>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FBC203D9-7F6A-4978-9A62-4E5B2B485544}"/>
              </a:ext>
            </a:extLst>
          </p:cNvPr>
          <p:cNvSpPr/>
          <p:nvPr/>
        </p:nvSpPr>
        <p:spPr>
          <a:xfrm>
            <a:off x="263950" y="847731"/>
            <a:ext cx="10900608"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product have the lowest rating and what the sugar volume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rating, sugars_g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rating = </a:t>
            </a:r>
            <a:r>
              <a:rPr lang="en-US" sz="2000" b="1" i="0" u="none" strike="noStrike" kern="1200" cap="none" spc="-50" baseline="0">
                <a:solidFill>
                  <a:srgbClr val="FFFFFF"/>
                </a:solidFill>
                <a:uFillTx/>
                <a:latin typeface="Bookman Old Style"/>
              </a:rPr>
              <a:t>(SELECT MIN(rating) FROM cereal);</a:t>
            </a:r>
            <a:endParaRPr lang="en-US" sz="3200" b="1" i="0"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038E8B01-CCE3-426A-9868-15C69625BF98}"/>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63D70DB6-2F46-4B64-ADDD-C0BE40A8BCCB}"/>
              </a:ext>
            </a:extLst>
          </p:cNvPr>
          <p:cNvPicPr>
            <a:picLocks noChangeAspect="1"/>
          </p:cNvPicPr>
          <p:nvPr/>
        </p:nvPicPr>
        <p:blipFill>
          <a:blip r:embed="rId4"/>
          <a:srcRect/>
          <a:stretch>
            <a:fillRect/>
          </a:stretch>
        </p:blipFill>
        <p:spPr>
          <a:xfrm>
            <a:off x="4605192" y="4267038"/>
            <a:ext cx="4534902" cy="1096941"/>
          </a:xfrm>
          <a:prstGeom prst="rect">
            <a:avLst/>
          </a:prstGeom>
          <a:noFill/>
          <a:ln w="228600" cap="sq">
            <a:solidFill>
              <a:srgbClr val="4472C4"/>
            </a:solidFill>
            <a:prstDash val="solid"/>
            <a:miter/>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8">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F4EE75FC-6296-4E2A-97DF-5DA6977CCAF5}"/>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61C86EEA-82D4-4DF7-9203-5AAA5D2C3D99}"/>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A4226953-2277-4844-8AF2-1469727F3F77}"/>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4A420438-7C5A-4614-9EF9-E1A85D178132}"/>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F8070851-8CB4-451E-9623-097540F2ACA1}"/>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85ADD137-CEE3-43E0-9EBE-D70575A1C30D}"/>
              </a:ext>
            </a:extLst>
          </p:cNvPr>
          <p:cNvSpPr/>
          <p:nvPr/>
        </p:nvSpPr>
        <p:spPr>
          <a:xfrm>
            <a:off x="377071" y="847731"/>
            <a:ext cx="10787487"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Retrieve all the information about the highest food weight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weight_oz = </a:t>
            </a:r>
            <a:r>
              <a:rPr lang="en-US" sz="2000" b="1" i="0" u="none" strike="noStrike" kern="1200" cap="none" spc="-50" baseline="0">
                <a:solidFill>
                  <a:srgbClr val="FFFFFF"/>
                </a:solidFill>
                <a:uFillTx/>
                <a:latin typeface="Bookman Old Style"/>
              </a:rPr>
              <a:t>(SELECT MAX(weight_oz) FROM cereal);</a:t>
            </a:r>
            <a:endParaRPr lang="en-US" sz="3200" b="1" i="0"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D5C8A499-D75E-4E00-B2C2-B7C023E2F5F4}"/>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2F71999F-AC92-43C2-9F87-DD2398A37786}"/>
              </a:ext>
            </a:extLst>
          </p:cNvPr>
          <p:cNvPicPr>
            <a:picLocks noChangeAspect="1"/>
          </p:cNvPicPr>
          <p:nvPr/>
        </p:nvPicPr>
        <p:blipFill>
          <a:blip r:embed="rId4"/>
          <a:srcRect/>
          <a:stretch>
            <a:fillRect/>
          </a:stretch>
        </p:blipFill>
        <p:spPr>
          <a:xfrm>
            <a:off x="584466" y="4203825"/>
            <a:ext cx="10709827" cy="721662"/>
          </a:xfrm>
          <a:prstGeom prst="rect">
            <a:avLst/>
          </a:prstGeom>
          <a:noFill/>
          <a:ln w="228600" cap="sq">
            <a:solidFill>
              <a:srgbClr val="4472C4"/>
            </a:solidFill>
            <a:prstDash val="solid"/>
            <a:miter/>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9">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591B0ABB-4AF7-4E3E-8A0F-79697ED6C311}"/>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12316E1D-B3A5-4F8A-933A-22C534E0E675}"/>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AE52D908-F815-41E6-ACFE-1B783EACA968}"/>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F5445CE1-9330-4BDC-B5A8-A771DC009F28}"/>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F627BA59-B952-4A50-B64A-4F50BB6399CB}"/>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1E43BF36-AEEC-46E3-BC21-DF8E45ED85ED}"/>
              </a:ext>
            </a:extLst>
          </p:cNvPr>
          <p:cNvSpPr/>
          <p:nvPr/>
        </p:nvSpPr>
        <p:spPr>
          <a:xfrm>
            <a:off x="197958" y="847731"/>
            <a:ext cx="10966591"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cereal have the high sugar and what is the rating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sugars_g, rating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sugars_g = </a:t>
            </a:r>
            <a:r>
              <a:rPr lang="en-US" sz="2000" b="1" i="0" u="none" strike="noStrike" kern="1200" cap="none" spc="-50" baseline="0">
                <a:solidFill>
                  <a:srgbClr val="FFFFFF"/>
                </a:solidFill>
                <a:uFillTx/>
                <a:latin typeface="Bookman Old Style"/>
              </a:rPr>
              <a:t>(SELECT MAX(sugars_g) FROM cereal);</a:t>
            </a:r>
            <a:endParaRPr lang="en-US" sz="3200" b="1" i="0"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F29114EC-BA54-4EE2-8AC6-50947233196C}"/>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C4408C3D-282A-4F1F-95B6-BD81CFA49FBC}"/>
              </a:ext>
            </a:extLst>
          </p:cNvPr>
          <p:cNvPicPr>
            <a:picLocks noChangeAspect="1"/>
          </p:cNvPicPr>
          <p:nvPr/>
        </p:nvPicPr>
        <p:blipFill>
          <a:blip r:embed="rId4"/>
          <a:srcRect/>
          <a:stretch>
            <a:fillRect/>
          </a:stretch>
        </p:blipFill>
        <p:spPr>
          <a:xfrm>
            <a:off x="4982263" y="3766349"/>
            <a:ext cx="4534902" cy="1344177"/>
          </a:xfrm>
          <a:prstGeom prst="rect">
            <a:avLst/>
          </a:prstGeom>
          <a:noFill/>
          <a:ln w="228600" cap="sq">
            <a:solidFill>
              <a:srgbClr val="4472C4"/>
            </a:solidFill>
            <a:prstDash val="solid"/>
            <a:miter/>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30">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1BCFDE42-77EE-4B17-97CA-1E9DDAB0DB82}"/>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60E15907-65B0-4EA2-AACE-77C925C05B92}"/>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3B6A38C2-2CC9-497B-9216-F9E3874592B9}"/>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54D01BD9-D1C4-4EAF-B8E6-23B6BD712697}"/>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F4882F30-2EBA-4D8A-AFC4-BD7D5B86CE66}"/>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AEFF8FD1-9A4C-47AD-801A-C759A90357CB}"/>
              </a:ext>
            </a:extLst>
          </p:cNvPr>
          <p:cNvSpPr/>
          <p:nvPr/>
        </p:nvSpPr>
        <p:spPr>
          <a:xfrm>
            <a:off x="150830" y="847731"/>
            <a:ext cx="11013728"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Find the cereal with the highest protein content per serving to help manage blood sugar levels and the serving type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protein_g, type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protein_g = </a:t>
            </a:r>
            <a:r>
              <a:rPr lang="en-US" sz="2000" b="1" i="0" u="none" strike="noStrike" kern="1200" cap="none" spc="-50" baseline="0">
                <a:solidFill>
                  <a:srgbClr val="FFFFFF"/>
                </a:solidFill>
                <a:uFillTx/>
                <a:latin typeface="Bookman Old Style"/>
              </a:rPr>
              <a:t>(SELECT MAX(protein_g) FROM cereal) AND type = 'cold';</a:t>
            </a:r>
            <a:endParaRPr lang="en-US" sz="3200" b="1" i="0"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C788F25D-F4D5-4C23-B61C-FEB070F755FC}"/>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04D5FF0F-54C4-4FFF-BA81-BEFB64F14BE2}"/>
              </a:ext>
            </a:extLst>
          </p:cNvPr>
          <p:cNvPicPr>
            <a:picLocks noChangeAspect="1"/>
          </p:cNvPicPr>
          <p:nvPr/>
        </p:nvPicPr>
        <p:blipFill>
          <a:blip r:embed="rId4"/>
          <a:srcRect/>
          <a:stretch>
            <a:fillRect/>
          </a:stretch>
        </p:blipFill>
        <p:spPr>
          <a:xfrm>
            <a:off x="4652330" y="4863336"/>
            <a:ext cx="4534902" cy="1506894"/>
          </a:xfrm>
          <a:prstGeom prst="rect">
            <a:avLst/>
          </a:prstGeom>
          <a:noFill/>
          <a:ln w="228600" cap="sq">
            <a:solidFill>
              <a:srgbClr val="4472C4"/>
            </a:solidFill>
            <a:prstDash val="solid"/>
            <a:miter/>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31">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170636DB-6DA0-4FCD-90A2-DD9CC5081ED2}"/>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F8EFEF70-F86C-4BF4-B2AF-1F7CB70EEAE4}"/>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726666D5-C847-4C5A-B489-8B9A0C69BD62}"/>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4E60806C-846B-47A3-867E-A0AA6EFA9B04}"/>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98AE8AD3-3D39-4E32-86F1-568D69904699}"/>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3AFD616A-B15E-40EA-89D1-1FE785B99FE3}"/>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How many cereal did each mfr produce order by the type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mfr, COUNT(*) '# of cereals produce’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mfr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ORDER BY 2 DESC;</a:t>
            </a:r>
          </a:p>
        </p:txBody>
      </p:sp>
      <p:pic>
        <p:nvPicPr>
          <p:cNvPr id="8" name="Picture 7">
            <a:extLst>
              <a:ext uri="{FF2B5EF4-FFF2-40B4-BE49-F238E27FC236}">
                <a16:creationId xmlns:a16="http://schemas.microsoft.com/office/drawing/2014/main" id="{EC955A94-183A-4B58-8C3B-6D536E1E8AB0}"/>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B3CCADBB-AE64-4BA8-8EED-8BBD9974B867}"/>
              </a:ext>
            </a:extLst>
          </p:cNvPr>
          <p:cNvPicPr>
            <a:picLocks noChangeAspect="1"/>
          </p:cNvPicPr>
          <p:nvPr/>
        </p:nvPicPr>
        <p:blipFill>
          <a:blip r:embed="rId4"/>
          <a:srcRect/>
          <a:stretch>
            <a:fillRect/>
          </a:stretch>
        </p:blipFill>
        <p:spPr>
          <a:xfrm>
            <a:off x="5576148" y="3544479"/>
            <a:ext cx="4336441" cy="2407130"/>
          </a:xfrm>
          <a:prstGeom prst="rect">
            <a:avLst/>
          </a:prstGeom>
          <a:noFill/>
          <a:ln w="228600" cap="sq">
            <a:solidFill>
              <a:srgbClr val="4472C4"/>
            </a:solidFill>
            <a:prstDash val="solid"/>
            <a:miter/>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2">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5372A1E1-6F9F-4069-A6DF-80BB012A17D6}"/>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D5C23BD5-FCFC-4FD6-939C-1B1C927F34BE}"/>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17B9CE8B-F919-44AF-A54E-947604C30768}"/>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04A256C0-A39C-48C6-8BA0-DD755C3F7F31}"/>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793E9FB8-381D-4E36-9059-12531F747DC1}"/>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C40CA42B-CD0B-4FAB-A54A-CE7C6385278E}"/>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cereals have less than 30g of carbohydrates per serving?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carbo_g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carbo_g &lt; 30;</a:t>
            </a:r>
          </a:p>
        </p:txBody>
      </p:sp>
      <p:pic>
        <p:nvPicPr>
          <p:cNvPr id="8" name="Picture 7">
            <a:extLst>
              <a:ext uri="{FF2B5EF4-FFF2-40B4-BE49-F238E27FC236}">
                <a16:creationId xmlns:a16="http://schemas.microsoft.com/office/drawing/2014/main" id="{F2466ED6-3F55-472B-AC91-EBA69AA6B2F9}"/>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sp>
        <p:nvSpPr>
          <p:cNvPr id="9" name="TextBox 10">
            <a:extLst>
              <a:ext uri="{FF2B5EF4-FFF2-40B4-BE49-F238E27FC236}">
                <a16:creationId xmlns:a16="http://schemas.microsoft.com/office/drawing/2014/main" id="{A01B51AD-7053-46C6-AB04-3A0AB2B0A52C}"/>
              </a:ext>
            </a:extLst>
          </p:cNvPr>
          <p:cNvSpPr txBox="1"/>
          <p:nvPr/>
        </p:nvSpPr>
        <p:spPr>
          <a:xfrm>
            <a:off x="405353" y="3742438"/>
            <a:ext cx="10482608"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Bookman Old Style" pitchFamily="18"/>
              </a:rPr>
              <a:t>All of the cereals in the dataset contain less than 30 grams of carbohydrates.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A796C609-1F9B-4189-9BE0-454E50696A3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E1BD8541-06FE-4675-9B56-CEF80B6611AA}"/>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E2B4CE23-A076-4F7A-937F-F4E8883E6555}"/>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Problem Statement</a:t>
            </a:r>
          </a:p>
        </p:txBody>
      </p:sp>
      <p:sp>
        <p:nvSpPr>
          <p:cNvPr id="5" name="TextBox 3">
            <a:extLst>
              <a:ext uri="{FF2B5EF4-FFF2-40B4-BE49-F238E27FC236}">
                <a16:creationId xmlns:a16="http://schemas.microsoft.com/office/drawing/2014/main" id="{B02FC5B0-0027-4D3E-A9A1-C718D2A549DE}"/>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96518D68-192C-45AE-AFC3-A70FE4E0F2B0}"/>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967BE285-E0E2-434E-964B-549186FD800B}"/>
              </a:ext>
            </a:extLst>
          </p:cNvPr>
          <p:cNvSpPr/>
          <p:nvPr/>
        </p:nvSpPr>
        <p:spPr>
          <a:xfrm>
            <a:off x="671151" y="998652"/>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Diabetes patients need to monitor their sugar intake to manage their condition effectively. With numerous cereal options available in the market, it becomes challenging to identify which ones are suitable for diabetes patients. This project aims to analyze the sugar content in various cereals and identify the best options for diabetes patients. </a:t>
            </a:r>
          </a:p>
        </p:txBody>
      </p:sp>
      <p:pic>
        <p:nvPicPr>
          <p:cNvPr id="8" name="Picture 7">
            <a:extLst>
              <a:ext uri="{FF2B5EF4-FFF2-40B4-BE49-F238E27FC236}">
                <a16:creationId xmlns:a16="http://schemas.microsoft.com/office/drawing/2014/main" id="{9B5215CF-1C51-49E5-8B77-F3C8B238DCB1}"/>
              </a:ext>
            </a:extLst>
          </p:cNvPr>
          <p:cNvPicPr>
            <a:picLocks noChangeAspect="1"/>
          </p:cNvPicPr>
          <p:nvPr/>
        </p:nvPicPr>
        <p:blipFill>
          <a:blip r:embed="rId3"/>
          <a:stretch>
            <a:fillRect/>
          </a:stretch>
        </p:blipFill>
        <p:spPr>
          <a:xfrm>
            <a:off x="10903552" y="88742"/>
            <a:ext cx="603558" cy="609648"/>
          </a:xfrm>
          <a:prstGeom prst="rect">
            <a:avLst/>
          </a:prstGeom>
          <a:noFill/>
          <a:ln cap="flat">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3">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9E9A294B-154E-4BCE-9CFA-6541419B1FFD}"/>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19551BBB-EEFA-484B-BF36-814D7B3C792A}"/>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ADAB0EC3-9E4A-4FE0-B98D-841355F13A4C}"/>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E7B6E10C-8679-4643-B0F5-B2144B31EC4B}"/>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C3E7352C-4B41-4A0C-9388-1833ED266AF2}"/>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2AD9C68E-976A-4007-876C-7256A58C41A0}"/>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are the top 5 cereals with the lowest sugar content per serving?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sugars_g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ORDER BY sugars_g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LIMIT 5;</a:t>
            </a:r>
          </a:p>
        </p:txBody>
      </p:sp>
      <p:pic>
        <p:nvPicPr>
          <p:cNvPr id="8" name="Picture 7">
            <a:extLst>
              <a:ext uri="{FF2B5EF4-FFF2-40B4-BE49-F238E27FC236}">
                <a16:creationId xmlns:a16="http://schemas.microsoft.com/office/drawing/2014/main" id="{D82CBD17-4080-4D60-B593-0735B0B0FC2F}"/>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63843416-CD00-4FD8-8C31-E69627F0E888}"/>
              </a:ext>
            </a:extLst>
          </p:cNvPr>
          <p:cNvPicPr>
            <a:picLocks noChangeAspect="1"/>
          </p:cNvPicPr>
          <p:nvPr/>
        </p:nvPicPr>
        <p:blipFill>
          <a:blip r:embed="rId4"/>
          <a:srcRect/>
          <a:stretch>
            <a:fillRect/>
          </a:stretch>
        </p:blipFill>
        <p:spPr>
          <a:xfrm>
            <a:off x="7018449" y="2076648"/>
            <a:ext cx="4534902" cy="2159474"/>
          </a:xfrm>
          <a:prstGeom prst="rect">
            <a:avLst/>
          </a:prstGeom>
          <a:noFill/>
          <a:ln w="228600" cap="sq">
            <a:solidFill>
              <a:srgbClr val="4472C4"/>
            </a:solidFill>
            <a:prstDash val="solid"/>
            <a:miter/>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4">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E26EBBE2-BC26-4095-B81F-49517C1EB79A}"/>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B1DACAC3-2A68-47DA-B329-519E66175A7D}"/>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7137C165-19A1-4CCD-A37B-63855025F27F}"/>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315A8A4F-44C1-4F13-9E76-0E1376A3AC81}"/>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8A475C81-188F-4A35-AF44-5236D4A90772}"/>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FEC7CAD7-BA4C-4AAC-B03C-A42DFCA0CA5E}"/>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Find all cereals with a high fiber content (more than 5g per serving) to help manage blood sugar levels.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fiber_g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fiber_g &gt; 5;</a:t>
            </a:r>
          </a:p>
        </p:txBody>
      </p:sp>
      <p:pic>
        <p:nvPicPr>
          <p:cNvPr id="8" name="Picture 7">
            <a:extLst>
              <a:ext uri="{FF2B5EF4-FFF2-40B4-BE49-F238E27FC236}">
                <a16:creationId xmlns:a16="http://schemas.microsoft.com/office/drawing/2014/main" id="{BBB6C794-F2BF-4278-B259-9A82E83DD19B}"/>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B028BBED-4C15-444B-8B70-8FA05995DAA7}"/>
              </a:ext>
            </a:extLst>
          </p:cNvPr>
          <p:cNvPicPr>
            <a:picLocks noChangeAspect="1"/>
          </p:cNvPicPr>
          <p:nvPr/>
        </p:nvPicPr>
        <p:blipFill>
          <a:blip r:embed="rId4"/>
          <a:srcRect/>
          <a:stretch>
            <a:fillRect/>
          </a:stretch>
        </p:blipFill>
        <p:spPr>
          <a:xfrm>
            <a:off x="6603668" y="2515340"/>
            <a:ext cx="4534902" cy="2055095"/>
          </a:xfrm>
          <a:prstGeom prst="rect">
            <a:avLst/>
          </a:prstGeom>
          <a:noFill/>
          <a:ln w="228600" cap="sq">
            <a:solidFill>
              <a:srgbClr val="4472C4"/>
            </a:solidFill>
            <a:prstDash val="solid"/>
            <a:miter/>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35">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E4F3B279-82A9-4D21-BAD6-6DFF7CC2A0B4}"/>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AB8C050F-AEBC-44FC-AFFF-CA63E1058F6A}"/>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CFA7F19F-8FDA-42BB-AC88-B02CC7DE357A}"/>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D69F33F6-CB7E-4450-ADCC-45F5D63206C9}"/>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B942370F-C733-437A-B616-F3037E1CB55A}"/>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086286A4-0010-449D-9BFC-26A47F661EDD}"/>
              </a:ext>
            </a:extLst>
          </p:cNvPr>
          <p:cNvSpPr/>
          <p:nvPr/>
        </p:nvSpPr>
        <p:spPr>
          <a:xfrm>
            <a:off x="226240" y="847731"/>
            <a:ext cx="10938317"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cereals have a low calorie count (less than 150 per serving) and low sugar content?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calories, sugars_g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calories &lt; 150 AND sugars_g &lt;=0;</a:t>
            </a:r>
          </a:p>
        </p:txBody>
      </p:sp>
      <p:pic>
        <p:nvPicPr>
          <p:cNvPr id="8" name="Picture 7">
            <a:extLst>
              <a:ext uri="{FF2B5EF4-FFF2-40B4-BE49-F238E27FC236}">
                <a16:creationId xmlns:a16="http://schemas.microsoft.com/office/drawing/2014/main" id="{D12BC900-14BC-4146-A465-B721BAB86AA2}"/>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D7C09752-154C-46AA-B87A-1E33C0DFEF51}"/>
              </a:ext>
            </a:extLst>
          </p:cNvPr>
          <p:cNvPicPr>
            <a:picLocks noChangeAspect="1"/>
          </p:cNvPicPr>
          <p:nvPr/>
        </p:nvPicPr>
        <p:blipFill>
          <a:blip r:embed="rId4"/>
          <a:srcRect/>
          <a:stretch>
            <a:fillRect/>
          </a:stretch>
        </p:blipFill>
        <p:spPr>
          <a:xfrm>
            <a:off x="4850288" y="4134907"/>
            <a:ext cx="4534902" cy="2539544"/>
          </a:xfrm>
          <a:prstGeom prst="rect">
            <a:avLst/>
          </a:prstGeom>
          <a:noFill/>
          <a:ln w="228600" cap="sq">
            <a:solidFill>
              <a:srgbClr val="4472C4"/>
            </a:solidFill>
            <a:prstDash val="solid"/>
            <a:miter/>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6">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163F9D10-DC41-40DC-A070-F49045CA5DDB}"/>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AF4783A7-27D9-4215-8670-7A2788B7BC67}"/>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3EA20BDE-F4C0-43F2-A754-92F89944599E}"/>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1D273170-5492-4B58-9258-99CBBDDEFD69}"/>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78A2F8D0-98CF-45DD-8F09-A106114D8994}"/>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7046C0C2-F43D-4A38-897A-0FC17936FA0B}"/>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What is the average carbohydrate content of all cold cereals?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type, AVG(carbo_g) 'Average of Carbohydrate Content’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GROUP BY type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HAVING type = 'cold';</a:t>
            </a:r>
          </a:p>
        </p:txBody>
      </p:sp>
      <p:pic>
        <p:nvPicPr>
          <p:cNvPr id="8" name="Picture 7">
            <a:extLst>
              <a:ext uri="{FF2B5EF4-FFF2-40B4-BE49-F238E27FC236}">
                <a16:creationId xmlns:a16="http://schemas.microsoft.com/office/drawing/2014/main" id="{BE976D05-47D2-41A1-BF76-880760415103}"/>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D0E7949F-5D57-4F43-B8C8-E91833EAA0F9}"/>
              </a:ext>
            </a:extLst>
          </p:cNvPr>
          <p:cNvPicPr>
            <a:picLocks noChangeAspect="1"/>
          </p:cNvPicPr>
          <p:nvPr/>
        </p:nvPicPr>
        <p:blipFill>
          <a:blip r:embed="rId4"/>
          <a:srcRect/>
          <a:stretch>
            <a:fillRect/>
          </a:stretch>
        </p:blipFill>
        <p:spPr>
          <a:xfrm>
            <a:off x="6528258" y="3362523"/>
            <a:ext cx="4534902" cy="1133727"/>
          </a:xfrm>
          <a:prstGeom prst="rect">
            <a:avLst/>
          </a:prstGeom>
          <a:noFill/>
          <a:ln w="228600" cap="sq">
            <a:solidFill>
              <a:srgbClr val="4472C4"/>
            </a:solidFill>
            <a:prstDash val="solid"/>
            <a:miter/>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37">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EF1C8650-1A5B-4260-8EF7-C0C961EA0D8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147954D5-7B57-41DF-BF91-C94EE80791E0}"/>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7B8A0539-0961-4E87-A087-822630D49DD8}"/>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D55F96CE-EE35-4514-A6EB-20C652B19F90}"/>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1CAA4AC6-D691-4F11-A58A-A49B8A441E9E}"/>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DADEEBB6-4F89-4BC9-A84B-6BEFEE0BEA68}"/>
              </a:ext>
            </a:extLst>
          </p:cNvPr>
          <p:cNvSpPr/>
          <p:nvPr/>
        </p:nvSpPr>
        <p:spPr>
          <a:xfrm>
            <a:off x="292233" y="847731"/>
            <a:ext cx="10872325"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List all cereals with a low sodium content (less than 50mg per serving) and low sugar content.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0" cap="none" spc="-50" baseline="0">
                <a:solidFill>
                  <a:srgbClr val="FFFFFF"/>
                </a:solidFill>
                <a:uFillTx/>
                <a:latin typeface="Bookman Old Style"/>
              </a:rPr>
              <a:t>SELECT name, sodium_mg, sugars_g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0" cap="none" spc="-50" baseline="0">
                <a:solidFill>
                  <a:srgbClr val="FFFFFF"/>
                </a:solidFill>
                <a:uFillTx/>
                <a:latin typeface="Bookman Old Style"/>
              </a:rPr>
              <a:t>WHERE sodium_mg &lt; 50 AND sugars_g &lt;= 0;</a:t>
            </a:r>
            <a:endParaRPr lang="en-US" sz="3200" b="1" i="0"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91C79291-78CD-4F00-A3DE-BB456FAE71CB}"/>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31CEE582-1044-482B-9EA5-072344CF3373}"/>
              </a:ext>
            </a:extLst>
          </p:cNvPr>
          <p:cNvPicPr>
            <a:picLocks noChangeAspect="1"/>
          </p:cNvPicPr>
          <p:nvPr/>
        </p:nvPicPr>
        <p:blipFill>
          <a:blip r:embed="rId4"/>
          <a:srcRect/>
          <a:stretch>
            <a:fillRect/>
          </a:stretch>
        </p:blipFill>
        <p:spPr>
          <a:xfrm>
            <a:off x="4963408" y="4230910"/>
            <a:ext cx="4534902" cy="2017605"/>
          </a:xfrm>
          <a:prstGeom prst="rect">
            <a:avLst/>
          </a:prstGeom>
          <a:noFill/>
          <a:ln w="228600" cap="sq">
            <a:solidFill>
              <a:srgbClr val="4472C4"/>
            </a:solidFill>
            <a:prstDash val="solid"/>
            <a:miter/>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9">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69AF4C48-4B98-41A3-91CB-28042FBDDD3E}"/>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A378A863-07D1-4F64-A4F0-F4138EA66692}"/>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F01078EE-62BE-4E17-AB19-955B0B4F9886}"/>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03A7FBB0-F7BB-4437-9E1F-3E27B0B85265}"/>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E6AE6751-0A89-443B-938B-9C00CA6FFF52}"/>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E6546C60-8522-4042-B067-ED53EF8F77FE}"/>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cereals have a low fat content (less than 2g per serving) and low sugar content?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fat_g, sugars_g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fat_g &lt; 2 AND sugars_g &lt;= 0;</a:t>
            </a:r>
          </a:p>
        </p:txBody>
      </p:sp>
      <p:pic>
        <p:nvPicPr>
          <p:cNvPr id="8" name="Picture 7">
            <a:extLst>
              <a:ext uri="{FF2B5EF4-FFF2-40B4-BE49-F238E27FC236}">
                <a16:creationId xmlns:a16="http://schemas.microsoft.com/office/drawing/2014/main" id="{20E1E9BF-F14A-4739-BE7E-6A923404A183}"/>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EB831C62-B56E-4A55-9956-79C75878FAA4}"/>
              </a:ext>
            </a:extLst>
          </p:cNvPr>
          <p:cNvPicPr>
            <a:picLocks noChangeAspect="1"/>
          </p:cNvPicPr>
          <p:nvPr/>
        </p:nvPicPr>
        <p:blipFill>
          <a:blip r:embed="rId4"/>
          <a:srcRect/>
          <a:stretch>
            <a:fillRect/>
          </a:stretch>
        </p:blipFill>
        <p:spPr>
          <a:xfrm>
            <a:off x="4496580" y="4064690"/>
            <a:ext cx="4313572" cy="2453938"/>
          </a:xfrm>
          <a:prstGeom prst="rect">
            <a:avLst/>
          </a:prstGeom>
          <a:noFill/>
          <a:ln w="228600" cap="sq">
            <a:solidFill>
              <a:srgbClr val="4472C4"/>
            </a:solidFill>
            <a:prstDash val="solid"/>
            <a:miter/>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40">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B683D8B3-8E13-4055-8CAB-EA65F8F4EF1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AFF75211-1F55-4DAF-995F-FF2E62A5231F}"/>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921C2703-76E6-41EB-AA57-F1489E096026}"/>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F876AD3C-ED95-49B6-BEF5-903FB9480A58}"/>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EA31EB61-2E41-44EF-9D5C-8B539C8356A3}"/>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EC7338AD-A06B-4E85-8119-407972108726}"/>
              </a:ext>
            </a:extLst>
          </p:cNvPr>
          <p:cNvSpPr/>
          <p:nvPr/>
        </p:nvSpPr>
        <p:spPr>
          <a:xfrm>
            <a:off x="235668" y="847731"/>
            <a:ext cx="11745797"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Which cereals have a high fiber content and low sugar content per serving?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sugars_g, fiber_g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a:t>
            </a:r>
            <a:r>
              <a:rPr lang="en-US" sz="2400" b="1" i="0" u="none" strike="noStrike" kern="1200" cap="none" spc="-50" baseline="0">
                <a:solidFill>
                  <a:srgbClr val="FFFFFF"/>
                </a:solidFill>
                <a:uFillTx/>
                <a:latin typeface="Bookman Old Style"/>
              </a:rPr>
              <a:t>sugars_g &lt;= 0 AND fiber_g = (SELECT MAX(fiber_g) FROM cereal);</a:t>
            </a:r>
            <a:endParaRPr lang="en-US" sz="2000" b="1" i="0"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64B14510-9D2C-453E-B309-27DA8D1A5AB1}"/>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5601E095-C677-4732-9A49-EE285C475C61}"/>
              </a:ext>
            </a:extLst>
          </p:cNvPr>
          <p:cNvPicPr>
            <a:picLocks noChangeAspect="1"/>
          </p:cNvPicPr>
          <p:nvPr/>
        </p:nvPicPr>
        <p:blipFill>
          <a:blip r:embed="rId4"/>
          <a:srcRect/>
          <a:stretch>
            <a:fillRect/>
          </a:stretch>
        </p:blipFill>
        <p:spPr>
          <a:xfrm>
            <a:off x="4463789" y="4279913"/>
            <a:ext cx="4534902" cy="844951"/>
          </a:xfrm>
          <a:prstGeom prst="rect">
            <a:avLst/>
          </a:prstGeom>
          <a:noFill/>
          <a:ln w="228600" cap="sq">
            <a:solidFill>
              <a:srgbClr val="4472C4"/>
            </a:solidFill>
            <a:prstDash val="solid"/>
            <a:miter/>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41">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22C71132-F1E9-44B8-8FEB-157618F7763E}"/>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1AF45162-B277-431A-9D18-4B1B0978FFC8}"/>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F509133B-C5EE-45D3-A00B-38CB3ACF44E6}"/>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Questions</a:t>
            </a:r>
          </a:p>
        </p:txBody>
      </p:sp>
      <p:sp>
        <p:nvSpPr>
          <p:cNvPr id="5" name="TextBox 3">
            <a:extLst>
              <a:ext uri="{FF2B5EF4-FFF2-40B4-BE49-F238E27FC236}">
                <a16:creationId xmlns:a16="http://schemas.microsoft.com/office/drawing/2014/main" id="{5DF65F32-2884-4F32-A62D-F32EAC81C719}"/>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E30B5B96-104D-4226-AD2F-3FC386E4E7D9}"/>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4E62F415-BE77-456B-9B74-78FE7D8CA704}"/>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1" u="none" strike="noStrike" kern="1200" cap="none" spc="-50" baseline="0">
                <a:solidFill>
                  <a:srgbClr val="FFFFFF"/>
                </a:solidFill>
                <a:uFillTx/>
                <a:latin typeface="Bookman Old Style"/>
              </a:rPr>
              <a:t>List all cereals with a rating above 80% and low sugar content per serving.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1" u="none" strike="noStrike" kern="1200" cap="none" spc="-50" baseline="0">
              <a:solidFill>
                <a:srgbClr val="FFFFFF"/>
              </a:solidFill>
              <a:uFillTx/>
              <a:latin typeface="Bookman Old Styl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SELECT name, rating, sugars_g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FROM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50" baseline="0">
                <a:solidFill>
                  <a:srgbClr val="FFFFFF"/>
                </a:solidFill>
                <a:uFillTx/>
                <a:latin typeface="Bookman Old Style"/>
              </a:rPr>
              <a:t>WHERE rating &gt; 80 AND sugars_g &lt;= 0;</a:t>
            </a:r>
          </a:p>
        </p:txBody>
      </p:sp>
      <p:pic>
        <p:nvPicPr>
          <p:cNvPr id="8" name="Picture 7">
            <a:extLst>
              <a:ext uri="{FF2B5EF4-FFF2-40B4-BE49-F238E27FC236}">
                <a16:creationId xmlns:a16="http://schemas.microsoft.com/office/drawing/2014/main" id="{BD3337BA-7401-487C-BEF5-6F9168A9A044}"/>
              </a:ext>
            </a:extLst>
          </p:cNvPr>
          <p:cNvPicPr>
            <a:picLocks noChangeAspect="1"/>
          </p:cNvPicPr>
          <p:nvPr/>
        </p:nvPicPr>
        <p:blipFill>
          <a:blip r:embed="rId3"/>
          <a:stretch>
            <a:fillRect/>
          </a:stretch>
        </p:blipFill>
        <p:spPr>
          <a:xfrm>
            <a:off x="11044955" y="88742"/>
            <a:ext cx="603558" cy="609648"/>
          </a:xfrm>
          <a:prstGeom prst="rect">
            <a:avLst/>
          </a:prstGeom>
          <a:noFill/>
          <a:ln cap="flat">
            <a:noFill/>
          </a:ln>
        </p:spPr>
      </p:pic>
      <p:pic>
        <p:nvPicPr>
          <p:cNvPr id="9" name="Picture 9">
            <a:extLst>
              <a:ext uri="{FF2B5EF4-FFF2-40B4-BE49-F238E27FC236}">
                <a16:creationId xmlns:a16="http://schemas.microsoft.com/office/drawing/2014/main" id="{EF9666CF-F757-4FD7-9FC8-7F7CAFB10FEA}"/>
              </a:ext>
            </a:extLst>
          </p:cNvPr>
          <p:cNvPicPr>
            <a:picLocks noChangeAspect="1"/>
          </p:cNvPicPr>
          <p:nvPr/>
        </p:nvPicPr>
        <p:blipFill>
          <a:blip r:embed="rId4"/>
          <a:srcRect/>
          <a:stretch>
            <a:fillRect/>
          </a:stretch>
        </p:blipFill>
        <p:spPr>
          <a:xfrm>
            <a:off x="4256394" y="4336706"/>
            <a:ext cx="4534902" cy="750219"/>
          </a:xfrm>
          <a:prstGeom prst="rect">
            <a:avLst/>
          </a:prstGeom>
          <a:noFill/>
          <a:ln w="228600" cap="sq">
            <a:solidFill>
              <a:srgbClr val="4472C4"/>
            </a:solidFill>
            <a:prstDash val="solid"/>
            <a:miter/>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7">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643824C5-F195-4EC1-949F-6EBB076D6948}"/>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60F4DB31-090B-4C5A-99C5-5CB2E490DC6F}"/>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E8B5D63A-4A12-4692-8B99-61846911FD93}"/>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Analysis</a:t>
            </a:r>
          </a:p>
        </p:txBody>
      </p:sp>
      <p:sp>
        <p:nvSpPr>
          <p:cNvPr id="5" name="TextBox 3">
            <a:extLst>
              <a:ext uri="{FF2B5EF4-FFF2-40B4-BE49-F238E27FC236}">
                <a16:creationId xmlns:a16="http://schemas.microsoft.com/office/drawing/2014/main" id="{38C323F2-C41B-4A5D-99EF-668A841839E8}"/>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6FF5AF31-904E-441F-BE77-7C08E0FEC845}"/>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D1473416-9EED-4204-B0E9-D675E869077E}"/>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SzPct val="100000"/>
              <a:buChar char="•"/>
              <a:tabLst/>
              <a:defRPr sz="1800" b="0" i="0" u="none" strike="noStrike" kern="0" cap="none" spc="0" baseline="0">
                <a:solidFill>
                  <a:srgbClr val="000000"/>
                </a:solidFill>
                <a:uFillTx/>
              </a:defRPr>
            </a:pPr>
            <a:endParaRPr lang="en-US" sz="4800" b="0" i="1"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CC2486F8-B3A9-4948-8C4B-C8DD20681B80}"/>
              </a:ext>
            </a:extLst>
          </p:cNvPr>
          <p:cNvPicPr>
            <a:picLocks noChangeAspect="1"/>
          </p:cNvPicPr>
          <p:nvPr/>
        </p:nvPicPr>
        <p:blipFill>
          <a:blip r:embed="rId3"/>
          <a:stretch>
            <a:fillRect/>
          </a:stretch>
        </p:blipFill>
        <p:spPr>
          <a:xfrm>
            <a:off x="10997817" y="98169"/>
            <a:ext cx="603558" cy="609648"/>
          </a:xfrm>
          <a:prstGeom prst="rect">
            <a:avLst/>
          </a:prstGeom>
          <a:noFill/>
          <a:ln cap="flat">
            <a:noFill/>
          </a:ln>
        </p:spPr>
      </p:pic>
      <p:grpSp>
        <p:nvGrpSpPr>
          <p:cNvPr id="9" name="Diagram 9">
            <a:extLst>
              <a:ext uri="{FF2B5EF4-FFF2-40B4-BE49-F238E27FC236}">
                <a16:creationId xmlns:a16="http://schemas.microsoft.com/office/drawing/2014/main" id="{56E52AA0-63EE-43E5-BD24-9472E169F4BA}"/>
              </a:ext>
            </a:extLst>
          </p:cNvPr>
          <p:cNvGrpSpPr/>
          <p:nvPr/>
        </p:nvGrpSpPr>
        <p:grpSpPr>
          <a:xfrm>
            <a:off x="216813" y="1187778"/>
            <a:ext cx="11811789" cy="3553321"/>
            <a:chOff x="216813" y="1187778"/>
            <a:chExt cx="11811789" cy="3553321"/>
          </a:xfrm>
        </p:grpSpPr>
        <p:sp>
          <p:nvSpPr>
            <p:cNvPr id="10" name="Freeform: Shape 9">
              <a:extLst>
                <a:ext uri="{FF2B5EF4-FFF2-40B4-BE49-F238E27FC236}">
                  <a16:creationId xmlns:a16="http://schemas.microsoft.com/office/drawing/2014/main" id="{7EA44B52-AE56-43C1-8D29-BBB01D9BA4D2}"/>
                </a:ext>
              </a:extLst>
            </p:cNvPr>
            <p:cNvSpPr/>
            <p:nvPr/>
          </p:nvSpPr>
          <p:spPr>
            <a:xfrm>
              <a:off x="216813" y="1187778"/>
              <a:ext cx="11811789" cy="703201"/>
            </a:xfrm>
            <a:custGeom>
              <a:avLst/>
              <a:gdLst>
                <a:gd name="f0" fmla="val 10800000"/>
                <a:gd name="f1" fmla="val 5400000"/>
                <a:gd name="f2" fmla="val 180"/>
                <a:gd name="f3" fmla="val w"/>
                <a:gd name="f4" fmla="val h"/>
                <a:gd name="f5" fmla="val 0"/>
                <a:gd name="f6" fmla="val 11811786"/>
                <a:gd name="f7" fmla="val 703202"/>
                <a:gd name="f8" fmla="val 117203"/>
                <a:gd name="f9" fmla="val 52474"/>
                <a:gd name="f10" fmla="val 11694583"/>
                <a:gd name="f11" fmla="val 11759312"/>
                <a:gd name="f12" fmla="val 585999"/>
                <a:gd name="f13" fmla="val 650728"/>
                <a:gd name="f14" fmla="+- 0 0 -90"/>
                <a:gd name="f15" fmla="*/ f3 1 11811786"/>
                <a:gd name="f16" fmla="*/ f4 1 703202"/>
                <a:gd name="f17" fmla="+- f7 0 f5"/>
                <a:gd name="f18" fmla="+- f6 0 f5"/>
                <a:gd name="f19" fmla="*/ f14 f0 1"/>
                <a:gd name="f20" fmla="*/ f18 1 11811786"/>
                <a:gd name="f21" fmla="*/ f17 1 703202"/>
                <a:gd name="f22" fmla="*/ 0 f18 1"/>
                <a:gd name="f23" fmla="*/ 117203 f17 1"/>
                <a:gd name="f24" fmla="*/ 117203 f18 1"/>
                <a:gd name="f25" fmla="*/ 0 f17 1"/>
                <a:gd name="f26" fmla="*/ 11694583 f18 1"/>
                <a:gd name="f27" fmla="*/ 11811786 f18 1"/>
                <a:gd name="f28" fmla="*/ 585999 f17 1"/>
                <a:gd name="f29" fmla="*/ 703202 f17 1"/>
                <a:gd name="f30" fmla="*/ f19 1 f2"/>
                <a:gd name="f31" fmla="*/ f22 1 11811786"/>
                <a:gd name="f32" fmla="*/ f23 1 703202"/>
                <a:gd name="f33" fmla="*/ f24 1 11811786"/>
                <a:gd name="f34" fmla="*/ f25 1 703202"/>
                <a:gd name="f35" fmla="*/ f26 1 11811786"/>
                <a:gd name="f36" fmla="*/ f27 1 11811786"/>
                <a:gd name="f37" fmla="*/ f28 1 703202"/>
                <a:gd name="f38" fmla="*/ f29 1 70320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1811786" h="70320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ED7D31"/>
            </a:solidFill>
            <a:ln cap="flat">
              <a:noFill/>
              <a:prstDash val="solid"/>
            </a:ln>
          </p:spPr>
          <p:txBody>
            <a:bodyPr vert="horz" wrap="square" lIns="141009" tIns="141009" rIns="141009" bIns="141009"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Kellogg's produces the most cold cereals, with 23 cereals in the dataset.</a:t>
              </a:r>
            </a:p>
          </p:txBody>
        </p:sp>
        <p:sp>
          <p:nvSpPr>
            <p:cNvPr id="11" name="Freeform: Shape 10">
              <a:extLst>
                <a:ext uri="{FF2B5EF4-FFF2-40B4-BE49-F238E27FC236}">
                  <a16:creationId xmlns:a16="http://schemas.microsoft.com/office/drawing/2014/main" id="{58274AB3-0CD5-4820-9D81-B8ECA8504303}"/>
                </a:ext>
              </a:extLst>
            </p:cNvPr>
            <p:cNvSpPr/>
            <p:nvPr/>
          </p:nvSpPr>
          <p:spPr>
            <a:xfrm>
              <a:off x="216813" y="1900744"/>
              <a:ext cx="11811789" cy="703201"/>
            </a:xfrm>
            <a:custGeom>
              <a:avLst/>
              <a:gdLst>
                <a:gd name="f0" fmla="val 10800000"/>
                <a:gd name="f1" fmla="val 5400000"/>
                <a:gd name="f2" fmla="val 180"/>
                <a:gd name="f3" fmla="val w"/>
                <a:gd name="f4" fmla="val h"/>
                <a:gd name="f5" fmla="val 0"/>
                <a:gd name="f6" fmla="val 11811786"/>
                <a:gd name="f7" fmla="val 703202"/>
                <a:gd name="f8" fmla="val 117203"/>
                <a:gd name="f9" fmla="val 52474"/>
                <a:gd name="f10" fmla="val 11694583"/>
                <a:gd name="f11" fmla="val 11759312"/>
                <a:gd name="f12" fmla="val 585999"/>
                <a:gd name="f13" fmla="val 650728"/>
                <a:gd name="f14" fmla="+- 0 0 -90"/>
                <a:gd name="f15" fmla="*/ f3 1 11811786"/>
                <a:gd name="f16" fmla="*/ f4 1 703202"/>
                <a:gd name="f17" fmla="+- f7 0 f5"/>
                <a:gd name="f18" fmla="+- f6 0 f5"/>
                <a:gd name="f19" fmla="*/ f14 f0 1"/>
                <a:gd name="f20" fmla="*/ f18 1 11811786"/>
                <a:gd name="f21" fmla="*/ f17 1 703202"/>
                <a:gd name="f22" fmla="*/ 0 f18 1"/>
                <a:gd name="f23" fmla="*/ 117203 f17 1"/>
                <a:gd name="f24" fmla="*/ 117203 f18 1"/>
                <a:gd name="f25" fmla="*/ 0 f17 1"/>
                <a:gd name="f26" fmla="*/ 11694583 f18 1"/>
                <a:gd name="f27" fmla="*/ 11811786 f18 1"/>
                <a:gd name="f28" fmla="*/ 585999 f17 1"/>
                <a:gd name="f29" fmla="*/ 703202 f17 1"/>
                <a:gd name="f30" fmla="*/ f19 1 f2"/>
                <a:gd name="f31" fmla="*/ f22 1 11811786"/>
                <a:gd name="f32" fmla="*/ f23 1 703202"/>
                <a:gd name="f33" fmla="*/ f24 1 11811786"/>
                <a:gd name="f34" fmla="*/ f25 1 703202"/>
                <a:gd name="f35" fmla="*/ f26 1 11811786"/>
                <a:gd name="f36" fmla="*/ f27 1 11811786"/>
                <a:gd name="f37" fmla="*/ f28 1 703202"/>
                <a:gd name="f38" fmla="*/ f29 1 70320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1811786" h="70320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5A5A5"/>
            </a:solidFill>
            <a:ln cap="flat">
              <a:noFill/>
              <a:prstDash val="solid"/>
            </a:ln>
          </p:spPr>
          <p:txBody>
            <a:bodyPr vert="horz" wrap="square" lIns="141009" tIns="141009" rIns="141009" bIns="141009"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The average protein content of hot cereals is 4.</a:t>
              </a:r>
            </a:p>
          </p:txBody>
        </p:sp>
        <p:sp>
          <p:nvSpPr>
            <p:cNvPr id="12" name="Freeform: Shape 11">
              <a:extLst>
                <a:ext uri="{FF2B5EF4-FFF2-40B4-BE49-F238E27FC236}">
                  <a16:creationId xmlns:a16="http://schemas.microsoft.com/office/drawing/2014/main" id="{2050EF52-FB81-466B-8330-7EB30F004C2D}"/>
                </a:ext>
              </a:extLst>
            </p:cNvPr>
            <p:cNvSpPr/>
            <p:nvPr/>
          </p:nvSpPr>
          <p:spPr>
            <a:xfrm>
              <a:off x="216813" y="2613126"/>
              <a:ext cx="11811789" cy="703201"/>
            </a:xfrm>
            <a:custGeom>
              <a:avLst/>
              <a:gdLst>
                <a:gd name="f0" fmla="val 10800000"/>
                <a:gd name="f1" fmla="val 5400000"/>
                <a:gd name="f2" fmla="val 180"/>
                <a:gd name="f3" fmla="val w"/>
                <a:gd name="f4" fmla="val h"/>
                <a:gd name="f5" fmla="val 0"/>
                <a:gd name="f6" fmla="val 11811786"/>
                <a:gd name="f7" fmla="val 703202"/>
                <a:gd name="f8" fmla="val 117203"/>
                <a:gd name="f9" fmla="val 52474"/>
                <a:gd name="f10" fmla="val 11694583"/>
                <a:gd name="f11" fmla="val 11759312"/>
                <a:gd name="f12" fmla="val 585999"/>
                <a:gd name="f13" fmla="val 650728"/>
                <a:gd name="f14" fmla="+- 0 0 -90"/>
                <a:gd name="f15" fmla="*/ f3 1 11811786"/>
                <a:gd name="f16" fmla="*/ f4 1 703202"/>
                <a:gd name="f17" fmla="+- f7 0 f5"/>
                <a:gd name="f18" fmla="+- f6 0 f5"/>
                <a:gd name="f19" fmla="*/ f14 f0 1"/>
                <a:gd name="f20" fmla="*/ f18 1 11811786"/>
                <a:gd name="f21" fmla="*/ f17 1 703202"/>
                <a:gd name="f22" fmla="*/ 0 f18 1"/>
                <a:gd name="f23" fmla="*/ 117203 f17 1"/>
                <a:gd name="f24" fmla="*/ 117203 f18 1"/>
                <a:gd name="f25" fmla="*/ 0 f17 1"/>
                <a:gd name="f26" fmla="*/ 11694583 f18 1"/>
                <a:gd name="f27" fmla="*/ 11811786 f18 1"/>
                <a:gd name="f28" fmla="*/ 585999 f17 1"/>
                <a:gd name="f29" fmla="*/ 703202 f17 1"/>
                <a:gd name="f30" fmla="*/ f19 1 f2"/>
                <a:gd name="f31" fmla="*/ f22 1 11811786"/>
                <a:gd name="f32" fmla="*/ f23 1 703202"/>
                <a:gd name="f33" fmla="*/ f24 1 11811786"/>
                <a:gd name="f34" fmla="*/ f25 1 703202"/>
                <a:gd name="f35" fmla="*/ f26 1 11811786"/>
                <a:gd name="f36" fmla="*/ f27 1 11811786"/>
                <a:gd name="f37" fmla="*/ f28 1 703202"/>
                <a:gd name="f38" fmla="*/ f29 1 70320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1811786" h="70320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FFC000"/>
            </a:solidFill>
            <a:ln cap="flat">
              <a:noFill/>
              <a:prstDash val="solid"/>
            </a:ln>
          </p:spPr>
          <p:txBody>
            <a:bodyPr vert="horz" wrap="square" lIns="141009" tIns="141009" rIns="141009" bIns="141009"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1088 grams of carbohydrates are present in all cold cereals.</a:t>
              </a:r>
            </a:p>
          </p:txBody>
        </p:sp>
        <p:sp>
          <p:nvSpPr>
            <p:cNvPr id="13" name="Freeform: Shape 12">
              <a:extLst>
                <a:ext uri="{FF2B5EF4-FFF2-40B4-BE49-F238E27FC236}">
                  <a16:creationId xmlns:a16="http://schemas.microsoft.com/office/drawing/2014/main" id="{0328565D-C048-4728-A70E-3E13DD5A0A81}"/>
                </a:ext>
              </a:extLst>
            </p:cNvPr>
            <p:cNvSpPr/>
            <p:nvPr/>
          </p:nvSpPr>
          <p:spPr>
            <a:xfrm>
              <a:off x="216813" y="3325508"/>
              <a:ext cx="11811789" cy="703201"/>
            </a:xfrm>
            <a:custGeom>
              <a:avLst/>
              <a:gdLst>
                <a:gd name="f0" fmla="val 10800000"/>
                <a:gd name="f1" fmla="val 5400000"/>
                <a:gd name="f2" fmla="val 180"/>
                <a:gd name="f3" fmla="val w"/>
                <a:gd name="f4" fmla="val h"/>
                <a:gd name="f5" fmla="val 0"/>
                <a:gd name="f6" fmla="val 11811786"/>
                <a:gd name="f7" fmla="val 703202"/>
                <a:gd name="f8" fmla="val 117203"/>
                <a:gd name="f9" fmla="val 52474"/>
                <a:gd name="f10" fmla="val 11694583"/>
                <a:gd name="f11" fmla="val 11759312"/>
                <a:gd name="f12" fmla="val 585999"/>
                <a:gd name="f13" fmla="val 650728"/>
                <a:gd name="f14" fmla="+- 0 0 -90"/>
                <a:gd name="f15" fmla="*/ f3 1 11811786"/>
                <a:gd name="f16" fmla="*/ f4 1 703202"/>
                <a:gd name="f17" fmla="+- f7 0 f5"/>
                <a:gd name="f18" fmla="+- f6 0 f5"/>
                <a:gd name="f19" fmla="*/ f14 f0 1"/>
                <a:gd name="f20" fmla="*/ f18 1 11811786"/>
                <a:gd name="f21" fmla="*/ f17 1 703202"/>
                <a:gd name="f22" fmla="*/ 0 f18 1"/>
                <a:gd name="f23" fmla="*/ 117203 f17 1"/>
                <a:gd name="f24" fmla="*/ 117203 f18 1"/>
                <a:gd name="f25" fmla="*/ 0 f17 1"/>
                <a:gd name="f26" fmla="*/ 11694583 f18 1"/>
                <a:gd name="f27" fmla="*/ 11811786 f18 1"/>
                <a:gd name="f28" fmla="*/ 585999 f17 1"/>
                <a:gd name="f29" fmla="*/ 703202 f17 1"/>
                <a:gd name="f30" fmla="*/ f19 1 f2"/>
                <a:gd name="f31" fmla="*/ f22 1 11811786"/>
                <a:gd name="f32" fmla="*/ f23 1 703202"/>
                <a:gd name="f33" fmla="*/ f24 1 11811786"/>
                <a:gd name="f34" fmla="*/ f25 1 703202"/>
                <a:gd name="f35" fmla="*/ f26 1 11811786"/>
                <a:gd name="f36" fmla="*/ f27 1 11811786"/>
                <a:gd name="f37" fmla="*/ f28 1 703202"/>
                <a:gd name="f38" fmla="*/ f29 1 70320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1811786" h="70320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cap="flat">
              <a:noFill/>
              <a:prstDash val="solid"/>
            </a:ln>
          </p:spPr>
          <p:txBody>
            <a:bodyPr vert="horz" wrap="square" lIns="141009" tIns="141009" rIns="141009" bIns="141009"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The dataset contains 77 distinct kinds of cereal.</a:t>
              </a:r>
            </a:p>
          </p:txBody>
        </p:sp>
        <p:sp>
          <p:nvSpPr>
            <p:cNvPr id="14" name="Freeform: Shape 13">
              <a:extLst>
                <a:ext uri="{FF2B5EF4-FFF2-40B4-BE49-F238E27FC236}">
                  <a16:creationId xmlns:a16="http://schemas.microsoft.com/office/drawing/2014/main" id="{BC4451D2-F57C-4117-B490-A229815F67FF}"/>
                </a:ext>
              </a:extLst>
            </p:cNvPr>
            <p:cNvSpPr/>
            <p:nvPr/>
          </p:nvSpPr>
          <p:spPr>
            <a:xfrm>
              <a:off x="216813" y="4037898"/>
              <a:ext cx="11811789" cy="703201"/>
            </a:xfrm>
            <a:custGeom>
              <a:avLst/>
              <a:gdLst>
                <a:gd name="f0" fmla="val 10800000"/>
                <a:gd name="f1" fmla="val 5400000"/>
                <a:gd name="f2" fmla="val 180"/>
                <a:gd name="f3" fmla="val w"/>
                <a:gd name="f4" fmla="val h"/>
                <a:gd name="f5" fmla="val 0"/>
                <a:gd name="f6" fmla="val 11811786"/>
                <a:gd name="f7" fmla="val 703202"/>
                <a:gd name="f8" fmla="val 117203"/>
                <a:gd name="f9" fmla="val 52474"/>
                <a:gd name="f10" fmla="val 11694583"/>
                <a:gd name="f11" fmla="val 11759312"/>
                <a:gd name="f12" fmla="val 585999"/>
                <a:gd name="f13" fmla="val 650728"/>
                <a:gd name="f14" fmla="+- 0 0 -90"/>
                <a:gd name="f15" fmla="*/ f3 1 11811786"/>
                <a:gd name="f16" fmla="*/ f4 1 703202"/>
                <a:gd name="f17" fmla="+- f7 0 f5"/>
                <a:gd name="f18" fmla="+- f6 0 f5"/>
                <a:gd name="f19" fmla="*/ f14 f0 1"/>
                <a:gd name="f20" fmla="*/ f18 1 11811786"/>
                <a:gd name="f21" fmla="*/ f17 1 703202"/>
                <a:gd name="f22" fmla="*/ 0 f18 1"/>
                <a:gd name="f23" fmla="*/ 117203 f17 1"/>
                <a:gd name="f24" fmla="*/ 117203 f18 1"/>
                <a:gd name="f25" fmla="*/ 0 f17 1"/>
                <a:gd name="f26" fmla="*/ 11694583 f18 1"/>
                <a:gd name="f27" fmla="*/ 11811786 f18 1"/>
                <a:gd name="f28" fmla="*/ 585999 f17 1"/>
                <a:gd name="f29" fmla="*/ 703202 f17 1"/>
                <a:gd name="f30" fmla="*/ f19 1 f2"/>
                <a:gd name="f31" fmla="*/ f22 1 11811786"/>
                <a:gd name="f32" fmla="*/ f23 1 703202"/>
                <a:gd name="f33" fmla="*/ f24 1 11811786"/>
                <a:gd name="f34" fmla="*/ f25 1 703202"/>
                <a:gd name="f35" fmla="*/ f26 1 11811786"/>
                <a:gd name="f36" fmla="*/ f27 1 11811786"/>
                <a:gd name="f37" fmla="*/ f28 1 703202"/>
                <a:gd name="f38" fmla="*/ f29 1 70320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1811786" h="70320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70AD47"/>
            </a:solidFill>
            <a:ln cap="flat">
              <a:noFill/>
              <a:prstDash val="solid"/>
            </a:ln>
          </p:spPr>
          <p:txBody>
            <a:bodyPr vert="horz" wrap="square" lIns="141009" tIns="141009" rIns="141009" bIns="141009"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Cap 'n' Crunch, which has a rating of 18.04% and 12 grams of sugar, is the cereal with the lowest rating.</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42">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10B07C7F-0055-4727-9A9D-44E4AEA4967D}"/>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529ACFFF-2399-40A9-9F9B-6F8A56AFCB4B}"/>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BD7914BA-8FD8-4CD2-A8A7-1504CB2FE72C}"/>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Insights Analysis</a:t>
            </a:r>
          </a:p>
        </p:txBody>
      </p:sp>
      <p:sp>
        <p:nvSpPr>
          <p:cNvPr id="5" name="TextBox 3">
            <a:extLst>
              <a:ext uri="{FF2B5EF4-FFF2-40B4-BE49-F238E27FC236}">
                <a16:creationId xmlns:a16="http://schemas.microsoft.com/office/drawing/2014/main" id="{89604C01-A6D7-43CE-8861-210A9799300D}"/>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10D8AB6A-D4F2-45A9-8AB2-944DB0579208}"/>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CCA74B4A-B053-42E5-837B-BC9007DA97B2}"/>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SzPct val="100000"/>
              <a:buChar char="•"/>
              <a:tabLst/>
              <a:defRPr sz="1800" b="0" i="0" u="none" strike="noStrike" kern="0" cap="none" spc="0" baseline="0">
                <a:solidFill>
                  <a:srgbClr val="000000"/>
                </a:solidFill>
                <a:uFillTx/>
              </a:defRPr>
            </a:pPr>
            <a:endParaRPr lang="en-US" sz="4800" b="0" i="1" u="none" strike="noStrike" kern="1200" cap="none" spc="-50" baseline="0">
              <a:solidFill>
                <a:srgbClr val="FFFFFF"/>
              </a:solidFill>
              <a:uFillTx/>
              <a:latin typeface="Bookman Old Style"/>
            </a:endParaRPr>
          </a:p>
        </p:txBody>
      </p:sp>
      <p:pic>
        <p:nvPicPr>
          <p:cNvPr id="8" name="Picture 7">
            <a:extLst>
              <a:ext uri="{FF2B5EF4-FFF2-40B4-BE49-F238E27FC236}">
                <a16:creationId xmlns:a16="http://schemas.microsoft.com/office/drawing/2014/main" id="{1C9938D6-1D92-4041-BFC2-F1CF971FBA21}"/>
              </a:ext>
            </a:extLst>
          </p:cNvPr>
          <p:cNvPicPr>
            <a:picLocks noChangeAspect="1"/>
          </p:cNvPicPr>
          <p:nvPr/>
        </p:nvPicPr>
        <p:blipFill>
          <a:blip r:embed="rId3"/>
          <a:stretch>
            <a:fillRect/>
          </a:stretch>
        </p:blipFill>
        <p:spPr>
          <a:xfrm>
            <a:off x="10997817" y="98169"/>
            <a:ext cx="603558" cy="609648"/>
          </a:xfrm>
          <a:prstGeom prst="rect">
            <a:avLst/>
          </a:prstGeom>
          <a:noFill/>
          <a:ln cap="flat">
            <a:noFill/>
          </a:ln>
        </p:spPr>
      </p:pic>
      <p:grpSp>
        <p:nvGrpSpPr>
          <p:cNvPr id="9" name="Diagram 9">
            <a:extLst>
              <a:ext uri="{FF2B5EF4-FFF2-40B4-BE49-F238E27FC236}">
                <a16:creationId xmlns:a16="http://schemas.microsoft.com/office/drawing/2014/main" id="{74308761-1C24-4196-94AD-689B40D34073}"/>
              </a:ext>
            </a:extLst>
          </p:cNvPr>
          <p:cNvGrpSpPr/>
          <p:nvPr/>
        </p:nvGrpSpPr>
        <p:grpSpPr>
          <a:xfrm>
            <a:off x="603311" y="881426"/>
            <a:ext cx="10991654" cy="3899596"/>
            <a:chOff x="603311" y="881426"/>
            <a:chExt cx="10991654" cy="3899596"/>
          </a:xfrm>
        </p:grpSpPr>
        <p:sp>
          <p:nvSpPr>
            <p:cNvPr id="10" name="Freeform: Shape 9">
              <a:extLst>
                <a:ext uri="{FF2B5EF4-FFF2-40B4-BE49-F238E27FC236}">
                  <a16:creationId xmlns:a16="http://schemas.microsoft.com/office/drawing/2014/main" id="{1207F3A4-90A4-4BC6-B1B8-55C650C5008E}"/>
                </a:ext>
              </a:extLst>
            </p:cNvPr>
            <p:cNvSpPr/>
            <p:nvPr/>
          </p:nvSpPr>
          <p:spPr>
            <a:xfrm>
              <a:off x="603311" y="881426"/>
              <a:ext cx="10991654" cy="782388"/>
            </a:xfrm>
            <a:custGeom>
              <a:avLst/>
              <a:gdLst>
                <a:gd name="f0" fmla="val 10800000"/>
                <a:gd name="f1" fmla="val 5400000"/>
                <a:gd name="f2" fmla="val 180"/>
                <a:gd name="f3" fmla="val w"/>
                <a:gd name="f4" fmla="val h"/>
                <a:gd name="f5" fmla="val 0"/>
                <a:gd name="f6" fmla="val 10991653"/>
                <a:gd name="f7" fmla="val 782391"/>
                <a:gd name="f8" fmla="val 130401"/>
                <a:gd name="f9" fmla="val 58383"/>
                <a:gd name="f10" fmla="val 10861252"/>
                <a:gd name="f11" fmla="val 10933270"/>
                <a:gd name="f12" fmla="val 651990"/>
                <a:gd name="f13" fmla="val 724008"/>
                <a:gd name="f14" fmla="+- 0 0 -90"/>
                <a:gd name="f15" fmla="*/ f3 1 10991653"/>
                <a:gd name="f16" fmla="*/ f4 1 782391"/>
                <a:gd name="f17" fmla="+- f7 0 f5"/>
                <a:gd name="f18" fmla="+- f6 0 f5"/>
                <a:gd name="f19" fmla="*/ f14 f0 1"/>
                <a:gd name="f20" fmla="*/ f18 1 10991653"/>
                <a:gd name="f21" fmla="*/ f17 1 782391"/>
                <a:gd name="f22" fmla="*/ 0 f18 1"/>
                <a:gd name="f23" fmla="*/ 130401 f17 1"/>
                <a:gd name="f24" fmla="*/ 130401 f18 1"/>
                <a:gd name="f25" fmla="*/ 0 f17 1"/>
                <a:gd name="f26" fmla="*/ 10861252 f18 1"/>
                <a:gd name="f27" fmla="*/ 10991653 f18 1"/>
                <a:gd name="f28" fmla="*/ 651990 f17 1"/>
                <a:gd name="f29" fmla="*/ 782391 f17 1"/>
                <a:gd name="f30" fmla="*/ f19 1 f2"/>
                <a:gd name="f31" fmla="*/ f22 1 10991653"/>
                <a:gd name="f32" fmla="*/ f23 1 782391"/>
                <a:gd name="f33" fmla="*/ f24 1 10991653"/>
                <a:gd name="f34" fmla="*/ f25 1 782391"/>
                <a:gd name="f35" fmla="*/ f26 1 10991653"/>
                <a:gd name="f36" fmla="*/ f27 1 10991653"/>
                <a:gd name="f37" fmla="*/ f28 1 782391"/>
                <a:gd name="f38" fmla="*/ f29 1 78239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0991653" h="78239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ED7D31"/>
            </a:solidFill>
            <a:ln cap="flat">
              <a:noFill/>
              <a:prstDash val="solid"/>
            </a:ln>
          </p:spPr>
          <p:txBody>
            <a:bodyPr vert="horz" wrap="square" lIns="144877" tIns="144877" rIns="144877" bIns="144877"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The highest sugar content per gram is 15, with Golden Crisp rated 35.25 and Smacks rated 31.23.</a:t>
              </a:r>
            </a:p>
          </p:txBody>
        </p:sp>
        <p:sp>
          <p:nvSpPr>
            <p:cNvPr id="11" name="Freeform: Shape 10">
              <a:extLst>
                <a:ext uri="{FF2B5EF4-FFF2-40B4-BE49-F238E27FC236}">
                  <a16:creationId xmlns:a16="http://schemas.microsoft.com/office/drawing/2014/main" id="{30F330EE-00A6-49FB-BD52-9CD5CC699F83}"/>
                </a:ext>
              </a:extLst>
            </p:cNvPr>
            <p:cNvSpPr/>
            <p:nvPr/>
          </p:nvSpPr>
          <p:spPr>
            <a:xfrm>
              <a:off x="603311" y="1677978"/>
              <a:ext cx="10991654" cy="782388"/>
            </a:xfrm>
            <a:custGeom>
              <a:avLst/>
              <a:gdLst>
                <a:gd name="f0" fmla="val 10800000"/>
                <a:gd name="f1" fmla="val 5400000"/>
                <a:gd name="f2" fmla="val 180"/>
                <a:gd name="f3" fmla="val w"/>
                <a:gd name="f4" fmla="val h"/>
                <a:gd name="f5" fmla="val 0"/>
                <a:gd name="f6" fmla="val 10991653"/>
                <a:gd name="f7" fmla="val 782391"/>
                <a:gd name="f8" fmla="val 130401"/>
                <a:gd name="f9" fmla="val 58383"/>
                <a:gd name="f10" fmla="val 10861252"/>
                <a:gd name="f11" fmla="val 10933270"/>
                <a:gd name="f12" fmla="val 651990"/>
                <a:gd name="f13" fmla="val 724008"/>
                <a:gd name="f14" fmla="+- 0 0 -90"/>
                <a:gd name="f15" fmla="*/ f3 1 10991653"/>
                <a:gd name="f16" fmla="*/ f4 1 782391"/>
                <a:gd name="f17" fmla="+- f7 0 f5"/>
                <a:gd name="f18" fmla="+- f6 0 f5"/>
                <a:gd name="f19" fmla="*/ f14 f0 1"/>
                <a:gd name="f20" fmla="*/ f18 1 10991653"/>
                <a:gd name="f21" fmla="*/ f17 1 782391"/>
                <a:gd name="f22" fmla="*/ 0 f18 1"/>
                <a:gd name="f23" fmla="*/ 130401 f17 1"/>
                <a:gd name="f24" fmla="*/ 130401 f18 1"/>
                <a:gd name="f25" fmla="*/ 0 f17 1"/>
                <a:gd name="f26" fmla="*/ 10861252 f18 1"/>
                <a:gd name="f27" fmla="*/ 10991653 f18 1"/>
                <a:gd name="f28" fmla="*/ 651990 f17 1"/>
                <a:gd name="f29" fmla="*/ 782391 f17 1"/>
                <a:gd name="f30" fmla="*/ f19 1 f2"/>
                <a:gd name="f31" fmla="*/ f22 1 10991653"/>
                <a:gd name="f32" fmla="*/ f23 1 782391"/>
                <a:gd name="f33" fmla="*/ f24 1 10991653"/>
                <a:gd name="f34" fmla="*/ f25 1 782391"/>
                <a:gd name="f35" fmla="*/ f26 1 10991653"/>
                <a:gd name="f36" fmla="*/ f27 1 10991653"/>
                <a:gd name="f37" fmla="*/ f28 1 782391"/>
                <a:gd name="f38" fmla="*/ f29 1 78239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0991653" h="78239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5A5A5"/>
            </a:solidFill>
            <a:ln cap="flat">
              <a:noFill/>
              <a:prstDash val="solid"/>
            </a:ln>
          </p:spPr>
          <p:txBody>
            <a:bodyPr vert="horz" wrap="square" lIns="144877" tIns="144877" rIns="144877" bIns="144877"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To help manage blood sugar levels, Cheerios and Special K have the highest protein and can be served cold.</a:t>
              </a:r>
            </a:p>
          </p:txBody>
        </p:sp>
        <p:sp>
          <p:nvSpPr>
            <p:cNvPr id="12" name="Freeform: Shape 11">
              <a:extLst>
                <a:ext uri="{FF2B5EF4-FFF2-40B4-BE49-F238E27FC236}">
                  <a16:creationId xmlns:a16="http://schemas.microsoft.com/office/drawing/2014/main" id="{FAD02100-6A23-4D57-A107-3D2BD18AED69}"/>
                </a:ext>
              </a:extLst>
            </p:cNvPr>
            <p:cNvSpPr/>
            <p:nvPr/>
          </p:nvSpPr>
          <p:spPr>
            <a:xfrm>
              <a:off x="603311" y="2474530"/>
              <a:ext cx="10991654" cy="782388"/>
            </a:xfrm>
            <a:custGeom>
              <a:avLst/>
              <a:gdLst>
                <a:gd name="f0" fmla="val 10800000"/>
                <a:gd name="f1" fmla="val 5400000"/>
                <a:gd name="f2" fmla="val 180"/>
                <a:gd name="f3" fmla="val w"/>
                <a:gd name="f4" fmla="val h"/>
                <a:gd name="f5" fmla="val 0"/>
                <a:gd name="f6" fmla="val 10991653"/>
                <a:gd name="f7" fmla="val 782391"/>
                <a:gd name="f8" fmla="val 130401"/>
                <a:gd name="f9" fmla="val 58383"/>
                <a:gd name="f10" fmla="val 10861252"/>
                <a:gd name="f11" fmla="val 10933270"/>
                <a:gd name="f12" fmla="val 651990"/>
                <a:gd name="f13" fmla="val 724008"/>
                <a:gd name="f14" fmla="+- 0 0 -90"/>
                <a:gd name="f15" fmla="*/ f3 1 10991653"/>
                <a:gd name="f16" fmla="*/ f4 1 782391"/>
                <a:gd name="f17" fmla="+- f7 0 f5"/>
                <a:gd name="f18" fmla="+- f6 0 f5"/>
                <a:gd name="f19" fmla="*/ f14 f0 1"/>
                <a:gd name="f20" fmla="*/ f18 1 10991653"/>
                <a:gd name="f21" fmla="*/ f17 1 782391"/>
                <a:gd name="f22" fmla="*/ 0 f18 1"/>
                <a:gd name="f23" fmla="*/ 130401 f17 1"/>
                <a:gd name="f24" fmla="*/ 130401 f18 1"/>
                <a:gd name="f25" fmla="*/ 0 f17 1"/>
                <a:gd name="f26" fmla="*/ 10861252 f18 1"/>
                <a:gd name="f27" fmla="*/ 10991653 f18 1"/>
                <a:gd name="f28" fmla="*/ 651990 f17 1"/>
                <a:gd name="f29" fmla="*/ 782391 f17 1"/>
                <a:gd name="f30" fmla="*/ f19 1 f2"/>
                <a:gd name="f31" fmla="*/ f22 1 10991653"/>
                <a:gd name="f32" fmla="*/ f23 1 782391"/>
                <a:gd name="f33" fmla="*/ f24 1 10991653"/>
                <a:gd name="f34" fmla="*/ f25 1 782391"/>
                <a:gd name="f35" fmla="*/ f26 1 10991653"/>
                <a:gd name="f36" fmla="*/ f27 1 10991653"/>
                <a:gd name="f37" fmla="*/ f28 1 782391"/>
                <a:gd name="f38" fmla="*/ f29 1 78239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0991653" h="78239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FFC000"/>
            </a:solidFill>
            <a:ln cap="flat">
              <a:noFill/>
              <a:prstDash val="solid"/>
            </a:ln>
          </p:spPr>
          <p:txBody>
            <a:bodyPr vert="horz" wrap="square" lIns="144877" tIns="144877" rIns="144877" bIns="144877"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With only -1 grams of sugar and 100 calories, Quaker Oatmeal has the lowest sugar content.</a:t>
              </a:r>
            </a:p>
          </p:txBody>
        </p:sp>
        <p:sp>
          <p:nvSpPr>
            <p:cNvPr id="13" name="Freeform: Shape 12">
              <a:extLst>
                <a:ext uri="{FF2B5EF4-FFF2-40B4-BE49-F238E27FC236}">
                  <a16:creationId xmlns:a16="http://schemas.microsoft.com/office/drawing/2014/main" id="{F020B56C-C050-44A9-894A-3FC787292845}"/>
                </a:ext>
              </a:extLst>
            </p:cNvPr>
            <p:cNvSpPr/>
            <p:nvPr/>
          </p:nvSpPr>
          <p:spPr>
            <a:xfrm>
              <a:off x="603311" y="3271092"/>
              <a:ext cx="10991654" cy="782388"/>
            </a:xfrm>
            <a:custGeom>
              <a:avLst/>
              <a:gdLst>
                <a:gd name="f0" fmla="val 10800000"/>
                <a:gd name="f1" fmla="val 5400000"/>
                <a:gd name="f2" fmla="val 180"/>
                <a:gd name="f3" fmla="val w"/>
                <a:gd name="f4" fmla="val h"/>
                <a:gd name="f5" fmla="val 0"/>
                <a:gd name="f6" fmla="val 10991653"/>
                <a:gd name="f7" fmla="val 782391"/>
                <a:gd name="f8" fmla="val 130401"/>
                <a:gd name="f9" fmla="val 58383"/>
                <a:gd name="f10" fmla="val 10861252"/>
                <a:gd name="f11" fmla="val 10933270"/>
                <a:gd name="f12" fmla="val 651990"/>
                <a:gd name="f13" fmla="val 724008"/>
                <a:gd name="f14" fmla="+- 0 0 -90"/>
                <a:gd name="f15" fmla="*/ f3 1 10991653"/>
                <a:gd name="f16" fmla="*/ f4 1 782391"/>
                <a:gd name="f17" fmla="+- f7 0 f5"/>
                <a:gd name="f18" fmla="+- f6 0 f5"/>
                <a:gd name="f19" fmla="*/ f14 f0 1"/>
                <a:gd name="f20" fmla="*/ f18 1 10991653"/>
                <a:gd name="f21" fmla="*/ f17 1 782391"/>
                <a:gd name="f22" fmla="*/ 0 f18 1"/>
                <a:gd name="f23" fmla="*/ 130401 f17 1"/>
                <a:gd name="f24" fmla="*/ 130401 f18 1"/>
                <a:gd name="f25" fmla="*/ 0 f17 1"/>
                <a:gd name="f26" fmla="*/ 10861252 f18 1"/>
                <a:gd name="f27" fmla="*/ 10991653 f18 1"/>
                <a:gd name="f28" fmla="*/ 651990 f17 1"/>
                <a:gd name="f29" fmla="*/ 782391 f17 1"/>
                <a:gd name="f30" fmla="*/ f19 1 f2"/>
                <a:gd name="f31" fmla="*/ f22 1 10991653"/>
                <a:gd name="f32" fmla="*/ f23 1 782391"/>
                <a:gd name="f33" fmla="*/ f24 1 10991653"/>
                <a:gd name="f34" fmla="*/ f25 1 782391"/>
                <a:gd name="f35" fmla="*/ f26 1 10991653"/>
                <a:gd name="f36" fmla="*/ f27 1 10991653"/>
                <a:gd name="f37" fmla="*/ f28 1 782391"/>
                <a:gd name="f38" fmla="*/ f29 1 78239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0991653" h="78239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cap="flat">
              <a:noFill/>
              <a:prstDash val="solid"/>
            </a:ln>
          </p:spPr>
          <p:txBody>
            <a:bodyPr vert="horz" wrap="square" lIns="144877" tIns="144877" rIns="144877" bIns="144877"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100% Bran and All-Bran with extra fiber have high fiber contents of 14 and 10 grams, respectively, to help control blood sugar levels.</a:t>
              </a:r>
            </a:p>
          </p:txBody>
        </p:sp>
        <p:sp>
          <p:nvSpPr>
            <p:cNvPr id="14" name="Freeform: Shape 13">
              <a:extLst>
                <a:ext uri="{FF2B5EF4-FFF2-40B4-BE49-F238E27FC236}">
                  <a16:creationId xmlns:a16="http://schemas.microsoft.com/office/drawing/2014/main" id="{F0030AE2-07F2-447E-90E7-46252939FFFA}"/>
                </a:ext>
              </a:extLst>
            </p:cNvPr>
            <p:cNvSpPr/>
            <p:nvPr/>
          </p:nvSpPr>
          <p:spPr>
            <a:xfrm>
              <a:off x="603311" y="3998634"/>
              <a:ext cx="10991654" cy="782388"/>
            </a:xfrm>
            <a:custGeom>
              <a:avLst/>
              <a:gdLst>
                <a:gd name="f0" fmla="val 10800000"/>
                <a:gd name="f1" fmla="val 5400000"/>
                <a:gd name="f2" fmla="val 180"/>
                <a:gd name="f3" fmla="val w"/>
                <a:gd name="f4" fmla="val h"/>
                <a:gd name="f5" fmla="val 0"/>
                <a:gd name="f6" fmla="val 10991653"/>
                <a:gd name="f7" fmla="val 782391"/>
                <a:gd name="f8" fmla="val 130401"/>
                <a:gd name="f9" fmla="val 58383"/>
                <a:gd name="f10" fmla="val 10861252"/>
                <a:gd name="f11" fmla="val 10933270"/>
                <a:gd name="f12" fmla="val 651990"/>
                <a:gd name="f13" fmla="val 724008"/>
                <a:gd name="f14" fmla="+- 0 0 -90"/>
                <a:gd name="f15" fmla="*/ f3 1 10991653"/>
                <a:gd name="f16" fmla="*/ f4 1 782391"/>
                <a:gd name="f17" fmla="+- f7 0 f5"/>
                <a:gd name="f18" fmla="+- f6 0 f5"/>
                <a:gd name="f19" fmla="*/ f14 f0 1"/>
                <a:gd name="f20" fmla="*/ f18 1 10991653"/>
                <a:gd name="f21" fmla="*/ f17 1 782391"/>
                <a:gd name="f22" fmla="*/ 0 f18 1"/>
                <a:gd name="f23" fmla="*/ 130401 f17 1"/>
                <a:gd name="f24" fmla="*/ 130401 f18 1"/>
                <a:gd name="f25" fmla="*/ 0 f17 1"/>
                <a:gd name="f26" fmla="*/ 10861252 f18 1"/>
                <a:gd name="f27" fmla="*/ 10991653 f18 1"/>
                <a:gd name="f28" fmla="*/ 651990 f17 1"/>
                <a:gd name="f29" fmla="*/ 782391 f17 1"/>
                <a:gd name="f30" fmla="*/ f19 1 f2"/>
                <a:gd name="f31" fmla="*/ f22 1 10991653"/>
                <a:gd name="f32" fmla="*/ f23 1 782391"/>
                <a:gd name="f33" fmla="*/ f24 1 10991653"/>
                <a:gd name="f34" fmla="*/ f25 1 782391"/>
                <a:gd name="f35" fmla="*/ f26 1 10991653"/>
                <a:gd name="f36" fmla="*/ f27 1 10991653"/>
                <a:gd name="f37" fmla="*/ f28 1 782391"/>
                <a:gd name="f38" fmla="*/ f29 1 78239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0991653" h="78239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70AD47"/>
            </a:solidFill>
            <a:ln cap="flat">
              <a:noFill/>
              <a:prstDash val="solid"/>
            </a:ln>
          </p:spPr>
          <p:txBody>
            <a:bodyPr vert="horz" wrap="square" lIns="144877" tIns="144877" rIns="144877" bIns="144877" anchor="ctr" anchorCtr="0" compatLnSpc="1">
              <a:no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Cold cereals typically contain 14.7 grams of carbs on average.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0">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77121086-E7DF-42BE-8184-9FE4D041D376}"/>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2EAFFCC2-E807-4EC3-B389-AD8BBC665E7B}"/>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5211B345-7871-4790-800F-76C626D9DA15}"/>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Dataset Details</a:t>
            </a:r>
          </a:p>
        </p:txBody>
      </p:sp>
      <p:sp>
        <p:nvSpPr>
          <p:cNvPr id="5" name="TextBox 3">
            <a:extLst>
              <a:ext uri="{FF2B5EF4-FFF2-40B4-BE49-F238E27FC236}">
                <a16:creationId xmlns:a16="http://schemas.microsoft.com/office/drawing/2014/main" id="{6B634355-86D3-459A-ADAF-05E59C3D3DA6}"/>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7593A04B-7AEE-4526-B29E-6227DB17F531}"/>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9325C954-62D5-452A-B5DA-3E33F91511DC}"/>
              </a:ext>
            </a:extLst>
          </p:cNvPr>
          <p:cNvSpPr/>
          <p:nvPr/>
        </p:nvSpPr>
        <p:spPr>
          <a:xfrm>
            <a:off x="669304" y="857835"/>
            <a:ext cx="11406435" cy="4081808"/>
          </a:xfrm>
          <a:prstGeom prst="rect">
            <a:avLst/>
          </a:prstGeom>
          <a:noFill/>
          <a:ln cap="flat">
            <a:noFill/>
            <a:prstDash val="solid"/>
          </a:ln>
        </p:spPr>
        <p:txBody>
          <a:bodyPr vert="horz" wrap="square" lIns="91440" tIns="45720" rIns="91440" bIns="45720" anchor="t" anchorCtr="0" compatLnSpc="1">
            <a:no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Name: Name of cereal</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mfr: Manufacturer of cereal</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type: Serving Type either Hot or Cold</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calories: calories per serving</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protein: grams of protein</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fat: grams of fat</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sodium: milligrams of sodium</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fiber: grams of dietary fiber</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carbo: grams of complex carbohydrates</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sugars: grams of sugars</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potass: milligrams of potassium</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vitamins: vitamins and minerals - 0, 25, or 100, indicating the typical percentage of FDA recommended</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shelf: display shelf (1, 2, or 3, counting from the floor)</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weight: weight in ounces of one serving</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cups: number of cups in one serving</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rating: a rating of the cereals (Possibly from Consumer Reports?)</a:t>
            </a:r>
          </a:p>
        </p:txBody>
      </p:sp>
      <p:pic>
        <p:nvPicPr>
          <p:cNvPr id="8" name="Picture 7">
            <a:extLst>
              <a:ext uri="{FF2B5EF4-FFF2-40B4-BE49-F238E27FC236}">
                <a16:creationId xmlns:a16="http://schemas.microsoft.com/office/drawing/2014/main" id="{ED174B7F-8FE8-43E8-9B36-3A5548706154}"/>
              </a:ext>
            </a:extLst>
          </p:cNvPr>
          <p:cNvPicPr>
            <a:picLocks noChangeAspect="1"/>
          </p:cNvPicPr>
          <p:nvPr/>
        </p:nvPicPr>
        <p:blipFill>
          <a:blip r:embed="rId3"/>
          <a:stretch>
            <a:fillRect/>
          </a:stretch>
        </p:blipFill>
        <p:spPr>
          <a:xfrm>
            <a:off x="10875270" y="79315"/>
            <a:ext cx="603558" cy="609648"/>
          </a:xfrm>
          <a:prstGeom prst="rect">
            <a:avLst/>
          </a:prstGeom>
          <a:noFill/>
          <a:ln cap="flat">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0A4497C7-8ADF-4198-93D4-CFBCA465F017}"/>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43959ABE-9F16-48D6-8B70-391AE6CDC10A}"/>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40AB0D0A-2D30-499A-86E7-220D3A931EA6}"/>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Conclusion</a:t>
            </a:r>
          </a:p>
        </p:txBody>
      </p:sp>
      <p:sp>
        <p:nvSpPr>
          <p:cNvPr id="5" name="TextBox 3">
            <a:extLst>
              <a:ext uri="{FF2B5EF4-FFF2-40B4-BE49-F238E27FC236}">
                <a16:creationId xmlns:a16="http://schemas.microsoft.com/office/drawing/2014/main" id="{5CE308B3-5309-49E9-9A5C-2999996DB30E}"/>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0AD41FF6-5FF6-4AA0-B159-85C4C08AB15A}"/>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C3B07EA4-1B26-49D5-8A67-486591DF3E77}"/>
              </a:ext>
            </a:extLst>
          </p:cNvPr>
          <p:cNvSpPr/>
          <p:nvPr/>
        </p:nvSpPr>
        <p:spPr>
          <a:xfrm>
            <a:off x="113120" y="754142"/>
            <a:ext cx="11972038" cy="4213783"/>
          </a:xfrm>
          <a:prstGeom prst="rect">
            <a:avLst/>
          </a:prstGeom>
          <a:noFill/>
          <a:ln cap="flat">
            <a:noFill/>
            <a:prstDash val="solid"/>
          </a:ln>
        </p:spPr>
        <p:txBody>
          <a:bodyPr vert="horz" wrap="square" lIns="91440" tIns="45720" rIns="91440" bIns="45720" anchor="t" anchorCtr="0" compatLnSpc="1">
            <a:no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0" cap="none" spc="-50" baseline="0">
                <a:solidFill>
                  <a:srgbClr val="FFFFFF"/>
                </a:solidFill>
                <a:uFillTx/>
                <a:latin typeface="Bookman Old Style"/>
              </a:rPr>
              <a:t>The </a:t>
            </a:r>
            <a:r>
              <a:rPr lang="en-US" sz="1800" b="0" i="0" u="none" strike="noStrike" kern="1200" cap="none" spc="-50" baseline="0">
                <a:solidFill>
                  <a:srgbClr val="FFFFFF"/>
                </a:solidFill>
                <a:uFillTx/>
                <a:latin typeface="Bookman Old Style"/>
              </a:rPr>
              <a:t>analysis has identified several cereal options that are suitable for diabetes patients aiming to manage their blood sugar levels and nutrient intake. The top recommendations are:</a:t>
            </a:r>
          </a:p>
          <a:p>
            <a:pPr marL="742950" marR="0" lvl="1"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800" b="0" i="0" u="none" strike="noStrike" kern="1200" cap="none" spc="-50" baseline="0">
                <a:solidFill>
                  <a:srgbClr val="FFFFFF"/>
                </a:solidFill>
                <a:uFillTx/>
                <a:latin typeface="Bookman Old Style"/>
              </a:rPr>
              <a:t> All Bran with Extra Fiber and 100% Bran, which offer high fiber content to support digestive health and satiety.</a:t>
            </a:r>
          </a:p>
          <a:p>
            <a:pPr marL="742950" marR="0" lvl="1"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800" b="0" i="0" u="none" strike="noStrike" kern="1200" cap="none" spc="-50" baseline="0">
                <a:solidFill>
                  <a:srgbClr val="FFFFFF"/>
                </a:solidFill>
                <a:uFillTx/>
                <a:latin typeface="Bookman Old Style"/>
              </a:rPr>
              <a:t>Cheerios and Special K, which provide high protein content to help regulate blood sugar and insulin levels.</a:t>
            </a:r>
          </a:p>
          <a:p>
            <a:pPr marL="742950" marR="0" lvl="1" indent="-285750" algn="l" defTabSz="914400" rtl="0" fontAlgn="auto" hangingPunct="1">
              <a:lnSpc>
                <a:spcPct val="100000"/>
              </a:lnSpc>
              <a:spcBef>
                <a:spcPts val="0"/>
              </a:spcBef>
              <a:spcAft>
                <a:spcPts val="0"/>
              </a:spcAft>
              <a:buSzPct val="100000"/>
              <a:buFont typeface="Wingdings" pitchFamily="2"/>
              <a:buChar char="ü"/>
              <a:tabLst/>
              <a:defRPr sz="1800" b="0" i="0" u="none" strike="noStrike" kern="0" cap="none" spc="0" baseline="0">
                <a:solidFill>
                  <a:srgbClr val="000000"/>
                </a:solidFill>
                <a:uFillTx/>
              </a:defRPr>
            </a:pPr>
            <a:r>
              <a:rPr lang="en-US" sz="1800" b="0" i="0" u="none" strike="noStrike" kern="1200" cap="none" spc="-50" baseline="0">
                <a:solidFill>
                  <a:srgbClr val="FFFFFF"/>
                </a:solidFill>
                <a:uFillTx/>
                <a:latin typeface="Bookman Old Style"/>
              </a:rPr>
              <a:t>Quaker Oatmeal, which offers a low sugar and calorie content, making it an excellent choice for diabetes patients.</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50" baseline="0">
                <a:solidFill>
                  <a:srgbClr val="FFFFFF"/>
                </a:solidFill>
                <a:uFillTx/>
                <a:latin typeface="Bookman Old Style"/>
              </a:rPr>
              <a:t>These cereals can be incorporated into a balanced diet, taking into account individual calorie and nutrient needs. Diabetes patients should aim to consume 25-30 grams of fiber, 15-20% of protein, and limit sugar intake to less than 10% of daily calories.</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50" baseline="0">
                <a:solidFill>
                  <a:srgbClr val="FFFFFF"/>
                </a:solidFill>
                <a:uFillTx/>
                <a:latin typeface="Bookman Old Style"/>
              </a:rPr>
              <a:t>By choosing these cereals, diabetes patients can effectively manage their blood sugar levels, maintain a healthy weight, and reduce the risk of complications. It is essential to remember that a balanced diet should be combined with regular physical activity and medication adherence (if prescribed) to effectively manage diabetes.</a:t>
            </a:r>
          </a:p>
        </p:txBody>
      </p:sp>
      <p:pic>
        <p:nvPicPr>
          <p:cNvPr id="8" name="Picture 7">
            <a:extLst>
              <a:ext uri="{FF2B5EF4-FFF2-40B4-BE49-F238E27FC236}">
                <a16:creationId xmlns:a16="http://schemas.microsoft.com/office/drawing/2014/main" id="{19D62E30-3381-43A8-A1E2-F7858334FEE8}"/>
              </a:ext>
            </a:extLst>
          </p:cNvPr>
          <p:cNvPicPr>
            <a:picLocks noChangeAspect="1"/>
          </p:cNvPicPr>
          <p:nvPr/>
        </p:nvPicPr>
        <p:blipFill>
          <a:blip r:embed="rId3"/>
          <a:stretch>
            <a:fillRect/>
          </a:stretch>
        </p:blipFill>
        <p:spPr>
          <a:xfrm>
            <a:off x="11007245" y="79315"/>
            <a:ext cx="603558" cy="609648"/>
          </a:xfrm>
          <a:prstGeom prst="rect">
            <a:avLst/>
          </a:prstGeom>
          <a:noFill/>
          <a:ln cap="flat">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1C2DB01B-8734-4A12-AAEA-B12CDB173E85}"/>
              </a:ext>
            </a:extLst>
          </p:cNvPr>
          <p:cNvPicPr>
            <a:picLocks noGrp="1" noChangeAspect="1"/>
          </p:cNvPicPr>
          <p:nvPr>
            <p:ph idx="1"/>
          </p:nvPr>
        </p:nvPicPr>
        <p:blipFill>
          <a:blip r:embed="rId2"/>
          <a:stretch>
            <a:fillRect/>
          </a:stretch>
        </p:blipFill>
        <p:spPr>
          <a:xfrm>
            <a:off x="2960013" y="256836"/>
            <a:ext cx="5825761" cy="582576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9">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62BE3001-6176-4B4F-BFA6-AED31D0D930F}"/>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3513932C-8089-4539-8764-F60A319201A1}"/>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F1189CEC-B9BD-4452-9725-49A728ECD4BA}"/>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Data Transformation: </a:t>
            </a:r>
            <a:r>
              <a:rPr lang="en-US" sz="2800" i="1" cap="none" spc="-50">
                <a:solidFill>
                  <a:srgbClr val="FFFFFF"/>
                </a:solidFill>
                <a:latin typeface="Bookman Old Style"/>
              </a:rPr>
              <a:t>Cereals Characteristics</a:t>
            </a:r>
          </a:p>
        </p:txBody>
      </p:sp>
      <p:sp>
        <p:nvSpPr>
          <p:cNvPr id="5" name="TextBox 3">
            <a:extLst>
              <a:ext uri="{FF2B5EF4-FFF2-40B4-BE49-F238E27FC236}">
                <a16:creationId xmlns:a16="http://schemas.microsoft.com/office/drawing/2014/main" id="{84454B7C-4EE3-42F9-8ADF-8FA92089BD72}"/>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2EF20882-D1A8-4824-8E0D-2D18053A9087}"/>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53B7102A-3AD4-4C04-BD32-C8001F08BF43}"/>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mfr:</a:t>
            </a:r>
            <a:r>
              <a:rPr lang="en-US" sz="1600" b="0" i="0" u="none" strike="noStrike" kern="1200" cap="none" spc="0" baseline="0">
                <a:solidFill>
                  <a:srgbClr val="FFFFFF"/>
                </a:solidFill>
                <a:uFillTx/>
                <a:latin typeface="Bookman Old Style" pitchFamily="18"/>
              </a:rPr>
              <a:t> Manufacturer of cereal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A = American Home Food Products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G = General Mills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K = Kelloggs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N = Nabisco</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P = Post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Q = Quaker Oats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R = Ralston Purina</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type:</a:t>
            </a:r>
            <a:r>
              <a:rPr lang="en-US" sz="1600" b="0" i="0" u="none" strike="noStrike" kern="1200" cap="none" spc="0" baseline="0">
                <a:solidFill>
                  <a:srgbClr val="FFFFFF"/>
                </a:solidFill>
                <a:uFillTx/>
                <a:latin typeface="Bookman Old Style" pitchFamily="18"/>
              </a:rPr>
              <a:t> Cold or Hot.</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vitamins:</a:t>
            </a:r>
            <a:r>
              <a:rPr lang="en-US" sz="1600" b="0" i="0" u="none" strike="noStrike" kern="1200" cap="none" spc="0" baseline="0">
                <a:solidFill>
                  <a:srgbClr val="FFFFFF"/>
                </a:solidFill>
                <a:uFillTx/>
                <a:latin typeface="Bookman Old Style" pitchFamily="18"/>
              </a:rPr>
              <a:t> vitamins and minerals - 0%, 25%, or 100%.</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shelf:</a:t>
            </a:r>
            <a:r>
              <a:rPr lang="en-US" sz="1600" b="0" i="0" u="none" strike="noStrike" kern="1200" cap="none" spc="0" baseline="0">
                <a:solidFill>
                  <a:srgbClr val="FFFFFF"/>
                </a:solidFill>
                <a:uFillTx/>
                <a:latin typeface="Bookman Old Style" pitchFamily="18"/>
              </a:rPr>
              <a:t> display shelf 1st Floor, 2nd Floor, or 3rd Floor</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Unit of measurement</a:t>
            </a:r>
            <a:r>
              <a:rPr lang="en-US" sz="1600" b="0" i="0" u="none" strike="noStrike" kern="1200" cap="none" spc="0" baseline="0">
                <a:solidFill>
                  <a:srgbClr val="FFFFFF"/>
                </a:solidFill>
                <a:uFillTx/>
                <a:latin typeface="Bookman Old Style"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grams</a:t>
            </a:r>
            <a:r>
              <a:rPr lang="en-US" sz="1600" b="0" i="0" u="none" strike="noStrike" kern="1200" cap="none" spc="0" baseline="0">
                <a:solidFill>
                  <a:srgbClr val="FFFFFF"/>
                </a:solidFill>
                <a:uFillTx/>
                <a:latin typeface="Bookman Old Style" pitchFamily="18"/>
              </a:rPr>
              <a:t>: protein to protein_g, fat to fat_g, fiber to fiber_g, carbo to carbo_g, sugars to sugars_g.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milligram</a:t>
            </a:r>
            <a:r>
              <a:rPr lang="en-US" sz="1600" b="0" i="0" u="none" strike="noStrike" kern="1200" cap="none" spc="0" baseline="0">
                <a:solidFill>
                  <a:srgbClr val="FFFFFF"/>
                </a:solidFill>
                <a:uFillTx/>
                <a:latin typeface="Bookman Old Style" pitchFamily="18"/>
              </a:rPr>
              <a:t>: sodium to sodium_mg, potass to potass_mg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ounce</a:t>
            </a:r>
            <a:r>
              <a:rPr lang="en-US" sz="1600" b="0" i="0" u="none" strike="noStrike" kern="1200" cap="none" spc="0" baseline="0">
                <a:solidFill>
                  <a:srgbClr val="FFFFFF"/>
                </a:solidFill>
                <a:uFillTx/>
                <a:latin typeface="Bookman Old Style" pitchFamily="18"/>
              </a:rPr>
              <a:t>: weight to weight_oz</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Bookman Old Style" pitchFamily="18"/>
              </a:rPr>
              <a:t>cups</a:t>
            </a:r>
            <a:r>
              <a:rPr lang="en-US" sz="1600" b="0" i="0" u="none" strike="noStrike" kern="1200" cap="none" spc="0" baseline="0">
                <a:solidFill>
                  <a:srgbClr val="FFFFFF"/>
                </a:solidFill>
                <a:uFillTx/>
                <a:latin typeface="Bookman Old Style" pitchFamily="18"/>
              </a:rPr>
              <a:t>: cups to cup_c</a:t>
            </a:r>
          </a:p>
        </p:txBody>
      </p:sp>
      <p:pic>
        <p:nvPicPr>
          <p:cNvPr id="8" name="Picture 7">
            <a:extLst>
              <a:ext uri="{FF2B5EF4-FFF2-40B4-BE49-F238E27FC236}">
                <a16:creationId xmlns:a16="http://schemas.microsoft.com/office/drawing/2014/main" id="{E80A9070-DA60-4D10-83EF-14610F22A4EF}"/>
              </a:ext>
            </a:extLst>
          </p:cNvPr>
          <p:cNvPicPr>
            <a:picLocks noChangeAspect="1"/>
          </p:cNvPicPr>
          <p:nvPr/>
        </p:nvPicPr>
        <p:blipFill>
          <a:blip r:embed="rId3"/>
          <a:stretch>
            <a:fillRect/>
          </a:stretch>
        </p:blipFill>
        <p:spPr>
          <a:xfrm>
            <a:off x="11318333" y="98169"/>
            <a:ext cx="603558" cy="609648"/>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3">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D9551312-61F3-4547-90E6-8E244126EE5A}"/>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C7F48A54-D743-49FD-A5C8-E123179A21C8}"/>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7B85F565-6E13-4E81-AF45-2DA17F65EB0C}"/>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Data Transformation: </a:t>
            </a:r>
            <a:r>
              <a:rPr lang="en-US" sz="2800" i="1" cap="none" spc="-50">
                <a:solidFill>
                  <a:srgbClr val="FFFFFF"/>
                </a:solidFill>
                <a:latin typeface="Bookman Old Style"/>
              </a:rPr>
              <a:t>MySQL Syntax</a:t>
            </a:r>
          </a:p>
        </p:txBody>
      </p:sp>
      <p:sp>
        <p:nvSpPr>
          <p:cNvPr id="5" name="TextBox 3">
            <a:extLst>
              <a:ext uri="{FF2B5EF4-FFF2-40B4-BE49-F238E27FC236}">
                <a16:creationId xmlns:a16="http://schemas.microsoft.com/office/drawing/2014/main" id="{AB7174FE-5D48-4110-BB68-704E751165DC}"/>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44B800C7-96A3-46A7-AAD2-E48AFB6D570A}"/>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D2BF6E7F-7895-49EC-A162-B5D384363B07}"/>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3200" b="0" i="0" u="none" strike="noStrike" kern="1200" cap="none" spc="0" baseline="0">
                <a:solidFill>
                  <a:srgbClr val="FFFFFF"/>
                </a:solidFill>
                <a:uFillTx/>
                <a:latin typeface="Bookman Old Style" pitchFamily="18"/>
              </a:rPr>
              <a:t>Adding the units of measurement</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ALTER TABLE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protein TO protein_g,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fat TO fat_g,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sodium TO sodium_mg,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fiber TO fiber_g,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carbo TO carbo_g,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sugars TO sugars_g,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cups TO cups_c;</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potass TO potass_mg,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RENAME COLUMN weight TO weight_oz,</a:t>
            </a:r>
          </a:p>
        </p:txBody>
      </p:sp>
      <p:pic>
        <p:nvPicPr>
          <p:cNvPr id="8" name="Picture 7">
            <a:extLst>
              <a:ext uri="{FF2B5EF4-FFF2-40B4-BE49-F238E27FC236}">
                <a16:creationId xmlns:a16="http://schemas.microsoft.com/office/drawing/2014/main" id="{BE0A8600-3139-4EDC-8817-0EE387268AAC}"/>
              </a:ext>
            </a:extLst>
          </p:cNvPr>
          <p:cNvPicPr>
            <a:picLocks noChangeAspect="1"/>
          </p:cNvPicPr>
          <p:nvPr/>
        </p:nvPicPr>
        <p:blipFill>
          <a:blip r:embed="rId3"/>
          <a:stretch>
            <a:fillRect/>
          </a:stretch>
        </p:blipFill>
        <p:spPr>
          <a:xfrm>
            <a:off x="11318333" y="98169"/>
            <a:ext cx="603558" cy="609648"/>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6">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34E3A725-0846-4B23-8191-D6B0CB113025}"/>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0CC89070-6F24-47CD-A00D-4A9134F98909}"/>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8F557855-9C64-46D3-BB8E-9AC93C3149C0}"/>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Data Transformation: </a:t>
            </a:r>
            <a:r>
              <a:rPr lang="en-US" sz="2800" i="1" cap="none" spc="-50">
                <a:solidFill>
                  <a:srgbClr val="FFFFFF"/>
                </a:solidFill>
                <a:latin typeface="Bookman Old Style"/>
              </a:rPr>
              <a:t>MySQL Syntax</a:t>
            </a:r>
          </a:p>
        </p:txBody>
      </p:sp>
      <p:sp>
        <p:nvSpPr>
          <p:cNvPr id="5" name="TextBox 3">
            <a:extLst>
              <a:ext uri="{FF2B5EF4-FFF2-40B4-BE49-F238E27FC236}">
                <a16:creationId xmlns:a16="http://schemas.microsoft.com/office/drawing/2014/main" id="{4954C32A-7976-42DB-8E97-BF96A068B25B}"/>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FE30321F-66E2-44B3-8F1A-86A40507EC7A}"/>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7C81F23F-274C-4CB9-AC39-3B1FCE674E13}"/>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457200" marR="0" lvl="1"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FF0000"/>
                </a:solidFill>
                <a:uFillTx/>
                <a:latin typeface="Bookman Old Style" pitchFamily="18"/>
              </a:rPr>
              <a:t>NEED TO OFF THE SAFE UPDATE MODE IN SQL EDITOR</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000" b="0" i="0" u="none" strike="noStrike" kern="0" cap="none" spc="0" baseline="0">
              <a:solidFill>
                <a:srgbClr val="FFFFFF"/>
              </a:solidFill>
              <a:uFillTx/>
              <a:latin typeface="Bookman Old Style"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Adding percentage sign to the Vitamins.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Bookman Old Style" pitchFamily="18"/>
              </a:rPr>
              <a:t>Changing the datatype first.</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ALTER TABLE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CHANGE COLUMN vitamins vitamins TEXT;</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SET vitamins = ‘0%’</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WHERE vitamins = 0;</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SET vitamins = '25%’</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WHERE vitamins = 25;</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SET vitamins = '100%’</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Bookman Old Style" pitchFamily="18"/>
              </a:rPr>
              <a:t>WHERE vitamins = 100;</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FFFFFF"/>
              </a:solidFill>
              <a:uFillTx/>
              <a:latin typeface="Bookman Old Style" pitchFamily="18"/>
            </a:endParaRPr>
          </a:p>
        </p:txBody>
      </p:sp>
      <p:pic>
        <p:nvPicPr>
          <p:cNvPr id="8" name="Picture 7">
            <a:extLst>
              <a:ext uri="{FF2B5EF4-FFF2-40B4-BE49-F238E27FC236}">
                <a16:creationId xmlns:a16="http://schemas.microsoft.com/office/drawing/2014/main" id="{51B3B440-ABB3-40F3-9EA9-6BF525F3F94D}"/>
              </a:ext>
            </a:extLst>
          </p:cNvPr>
          <p:cNvPicPr>
            <a:picLocks noChangeAspect="1"/>
          </p:cNvPicPr>
          <p:nvPr/>
        </p:nvPicPr>
        <p:blipFill>
          <a:blip r:embed="rId3"/>
          <a:stretch>
            <a:fillRect/>
          </a:stretch>
        </p:blipFill>
        <p:spPr>
          <a:xfrm>
            <a:off x="11318333" y="98169"/>
            <a:ext cx="603558" cy="609648"/>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4">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16DB4ABC-EE99-4D57-99A2-F27C3A39A124}"/>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E4F00B1D-1D56-4C16-9AD5-95557F27F48F}"/>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C2ABE1E5-8792-42EF-B159-48D665A07A28}"/>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Data Transformation: </a:t>
            </a:r>
            <a:r>
              <a:rPr lang="en-US" sz="2800" i="1" cap="none" spc="-50">
                <a:solidFill>
                  <a:srgbClr val="FFFFFF"/>
                </a:solidFill>
                <a:latin typeface="Bookman Old Style"/>
              </a:rPr>
              <a:t>MySQL Syntax</a:t>
            </a:r>
          </a:p>
        </p:txBody>
      </p:sp>
      <p:sp>
        <p:nvSpPr>
          <p:cNvPr id="5" name="TextBox 3">
            <a:extLst>
              <a:ext uri="{FF2B5EF4-FFF2-40B4-BE49-F238E27FC236}">
                <a16:creationId xmlns:a16="http://schemas.microsoft.com/office/drawing/2014/main" id="{ECEEF33A-67DE-4C87-B534-27CC7CAAC031}"/>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4F35D167-92AC-4079-B040-E8981DB67142}"/>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6FA51008-61FC-4C13-9A06-F4DC0E921D93}"/>
              </a:ext>
            </a:extLst>
          </p:cNvPr>
          <p:cNvSpPr/>
          <p:nvPr/>
        </p:nvSpPr>
        <p:spPr>
          <a:xfrm>
            <a:off x="1106158" y="847731"/>
            <a:ext cx="10058400" cy="4440710"/>
          </a:xfrm>
          <a:prstGeom prst="rect">
            <a:avLst/>
          </a:prstGeom>
          <a:noFill/>
          <a:ln cap="flat">
            <a:noFill/>
            <a:prstDash val="solid"/>
          </a:ln>
        </p:spPr>
        <p:txBody>
          <a:bodyPr vert="horz" wrap="square" lIns="91440" tIns="45720" rIns="91440" bIns="45720" anchor="t" anchorCtr="0"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1" i="0" u="none" strike="noStrike" kern="1200" cap="none" spc="0" baseline="0">
                <a:solidFill>
                  <a:srgbClr val="FF0000"/>
                </a:solidFill>
                <a:uFillTx/>
                <a:latin typeface="Bookman Old Style" pitchFamily="18"/>
              </a:rPr>
              <a:t>NEED TO OFF THE SAFE UPDATE MODE IN SQL EDITOR</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000" b="0" i="0" u="none" strike="noStrike" kern="0" cap="none" spc="0" baseline="0">
              <a:solidFill>
                <a:srgbClr val="FFFFFF"/>
              </a:solidFill>
              <a:uFillTx/>
              <a:latin typeface="Bookman Old Style"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Giving the full name of the manufacturer</a:t>
            </a:r>
            <a:endParaRPr lang="en-US" sz="1100" b="0" i="0" u="none" strike="noStrike" kern="0" cap="none" spc="0" baseline="0">
              <a:solidFill>
                <a:srgbClr val="FFFFFF"/>
              </a:solidFill>
              <a:uFillTx/>
              <a:latin typeface="Bookman Old Style" pitchFamily="18"/>
            </a:endParaRP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SET mfr = 'American Home Food Products’</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WHERE mfr = 'A’;</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SET mfr = 'General Mills’</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WHERE mfr = 'G’</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SET mfr = 'Kelloggs’</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WHERE mfr = 'K’;</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SET mfr = 'Nabisco’</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WHERE mfr = 'N’;</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SET mfr = 'Post’</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WHERE mfr = 'P’;</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SET mfr = 'Quaker Oats’</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WHERE mfr = 'Q’;</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SET mfr = 'Ralston Purina’</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a:solidFill>
                  <a:srgbClr val="FFFFFF"/>
                </a:solidFill>
                <a:uFillTx/>
                <a:latin typeface="Bookman Old Style" pitchFamily="18"/>
              </a:rPr>
              <a:t>WHERE mfr = 'R’;</a:t>
            </a:r>
          </a:p>
        </p:txBody>
      </p:sp>
      <p:pic>
        <p:nvPicPr>
          <p:cNvPr id="8" name="Picture 7">
            <a:extLst>
              <a:ext uri="{FF2B5EF4-FFF2-40B4-BE49-F238E27FC236}">
                <a16:creationId xmlns:a16="http://schemas.microsoft.com/office/drawing/2014/main" id="{CF39EE85-3A5C-4DC4-BF61-5B71DC91D6A5}"/>
              </a:ext>
            </a:extLst>
          </p:cNvPr>
          <p:cNvPicPr>
            <a:picLocks noChangeAspect="1"/>
          </p:cNvPicPr>
          <p:nvPr/>
        </p:nvPicPr>
        <p:blipFill>
          <a:blip r:embed="rId3"/>
          <a:stretch>
            <a:fillRect/>
          </a:stretch>
        </p:blipFill>
        <p:spPr>
          <a:xfrm>
            <a:off x="11318333" y="98169"/>
            <a:ext cx="603558" cy="609648"/>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45">
    <p:bg>
      <p:bgPr>
        <a:solidFill>
          <a:srgbClr val="FFFFFF"/>
        </a:solidFill>
        <a:effectLst/>
      </p:bgPr>
    </p:bg>
    <p:spTree>
      <p:nvGrpSpPr>
        <p:cNvPr id="1" name=""/>
        <p:cNvGrpSpPr/>
        <p:nvPr/>
      </p:nvGrpSpPr>
      <p:grpSpPr>
        <a:xfrm>
          <a:off x="0" y="0"/>
          <a:ext cx="0" cy="0"/>
          <a:chOff x="0" y="0"/>
          <a:chExt cx="0" cy="0"/>
        </a:xfrm>
      </p:grpSpPr>
      <p:sp>
        <p:nvSpPr>
          <p:cNvPr id="2" name="Rectangle 46">
            <a:extLst>
              <a:ext uri="{FF2B5EF4-FFF2-40B4-BE49-F238E27FC236}">
                <a16:creationId xmlns:a16="http://schemas.microsoft.com/office/drawing/2014/main" id="{6AF7EA2C-707E-47B1-BC2F-E80EAB033820}"/>
              </a:ext>
            </a:extLst>
          </p:cNvPr>
          <p:cNvSpPr>
            <a:spLocks noMove="1" noResize="1"/>
          </p:cNvSpPr>
          <p:nvPr/>
        </p:nvSpPr>
        <p:spPr>
          <a:xfrm>
            <a:off x="1508" y="0"/>
            <a:ext cx="12191996" cy="6858000"/>
          </a:xfrm>
          <a:prstGeom prst="rect">
            <a:avLst/>
          </a:prstGeom>
          <a:solidFill>
            <a:srgbClr val="9BA8B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Rectangle 48">
            <a:extLst>
              <a:ext uri="{FF2B5EF4-FFF2-40B4-BE49-F238E27FC236}">
                <a16:creationId xmlns:a16="http://schemas.microsoft.com/office/drawing/2014/main" id="{4D1DBF7A-014C-4629-A035-E5AE2CDB8F33}"/>
              </a:ext>
            </a:extLst>
          </p:cNvPr>
          <p:cNvSpPr>
            <a:spLocks noMove="1" noResize="1"/>
          </p:cNvSpPr>
          <p:nvPr/>
        </p:nvSpPr>
        <p:spPr>
          <a:xfrm>
            <a:off x="1508" y="4953003"/>
            <a:ext cx="12188952" cy="1904996"/>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Subtitle 2">
            <a:extLst>
              <a:ext uri="{FF2B5EF4-FFF2-40B4-BE49-F238E27FC236}">
                <a16:creationId xmlns:a16="http://schemas.microsoft.com/office/drawing/2014/main" id="{B664F3DF-9064-491B-8F7C-C77F87A0582D}"/>
              </a:ext>
            </a:extLst>
          </p:cNvPr>
          <p:cNvSpPr txBox="1">
            <a:spLocks noGrp="1"/>
          </p:cNvSpPr>
          <p:nvPr>
            <p:ph type="subTitle" idx="1"/>
          </p:nvPr>
        </p:nvSpPr>
        <p:spPr>
          <a:xfrm>
            <a:off x="0" y="0"/>
            <a:ext cx="12191996" cy="781235"/>
          </a:xfrm>
          <a:solidFill>
            <a:srgbClr val="262626"/>
          </a:solidFill>
        </p:spPr>
        <p:txBody>
          <a:bodyPr>
            <a:noAutofit/>
          </a:bodyPr>
          <a:lstStyle/>
          <a:p>
            <a:pPr lvl="0" indent="-685800">
              <a:buFont typeface="Wingdings" pitchFamily="2"/>
              <a:buChar char="v"/>
            </a:pPr>
            <a:r>
              <a:rPr lang="en-US" sz="4800" i="1" cap="none" spc="-50">
                <a:solidFill>
                  <a:srgbClr val="FFFFFF"/>
                </a:solidFill>
                <a:latin typeface="Bookman Old Style"/>
              </a:rPr>
              <a:t>Data Transformation: </a:t>
            </a:r>
            <a:r>
              <a:rPr lang="en-US" sz="2800" i="1" cap="none" spc="-50">
                <a:solidFill>
                  <a:srgbClr val="FFFFFF"/>
                </a:solidFill>
                <a:latin typeface="Bookman Old Style"/>
              </a:rPr>
              <a:t>MySQL Syntax</a:t>
            </a:r>
          </a:p>
        </p:txBody>
      </p:sp>
      <p:sp>
        <p:nvSpPr>
          <p:cNvPr id="5" name="TextBox 3">
            <a:extLst>
              <a:ext uri="{FF2B5EF4-FFF2-40B4-BE49-F238E27FC236}">
                <a16:creationId xmlns:a16="http://schemas.microsoft.com/office/drawing/2014/main" id="{41839874-1A33-4B9D-9B53-A872FC184519}"/>
              </a:ext>
            </a:extLst>
          </p:cNvPr>
          <p:cNvSpPr txBox="1"/>
          <p:nvPr/>
        </p:nvSpPr>
        <p:spPr>
          <a:xfrm>
            <a:off x="861136" y="5308850"/>
            <a:ext cx="10076157" cy="13849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Franklin Gothic Book"/>
              </a:rPr>
              <a:t>Adepegba David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CognoRise InfoTech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1" u="none" strike="noStrike" kern="1200" cap="none" spc="0" baseline="0">
                <a:solidFill>
                  <a:srgbClr val="FFFFFF"/>
                </a:solidFill>
                <a:uFillTx/>
                <a:latin typeface="Franklin Gothic Book"/>
              </a:rPr>
              <a:t>Internship Task</a:t>
            </a:r>
          </a:p>
        </p:txBody>
      </p:sp>
      <p:pic>
        <p:nvPicPr>
          <p:cNvPr id="6" name="Picture 5">
            <a:extLst>
              <a:ext uri="{FF2B5EF4-FFF2-40B4-BE49-F238E27FC236}">
                <a16:creationId xmlns:a16="http://schemas.microsoft.com/office/drawing/2014/main" id="{05B1F8FA-7E18-4C07-A9EE-163DEB180208}"/>
              </a:ext>
            </a:extLst>
          </p:cNvPr>
          <p:cNvPicPr>
            <a:picLocks noChangeAspect="1"/>
          </p:cNvPicPr>
          <p:nvPr/>
        </p:nvPicPr>
        <p:blipFill>
          <a:blip r:embed="rId2"/>
          <a:stretch>
            <a:fillRect/>
          </a:stretch>
        </p:blipFill>
        <p:spPr>
          <a:xfrm>
            <a:off x="10475649" y="5193764"/>
            <a:ext cx="1499588" cy="1499588"/>
          </a:xfrm>
          <a:prstGeom prst="rect">
            <a:avLst/>
          </a:prstGeom>
          <a:noFill/>
          <a:ln cap="flat">
            <a:noFill/>
          </a:ln>
        </p:spPr>
      </p:pic>
      <p:sp>
        <p:nvSpPr>
          <p:cNvPr id="7" name="Rectangle 1">
            <a:extLst>
              <a:ext uri="{FF2B5EF4-FFF2-40B4-BE49-F238E27FC236}">
                <a16:creationId xmlns:a16="http://schemas.microsoft.com/office/drawing/2014/main" id="{A661C3D8-A197-4C24-83E6-D3F405B9894D}"/>
              </a:ext>
            </a:extLst>
          </p:cNvPr>
          <p:cNvSpPr/>
          <p:nvPr/>
        </p:nvSpPr>
        <p:spPr>
          <a:xfrm>
            <a:off x="1106158" y="847731"/>
            <a:ext cx="10058400" cy="3892171"/>
          </a:xfrm>
          <a:prstGeom prst="rect">
            <a:avLst/>
          </a:prstGeom>
          <a:noFill/>
          <a:ln cap="flat">
            <a:noFill/>
            <a:prstDash val="solid"/>
          </a:ln>
        </p:spPr>
        <p:txBody>
          <a:bodyPr vert="horz" wrap="square" lIns="91440" tIns="45720" rIns="91440" bIns="45720" anchor="t" anchorCtr="0" compatLnSpc="1">
            <a:noAutofit/>
          </a:bodyPr>
          <a:lstStyle/>
          <a:p>
            <a:pPr marL="457200" marR="0" lvl="1"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FF0000"/>
                </a:solidFill>
                <a:uFillTx/>
                <a:latin typeface="Bookman Old Style" pitchFamily="18"/>
              </a:rPr>
              <a:t>NEED TO OFF THE SAFE UPDATE MODE IN SQL EDITOR</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000" b="0" i="0" u="none" strike="noStrike" kern="0" cap="none" spc="0" baseline="0">
              <a:solidFill>
                <a:srgbClr val="FFFFFF"/>
              </a:solidFill>
              <a:uFillTx/>
              <a:latin typeface="Bookman Old Style"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Renaming the type </a:t>
            </a:r>
            <a:endParaRPr lang="en-US" sz="1200" b="0" i="0" u="none" strike="noStrike" kern="0" cap="none" spc="0" baseline="0">
              <a:solidFill>
                <a:srgbClr val="FFFFFF"/>
              </a:solidFill>
              <a:uFillTx/>
              <a:latin typeface="Bookman Old Style" pitchFamily="18"/>
            </a:endParaRP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SET type = 'Cold’</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WHERE type = 'C’;</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SET type = 'Hot’</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WHERE type = 'H’;</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Renaming the shelf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First Change the data type to Text</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ALTER TABLE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CHANGE COLUMN shelf shelf TEXT NOT NULL;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SET shelf = '1st Floor’</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WHERE shelf = '1’;</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SET shelf = '2nd Floor’</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WHERE shelf = 2;</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UPDATE cereal</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SET shelf = '3rd Floor’</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Bookman Old Style" pitchFamily="18"/>
              </a:rPr>
              <a:t>WHERE shelf = 3;</a:t>
            </a:r>
          </a:p>
        </p:txBody>
      </p:sp>
      <p:pic>
        <p:nvPicPr>
          <p:cNvPr id="8" name="Picture 7">
            <a:extLst>
              <a:ext uri="{FF2B5EF4-FFF2-40B4-BE49-F238E27FC236}">
                <a16:creationId xmlns:a16="http://schemas.microsoft.com/office/drawing/2014/main" id="{86F99B6F-00FE-4BE8-A624-FD7BF4F32D6C}"/>
              </a:ext>
            </a:extLst>
          </p:cNvPr>
          <p:cNvPicPr>
            <a:picLocks noChangeAspect="1"/>
          </p:cNvPicPr>
          <p:nvPr/>
        </p:nvPicPr>
        <p:blipFill>
          <a:blip r:embed="rId3"/>
          <a:stretch>
            <a:fillRect/>
          </a:stretch>
        </p:blipFill>
        <p:spPr>
          <a:xfrm>
            <a:off x="11318333" y="98169"/>
            <a:ext cx="603558" cy="609648"/>
          </a:xfrm>
          <a:prstGeom prst="rect">
            <a:avLst/>
          </a:prstGeom>
          <a:noFill/>
          <a:ln cap="flat">
            <a:noFill/>
          </a:ln>
        </p:spPr>
      </p:pic>
    </p:spTree>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%7bF59892D9-1FFD-4998-89DC-CE0B220E8A0E%7dtf56160789_win32</Template>
  <TotalTime>200</TotalTime>
  <Words>2487</Words>
  <Application>Microsoft Office PowerPoint</Application>
  <PresentationFormat>Widescreen</PresentationFormat>
  <Paragraphs>431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Bookman Old Style</vt:lpstr>
      <vt:lpstr>Calibri</vt:lpstr>
      <vt:lpstr>Franklin Gothic Book</vt:lpstr>
      <vt:lpstr>Wingdings</vt:lpstr>
      <vt:lpstr>Custom</vt:lpstr>
      <vt:lpstr>80 Cereals Data Analysis with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 Cereals Data Analysis</dc:title>
  <dc:creator>David Adepegba</dc:creator>
  <cp:lastModifiedBy>David Adepegba</cp:lastModifiedBy>
  <cp:revision>11</cp:revision>
  <dcterms:created xsi:type="dcterms:W3CDTF">2024-07-04T19:22:47Z</dcterms:created>
  <dcterms:modified xsi:type="dcterms:W3CDTF">2024-07-05T19:09:06Z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