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3.xml" ContentType="application/vnd.openxmlformats-officedocument.themeOverride+xml"/>
  <Override PartName="/ppt/ink/ink1.xml" ContentType="application/inkml+xml"/>
  <Override PartName="/ppt/theme/themeOverride4.xml" ContentType="application/vnd.openxmlformats-officedocument.themeOverride+xml"/>
  <Override PartName="/ppt/ink/ink2.xml" ContentType="application/inkml+xml"/>
  <Override PartName="/ppt/theme/themeOverride5.xml" ContentType="application/vnd.openxmlformats-officedocument.themeOverride+xml"/>
  <Override PartName="/ppt/ink/ink3.xml" ContentType="application/inkml+xml"/>
  <Override PartName="/ppt/theme/themeOverride6.xml" ContentType="application/vnd.openxmlformats-officedocument.themeOverride+xml"/>
  <Override PartName="/ppt/ink/ink4.xml" ContentType="application/inkml+xml"/>
  <Override PartName="/ppt/theme/themeOverride7.xml" ContentType="application/vnd.openxmlformats-officedocument.themeOverride+xml"/>
  <Override PartName="/ppt/ink/ink5.xml" ContentType="application/inkml+xml"/>
  <Override PartName="/ppt/theme/themeOverride8.xml" ContentType="application/vnd.openxmlformats-officedocument.themeOverride+xml"/>
  <Override PartName="/ppt/ink/ink6.xml" ContentType="application/inkml+xml"/>
  <Override PartName="/ppt/theme/themeOverride9.xml" ContentType="application/vnd.openxmlformats-officedocument.themeOverride+xml"/>
  <Override PartName="/ppt/ink/ink7.xml" ContentType="application/inkml+xml"/>
  <Override PartName="/ppt/theme/themeOverride10.xml" ContentType="application/vnd.openxmlformats-officedocument.themeOverride+xml"/>
  <Override PartName="/ppt/ink/ink8.xml" ContentType="application/inkml+xml"/>
  <Override PartName="/ppt/theme/themeOverride11.xml" ContentType="application/vnd.openxmlformats-officedocument.themeOverride+xml"/>
  <Override PartName="/ppt/ink/ink9.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0" r:id="rId6"/>
    <p:sldId id="301" r:id="rId7"/>
    <p:sldId id="302" r:id="rId8"/>
    <p:sldId id="306" r:id="rId9"/>
    <p:sldId id="303" r:id="rId10"/>
    <p:sldId id="307" r:id="rId11"/>
    <p:sldId id="304" r:id="rId12"/>
    <p:sldId id="308" r:id="rId13"/>
    <p:sldId id="305" r:id="rId14"/>
    <p:sldId id="309" r:id="rId15"/>
    <p:sldId id="31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Adepegba" initials="DA" lastIdx="1" clrIdx="0">
    <p:extLst>
      <p:ext uri="{19B8F6BF-5375-455C-9EA6-DF929625EA0E}">
        <p15:presenceInfo xmlns:p15="http://schemas.microsoft.com/office/powerpoint/2012/main" userId="70c0b0253bf0786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72" d="100"/>
          <a:sy n="72" d="100"/>
        </p:scale>
        <p:origin x="45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DDA055-EB06-42A1-BF46-142BC010841E}" type="doc">
      <dgm:prSet loTypeId="urn:microsoft.com/office/officeart/2005/8/layout/chevron2" loCatId="process" qsTypeId="urn:microsoft.com/office/officeart/2005/8/quickstyle/3d1" qsCatId="3D" csTypeId="urn:microsoft.com/office/officeart/2005/8/colors/colorful1" csCatId="colorful" phldr="1"/>
      <dgm:spPr/>
      <dgm:t>
        <a:bodyPr/>
        <a:lstStyle/>
        <a:p>
          <a:endParaRPr lang="en-US"/>
        </a:p>
      </dgm:t>
    </dgm:pt>
    <dgm:pt modelId="{F4FF861B-2FE2-43E9-9306-71E19E8A873A}">
      <dgm:prSet/>
      <dgm:spPr/>
      <dgm:t>
        <a:bodyPr/>
        <a:lstStyle/>
        <a:p>
          <a:r>
            <a:rPr lang="en-US" dirty="0"/>
            <a:t>2</a:t>
          </a:r>
        </a:p>
      </dgm:t>
    </dgm:pt>
    <dgm:pt modelId="{01F6618F-AC78-47B9-835C-43D25A9E0FBC}" type="parTrans" cxnId="{8EF56EA8-F83E-470F-ADC0-90DAD3368382}">
      <dgm:prSet/>
      <dgm:spPr/>
      <dgm:t>
        <a:bodyPr/>
        <a:lstStyle/>
        <a:p>
          <a:endParaRPr lang="en-US"/>
        </a:p>
      </dgm:t>
    </dgm:pt>
    <dgm:pt modelId="{16B2AFD6-72DE-4A88-B6C6-D3A791E3164D}" type="sibTrans" cxnId="{8EF56EA8-F83E-470F-ADC0-90DAD3368382}">
      <dgm:prSet/>
      <dgm:spPr/>
      <dgm:t>
        <a:bodyPr/>
        <a:lstStyle/>
        <a:p>
          <a:endParaRPr lang="en-US"/>
        </a:p>
      </dgm:t>
    </dgm:pt>
    <dgm:pt modelId="{111BFFC8-CA37-447C-96A5-5FC3BA7E09EA}">
      <dgm:prSet/>
      <dgm:spPr/>
      <dgm:t>
        <a:bodyPr/>
        <a:lstStyle/>
        <a:p>
          <a:pPr>
            <a:buFont typeface="Wingdings" panose="05000000000000000000" pitchFamily="2" charset="2"/>
            <a:buChar char="q"/>
          </a:pPr>
          <a:r>
            <a:rPr lang="en-US" dirty="0"/>
            <a:t>Data Cleaning</a:t>
          </a:r>
        </a:p>
      </dgm:t>
    </dgm:pt>
    <dgm:pt modelId="{9BC53F34-86F2-43C5-9D38-5E9F7E1FFB7F}" type="parTrans" cxnId="{D7482948-10F3-4152-820F-113006F4D5C9}">
      <dgm:prSet/>
      <dgm:spPr/>
      <dgm:t>
        <a:bodyPr/>
        <a:lstStyle/>
        <a:p>
          <a:endParaRPr lang="en-US"/>
        </a:p>
      </dgm:t>
    </dgm:pt>
    <dgm:pt modelId="{ED8A733B-445E-4338-936D-98977FD7BFFB}" type="sibTrans" cxnId="{D7482948-10F3-4152-820F-113006F4D5C9}">
      <dgm:prSet/>
      <dgm:spPr/>
      <dgm:t>
        <a:bodyPr/>
        <a:lstStyle/>
        <a:p>
          <a:endParaRPr lang="en-US"/>
        </a:p>
      </dgm:t>
    </dgm:pt>
    <dgm:pt modelId="{5ABFD0D3-4AD2-440B-8A87-581A9151475F}">
      <dgm:prSet/>
      <dgm:spPr/>
      <dgm:t>
        <a:bodyPr/>
        <a:lstStyle/>
        <a:p>
          <a:r>
            <a:rPr lang="en-US" dirty="0"/>
            <a:t>4</a:t>
          </a:r>
        </a:p>
      </dgm:t>
    </dgm:pt>
    <dgm:pt modelId="{2A0FCC3F-27F6-43F8-846F-54722C08E8DB}" type="parTrans" cxnId="{05E901DB-EF47-4E3D-B955-65D5A23639BD}">
      <dgm:prSet/>
      <dgm:spPr/>
      <dgm:t>
        <a:bodyPr/>
        <a:lstStyle/>
        <a:p>
          <a:endParaRPr lang="en-US"/>
        </a:p>
      </dgm:t>
    </dgm:pt>
    <dgm:pt modelId="{829E2BDE-9D81-4370-A946-00298B19AB07}" type="sibTrans" cxnId="{05E901DB-EF47-4E3D-B955-65D5A23639BD}">
      <dgm:prSet/>
      <dgm:spPr/>
      <dgm:t>
        <a:bodyPr/>
        <a:lstStyle/>
        <a:p>
          <a:endParaRPr lang="en-US"/>
        </a:p>
      </dgm:t>
    </dgm:pt>
    <dgm:pt modelId="{077EEAD5-5C6F-41A4-A158-4E838705DF47}">
      <dgm:prSet/>
      <dgm:spPr/>
      <dgm:t>
        <a:bodyPr/>
        <a:lstStyle/>
        <a:p>
          <a:r>
            <a:rPr lang="en-US" dirty="0"/>
            <a:t>5</a:t>
          </a:r>
        </a:p>
      </dgm:t>
    </dgm:pt>
    <dgm:pt modelId="{9B359620-B101-4654-81D2-5D6B68DEACF4}" type="parTrans" cxnId="{2785A64E-89E8-4981-A12A-36D59EFF671A}">
      <dgm:prSet/>
      <dgm:spPr/>
      <dgm:t>
        <a:bodyPr/>
        <a:lstStyle/>
        <a:p>
          <a:endParaRPr lang="en-US"/>
        </a:p>
      </dgm:t>
    </dgm:pt>
    <dgm:pt modelId="{D70C1D73-4409-4C0F-A494-B47B1F68B1C4}" type="sibTrans" cxnId="{2785A64E-89E8-4981-A12A-36D59EFF671A}">
      <dgm:prSet/>
      <dgm:spPr/>
      <dgm:t>
        <a:bodyPr/>
        <a:lstStyle/>
        <a:p>
          <a:endParaRPr lang="en-US"/>
        </a:p>
      </dgm:t>
    </dgm:pt>
    <dgm:pt modelId="{A1F0EBB1-D403-447E-B5FE-95A0E34901B5}">
      <dgm:prSet/>
      <dgm:spPr/>
      <dgm:t>
        <a:bodyPr/>
        <a:lstStyle/>
        <a:p>
          <a:r>
            <a:rPr lang="en-US" dirty="0"/>
            <a:t>6</a:t>
          </a:r>
        </a:p>
      </dgm:t>
    </dgm:pt>
    <dgm:pt modelId="{2A3AE5E3-D84B-4BF9-AD89-9DA1D0821AB3}" type="parTrans" cxnId="{C9E31A51-3E98-46D4-B20B-E8CF01319A0C}">
      <dgm:prSet/>
      <dgm:spPr/>
      <dgm:t>
        <a:bodyPr/>
        <a:lstStyle/>
        <a:p>
          <a:endParaRPr lang="en-US"/>
        </a:p>
      </dgm:t>
    </dgm:pt>
    <dgm:pt modelId="{389E6A40-22D8-4E8E-8168-759DFDE35596}" type="sibTrans" cxnId="{C9E31A51-3E98-46D4-B20B-E8CF01319A0C}">
      <dgm:prSet/>
      <dgm:spPr/>
      <dgm:t>
        <a:bodyPr/>
        <a:lstStyle/>
        <a:p>
          <a:endParaRPr lang="en-US"/>
        </a:p>
      </dgm:t>
    </dgm:pt>
    <dgm:pt modelId="{C12C874B-F7D3-40DA-9B12-BE7454BF3EB1}">
      <dgm:prSet/>
      <dgm:spPr/>
      <dgm:t>
        <a:bodyPr/>
        <a:lstStyle/>
        <a:p>
          <a:r>
            <a:rPr lang="en-US" dirty="0"/>
            <a:t>1</a:t>
          </a:r>
        </a:p>
      </dgm:t>
    </dgm:pt>
    <dgm:pt modelId="{C5A5A8B9-C238-4718-B1E0-42FCA6DB7E06}" type="sibTrans" cxnId="{D685539E-CD73-45CE-96D4-62A210BFC4DC}">
      <dgm:prSet/>
      <dgm:spPr/>
      <dgm:t>
        <a:bodyPr/>
        <a:lstStyle/>
        <a:p>
          <a:endParaRPr lang="en-US"/>
        </a:p>
      </dgm:t>
    </dgm:pt>
    <dgm:pt modelId="{033CB4B3-9246-4778-A46D-1E97918C3922}" type="parTrans" cxnId="{D685539E-CD73-45CE-96D4-62A210BFC4DC}">
      <dgm:prSet/>
      <dgm:spPr/>
      <dgm:t>
        <a:bodyPr/>
        <a:lstStyle/>
        <a:p>
          <a:endParaRPr lang="en-US"/>
        </a:p>
      </dgm:t>
    </dgm:pt>
    <dgm:pt modelId="{01C21C83-61E7-45D3-8098-B14C8E5D2799}">
      <dgm:prSet/>
      <dgm:spPr/>
      <dgm:t>
        <a:bodyPr/>
        <a:lstStyle/>
        <a:p>
          <a:pPr>
            <a:buFont typeface="Wingdings" panose="05000000000000000000" pitchFamily="2" charset="2"/>
            <a:buChar char="q"/>
          </a:pPr>
          <a:r>
            <a:rPr lang="en-US" dirty="0"/>
            <a:t>Problem Statement</a:t>
          </a:r>
        </a:p>
      </dgm:t>
    </dgm:pt>
    <dgm:pt modelId="{4D87B661-8DF5-41EA-B9FF-65A16836B606}" type="parTrans" cxnId="{8B0221A0-B49A-439C-9BB3-D5029654C5DF}">
      <dgm:prSet/>
      <dgm:spPr/>
      <dgm:t>
        <a:bodyPr/>
        <a:lstStyle/>
        <a:p>
          <a:endParaRPr lang="en-US"/>
        </a:p>
      </dgm:t>
    </dgm:pt>
    <dgm:pt modelId="{4A10BB79-E295-481D-9069-BAEDB49ABB39}" type="sibTrans" cxnId="{8B0221A0-B49A-439C-9BB3-D5029654C5DF}">
      <dgm:prSet/>
      <dgm:spPr/>
      <dgm:t>
        <a:bodyPr/>
        <a:lstStyle/>
        <a:p>
          <a:endParaRPr lang="en-US"/>
        </a:p>
      </dgm:t>
    </dgm:pt>
    <dgm:pt modelId="{BE32E4A7-5A35-437C-AC51-ADA2ABE3C5F2}">
      <dgm:prSet/>
      <dgm:spPr/>
      <dgm:t>
        <a:bodyPr/>
        <a:lstStyle/>
        <a:p>
          <a:pPr>
            <a:buFont typeface="Wingdings" panose="05000000000000000000" pitchFamily="2" charset="2"/>
            <a:buChar char="q"/>
          </a:pPr>
          <a:r>
            <a:rPr lang="en-US" dirty="0"/>
            <a:t>Dataset Attributes</a:t>
          </a:r>
        </a:p>
      </dgm:t>
    </dgm:pt>
    <dgm:pt modelId="{0B341581-B045-4EB0-B45D-CC2B6E2D339D}" type="parTrans" cxnId="{C61E56B5-4483-421B-AF07-D28D36EDA032}">
      <dgm:prSet/>
      <dgm:spPr/>
      <dgm:t>
        <a:bodyPr/>
        <a:lstStyle/>
        <a:p>
          <a:endParaRPr lang="en-US"/>
        </a:p>
      </dgm:t>
    </dgm:pt>
    <dgm:pt modelId="{8BB54822-113B-4045-9A14-16B7470236CB}" type="sibTrans" cxnId="{C61E56B5-4483-421B-AF07-D28D36EDA032}">
      <dgm:prSet/>
      <dgm:spPr/>
      <dgm:t>
        <a:bodyPr/>
        <a:lstStyle/>
        <a:p>
          <a:endParaRPr lang="en-US"/>
        </a:p>
      </dgm:t>
    </dgm:pt>
    <dgm:pt modelId="{D9532789-E736-440C-BCE0-E82A78B6D228}">
      <dgm:prSet/>
      <dgm:spPr/>
      <dgm:t>
        <a:bodyPr/>
        <a:lstStyle/>
        <a:p>
          <a:r>
            <a:rPr lang="en-US" dirty="0"/>
            <a:t>3</a:t>
          </a:r>
        </a:p>
      </dgm:t>
    </dgm:pt>
    <dgm:pt modelId="{21B752CE-08E3-49F0-A71A-4FCF2C7FFF07}" type="parTrans" cxnId="{B21834D6-3828-4915-83CC-235A22B3EA5A}">
      <dgm:prSet/>
      <dgm:spPr/>
      <dgm:t>
        <a:bodyPr/>
        <a:lstStyle/>
        <a:p>
          <a:endParaRPr lang="en-US"/>
        </a:p>
      </dgm:t>
    </dgm:pt>
    <dgm:pt modelId="{32E24096-8925-46D1-BA33-1F0ED16FB22B}" type="sibTrans" cxnId="{B21834D6-3828-4915-83CC-235A22B3EA5A}">
      <dgm:prSet/>
      <dgm:spPr/>
      <dgm:t>
        <a:bodyPr/>
        <a:lstStyle/>
        <a:p>
          <a:endParaRPr lang="en-US"/>
        </a:p>
      </dgm:t>
    </dgm:pt>
    <dgm:pt modelId="{12156B25-9E85-4482-A6CD-AE981E103222}">
      <dgm:prSet/>
      <dgm:spPr/>
      <dgm:t>
        <a:bodyPr/>
        <a:lstStyle/>
        <a:p>
          <a:pPr>
            <a:buFont typeface="Wingdings" panose="05000000000000000000" pitchFamily="2" charset="2"/>
            <a:buChar char="q"/>
          </a:pPr>
          <a:r>
            <a:rPr lang="en-US" dirty="0"/>
            <a:t>Visualization</a:t>
          </a:r>
        </a:p>
      </dgm:t>
    </dgm:pt>
    <dgm:pt modelId="{C9EB4962-5F8D-4864-A8C1-EDCC10D7C2A8}" type="parTrans" cxnId="{F4B374DC-C001-43F3-8430-24ED20355ECF}">
      <dgm:prSet/>
      <dgm:spPr/>
      <dgm:t>
        <a:bodyPr/>
        <a:lstStyle/>
        <a:p>
          <a:endParaRPr lang="en-US"/>
        </a:p>
      </dgm:t>
    </dgm:pt>
    <dgm:pt modelId="{5237DE88-14A4-4C8A-973A-8FEFC6311249}" type="sibTrans" cxnId="{F4B374DC-C001-43F3-8430-24ED20355ECF}">
      <dgm:prSet/>
      <dgm:spPr/>
      <dgm:t>
        <a:bodyPr/>
        <a:lstStyle/>
        <a:p>
          <a:endParaRPr lang="en-US"/>
        </a:p>
      </dgm:t>
    </dgm:pt>
    <dgm:pt modelId="{7AC97373-CF61-47FF-8369-4FD57812FBE3}">
      <dgm:prSet/>
      <dgm:spPr/>
      <dgm:t>
        <a:bodyPr/>
        <a:lstStyle/>
        <a:p>
          <a:pPr>
            <a:buFont typeface="Wingdings" panose="05000000000000000000" pitchFamily="2" charset="2"/>
            <a:buChar char="q"/>
          </a:pPr>
          <a:r>
            <a:rPr lang="en-US" dirty="0"/>
            <a:t>Insight</a:t>
          </a:r>
        </a:p>
      </dgm:t>
    </dgm:pt>
    <dgm:pt modelId="{F7A53F5C-A3B9-4711-B8E7-1569D7CB6AE4}" type="parTrans" cxnId="{F1BEF09C-2887-4D7E-8E2F-E989BD09E5A4}">
      <dgm:prSet/>
      <dgm:spPr/>
      <dgm:t>
        <a:bodyPr/>
        <a:lstStyle/>
        <a:p>
          <a:endParaRPr lang="en-US"/>
        </a:p>
      </dgm:t>
    </dgm:pt>
    <dgm:pt modelId="{E92F9926-3BD7-4F9B-8340-B0056C45B001}" type="sibTrans" cxnId="{F1BEF09C-2887-4D7E-8E2F-E989BD09E5A4}">
      <dgm:prSet/>
      <dgm:spPr/>
      <dgm:t>
        <a:bodyPr/>
        <a:lstStyle/>
        <a:p>
          <a:endParaRPr lang="en-US"/>
        </a:p>
      </dgm:t>
    </dgm:pt>
    <dgm:pt modelId="{5CF49D32-F073-4E91-BB47-08F0FC38A15F}">
      <dgm:prSet/>
      <dgm:spPr/>
      <dgm:t>
        <a:bodyPr/>
        <a:lstStyle/>
        <a:p>
          <a:pPr>
            <a:buFont typeface="Wingdings" panose="05000000000000000000" pitchFamily="2" charset="2"/>
            <a:buChar char="q"/>
          </a:pPr>
          <a:r>
            <a:rPr lang="en-US" dirty="0"/>
            <a:t>Recommendations</a:t>
          </a:r>
        </a:p>
      </dgm:t>
    </dgm:pt>
    <dgm:pt modelId="{13CAF058-7BC5-4CE2-9027-F2DA50398A4E}" type="parTrans" cxnId="{C95C1258-83AD-43F4-A9A2-CC58837AA4B9}">
      <dgm:prSet/>
      <dgm:spPr/>
      <dgm:t>
        <a:bodyPr/>
        <a:lstStyle/>
        <a:p>
          <a:endParaRPr lang="en-US"/>
        </a:p>
      </dgm:t>
    </dgm:pt>
    <dgm:pt modelId="{C12CB752-951A-43E8-9488-872C72AFDAD5}" type="sibTrans" cxnId="{C95C1258-83AD-43F4-A9A2-CC58837AA4B9}">
      <dgm:prSet/>
      <dgm:spPr/>
      <dgm:t>
        <a:bodyPr/>
        <a:lstStyle/>
        <a:p>
          <a:endParaRPr lang="en-US"/>
        </a:p>
      </dgm:t>
    </dgm:pt>
    <dgm:pt modelId="{83F715B6-4008-4FF7-AA71-C59A8A5289F2}" type="pres">
      <dgm:prSet presAssocID="{40DDA055-EB06-42A1-BF46-142BC010841E}" presName="linearFlow" presStyleCnt="0">
        <dgm:presLayoutVars>
          <dgm:dir/>
          <dgm:animLvl val="lvl"/>
          <dgm:resizeHandles val="exact"/>
        </dgm:presLayoutVars>
      </dgm:prSet>
      <dgm:spPr/>
    </dgm:pt>
    <dgm:pt modelId="{5CA9282C-D87D-4D3D-8911-B703EF180B6B}" type="pres">
      <dgm:prSet presAssocID="{C12C874B-F7D3-40DA-9B12-BE7454BF3EB1}" presName="composite" presStyleCnt="0"/>
      <dgm:spPr/>
    </dgm:pt>
    <dgm:pt modelId="{3F8F28D2-CBD8-43DD-A023-83E37CA852A6}" type="pres">
      <dgm:prSet presAssocID="{C12C874B-F7D3-40DA-9B12-BE7454BF3EB1}" presName="parentText" presStyleLbl="alignNode1" presStyleIdx="0" presStyleCnt="6">
        <dgm:presLayoutVars>
          <dgm:chMax val="1"/>
          <dgm:bulletEnabled val="1"/>
        </dgm:presLayoutVars>
      </dgm:prSet>
      <dgm:spPr/>
    </dgm:pt>
    <dgm:pt modelId="{CBC8BAF8-69F3-4D19-8731-A3C052416AAA}" type="pres">
      <dgm:prSet presAssocID="{C12C874B-F7D3-40DA-9B12-BE7454BF3EB1}" presName="descendantText" presStyleLbl="alignAcc1" presStyleIdx="0" presStyleCnt="6">
        <dgm:presLayoutVars>
          <dgm:bulletEnabled val="1"/>
        </dgm:presLayoutVars>
      </dgm:prSet>
      <dgm:spPr/>
    </dgm:pt>
    <dgm:pt modelId="{FAA60C3F-1A01-41FD-8FE8-575A16518329}" type="pres">
      <dgm:prSet presAssocID="{C5A5A8B9-C238-4718-B1E0-42FCA6DB7E06}" presName="sp" presStyleCnt="0"/>
      <dgm:spPr/>
    </dgm:pt>
    <dgm:pt modelId="{F9D6DBF9-C687-434C-832D-A2F0E36DDD63}" type="pres">
      <dgm:prSet presAssocID="{F4FF861B-2FE2-43E9-9306-71E19E8A873A}" presName="composite" presStyleCnt="0"/>
      <dgm:spPr/>
    </dgm:pt>
    <dgm:pt modelId="{821A9465-8680-475F-A9EB-4A1FDFCF1D8B}" type="pres">
      <dgm:prSet presAssocID="{F4FF861B-2FE2-43E9-9306-71E19E8A873A}" presName="parentText" presStyleLbl="alignNode1" presStyleIdx="1" presStyleCnt="6">
        <dgm:presLayoutVars>
          <dgm:chMax val="1"/>
          <dgm:bulletEnabled val="1"/>
        </dgm:presLayoutVars>
      </dgm:prSet>
      <dgm:spPr/>
    </dgm:pt>
    <dgm:pt modelId="{417FCA71-CF53-40CD-A312-33899A7A6001}" type="pres">
      <dgm:prSet presAssocID="{F4FF861B-2FE2-43E9-9306-71E19E8A873A}" presName="descendantText" presStyleLbl="alignAcc1" presStyleIdx="1" presStyleCnt="6">
        <dgm:presLayoutVars>
          <dgm:bulletEnabled val="1"/>
        </dgm:presLayoutVars>
      </dgm:prSet>
      <dgm:spPr/>
    </dgm:pt>
    <dgm:pt modelId="{FE2F55AC-0E80-45B1-BDFC-3B3D70745CE3}" type="pres">
      <dgm:prSet presAssocID="{16B2AFD6-72DE-4A88-B6C6-D3A791E3164D}" presName="sp" presStyleCnt="0"/>
      <dgm:spPr/>
    </dgm:pt>
    <dgm:pt modelId="{C66656BF-B93E-4FD4-ABC5-0B078168FF86}" type="pres">
      <dgm:prSet presAssocID="{D9532789-E736-440C-BCE0-E82A78B6D228}" presName="composite" presStyleCnt="0"/>
      <dgm:spPr/>
    </dgm:pt>
    <dgm:pt modelId="{6434E19D-CF22-41BD-8692-C91027B6F659}" type="pres">
      <dgm:prSet presAssocID="{D9532789-E736-440C-BCE0-E82A78B6D228}" presName="parentText" presStyleLbl="alignNode1" presStyleIdx="2" presStyleCnt="6">
        <dgm:presLayoutVars>
          <dgm:chMax val="1"/>
          <dgm:bulletEnabled val="1"/>
        </dgm:presLayoutVars>
      </dgm:prSet>
      <dgm:spPr/>
    </dgm:pt>
    <dgm:pt modelId="{F467568F-50B2-4A9E-8F8E-531FE278EF19}" type="pres">
      <dgm:prSet presAssocID="{D9532789-E736-440C-BCE0-E82A78B6D228}" presName="descendantText" presStyleLbl="alignAcc1" presStyleIdx="2" presStyleCnt="6">
        <dgm:presLayoutVars>
          <dgm:bulletEnabled val="1"/>
        </dgm:presLayoutVars>
      </dgm:prSet>
      <dgm:spPr/>
    </dgm:pt>
    <dgm:pt modelId="{0D2CCEBB-CA85-4B08-9853-C4852C5FFB03}" type="pres">
      <dgm:prSet presAssocID="{32E24096-8925-46D1-BA33-1F0ED16FB22B}" presName="sp" presStyleCnt="0"/>
      <dgm:spPr/>
    </dgm:pt>
    <dgm:pt modelId="{7055F39B-7CBC-4EB1-8B36-476638466DAE}" type="pres">
      <dgm:prSet presAssocID="{5ABFD0D3-4AD2-440B-8A87-581A9151475F}" presName="composite" presStyleCnt="0"/>
      <dgm:spPr/>
    </dgm:pt>
    <dgm:pt modelId="{E2389C09-1957-44EA-ACCD-B137A23FCED5}" type="pres">
      <dgm:prSet presAssocID="{5ABFD0D3-4AD2-440B-8A87-581A9151475F}" presName="parentText" presStyleLbl="alignNode1" presStyleIdx="3" presStyleCnt="6">
        <dgm:presLayoutVars>
          <dgm:chMax val="1"/>
          <dgm:bulletEnabled val="1"/>
        </dgm:presLayoutVars>
      </dgm:prSet>
      <dgm:spPr/>
    </dgm:pt>
    <dgm:pt modelId="{B4C996BD-5A53-4AF7-AFBC-A47E357C2684}" type="pres">
      <dgm:prSet presAssocID="{5ABFD0D3-4AD2-440B-8A87-581A9151475F}" presName="descendantText" presStyleLbl="alignAcc1" presStyleIdx="3" presStyleCnt="6">
        <dgm:presLayoutVars>
          <dgm:bulletEnabled val="1"/>
        </dgm:presLayoutVars>
      </dgm:prSet>
      <dgm:spPr/>
    </dgm:pt>
    <dgm:pt modelId="{BA169CDF-CAA4-4673-A20C-9009BE659A6C}" type="pres">
      <dgm:prSet presAssocID="{829E2BDE-9D81-4370-A946-00298B19AB07}" presName="sp" presStyleCnt="0"/>
      <dgm:spPr/>
    </dgm:pt>
    <dgm:pt modelId="{816F4F10-586A-4C89-911C-89996F12705C}" type="pres">
      <dgm:prSet presAssocID="{077EEAD5-5C6F-41A4-A158-4E838705DF47}" presName="composite" presStyleCnt="0"/>
      <dgm:spPr/>
    </dgm:pt>
    <dgm:pt modelId="{3C698EFA-DACC-4895-BAE9-40CFD9C44029}" type="pres">
      <dgm:prSet presAssocID="{077EEAD5-5C6F-41A4-A158-4E838705DF47}" presName="parentText" presStyleLbl="alignNode1" presStyleIdx="4" presStyleCnt="6">
        <dgm:presLayoutVars>
          <dgm:chMax val="1"/>
          <dgm:bulletEnabled val="1"/>
        </dgm:presLayoutVars>
      </dgm:prSet>
      <dgm:spPr/>
    </dgm:pt>
    <dgm:pt modelId="{986C98DD-F6B1-4A3C-955B-D833552701C7}" type="pres">
      <dgm:prSet presAssocID="{077EEAD5-5C6F-41A4-A158-4E838705DF47}" presName="descendantText" presStyleLbl="alignAcc1" presStyleIdx="4" presStyleCnt="6">
        <dgm:presLayoutVars>
          <dgm:bulletEnabled val="1"/>
        </dgm:presLayoutVars>
      </dgm:prSet>
      <dgm:spPr/>
    </dgm:pt>
    <dgm:pt modelId="{5886846D-F164-4B95-B8DD-33CA4D75FCDC}" type="pres">
      <dgm:prSet presAssocID="{D70C1D73-4409-4C0F-A494-B47B1F68B1C4}" presName="sp" presStyleCnt="0"/>
      <dgm:spPr/>
    </dgm:pt>
    <dgm:pt modelId="{34C48817-3A5A-4A50-9FA2-1476D45BD2D6}" type="pres">
      <dgm:prSet presAssocID="{A1F0EBB1-D403-447E-B5FE-95A0E34901B5}" presName="composite" presStyleCnt="0"/>
      <dgm:spPr/>
    </dgm:pt>
    <dgm:pt modelId="{2E9F0ABB-72A9-47D0-80A8-CA1C7457E561}" type="pres">
      <dgm:prSet presAssocID="{A1F0EBB1-D403-447E-B5FE-95A0E34901B5}" presName="parentText" presStyleLbl="alignNode1" presStyleIdx="5" presStyleCnt="6">
        <dgm:presLayoutVars>
          <dgm:chMax val="1"/>
          <dgm:bulletEnabled val="1"/>
        </dgm:presLayoutVars>
      </dgm:prSet>
      <dgm:spPr/>
    </dgm:pt>
    <dgm:pt modelId="{C8BCE2CF-E940-4992-8B26-F5F1623323F3}" type="pres">
      <dgm:prSet presAssocID="{A1F0EBB1-D403-447E-B5FE-95A0E34901B5}" presName="descendantText" presStyleLbl="alignAcc1" presStyleIdx="5" presStyleCnt="6">
        <dgm:presLayoutVars>
          <dgm:bulletEnabled val="1"/>
        </dgm:presLayoutVars>
      </dgm:prSet>
      <dgm:spPr/>
    </dgm:pt>
  </dgm:ptLst>
  <dgm:cxnLst>
    <dgm:cxn modelId="{4181D80B-5EA1-47D9-9E4B-F75A322A7F52}" type="presOf" srcId="{D9532789-E736-440C-BCE0-E82A78B6D228}" destId="{6434E19D-CF22-41BD-8692-C91027B6F659}" srcOrd="0" destOrd="0" presId="urn:microsoft.com/office/officeart/2005/8/layout/chevron2"/>
    <dgm:cxn modelId="{9ABFCF18-DF42-4E17-9AFE-4214DF050393}" type="presOf" srcId="{12156B25-9E85-4482-A6CD-AE981E103222}" destId="{B4C996BD-5A53-4AF7-AFBC-A47E357C2684}" srcOrd="0" destOrd="0" presId="urn:microsoft.com/office/officeart/2005/8/layout/chevron2"/>
    <dgm:cxn modelId="{27A1B81C-DD61-4E41-ADA8-583F7857B42D}" type="presOf" srcId="{F4FF861B-2FE2-43E9-9306-71E19E8A873A}" destId="{821A9465-8680-475F-A9EB-4A1FDFCF1D8B}" srcOrd="0" destOrd="0" presId="urn:microsoft.com/office/officeart/2005/8/layout/chevron2"/>
    <dgm:cxn modelId="{CBDAC325-2FA9-445A-ACAF-7428165FBD0F}" type="presOf" srcId="{40DDA055-EB06-42A1-BF46-142BC010841E}" destId="{83F715B6-4008-4FF7-AA71-C59A8A5289F2}" srcOrd="0" destOrd="0" presId="urn:microsoft.com/office/officeart/2005/8/layout/chevron2"/>
    <dgm:cxn modelId="{EBF9AA2B-5329-4259-8576-99DD8A71FE24}" type="presOf" srcId="{111BFFC8-CA37-447C-96A5-5FC3BA7E09EA}" destId="{F467568F-50B2-4A9E-8F8E-531FE278EF19}" srcOrd="0" destOrd="0" presId="urn:microsoft.com/office/officeart/2005/8/layout/chevron2"/>
    <dgm:cxn modelId="{DDC35C2C-ED60-4EC3-9C9E-E93AA56A775E}" type="presOf" srcId="{077EEAD5-5C6F-41A4-A158-4E838705DF47}" destId="{3C698EFA-DACC-4895-BAE9-40CFD9C44029}" srcOrd="0" destOrd="0" presId="urn:microsoft.com/office/officeart/2005/8/layout/chevron2"/>
    <dgm:cxn modelId="{F25C0361-9F18-4262-AAE6-2961ABA912AE}" type="presOf" srcId="{BE32E4A7-5A35-437C-AC51-ADA2ABE3C5F2}" destId="{417FCA71-CF53-40CD-A312-33899A7A6001}" srcOrd="0" destOrd="0" presId="urn:microsoft.com/office/officeart/2005/8/layout/chevron2"/>
    <dgm:cxn modelId="{D7482948-10F3-4152-820F-113006F4D5C9}" srcId="{D9532789-E736-440C-BCE0-E82A78B6D228}" destId="{111BFFC8-CA37-447C-96A5-5FC3BA7E09EA}" srcOrd="0" destOrd="0" parTransId="{9BC53F34-86F2-43C5-9D38-5E9F7E1FFB7F}" sibTransId="{ED8A733B-445E-4338-936D-98977FD7BFFB}"/>
    <dgm:cxn modelId="{2785A64E-89E8-4981-A12A-36D59EFF671A}" srcId="{40DDA055-EB06-42A1-BF46-142BC010841E}" destId="{077EEAD5-5C6F-41A4-A158-4E838705DF47}" srcOrd="4" destOrd="0" parTransId="{9B359620-B101-4654-81D2-5D6B68DEACF4}" sibTransId="{D70C1D73-4409-4C0F-A494-B47B1F68B1C4}"/>
    <dgm:cxn modelId="{C9E31A51-3E98-46D4-B20B-E8CF01319A0C}" srcId="{40DDA055-EB06-42A1-BF46-142BC010841E}" destId="{A1F0EBB1-D403-447E-B5FE-95A0E34901B5}" srcOrd="5" destOrd="0" parTransId="{2A3AE5E3-D84B-4BF9-AD89-9DA1D0821AB3}" sibTransId="{389E6A40-22D8-4E8E-8168-759DFDE35596}"/>
    <dgm:cxn modelId="{C95C1258-83AD-43F4-A9A2-CC58837AA4B9}" srcId="{A1F0EBB1-D403-447E-B5FE-95A0E34901B5}" destId="{5CF49D32-F073-4E91-BB47-08F0FC38A15F}" srcOrd="0" destOrd="0" parTransId="{13CAF058-7BC5-4CE2-9027-F2DA50398A4E}" sibTransId="{C12CB752-951A-43E8-9488-872C72AFDAD5}"/>
    <dgm:cxn modelId="{F1BEF09C-2887-4D7E-8E2F-E989BD09E5A4}" srcId="{077EEAD5-5C6F-41A4-A158-4E838705DF47}" destId="{7AC97373-CF61-47FF-8369-4FD57812FBE3}" srcOrd="0" destOrd="0" parTransId="{F7A53F5C-A3B9-4711-B8E7-1569D7CB6AE4}" sibTransId="{E92F9926-3BD7-4F9B-8340-B0056C45B001}"/>
    <dgm:cxn modelId="{D685539E-CD73-45CE-96D4-62A210BFC4DC}" srcId="{40DDA055-EB06-42A1-BF46-142BC010841E}" destId="{C12C874B-F7D3-40DA-9B12-BE7454BF3EB1}" srcOrd="0" destOrd="0" parTransId="{033CB4B3-9246-4778-A46D-1E97918C3922}" sibTransId="{C5A5A8B9-C238-4718-B1E0-42FCA6DB7E06}"/>
    <dgm:cxn modelId="{8B0221A0-B49A-439C-9BB3-D5029654C5DF}" srcId="{C12C874B-F7D3-40DA-9B12-BE7454BF3EB1}" destId="{01C21C83-61E7-45D3-8098-B14C8E5D2799}" srcOrd="0" destOrd="0" parTransId="{4D87B661-8DF5-41EA-B9FF-65A16836B606}" sibTransId="{4A10BB79-E295-481D-9069-BAEDB49ABB39}"/>
    <dgm:cxn modelId="{8EF56EA8-F83E-470F-ADC0-90DAD3368382}" srcId="{40DDA055-EB06-42A1-BF46-142BC010841E}" destId="{F4FF861B-2FE2-43E9-9306-71E19E8A873A}" srcOrd="1" destOrd="0" parTransId="{01F6618F-AC78-47B9-835C-43D25A9E0FBC}" sibTransId="{16B2AFD6-72DE-4A88-B6C6-D3A791E3164D}"/>
    <dgm:cxn modelId="{7C0588B4-74B1-49DA-9967-19E780050A81}" type="presOf" srcId="{7AC97373-CF61-47FF-8369-4FD57812FBE3}" destId="{986C98DD-F6B1-4A3C-955B-D833552701C7}" srcOrd="0" destOrd="0" presId="urn:microsoft.com/office/officeart/2005/8/layout/chevron2"/>
    <dgm:cxn modelId="{C61E56B5-4483-421B-AF07-D28D36EDA032}" srcId="{F4FF861B-2FE2-43E9-9306-71E19E8A873A}" destId="{BE32E4A7-5A35-437C-AC51-ADA2ABE3C5F2}" srcOrd="0" destOrd="0" parTransId="{0B341581-B045-4EB0-B45D-CC2B6E2D339D}" sibTransId="{8BB54822-113B-4045-9A14-16B7470236CB}"/>
    <dgm:cxn modelId="{320ED5BA-7C2A-4EEA-8E14-CFBE9D384852}" type="presOf" srcId="{A1F0EBB1-D403-447E-B5FE-95A0E34901B5}" destId="{2E9F0ABB-72A9-47D0-80A8-CA1C7457E561}" srcOrd="0" destOrd="0" presId="urn:microsoft.com/office/officeart/2005/8/layout/chevron2"/>
    <dgm:cxn modelId="{69BED1C5-E11C-4961-913E-491A0525AA57}" type="presOf" srcId="{C12C874B-F7D3-40DA-9B12-BE7454BF3EB1}" destId="{3F8F28D2-CBD8-43DD-A023-83E37CA852A6}" srcOrd="0" destOrd="0" presId="urn:microsoft.com/office/officeart/2005/8/layout/chevron2"/>
    <dgm:cxn modelId="{B21834D6-3828-4915-83CC-235A22B3EA5A}" srcId="{40DDA055-EB06-42A1-BF46-142BC010841E}" destId="{D9532789-E736-440C-BCE0-E82A78B6D228}" srcOrd="2" destOrd="0" parTransId="{21B752CE-08E3-49F0-A71A-4FCF2C7FFF07}" sibTransId="{32E24096-8925-46D1-BA33-1F0ED16FB22B}"/>
    <dgm:cxn modelId="{05E901DB-EF47-4E3D-B955-65D5A23639BD}" srcId="{40DDA055-EB06-42A1-BF46-142BC010841E}" destId="{5ABFD0D3-4AD2-440B-8A87-581A9151475F}" srcOrd="3" destOrd="0" parTransId="{2A0FCC3F-27F6-43F8-846F-54722C08E8DB}" sibTransId="{829E2BDE-9D81-4370-A946-00298B19AB07}"/>
    <dgm:cxn modelId="{93058CDB-B108-442B-AB7C-A818CA4F1CC1}" type="presOf" srcId="{5CF49D32-F073-4E91-BB47-08F0FC38A15F}" destId="{C8BCE2CF-E940-4992-8B26-F5F1623323F3}" srcOrd="0" destOrd="0" presId="urn:microsoft.com/office/officeart/2005/8/layout/chevron2"/>
    <dgm:cxn modelId="{F4B374DC-C001-43F3-8430-24ED20355ECF}" srcId="{5ABFD0D3-4AD2-440B-8A87-581A9151475F}" destId="{12156B25-9E85-4482-A6CD-AE981E103222}" srcOrd="0" destOrd="0" parTransId="{C9EB4962-5F8D-4864-A8C1-EDCC10D7C2A8}" sibTransId="{5237DE88-14A4-4C8A-973A-8FEFC6311249}"/>
    <dgm:cxn modelId="{B78AAFDE-D2CA-4B23-828F-121253AB6263}" type="presOf" srcId="{5ABFD0D3-4AD2-440B-8A87-581A9151475F}" destId="{E2389C09-1957-44EA-ACCD-B137A23FCED5}" srcOrd="0" destOrd="0" presId="urn:microsoft.com/office/officeart/2005/8/layout/chevron2"/>
    <dgm:cxn modelId="{39DF9DE0-E263-4608-AC00-2DE7582267DB}" type="presOf" srcId="{01C21C83-61E7-45D3-8098-B14C8E5D2799}" destId="{CBC8BAF8-69F3-4D19-8731-A3C052416AAA}" srcOrd="0" destOrd="0" presId="urn:microsoft.com/office/officeart/2005/8/layout/chevron2"/>
    <dgm:cxn modelId="{8A6AB0D5-36A9-4C0E-902F-DCED31F169D2}" type="presParOf" srcId="{83F715B6-4008-4FF7-AA71-C59A8A5289F2}" destId="{5CA9282C-D87D-4D3D-8911-B703EF180B6B}" srcOrd="0" destOrd="0" presId="urn:microsoft.com/office/officeart/2005/8/layout/chevron2"/>
    <dgm:cxn modelId="{C6328A50-64F7-4EFB-B149-0A8F9E91C85B}" type="presParOf" srcId="{5CA9282C-D87D-4D3D-8911-B703EF180B6B}" destId="{3F8F28D2-CBD8-43DD-A023-83E37CA852A6}" srcOrd="0" destOrd="0" presId="urn:microsoft.com/office/officeart/2005/8/layout/chevron2"/>
    <dgm:cxn modelId="{D3BA5B7B-7AE7-45FB-8659-4D2ECA82107C}" type="presParOf" srcId="{5CA9282C-D87D-4D3D-8911-B703EF180B6B}" destId="{CBC8BAF8-69F3-4D19-8731-A3C052416AAA}" srcOrd="1" destOrd="0" presId="urn:microsoft.com/office/officeart/2005/8/layout/chevron2"/>
    <dgm:cxn modelId="{2B8ADE84-41EF-4060-B165-BAC4C39B946E}" type="presParOf" srcId="{83F715B6-4008-4FF7-AA71-C59A8A5289F2}" destId="{FAA60C3F-1A01-41FD-8FE8-575A16518329}" srcOrd="1" destOrd="0" presId="urn:microsoft.com/office/officeart/2005/8/layout/chevron2"/>
    <dgm:cxn modelId="{5FAF311B-1638-4B8B-9F34-7C9E39718A09}" type="presParOf" srcId="{83F715B6-4008-4FF7-AA71-C59A8A5289F2}" destId="{F9D6DBF9-C687-434C-832D-A2F0E36DDD63}" srcOrd="2" destOrd="0" presId="urn:microsoft.com/office/officeart/2005/8/layout/chevron2"/>
    <dgm:cxn modelId="{E613F075-F83C-49A5-ADA4-500E4DAFA33C}" type="presParOf" srcId="{F9D6DBF9-C687-434C-832D-A2F0E36DDD63}" destId="{821A9465-8680-475F-A9EB-4A1FDFCF1D8B}" srcOrd="0" destOrd="0" presId="urn:microsoft.com/office/officeart/2005/8/layout/chevron2"/>
    <dgm:cxn modelId="{90CE89C5-F2AE-4B6D-A3C6-5CD3357C2B6D}" type="presParOf" srcId="{F9D6DBF9-C687-434C-832D-A2F0E36DDD63}" destId="{417FCA71-CF53-40CD-A312-33899A7A6001}" srcOrd="1" destOrd="0" presId="urn:microsoft.com/office/officeart/2005/8/layout/chevron2"/>
    <dgm:cxn modelId="{4FC6F681-23AD-4875-8C69-D050A1142550}" type="presParOf" srcId="{83F715B6-4008-4FF7-AA71-C59A8A5289F2}" destId="{FE2F55AC-0E80-45B1-BDFC-3B3D70745CE3}" srcOrd="3" destOrd="0" presId="urn:microsoft.com/office/officeart/2005/8/layout/chevron2"/>
    <dgm:cxn modelId="{85BA5FE1-D6EE-47FA-AE4E-91D2591E9A6B}" type="presParOf" srcId="{83F715B6-4008-4FF7-AA71-C59A8A5289F2}" destId="{C66656BF-B93E-4FD4-ABC5-0B078168FF86}" srcOrd="4" destOrd="0" presId="urn:microsoft.com/office/officeart/2005/8/layout/chevron2"/>
    <dgm:cxn modelId="{FA3C2846-505E-4FAA-9A9B-95684BC75AF5}" type="presParOf" srcId="{C66656BF-B93E-4FD4-ABC5-0B078168FF86}" destId="{6434E19D-CF22-41BD-8692-C91027B6F659}" srcOrd="0" destOrd="0" presId="urn:microsoft.com/office/officeart/2005/8/layout/chevron2"/>
    <dgm:cxn modelId="{C26FF9A4-C4CE-4DDD-A5B0-D3B255BB12BB}" type="presParOf" srcId="{C66656BF-B93E-4FD4-ABC5-0B078168FF86}" destId="{F467568F-50B2-4A9E-8F8E-531FE278EF19}" srcOrd="1" destOrd="0" presId="urn:microsoft.com/office/officeart/2005/8/layout/chevron2"/>
    <dgm:cxn modelId="{3BAC31FD-3FA8-4F8A-B2D6-A04CB7F3AC42}" type="presParOf" srcId="{83F715B6-4008-4FF7-AA71-C59A8A5289F2}" destId="{0D2CCEBB-CA85-4B08-9853-C4852C5FFB03}" srcOrd="5" destOrd="0" presId="urn:microsoft.com/office/officeart/2005/8/layout/chevron2"/>
    <dgm:cxn modelId="{F3093529-85DD-4BE3-92D1-70306CAFFC08}" type="presParOf" srcId="{83F715B6-4008-4FF7-AA71-C59A8A5289F2}" destId="{7055F39B-7CBC-4EB1-8B36-476638466DAE}" srcOrd="6" destOrd="0" presId="urn:microsoft.com/office/officeart/2005/8/layout/chevron2"/>
    <dgm:cxn modelId="{55B7A292-F38F-420C-AEF2-29DDB9AB1FB1}" type="presParOf" srcId="{7055F39B-7CBC-4EB1-8B36-476638466DAE}" destId="{E2389C09-1957-44EA-ACCD-B137A23FCED5}" srcOrd="0" destOrd="0" presId="urn:microsoft.com/office/officeart/2005/8/layout/chevron2"/>
    <dgm:cxn modelId="{4629411E-3779-4B81-BB6D-C0F5DA9A5522}" type="presParOf" srcId="{7055F39B-7CBC-4EB1-8B36-476638466DAE}" destId="{B4C996BD-5A53-4AF7-AFBC-A47E357C2684}" srcOrd="1" destOrd="0" presId="urn:microsoft.com/office/officeart/2005/8/layout/chevron2"/>
    <dgm:cxn modelId="{F64F7378-312F-47DC-982E-3BA86BBABFE6}" type="presParOf" srcId="{83F715B6-4008-4FF7-AA71-C59A8A5289F2}" destId="{BA169CDF-CAA4-4673-A20C-9009BE659A6C}" srcOrd="7" destOrd="0" presId="urn:microsoft.com/office/officeart/2005/8/layout/chevron2"/>
    <dgm:cxn modelId="{7E74F0FD-FB30-4CFC-84AC-1161BC4EA715}" type="presParOf" srcId="{83F715B6-4008-4FF7-AA71-C59A8A5289F2}" destId="{816F4F10-586A-4C89-911C-89996F12705C}" srcOrd="8" destOrd="0" presId="urn:microsoft.com/office/officeart/2005/8/layout/chevron2"/>
    <dgm:cxn modelId="{E72B2B08-026A-4079-AABE-FCCC80830DA9}" type="presParOf" srcId="{816F4F10-586A-4C89-911C-89996F12705C}" destId="{3C698EFA-DACC-4895-BAE9-40CFD9C44029}" srcOrd="0" destOrd="0" presId="urn:microsoft.com/office/officeart/2005/8/layout/chevron2"/>
    <dgm:cxn modelId="{C7A9458F-26C3-4C22-8376-C31D214E359B}" type="presParOf" srcId="{816F4F10-586A-4C89-911C-89996F12705C}" destId="{986C98DD-F6B1-4A3C-955B-D833552701C7}" srcOrd="1" destOrd="0" presId="urn:microsoft.com/office/officeart/2005/8/layout/chevron2"/>
    <dgm:cxn modelId="{5360761A-514B-4FA6-92D7-AEC69D129810}" type="presParOf" srcId="{83F715B6-4008-4FF7-AA71-C59A8A5289F2}" destId="{5886846D-F164-4B95-B8DD-33CA4D75FCDC}" srcOrd="9" destOrd="0" presId="urn:microsoft.com/office/officeart/2005/8/layout/chevron2"/>
    <dgm:cxn modelId="{4C56C3D4-4AEE-45CF-9450-08CCC8D1FC1D}" type="presParOf" srcId="{83F715B6-4008-4FF7-AA71-C59A8A5289F2}" destId="{34C48817-3A5A-4A50-9FA2-1476D45BD2D6}" srcOrd="10" destOrd="0" presId="urn:microsoft.com/office/officeart/2005/8/layout/chevron2"/>
    <dgm:cxn modelId="{D30E76A4-8112-4B59-9D6B-731F4D2EAC35}" type="presParOf" srcId="{34C48817-3A5A-4A50-9FA2-1476D45BD2D6}" destId="{2E9F0ABB-72A9-47D0-80A8-CA1C7457E561}" srcOrd="0" destOrd="0" presId="urn:microsoft.com/office/officeart/2005/8/layout/chevron2"/>
    <dgm:cxn modelId="{1FFD9562-693A-4562-9606-0345BA60B68C}" type="presParOf" srcId="{34C48817-3A5A-4A50-9FA2-1476D45BD2D6}" destId="{C8BCE2CF-E940-4992-8B26-F5F1623323F3}"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8F28D2-CBD8-43DD-A023-83E37CA852A6}">
      <dsp:nvSpPr>
        <dsp:cNvPr id="0" name=""/>
        <dsp:cNvSpPr/>
      </dsp:nvSpPr>
      <dsp:spPr>
        <a:xfrm rot="5400000">
          <a:off x="-106598" y="108084"/>
          <a:ext cx="710656" cy="497459"/>
        </a:xfrm>
        <a:prstGeom prst="chevron">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w="12700" cap="flat" cmpd="sng" algn="ctr">
          <a:solidFill>
            <a:schemeClr val="accent2">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1</a:t>
          </a:r>
        </a:p>
      </dsp:txBody>
      <dsp:txXfrm rot="-5400000">
        <a:off x="1" y="250216"/>
        <a:ext cx="497459" cy="213197"/>
      </dsp:txXfrm>
    </dsp:sp>
    <dsp:sp modelId="{CBC8BAF8-69F3-4D19-8731-A3C052416AAA}">
      <dsp:nvSpPr>
        <dsp:cNvPr id="0" name=""/>
        <dsp:cNvSpPr/>
      </dsp:nvSpPr>
      <dsp:spPr>
        <a:xfrm rot="5400000">
          <a:off x="5046966" y="-4548021"/>
          <a:ext cx="461926" cy="9560940"/>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Font typeface="Wingdings" panose="05000000000000000000" pitchFamily="2" charset="2"/>
            <a:buChar char="q"/>
          </a:pPr>
          <a:r>
            <a:rPr lang="en-US" sz="2900" kern="1200" dirty="0"/>
            <a:t>Problem Statement</a:t>
          </a:r>
        </a:p>
      </dsp:txBody>
      <dsp:txXfrm rot="-5400000">
        <a:off x="497460" y="24034"/>
        <a:ext cx="9538391" cy="416828"/>
      </dsp:txXfrm>
    </dsp:sp>
    <dsp:sp modelId="{821A9465-8680-475F-A9EB-4A1FDFCF1D8B}">
      <dsp:nvSpPr>
        <dsp:cNvPr id="0" name=""/>
        <dsp:cNvSpPr/>
      </dsp:nvSpPr>
      <dsp:spPr>
        <a:xfrm rot="5400000">
          <a:off x="-106598" y="717516"/>
          <a:ext cx="710656" cy="497459"/>
        </a:xfrm>
        <a:prstGeom prst="chevron">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w="12700" cap="flat" cmpd="sng" algn="ctr">
          <a:solidFill>
            <a:schemeClr val="accent3">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2</a:t>
          </a:r>
        </a:p>
      </dsp:txBody>
      <dsp:txXfrm rot="-5400000">
        <a:off x="1" y="859648"/>
        <a:ext cx="497459" cy="213197"/>
      </dsp:txXfrm>
    </dsp:sp>
    <dsp:sp modelId="{417FCA71-CF53-40CD-A312-33899A7A6001}">
      <dsp:nvSpPr>
        <dsp:cNvPr id="0" name=""/>
        <dsp:cNvSpPr/>
      </dsp:nvSpPr>
      <dsp:spPr>
        <a:xfrm rot="5400000">
          <a:off x="5046966" y="-3938589"/>
          <a:ext cx="461926" cy="9560940"/>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Font typeface="Wingdings" panose="05000000000000000000" pitchFamily="2" charset="2"/>
            <a:buChar char="q"/>
          </a:pPr>
          <a:r>
            <a:rPr lang="en-US" sz="2900" kern="1200" dirty="0"/>
            <a:t>Dataset Attributes</a:t>
          </a:r>
        </a:p>
      </dsp:txBody>
      <dsp:txXfrm rot="-5400000">
        <a:off x="497460" y="633466"/>
        <a:ext cx="9538391" cy="416828"/>
      </dsp:txXfrm>
    </dsp:sp>
    <dsp:sp modelId="{6434E19D-CF22-41BD-8692-C91027B6F659}">
      <dsp:nvSpPr>
        <dsp:cNvPr id="0" name=""/>
        <dsp:cNvSpPr/>
      </dsp:nvSpPr>
      <dsp:spPr>
        <a:xfrm rot="5400000">
          <a:off x="-106598" y="1326948"/>
          <a:ext cx="710656" cy="497459"/>
        </a:xfrm>
        <a:prstGeom prst="chevron">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w="12700" cap="flat" cmpd="sng" algn="ctr">
          <a:solidFill>
            <a:schemeClr val="accent4">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3</a:t>
          </a:r>
        </a:p>
      </dsp:txBody>
      <dsp:txXfrm rot="-5400000">
        <a:off x="1" y="1469080"/>
        <a:ext cx="497459" cy="213197"/>
      </dsp:txXfrm>
    </dsp:sp>
    <dsp:sp modelId="{F467568F-50B2-4A9E-8F8E-531FE278EF19}">
      <dsp:nvSpPr>
        <dsp:cNvPr id="0" name=""/>
        <dsp:cNvSpPr/>
      </dsp:nvSpPr>
      <dsp:spPr>
        <a:xfrm rot="5400000">
          <a:off x="5046966" y="-3329157"/>
          <a:ext cx="461926" cy="9560940"/>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Font typeface="Wingdings" panose="05000000000000000000" pitchFamily="2" charset="2"/>
            <a:buChar char="q"/>
          </a:pPr>
          <a:r>
            <a:rPr lang="en-US" sz="2900" kern="1200" dirty="0"/>
            <a:t>Data Cleaning</a:t>
          </a:r>
        </a:p>
      </dsp:txBody>
      <dsp:txXfrm rot="-5400000">
        <a:off x="497460" y="1242898"/>
        <a:ext cx="9538391" cy="416828"/>
      </dsp:txXfrm>
    </dsp:sp>
    <dsp:sp modelId="{E2389C09-1957-44EA-ACCD-B137A23FCED5}">
      <dsp:nvSpPr>
        <dsp:cNvPr id="0" name=""/>
        <dsp:cNvSpPr/>
      </dsp:nvSpPr>
      <dsp:spPr>
        <a:xfrm rot="5400000">
          <a:off x="-106598" y="1936380"/>
          <a:ext cx="710656" cy="497459"/>
        </a:xfrm>
        <a:prstGeom prst="chevron">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w="12700" cap="flat" cmpd="sng" algn="ctr">
          <a:solidFill>
            <a:schemeClr val="accent5">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4</a:t>
          </a:r>
        </a:p>
      </dsp:txBody>
      <dsp:txXfrm rot="-5400000">
        <a:off x="1" y="2078512"/>
        <a:ext cx="497459" cy="213197"/>
      </dsp:txXfrm>
    </dsp:sp>
    <dsp:sp modelId="{B4C996BD-5A53-4AF7-AFBC-A47E357C2684}">
      <dsp:nvSpPr>
        <dsp:cNvPr id="0" name=""/>
        <dsp:cNvSpPr/>
      </dsp:nvSpPr>
      <dsp:spPr>
        <a:xfrm rot="5400000">
          <a:off x="5046966" y="-2719725"/>
          <a:ext cx="461926" cy="9560940"/>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Font typeface="Wingdings" panose="05000000000000000000" pitchFamily="2" charset="2"/>
            <a:buChar char="q"/>
          </a:pPr>
          <a:r>
            <a:rPr lang="en-US" sz="2900" kern="1200" dirty="0"/>
            <a:t>Visualization</a:t>
          </a:r>
        </a:p>
      </dsp:txBody>
      <dsp:txXfrm rot="-5400000">
        <a:off x="497460" y="1852330"/>
        <a:ext cx="9538391" cy="416828"/>
      </dsp:txXfrm>
    </dsp:sp>
    <dsp:sp modelId="{3C698EFA-DACC-4895-BAE9-40CFD9C44029}">
      <dsp:nvSpPr>
        <dsp:cNvPr id="0" name=""/>
        <dsp:cNvSpPr/>
      </dsp:nvSpPr>
      <dsp:spPr>
        <a:xfrm rot="5400000">
          <a:off x="-106598" y="2545812"/>
          <a:ext cx="710656" cy="497459"/>
        </a:xfrm>
        <a:prstGeom prst="chevron">
          <a:avLst/>
        </a:prstGeom>
        <a:gradFill rotWithShape="0">
          <a:gsLst>
            <a:gs pos="0">
              <a:schemeClr val="accent6">
                <a:hueOff val="0"/>
                <a:satOff val="0"/>
                <a:lumOff val="0"/>
                <a:alphaOff val="0"/>
                <a:shade val="85000"/>
                <a:satMod val="130000"/>
              </a:schemeClr>
            </a:gs>
            <a:gs pos="34000">
              <a:schemeClr val="accent6">
                <a:hueOff val="0"/>
                <a:satOff val="0"/>
                <a:lumOff val="0"/>
                <a:alphaOff val="0"/>
                <a:shade val="87000"/>
                <a:satMod val="125000"/>
              </a:schemeClr>
            </a:gs>
            <a:gs pos="70000">
              <a:schemeClr val="accent6">
                <a:hueOff val="0"/>
                <a:satOff val="0"/>
                <a:lumOff val="0"/>
                <a:alphaOff val="0"/>
                <a:tint val="100000"/>
                <a:shade val="90000"/>
                <a:satMod val="130000"/>
              </a:schemeClr>
            </a:gs>
            <a:gs pos="100000">
              <a:schemeClr val="accent6">
                <a:hueOff val="0"/>
                <a:satOff val="0"/>
                <a:lumOff val="0"/>
                <a:alphaOff val="0"/>
                <a:tint val="100000"/>
                <a:shade val="100000"/>
                <a:satMod val="110000"/>
              </a:schemeClr>
            </a:gs>
          </a:gsLst>
          <a:path path="circle">
            <a:fillToRect l="100000" t="100000" r="100000" b="100000"/>
          </a:path>
        </a:gradFill>
        <a:ln w="12700" cap="flat" cmpd="sng" algn="ctr">
          <a:solidFill>
            <a:schemeClr val="accent6">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5</a:t>
          </a:r>
        </a:p>
      </dsp:txBody>
      <dsp:txXfrm rot="-5400000">
        <a:off x="1" y="2687944"/>
        <a:ext cx="497459" cy="213197"/>
      </dsp:txXfrm>
    </dsp:sp>
    <dsp:sp modelId="{986C98DD-F6B1-4A3C-955B-D833552701C7}">
      <dsp:nvSpPr>
        <dsp:cNvPr id="0" name=""/>
        <dsp:cNvSpPr/>
      </dsp:nvSpPr>
      <dsp:spPr>
        <a:xfrm rot="5400000">
          <a:off x="5046966" y="-2110293"/>
          <a:ext cx="461926" cy="9560940"/>
        </a:xfrm>
        <a:prstGeom prst="round2Same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Font typeface="Wingdings" panose="05000000000000000000" pitchFamily="2" charset="2"/>
            <a:buChar char="q"/>
          </a:pPr>
          <a:r>
            <a:rPr lang="en-US" sz="2900" kern="1200" dirty="0"/>
            <a:t>Insight</a:t>
          </a:r>
        </a:p>
      </dsp:txBody>
      <dsp:txXfrm rot="-5400000">
        <a:off x="497460" y="2461762"/>
        <a:ext cx="9538391" cy="416828"/>
      </dsp:txXfrm>
    </dsp:sp>
    <dsp:sp modelId="{2E9F0ABB-72A9-47D0-80A8-CA1C7457E561}">
      <dsp:nvSpPr>
        <dsp:cNvPr id="0" name=""/>
        <dsp:cNvSpPr/>
      </dsp:nvSpPr>
      <dsp:spPr>
        <a:xfrm rot="5400000">
          <a:off x="-106598" y="3155244"/>
          <a:ext cx="710656" cy="497459"/>
        </a:xfrm>
        <a:prstGeom prst="chevron">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w="12700" cap="flat" cmpd="sng" algn="ctr">
          <a:solidFill>
            <a:schemeClr val="accent2">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6</a:t>
          </a:r>
        </a:p>
      </dsp:txBody>
      <dsp:txXfrm rot="-5400000">
        <a:off x="1" y="3297376"/>
        <a:ext cx="497459" cy="213197"/>
      </dsp:txXfrm>
    </dsp:sp>
    <dsp:sp modelId="{C8BCE2CF-E940-4992-8B26-F5F1623323F3}">
      <dsp:nvSpPr>
        <dsp:cNvPr id="0" name=""/>
        <dsp:cNvSpPr/>
      </dsp:nvSpPr>
      <dsp:spPr>
        <a:xfrm rot="5400000">
          <a:off x="5046966" y="-1500861"/>
          <a:ext cx="461926" cy="9560940"/>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Font typeface="Wingdings" panose="05000000000000000000" pitchFamily="2" charset="2"/>
            <a:buChar char="q"/>
          </a:pPr>
          <a:r>
            <a:rPr lang="en-US" sz="2900" kern="1200" dirty="0"/>
            <a:t>Recommendations</a:t>
          </a:r>
        </a:p>
      </dsp:txBody>
      <dsp:txXfrm rot="-5400000">
        <a:off x="497460" y="3071194"/>
        <a:ext cx="9538391" cy="41682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6T20:33:04.705"/>
    </inkml:context>
    <inkml:brush xml:id="br0">
      <inkml:brushProperty name="width" value="0.025" units="cm"/>
      <inkml:brushProperty name="height" value="0.025" units="cm"/>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6T20:33:04.705"/>
    </inkml:context>
    <inkml:brush xml:id="br0">
      <inkml:brushProperty name="width" value="0.025" units="cm"/>
      <inkml:brushProperty name="height" value="0.025" units="cm"/>
      <inkml:brushProperty name="ignorePressure" value="1"/>
    </inkml:brush>
  </inkml:definitions>
  <inkml:trace contextRef="#ctx0" brushRef="#br0">1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6T20:33:04.705"/>
    </inkml:context>
    <inkml:brush xml:id="br0">
      <inkml:brushProperty name="width" value="0.025" units="cm"/>
      <inkml:brushProperty name="height" value="0.025" units="cm"/>
      <inkml:brushProperty name="ignorePressure" value="1"/>
    </inkml:brush>
  </inkml:definitions>
  <inkml:trace contextRef="#ctx0" brushRef="#br0">1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6T20:33:04.705"/>
    </inkml:context>
    <inkml:brush xml:id="br0">
      <inkml:brushProperty name="width" value="0.025" units="cm"/>
      <inkml:brushProperty name="height" value="0.025" units="cm"/>
      <inkml:brushProperty name="ignorePressure" value="1"/>
    </inkml:brush>
  </inkml:definitions>
  <inkml:trace contextRef="#ctx0" brushRef="#br0">1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6T20:33:04.705"/>
    </inkml:context>
    <inkml:brush xml:id="br0">
      <inkml:brushProperty name="width" value="0.025" units="cm"/>
      <inkml:brushProperty name="height" value="0.025" units="cm"/>
      <inkml:brushProperty name="ignorePressure" value="1"/>
    </inkml:brush>
  </inkml:definitions>
  <inkml:trace contextRef="#ctx0" brushRef="#br0">1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6T20:33:04.705"/>
    </inkml:context>
    <inkml:brush xml:id="br0">
      <inkml:brushProperty name="width" value="0.025" units="cm"/>
      <inkml:brushProperty name="height" value="0.025" units="cm"/>
      <inkml:brushProperty name="ignorePressure" value="1"/>
    </inkml:brush>
  </inkml:definitions>
  <inkml:trace contextRef="#ctx0" brushRef="#br0">1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6T20:33:04.705"/>
    </inkml:context>
    <inkml:brush xml:id="br0">
      <inkml:brushProperty name="width" value="0.025" units="cm"/>
      <inkml:brushProperty name="height" value="0.025" units="cm"/>
      <inkml:brushProperty name="ignorePressure" value="1"/>
    </inkml:brush>
  </inkml:definitions>
  <inkml:trace contextRef="#ctx0" brushRef="#br0">1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6T20:33:04.705"/>
    </inkml:context>
    <inkml:brush xml:id="br0">
      <inkml:brushProperty name="width" value="0.025" units="cm"/>
      <inkml:brushProperty name="height" value="0.025" units="cm"/>
      <inkml:brushProperty name="ignorePressure" value="1"/>
    </inkml:brush>
  </inkml:definitions>
  <inkml:trace contextRef="#ctx0" brushRef="#br0">1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6T20:33:04.705"/>
    </inkml:context>
    <inkml:brush xml:id="br0">
      <inkml:brushProperty name="width" value="0.025" units="cm"/>
      <inkml:brushProperty name="height" value="0.025" units="cm"/>
      <inkml:brushProperty name="ignorePressure" value="1"/>
    </inkml:brush>
  </inkml:definitions>
  <inkml:trace contextRef="#ctx0" brushRef="#br0">1 1,'0'0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7/7/2024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7/7/2024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7/7/2024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7/7/2024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7/7/2024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7/7/2024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7/7/2024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7/7/2024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7/7/2024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7/7/2024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themeOverride" Target="../theme/themeOverride10.xml"/><Relationship Id="rId5" Type="http://schemas.openxmlformats.org/officeDocument/2006/relationships/image" Target="../media/image6.png"/><Relationship Id="rId4" Type="http://schemas.openxmlformats.org/officeDocument/2006/relationships/customXml" Target="../ink/ink8.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themeOverride" Target="../theme/themeOverride11.xml"/><Relationship Id="rId5" Type="http://schemas.openxmlformats.org/officeDocument/2006/relationships/image" Target="../media/image6.png"/><Relationship Id="rId4" Type="http://schemas.openxmlformats.org/officeDocument/2006/relationships/customXml" Target="../ink/ink9.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image" Target="../media/image10.jpeg"/></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themeOverride" Target="../theme/themeOverride3.xml"/><Relationship Id="rId5" Type="http://schemas.openxmlformats.org/officeDocument/2006/relationships/image" Target="../media/image5.png"/><Relationship Id="rId4" Type="http://schemas.openxmlformats.org/officeDocument/2006/relationships/customXml" Target="../ink/ink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themeOverride" Target="../theme/themeOverride4.xml"/><Relationship Id="rId5" Type="http://schemas.openxmlformats.org/officeDocument/2006/relationships/image" Target="../media/image5.png"/><Relationship Id="rId4" Type="http://schemas.openxmlformats.org/officeDocument/2006/relationships/customXml" Target="../ink/ink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themeOverride" Target="../theme/themeOverride5.xml"/><Relationship Id="rId5" Type="http://schemas.openxmlformats.org/officeDocument/2006/relationships/image" Target="../media/image6.png"/><Relationship Id="rId4" Type="http://schemas.openxmlformats.org/officeDocument/2006/relationships/customXml" Target="../ink/ink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themeOverride" Target="../theme/themeOverride6.xml"/><Relationship Id="rId5" Type="http://schemas.openxmlformats.org/officeDocument/2006/relationships/image" Target="../media/image6.png"/><Relationship Id="rId4" Type="http://schemas.openxmlformats.org/officeDocument/2006/relationships/customXml" Target="../ink/ink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themeOverride" Target="../theme/themeOverride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customXml" Target="../ink/ink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themeOverride" Target="../theme/themeOverride8.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customXml" Target="../ink/ink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themeOverride" Target="../theme/themeOverride9.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customXml" Target="../ink/ink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ctr">
            <a:normAutofit/>
          </a:bodyPr>
          <a:lstStyle/>
          <a:p>
            <a:r>
              <a:rPr lang="en-US" sz="4400" i="0" dirty="0">
                <a:solidFill>
                  <a:schemeClr val="tx1"/>
                </a:solidFill>
                <a:effectLst/>
              </a:rPr>
              <a:t>Customer Personality Analysis</a:t>
            </a:r>
            <a:endParaRPr lang="en-US" sz="4400" dirty="0">
              <a:solidFill>
                <a:schemeClr val="tx1"/>
              </a:solidFill>
            </a:endParaRP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a:extLst>
              <a:ext uri="{FF2B5EF4-FFF2-40B4-BE49-F238E27FC236}">
                <a16:creationId xmlns:a16="http://schemas.microsoft.com/office/drawing/2014/main" id="{4DBBCCE0-ABA1-4C21-B5AA-A1C8FD13C22F}"/>
              </a:ext>
            </a:extLst>
          </p:cNvPr>
          <p:cNvPicPr>
            <a:picLocks noChangeAspect="1"/>
          </p:cNvPicPr>
          <p:nvPr/>
        </p:nvPicPr>
        <p:blipFill>
          <a:blip r:embed="rId4"/>
          <a:stretch>
            <a:fillRect/>
          </a:stretch>
        </p:blipFill>
        <p:spPr>
          <a:xfrm>
            <a:off x="8047232" y="4542620"/>
            <a:ext cx="2001653" cy="952658"/>
          </a:xfrm>
          <a:prstGeom prst="rect">
            <a:avLst/>
          </a:prstGeom>
        </p:spPr>
      </p:pic>
      <p:pic>
        <p:nvPicPr>
          <p:cNvPr id="9" name="Picture 8">
            <a:extLst>
              <a:ext uri="{FF2B5EF4-FFF2-40B4-BE49-F238E27FC236}">
                <a16:creationId xmlns:a16="http://schemas.microsoft.com/office/drawing/2014/main" id="{793AA967-D0E3-48F6-B82C-61E35969C697}"/>
              </a:ext>
            </a:extLst>
          </p:cNvPr>
          <p:cNvPicPr>
            <a:picLocks noChangeAspect="1"/>
          </p:cNvPicPr>
          <p:nvPr/>
        </p:nvPicPr>
        <p:blipFill>
          <a:blip r:embed="rId5"/>
          <a:stretch>
            <a:fillRect/>
          </a:stretch>
        </p:blipFill>
        <p:spPr>
          <a:xfrm>
            <a:off x="10408607" y="4598632"/>
            <a:ext cx="866035" cy="874783"/>
          </a:xfrm>
          <a:prstGeom prst="rect">
            <a:avLst/>
          </a:prstGeom>
        </p:spPr>
      </p:pic>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D9AB2E54-1F9A-4A2F-BBE8-DCFBC3DB7BEE}"/>
              </a:ext>
            </a:extLst>
          </p:cNvPr>
          <p:cNvSpPr/>
          <p:nvPr/>
        </p:nvSpPr>
        <p:spPr>
          <a:xfrm>
            <a:off x="532660" y="115410"/>
            <a:ext cx="11043821" cy="719091"/>
          </a:xfrm>
          <a:prstGeom prst="rect">
            <a:avLst/>
          </a:prstGeom>
          <a:gradFill rotWithShape="0">
            <a:gsLst>
              <a:gs pos="0">
                <a:srgbClr val="A0988C">
                  <a:hueOff val="0"/>
                  <a:satOff val="0"/>
                  <a:lumOff val="0"/>
                  <a:alphaOff val="0"/>
                  <a:shade val="85000"/>
                  <a:satMod val="130000"/>
                </a:srgbClr>
              </a:gs>
              <a:gs pos="34000">
                <a:srgbClr val="A0988C">
                  <a:hueOff val="0"/>
                  <a:satOff val="0"/>
                  <a:lumOff val="0"/>
                  <a:alphaOff val="0"/>
                  <a:shade val="87000"/>
                  <a:satMod val="125000"/>
                </a:srgbClr>
              </a:gs>
              <a:gs pos="70000">
                <a:srgbClr val="A0988C">
                  <a:hueOff val="0"/>
                  <a:satOff val="0"/>
                  <a:lumOff val="0"/>
                  <a:alphaOff val="0"/>
                  <a:tint val="100000"/>
                  <a:shade val="90000"/>
                  <a:satMod val="130000"/>
                </a:srgbClr>
              </a:gs>
              <a:gs pos="100000">
                <a:srgbClr val="A0988C">
                  <a:hueOff val="0"/>
                  <a:satOff val="0"/>
                  <a:lumOff val="0"/>
                  <a:alphaOff val="0"/>
                  <a:tint val="100000"/>
                  <a:shade val="100000"/>
                  <a:satMod val="110000"/>
                </a:srgbClr>
              </a:gs>
            </a:gsLst>
            <a:path path="circle">
              <a:fillToRect l="100000" t="100000" r="100000" b="100000"/>
            </a:path>
          </a:gradFill>
          <a:ln w="12700" cap="flat" cmpd="sng" algn="ctr">
            <a:solidFill>
              <a:srgbClr val="A0988C">
                <a:hueOff val="0"/>
                <a:satOff val="0"/>
                <a:lumOff val="0"/>
                <a:alphaOff val="0"/>
              </a:srgbClr>
            </a:solidFill>
            <a:prstDash val="solid"/>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p:spPr>
        <p:txBody>
          <a:bodyPr spcFirstLastPara="0" vert="horz" wrap="square" lIns="8890" tIns="8890" rIns="8890" bIns="8890" numCol="1" spcCol="1270" anchor="ctr" anchorCtr="0">
            <a:noAutofit/>
          </a:bodyPr>
          <a:lstStyle/>
          <a:p>
            <a:endParaRPr lang="en-US"/>
          </a:p>
        </p:txBody>
      </p:sp>
      <p:sp>
        <p:nvSpPr>
          <p:cNvPr id="2" name="Title 1">
            <a:extLst>
              <a:ext uri="{FF2B5EF4-FFF2-40B4-BE49-F238E27FC236}">
                <a16:creationId xmlns:a16="http://schemas.microsoft.com/office/drawing/2014/main" id="{75AC86D3-8FD1-4F47-A319-7D0542E48B2F}"/>
              </a:ext>
            </a:extLst>
          </p:cNvPr>
          <p:cNvSpPr>
            <a:spLocks noGrp="1"/>
          </p:cNvSpPr>
          <p:nvPr>
            <p:ph type="title" idx="4294967295"/>
          </p:nvPr>
        </p:nvSpPr>
        <p:spPr>
          <a:xfrm>
            <a:off x="730928" y="195309"/>
            <a:ext cx="10058400" cy="585926"/>
          </a:xfrm>
        </p:spPr>
        <p:txBody>
          <a:bodyPr vert="horz" lIns="91440" tIns="45720" rIns="91440" bIns="45720" rtlCol="0">
            <a:normAutofit/>
          </a:bodyPr>
          <a:lstStyle/>
          <a:p>
            <a:pPr marL="685800" indent="-685800">
              <a:buFont typeface="Wingdings" panose="05000000000000000000" pitchFamily="2" charset="2"/>
              <a:buChar char="q"/>
            </a:pPr>
            <a:r>
              <a:rPr lang="en-US" sz="3200" dirty="0">
                <a:solidFill>
                  <a:schemeClr val="bg1"/>
                </a:solidFill>
              </a:rPr>
              <a:t>Insights</a:t>
            </a:r>
          </a:p>
        </p:txBody>
      </p:sp>
      <p:pic>
        <p:nvPicPr>
          <p:cNvPr id="5" name="Picture 4">
            <a:extLst>
              <a:ext uri="{FF2B5EF4-FFF2-40B4-BE49-F238E27FC236}">
                <a16:creationId xmlns:a16="http://schemas.microsoft.com/office/drawing/2014/main" id="{6C7D896E-3D2D-49E1-A3AC-CCF6808DB493}"/>
              </a:ext>
            </a:extLst>
          </p:cNvPr>
          <p:cNvPicPr>
            <a:picLocks noChangeAspect="1"/>
          </p:cNvPicPr>
          <p:nvPr/>
        </p:nvPicPr>
        <p:blipFill>
          <a:blip r:embed="rId3"/>
          <a:stretch>
            <a:fillRect/>
          </a:stretch>
        </p:blipFill>
        <p:spPr>
          <a:xfrm>
            <a:off x="175661" y="6361060"/>
            <a:ext cx="1138233" cy="541330"/>
          </a:xfrm>
          <a:prstGeom prst="rect">
            <a:avLst/>
          </a:prstGeom>
        </p:spPr>
      </p:pic>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028D231E-BFFF-4B7E-89EF-61F3AC0A952F}"/>
                  </a:ext>
                </a:extLst>
              </p14:cNvPr>
              <p14:cNvContentPartPr/>
              <p14:nvPr/>
            </p14:nvContentPartPr>
            <p14:xfrm>
              <a:off x="3532946" y="789630"/>
              <a:ext cx="360" cy="360"/>
            </p14:xfrm>
          </p:contentPart>
        </mc:Choice>
        <mc:Fallback xmlns="">
          <p:pic>
            <p:nvPicPr>
              <p:cNvPr id="13" name="Ink 12">
                <a:extLst>
                  <a:ext uri="{FF2B5EF4-FFF2-40B4-BE49-F238E27FC236}">
                    <a16:creationId xmlns:a16="http://schemas.microsoft.com/office/drawing/2014/main" id="{028D231E-BFFF-4B7E-89EF-61F3AC0A952F}"/>
                  </a:ext>
                </a:extLst>
              </p:cNvPr>
              <p:cNvPicPr/>
              <p:nvPr/>
            </p:nvPicPr>
            <p:blipFill>
              <a:blip r:embed="rId5"/>
              <a:stretch>
                <a:fillRect/>
              </a:stretch>
            </p:blipFill>
            <p:spPr>
              <a:xfrm>
                <a:off x="3528626" y="785310"/>
                <a:ext cx="9000" cy="9000"/>
              </a:xfrm>
              <a:prstGeom prst="rect">
                <a:avLst/>
              </a:prstGeom>
            </p:spPr>
          </p:pic>
        </mc:Fallback>
      </mc:AlternateContent>
      <p:sp>
        <p:nvSpPr>
          <p:cNvPr id="15" name="TextBox 14">
            <a:extLst>
              <a:ext uri="{FF2B5EF4-FFF2-40B4-BE49-F238E27FC236}">
                <a16:creationId xmlns:a16="http://schemas.microsoft.com/office/drawing/2014/main" id="{4415BABB-FC1F-4B39-B6B9-3BF67EAAE15F}"/>
              </a:ext>
            </a:extLst>
          </p:cNvPr>
          <p:cNvSpPr txBox="1"/>
          <p:nvPr/>
        </p:nvSpPr>
        <p:spPr>
          <a:xfrm>
            <a:off x="603681" y="1056443"/>
            <a:ext cx="11310151" cy="5016758"/>
          </a:xfrm>
          <a:prstGeom prst="rect">
            <a:avLst/>
          </a:prstGeom>
          <a:noFill/>
        </p:spPr>
        <p:txBody>
          <a:bodyPr wrap="square" rtlCol="0">
            <a:spAutoFit/>
          </a:bodyPr>
          <a:lstStyle/>
          <a:p>
            <a:pPr marL="285750" indent="-285750" algn="l" fontAlgn="base">
              <a:buFont typeface="Courier New" panose="02070309020205020404" pitchFamily="49" charset="0"/>
              <a:buChar char="o"/>
            </a:pPr>
            <a:r>
              <a:rPr lang="en-US" sz="2000" b="1" i="0" dirty="0">
                <a:solidFill>
                  <a:srgbClr val="3C4043"/>
                </a:solidFill>
                <a:effectLst/>
              </a:rPr>
              <a:t>Here are some conclusions drawn from the Demographic Dashboard:</a:t>
            </a:r>
          </a:p>
          <a:p>
            <a:pPr marL="742950" lvl="1" indent="-285750" fontAlgn="base">
              <a:buFont typeface="Arial" panose="020B0604020202020204" pitchFamily="34" charset="0"/>
              <a:buChar char="•"/>
            </a:pPr>
            <a:r>
              <a:rPr lang="en-US" sz="2000" b="0" i="0" dirty="0">
                <a:solidFill>
                  <a:srgbClr val="3C4043"/>
                </a:solidFill>
                <a:effectLst/>
              </a:rPr>
              <a:t>The majority of clients are between the ages of 18-24 years old.</a:t>
            </a:r>
          </a:p>
          <a:p>
            <a:pPr marL="742950" lvl="1" indent="-285750" fontAlgn="base">
              <a:buFont typeface="Arial" panose="020B0604020202020204" pitchFamily="34" charset="0"/>
              <a:buChar char="•"/>
            </a:pPr>
            <a:r>
              <a:rPr lang="en-US" sz="2000" b="0" i="0" dirty="0">
                <a:solidFill>
                  <a:srgbClr val="3C4043"/>
                </a:solidFill>
                <a:effectLst/>
              </a:rPr>
              <a:t>Customers who are married dominate the company's dataset.</a:t>
            </a:r>
          </a:p>
          <a:p>
            <a:pPr marL="742950" lvl="1" indent="-285750" fontAlgn="base">
              <a:buFont typeface="Arial" panose="020B0604020202020204" pitchFamily="34" charset="0"/>
              <a:buChar char="•"/>
            </a:pPr>
            <a:r>
              <a:rPr lang="en-US" sz="2000" b="0" i="0" dirty="0">
                <a:solidFill>
                  <a:srgbClr val="3C4043"/>
                </a:solidFill>
                <a:effectLst/>
              </a:rPr>
              <a:t>In terms of education level, graduate customers likewise predominate the dataset.</a:t>
            </a:r>
          </a:p>
          <a:p>
            <a:pPr marL="742950" lvl="1" indent="-285750" fontAlgn="base">
              <a:buFont typeface="Arial" panose="020B0604020202020204" pitchFamily="34" charset="0"/>
              <a:buChar char="•"/>
            </a:pPr>
            <a:r>
              <a:rPr lang="en-US" sz="2000" b="0" i="0" dirty="0">
                <a:solidFill>
                  <a:srgbClr val="3C4043"/>
                </a:solidFill>
                <a:effectLst/>
              </a:rPr>
              <a:t>When it comes to clients joining the dataset, the organization had the most in 2013.</a:t>
            </a:r>
          </a:p>
          <a:p>
            <a:pPr marL="285750" indent="-285750" algn="l" fontAlgn="base">
              <a:buFont typeface="Courier New" panose="02070309020205020404" pitchFamily="49" charset="0"/>
              <a:buChar char="o"/>
            </a:pPr>
            <a:r>
              <a:rPr lang="en-US" sz="2000" b="1" i="0" dirty="0">
                <a:solidFill>
                  <a:srgbClr val="3C4043"/>
                </a:solidFill>
                <a:effectLst/>
              </a:rPr>
              <a:t>Here are some insights gleaned from the product dashboard:</a:t>
            </a:r>
          </a:p>
          <a:p>
            <a:pPr marL="742950" lvl="1" indent="-285750" fontAlgn="base">
              <a:buFont typeface="Arial" panose="020B0604020202020204" pitchFamily="34" charset="0"/>
              <a:buChar char="•"/>
            </a:pPr>
            <a:r>
              <a:rPr lang="en-US" sz="2000" b="0" i="0" dirty="0">
                <a:solidFill>
                  <a:srgbClr val="3C4043"/>
                </a:solidFill>
                <a:effectLst/>
              </a:rPr>
              <a:t>The category with the highest average spending is wine ($396.52), which is consumed by people over 44.</a:t>
            </a:r>
          </a:p>
          <a:p>
            <a:pPr marL="742950" lvl="1" indent="-285750" fontAlgn="base">
              <a:buFont typeface="Arial" panose="020B0604020202020204" pitchFamily="34" charset="0"/>
              <a:buChar char="•"/>
            </a:pPr>
            <a:r>
              <a:rPr lang="en-US" sz="2000" b="0" i="0" dirty="0">
                <a:solidFill>
                  <a:srgbClr val="3C4043"/>
                </a:solidFill>
                <a:effectLst/>
              </a:rPr>
              <a:t>Fruit goods have the lowest average cost ($24.86) among people aged 18 to 24.</a:t>
            </a:r>
          </a:p>
          <a:p>
            <a:pPr marL="742950" lvl="1" indent="-285750" fontAlgn="base">
              <a:buFont typeface="Arial" panose="020B0604020202020204" pitchFamily="34" charset="0"/>
              <a:buChar char="•"/>
            </a:pPr>
            <a:r>
              <a:rPr lang="en-US" sz="2000" b="0" i="0" dirty="0">
                <a:solidFill>
                  <a:srgbClr val="3C4043"/>
                </a:solidFill>
                <a:effectLst/>
              </a:rPr>
              <a:t>After wine, shoppers love to buy meat as their next favorite product.</a:t>
            </a:r>
          </a:p>
          <a:p>
            <a:pPr marL="285750" indent="-285750" algn="l" fontAlgn="base">
              <a:buFont typeface="Courier New" panose="02070309020205020404" pitchFamily="49" charset="0"/>
              <a:buChar char="o"/>
            </a:pPr>
            <a:r>
              <a:rPr lang="en-US" sz="2000" b="1" i="0" dirty="0">
                <a:solidFill>
                  <a:srgbClr val="3C4043"/>
                </a:solidFill>
                <a:effectLst/>
              </a:rPr>
              <a:t>Purchases dashboard Analysis:</a:t>
            </a:r>
          </a:p>
          <a:p>
            <a:pPr marL="742950" lvl="1" indent="-285750" fontAlgn="base">
              <a:buFont typeface="Arial" panose="020B0604020202020204" pitchFamily="34" charset="0"/>
              <a:buChar char="•"/>
            </a:pPr>
            <a:r>
              <a:rPr lang="en-US" sz="2000" b="0" i="0" dirty="0">
                <a:solidFill>
                  <a:srgbClr val="3C4043"/>
                </a:solidFill>
                <a:effectLst/>
              </a:rPr>
              <a:t>18-24 years old often visit the company website to check for the latest product available.</a:t>
            </a:r>
          </a:p>
          <a:p>
            <a:pPr marL="742950" lvl="1" indent="-285750" fontAlgn="base">
              <a:buFont typeface="Arial" panose="020B0604020202020204" pitchFamily="34" charset="0"/>
              <a:buChar char="•"/>
            </a:pPr>
            <a:r>
              <a:rPr lang="en-US" sz="2000" b="0" i="0" dirty="0">
                <a:solidFill>
                  <a:srgbClr val="3C4043"/>
                </a:solidFill>
                <a:effectLst/>
              </a:rPr>
              <a:t>Purchases made from the store has the highest number where customer would love to purchase the product with the age group 18-24 has the highest number.</a:t>
            </a:r>
          </a:p>
          <a:p>
            <a:pPr marL="742950" lvl="1" indent="-285750" fontAlgn="base">
              <a:buFont typeface="Arial" panose="020B0604020202020204" pitchFamily="34" charset="0"/>
              <a:buChar char="•"/>
            </a:pPr>
            <a:r>
              <a:rPr lang="en-US" sz="2000" b="0" i="0" dirty="0">
                <a:solidFill>
                  <a:srgbClr val="3C4043"/>
                </a:solidFill>
                <a:effectLst/>
              </a:rPr>
              <a:t>Purchase made through the catalogue has the lowest way in which customer do purchase where above 44 has the lowest value of 1074.</a:t>
            </a:r>
          </a:p>
        </p:txBody>
      </p:sp>
    </p:spTree>
    <p:extLst>
      <p:ext uri="{BB962C8B-B14F-4D97-AF65-F5344CB8AC3E}">
        <p14:creationId xmlns:p14="http://schemas.microsoft.com/office/powerpoint/2010/main" val="3592543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D9AB2E54-1F9A-4A2F-BBE8-DCFBC3DB7BEE}"/>
              </a:ext>
            </a:extLst>
          </p:cNvPr>
          <p:cNvSpPr/>
          <p:nvPr/>
        </p:nvSpPr>
        <p:spPr>
          <a:xfrm>
            <a:off x="532660" y="115410"/>
            <a:ext cx="11043821" cy="719091"/>
          </a:xfrm>
          <a:prstGeom prst="rect">
            <a:avLst/>
          </a:prstGeom>
          <a:gradFill rotWithShape="0">
            <a:gsLst>
              <a:gs pos="0">
                <a:srgbClr val="9BAFB5">
                  <a:hueOff val="0"/>
                  <a:satOff val="0"/>
                  <a:lumOff val="0"/>
                  <a:alphaOff val="0"/>
                  <a:shade val="85000"/>
                  <a:satMod val="130000"/>
                </a:srgbClr>
              </a:gs>
              <a:gs pos="34000">
                <a:srgbClr val="9BAFB5">
                  <a:hueOff val="0"/>
                  <a:satOff val="0"/>
                  <a:lumOff val="0"/>
                  <a:alphaOff val="0"/>
                  <a:shade val="87000"/>
                  <a:satMod val="125000"/>
                </a:srgbClr>
              </a:gs>
              <a:gs pos="70000">
                <a:srgbClr val="9BAFB5">
                  <a:hueOff val="0"/>
                  <a:satOff val="0"/>
                  <a:lumOff val="0"/>
                  <a:alphaOff val="0"/>
                  <a:tint val="100000"/>
                  <a:shade val="90000"/>
                  <a:satMod val="130000"/>
                </a:srgbClr>
              </a:gs>
              <a:gs pos="100000">
                <a:srgbClr val="9BAFB5">
                  <a:hueOff val="0"/>
                  <a:satOff val="0"/>
                  <a:lumOff val="0"/>
                  <a:alphaOff val="0"/>
                  <a:tint val="100000"/>
                  <a:shade val="100000"/>
                  <a:satMod val="110000"/>
                </a:srgbClr>
              </a:gs>
            </a:gsLst>
            <a:path path="circle">
              <a:fillToRect l="100000" t="100000" r="100000" b="100000"/>
            </a:path>
          </a:gradFill>
          <a:ln w="12700" cap="flat" cmpd="sng" algn="ctr">
            <a:solidFill>
              <a:srgbClr val="9BAFB5">
                <a:hueOff val="0"/>
                <a:satOff val="0"/>
                <a:lumOff val="0"/>
                <a:alphaOff val="0"/>
              </a:srgbClr>
            </a:solidFill>
            <a:prstDash val="solid"/>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p:spPr>
        <p:txBody>
          <a:bodyPr spcFirstLastPara="0" vert="horz" wrap="square" lIns="8890" tIns="8890" rIns="8890" bIns="8890" numCol="1" spcCol="1270" anchor="ctr" anchorCtr="0">
            <a:noAutofit/>
          </a:bodyPr>
          <a:lstStyle/>
          <a:p>
            <a:endParaRPr lang="en-US"/>
          </a:p>
        </p:txBody>
      </p:sp>
      <p:sp>
        <p:nvSpPr>
          <p:cNvPr id="2" name="Title 1">
            <a:extLst>
              <a:ext uri="{FF2B5EF4-FFF2-40B4-BE49-F238E27FC236}">
                <a16:creationId xmlns:a16="http://schemas.microsoft.com/office/drawing/2014/main" id="{75AC86D3-8FD1-4F47-A319-7D0542E48B2F}"/>
              </a:ext>
            </a:extLst>
          </p:cNvPr>
          <p:cNvSpPr>
            <a:spLocks noGrp="1"/>
          </p:cNvSpPr>
          <p:nvPr>
            <p:ph type="title" idx="4294967295"/>
          </p:nvPr>
        </p:nvSpPr>
        <p:spPr>
          <a:xfrm>
            <a:off x="730928" y="195309"/>
            <a:ext cx="10058400" cy="585926"/>
          </a:xfrm>
        </p:spPr>
        <p:txBody>
          <a:bodyPr vert="horz" lIns="91440" tIns="45720" rIns="91440" bIns="45720" rtlCol="0">
            <a:normAutofit/>
          </a:bodyPr>
          <a:lstStyle/>
          <a:p>
            <a:pPr marL="685800" indent="-685800">
              <a:buFont typeface="Wingdings" panose="05000000000000000000" pitchFamily="2" charset="2"/>
              <a:buChar char="q"/>
            </a:pPr>
            <a:r>
              <a:rPr lang="en-US" sz="3200" dirty="0">
                <a:solidFill>
                  <a:schemeClr val="bg1"/>
                </a:solidFill>
              </a:rPr>
              <a:t>Recommendations</a:t>
            </a:r>
          </a:p>
        </p:txBody>
      </p:sp>
      <p:pic>
        <p:nvPicPr>
          <p:cNvPr id="5" name="Picture 4">
            <a:extLst>
              <a:ext uri="{FF2B5EF4-FFF2-40B4-BE49-F238E27FC236}">
                <a16:creationId xmlns:a16="http://schemas.microsoft.com/office/drawing/2014/main" id="{6C7D896E-3D2D-49E1-A3AC-CCF6808DB493}"/>
              </a:ext>
            </a:extLst>
          </p:cNvPr>
          <p:cNvPicPr>
            <a:picLocks noChangeAspect="1"/>
          </p:cNvPicPr>
          <p:nvPr/>
        </p:nvPicPr>
        <p:blipFill>
          <a:blip r:embed="rId3"/>
          <a:stretch>
            <a:fillRect/>
          </a:stretch>
        </p:blipFill>
        <p:spPr>
          <a:xfrm>
            <a:off x="175661" y="6361060"/>
            <a:ext cx="1138233" cy="541330"/>
          </a:xfrm>
          <a:prstGeom prst="rect">
            <a:avLst/>
          </a:prstGeom>
        </p:spPr>
      </p:pic>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028D231E-BFFF-4B7E-89EF-61F3AC0A952F}"/>
                  </a:ext>
                </a:extLst>
              </p14:cNvPr>
              <p14:cNvContentPartPr/>
              <p14:nvPr/>
            </p14:nvContentPartPr>
            <p14:xfrm>
              <a:off x="3532946" y="789630"/>
              <a:ext cx="360" cy="360"/>
            </p14:xfrm>
          </p:contentPart>
        </mc:Choice>
        <mc:Fallback xmlns="">
          <p:pic>
            <p:nvPicPr>
              <p:cNvPr id="13" name="Ink 12">
                <a:extLst>
                  <a:ext uri="{FF2B5EF4-FFF2-40B4-BE49-F238E27FC236}">
                    <a16:creationId xmlns:a16="http://schemas.microsoft.com/office/drawing/2014/main" id="{028D231E-BFFF-4B7E-89EF-61F3AC0A952F}"/>
                  </a:ext>
                </a:extLst>
              </p:cNvPr>
              <p:cNvPicPr/>
              <p:nvPr/>
            </p:nvPicPr>
            <p:blipFill>
              <a:blip r:embed="rId5"/>
              <a:stretch>
                <a:fillRect/>
              </a:stretch>
            </p:blipFill>
            <p:spPr>
              <a:xfrm>
                <a:off x="3528626" y="785310"/>
                <a:ext cx="9000" cy="9000"/>
              </a:xfrm>
              <a:prstGeom prst="rect">
                <a:avLst/>
              </a:prstGeom>
            </p:spPr>
          </p:pic>
        </mc:Fallback>
      </mc:AlternateContent>
      <p:sp>
        <p:nvSpPr>
          <p:cNvPr id="15" name="TextBox 14">
            <a:extLst>
              <a:ext uri="{FF2B5EF4-FFF2-40B4-BE49-F238E27FC236}">
                <a16:creationId xmlns:a16="http://schemas.microsoft.com/office/drawing/2014/main" id="{4415BABB-FC1F-4B39-B6B9-3BF67EAAE15F}"/>
              </a:ext>
            </a:extLst>
          </p:cNvPr>
          <p:cNvSpPr txBox="1"/>
          <p:nvPr/>
        </p:nvSpPr>
        <p:spPr>
          <a:xfrm>
            <a:off x="278296" y="1056443"/>
            <a:ext cx="11698356" cy="5324535"/>
          </a:xfrm>
          <a:prstGeom prst="rect">
            <a:avLst/>
          </a:prstGeom>
          <a:noFill/>
        </p:spPr>
        <p:txBody>
          <a:bodyPr wrap="square" rtlCol="0">
            <a:spAutoFit/>
          </a:bodyPr>
          <a:lstStyle/>
          <a:p>
            <a:pPr fontAlgn="base"/>
            <a:r>
              <a:rPr lang="en-US" sz="2000" b="0" i="0" dirty="0">
                <a:solidFill>
                  <a:srgbClr val="3C4043"/>
                </a:solidFill>
                <a:effectLst/>
              </a:rPr>
              <a:t>	To optimize product development and marketing strategies, I recommend that the company focuses on the following:</a:t>
            </a:r>
          </a:p>
          <a:p>
            <a:pPr marL="342900" indent="-342900" algn="l" fontAlgn="base">
              <a:buAutoNum type="arabicPeriod"/>
            </a:pPr>
            <a:r>
              <a:rPr lang="en-US" sz="2000" b="1" i="0" dirty="0">
                <a:solidFill>
                  <a:srgbClr val="3C4043"/>
                </a:solidFill>
                <a:effectLst/>
              </a:rPr>
              <a:t>Targeted marketing: </a:t>
            </a:r>
            <a:r>
              <a:rPr lang="en-US" sz="2000" b="0" i="0" dirty="0">
                <a:solidFill>
                  <a:srgbClr val="3C4043"/>
                </a:solidFill>
                <a:effectLst/>
              </a:rPr>
              <a:t>Concentrate marketing efforts on the dominant customer segments: married individuals, graduates, and those aged 18-24.</a:t>
            </a:r>
          </a:p>
          <a:p>
            <a:pPr marL="342900" indent="-342900" algn="l" fontAlgn="base">
              <a:buAutoNum type="arabicPeriod"/>
            </a:pPr>
            <a:r>
              <a:rPr lang="en-US" sz="2000" b="1" i="0" dirty="0">
                <a:solidFill>
                  <a:srgbClr val="3C4043"/>
                </a:solidFill>
                <a:effectLst/>
              </a:rPr>
              <a:t>Product development: </a:t>
            </a:r>
            <a:r>
              <a:rPr lang="en-US" sz="2000" b="0" i="0" dirty="0">
                <a:solidFill>
                  <a:srgbClr val="3C4043"/>
                </a:solidFill>
                <a:effectLst/>
              </a:rPr>
              <a:t>Develop products catering to the preferences of the highest spending categories: wine (for customers over 44) and meat (for customers of all ages).</a:t>
            </a:r>
          </a:p>
          <a:p>
            <a:pPr marL="342900" indent="-342900" algn="l" fontAlgn="base">
              <a:buAutoNum type="arabicPeriod"/>
            </a:pPr>
            <a:r>
              <a:rPr lang="en-US" sz="2000" b="1" i="0" dirty="0">
                <a:solidFill>
                  <a:srgbClr val="3C4043"/>
                </a:solidFill>
                <a:effectLst/>
              </a:rPr>
              <a:t>Age-specific products: </a:t>
            </a:r>
            <a:r>
              <a:rPr lang="en-US" sz="2000" b="0" i="0" dirty="0">
                <a:solidFill>
                  <a:srgbClr val="3C4043"/>
                </a:solidFill>
                <a:effectLst/>
              </a:rPr>
              <a:t>Introduce products tailored to the specific needs of different age groups, such as fruit products for customers aged 18-24.</a:t>
            </a:r>
          </a:p>
          <a:p>
            <a:pPr marL="342900" indent="-342900" algn="l" fontAlgn="base">
              <a:buAutoNum type="arabicPeriod"/>
            </a:pPr>
            <a:r>
              <a:rPr lang="en-US" sz="2000" b="1" i="0" dirty="0">
                <a:solidFill>
                  <a:srgbClr val="3C4043"/>
                </a:solidFill>
                <a:effectLst/>
              </a:rPr>
              <a:t>Online presence: </a:t>
            </a:r>
            <a:r>
              <a:rPr lang="en-US" sz="2000" b="0" i="0" dirty="0">
                <a:solidFill>
                  <a:srgbClr val="3C4043"/>
                </a:solidFill>
                <a:effectLst/>
              </a:rPr>
              <a:t>Enhance the website to attract more visitors, particularly those aged 18-24, who frequently check for new products online.</a:t>
            </a:r>
          </a:p>
          <a:p>
            <a:pPr marL="342900" indent="-342900" algn="l" fontAlgn="base">
              <a:buAutoNum type="arabicPeriod"/>
            </a:pPr>
            <a:r>
              <a:rPr lang="en-US" sz="2000" b="1" i="0" dirty="0">
                <a:solidFill>
                  <a:srgbClr val="3C4043"/>
                </a:solidFill>
                <a:effectLst/>
              </a:rPr>
              <a:t>Omnichannel sales: </a:t>
            </a:r>
            <a:r>
              <a:rPr lang="en-US" sz="2000" b="0" i="0" dirty="0">
                <a:solidFill>
                  <a:srgbClr val="3C4043"/>
                </a:solidFill>
                <a:effectLst/>
              </a:rPr>
              <a:t>Optimize sales across all channels, with a focus on in-store purchases, which are the most popular among customers.</a:t>
            </a:r>
          </a:p>
          <a:p>
            <a:pPr marL="342900" indent="-342900" algn="l" fontAlgn="base">
              <a:buAutoNum type="arabicPeriod"/>
            </a:pPr>
            <a:r>
              <a:rPr lang="en-US" sz="2000" b="1" i="0" dirty="0">
                <a:solidFill>
                  <a:srgbClr val="3C4043"/>
                </a:solidFill>
                <a:effectLst/>
              </a:rPr>
              <a:t>Catalogue optimization: </a:t>
            </a:r>
            <a:r>
              <a:rPr lang="en-US" sz="2000" b="0" i="0" dirty="0">
                <a:solidFill>
                  <a:srgbClr val="3C4043"/>
                </a:solidFill>
                <a:effectLst/>
              </a:rPr>
              <a:t>Revamp the catalogue to appeal to customers over 44, who showed the lowest interest in catalogue purchases.</a:t>
            </a:r>
          </a:p>
          <a:p>
            <a:pPr algn="l" fontAlgn="base"/>
            <a:r>
              <a:rPr lang="en-US" sz="2000" b="0" i="0" dirty="0">
                <a:solidFill>
                  <a:srgbClr val="3C4043"/>
                </a:solidFill>
                <a:effectLst/>
              </a:rPr>
              <a:t>	By implementing these recommendations, the company can effectively modify its products and marketing strategies to meet the specific needs and preferences of its target customer segments, leading to increased customer satisfaction and business growth.</a:t>
            </a:r>
            <a:endParaRPr lang="en-US" sz="2000" dirty="0"/>
          </a:p>
        </p:txBody>
      </p:sp>
    </p:spTree>
    <p:extLst>
      <p:ext uri="{BB962C8B-B14F-4D97-AF65-F5344CB8AC3E}">
        <p14:creationId xmlns:p14="http://schemas.microsoft.com/office/powerpoint/2010/main" val="2369787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0998D7-F8DA-461B-B9F7-A82809306A45}"/>
              </a:ext>
            </a:extLst>
          </p:cNvPr>
          <p:cNvPicPr>
            <a:picLocks noChangeAspect="1"/>
          </p:cNvPicPr>
          <p:nvPr/>
        </p:nvPicPr>
        <p:blipFill>
          <a:blip r:embed="rId2"/>
          <a:stretch>
            <a:fillRect/>
          </a:stretch>
        </p:blipFill>
        <p:spPr>
          <a:xfrm>
            <a:off x="493494" y="755810"/>
            <a:ext cx="3674549" cy="174884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6" name="Picture 5">
            <a:extLst>
              <a:ext uri="{FF2B5EF4-FFF2-40B4-BE49-F238E27FC236}">
                <a16:creationId xmlns:a16="http://schemas.microsoft.com/office/drawing/2014/main" id="{CECA2679-7DBE-4DB0-8FF7-6AA809F14613}"/>
              </a:ext>
            </a:extLst>
          </p:cNvPr>
          <p:cNvPicPr>
            <a:picLocks noChangeAspect="1"/>
          </p:cNvPicPr>
          <p:nvPr/>
        </p:nvPicPr>
        <p:blipFill>
          <a:blip r:embed="rId3"/>
          <a:stretch>
            <a:fillRect/>
          </a:stretch>
        </p:blipFill>
        <p:spPr>
          <a:xfrm>
            <a:off x="981407" y="3194168"/>
            <a:ext cx="2466106" cy="2491016"/>
          </a:xfrm>
          <a:prstGeom prst="rect">
            <a:avLst/>
          </a:prstGeom>
        </p:spPr>
      </p:pic>
      <p:pic>
        <p:nvPicPr>
          <p:cNvPr id="8" name="Picture 7">
            <a:extLst>
              <a:ext uri="{FF2B5EF4-FFF2-40B4-BE49-F238E27FC236}">
                <a16:creationId xmlns:a16="http://schemas.microsoft.com/office/drawing/2014/main" id="{1D1AB8D3-8556-4217-8EB3-BB297F916FC0}"/>
              </a:ext>
            </a:extLst>
          </p:cNvPr>
          <p:cNvPicPr>
            <a:picLocks noChangeAspect="1"/>
          </p:cNvPicPr>
          <p:nvPr/>
        </p:nvPicPr>
        <p:blipFill>
          <a:blip r:embed="rId4"/>
          <a:stretch>
            <a:fillRect/>
          </a:stretch>
        </p:blipFill>
        <p:spPr>
          <a:xfrm>
            <a:off x="5430079" y="576470"/>
            <a:ext cx="5387008" cy="5387008"/>
          </a:xfrm>
          <a:prstGeom prst="rect">
            <a:avLst/>
          </a:prstGeom>
        </p:spPr>
      </p:pic>
    </p:spTree>
    <p:extLst>
      <p:ext uri="{BB962C8B-B14F-4D97-AF65-F5344CB8AC3E}">
        <p14:creationId xmlns:p14="http://schemas.microsoft.com/office/powerpoint/2010/main" val="1059111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Table of Contents</a:t>
            </a:r>
          </a:p>
        </p:txBody>
      </p:sp>
      <p:graphicFrame>
        <p:nvGraphicFramePr>
          <p:cNvPr id="10" name="Content Placeholder 9">
            <a:extLst>
              <a:ext uri="{FF2B5EF4-FFF2-40B4-BE49-F238E27FC236}">
                <a16:creationId xmlns:a16="http://schemas.microsoft.com/office/drawing/2014/main" id="{F416D6B0-DF7C-4E41-B66C-20EEA235B639}"/>
              </a:ext>
            </a:extLst>
          </p:cNvPr>
          <p:cNvGraphicFramePr>
            <a:graphicFrameLocks noGrp="1"/>
          </p:cNvGraphicFramePr>
          <p:nvPr>
            <p:ph idx="1"/>
            <p:extLst>
              <p:ext uri="{D42A27DB-BD31-4B8C-83A1-F6EECF244321}">
                <p14:modId xmlns:p14="http://schemas.microsoft.com/office/powerpoint/2010/main" val="4003894287"/>
              </p:ext>
            </p:extLst>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6C7D896E-3D2D-49E1-A3AC-CCF6808DB493}"/>
              </a:ext>
            </a:extLst>
          </p:cNvPr>
          <p:cNvPicPr>
            <a:picLocks noChangeAspect="1"/>
          </p:cNvPicPr>
          <p:nvPr/>
        </p:nvPicPr>
        <p:blipFill>
          <a:blip r:embed="rId8"/>
          <a:stretch>
            <a:fillRect/>
          </a:stretch>
        </p:blipFill>
        <p:spPr>
          <a:xfrm>
            <a:off x="175661" y="6361060"/>
            <a:ext cx="1138233" cy="541330"/>
          </a:xfrm>
          <a:prstGeom prst="rect">
            <a:avLst/>
          </a:prstGeom>
        </p:spPr>
      </p:pic>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D9AB2E54-1F9A-4A2F-BBE8-DCFBC3DB7BEE}"/>
              </a:ext>
            </a:extLst>
          </p:cNvPr>
          <p:cNvSpPr/>
          <p:nvPr/>
        </p:nvSpPr>
        <p:spPr>
          <a:xfrm>
            <a:off x="532660" y="115410"/>
            <a:ext cx="11043821" cy="719091"/>
          </a:xfrm>
          <a:prstGeom prst="rect">
            <a:avLst/>
          </a:prstGeom>
          <a:gradFill rotWithShape="0">
            <a:gsLst>
              <a:gs pos="0">
                <a:srgbClr val="9BAFB5">
                  <a:hueOff val="0"/>
                  <a:satOff val="0"/>
                  <a:lumOff val="0"/>
                  <a:alphaOff val="0"/>
                  <a:shade val="85000"/>
                  <a:satMod val="130000"/>
                </a:srgbClr>
              </a:gs>
              <a:gs pos="34000">
                <a:srgbClr val="9BAFB5">
                  <a:hueOff val="0"/>
                  <a:satOff val="0"/>
                  <a:lumOff val="0"/>
                  <a:alphaOff val="0"/>
                  <a:shade val="87000"/>
                  <a:satMod val="125000"/>
                </a:srgbClr>
              </a:gs>
              <a:gs pos="70000">
                <a:srgbClr val="9BAFB5">
                  <a:hueOff val="0"/>
                  <a:satOff val="0"/>
                  <a:lumOff val="0"/>
                  <a:alphaOff val="0"/>
                  <a:tint val="100000"/>
                  <a:shade val="90000"/>
                  <a:satMod val="130000"/>
                </a:srgbClr>
              </a:gs>
              <a:gs pos="100000">
                <a:srgbClr val="9BAFB5">
                  <a:hueOff val="0"/>
                  <a:satOff val="0"/>
                  <a:lumOff val="0"/>
                  <a:alphaOff val="0"/>
                  <a:tint val="100000"/>
                  <a:shade val="100000"/>
                  <a:satMod val="110000"/>
                </a:srgbClr>
              </a:gs>
            </a:gsLst>
            <a:path path="circle">
              <a:fillToRect l="100000" t="100000" r="100000" b="100000"/>
            </a:path>
          </a:gradFill>
          <a:ln w="12700" cap="flat" cmpd="sng" algn="ctr">
            <a:solidFill>
              <a:srgbClr val="9BAFB5">
                <a:hueOff val="0"/>
                <a:satOff val="0"/>
                <a:lumOff val="0"/>
                <a:alphaOff val="0"/>
              </a:srgbClr>
            </a:solidFill>
            <a:prstDash val="solid"/>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p:spPr>
        <p:txBody>
          <a:bodyPr spcFirstLastPara="0" vert="horz" wrap="square" lIns="8890" tIns="8890" rIns="8890" bIns="8890" numCol="1" spcCol="1270" anchor="ctr" anchorCtr="0">
            <a:noAutofit/>
          </a:bodyPr>
          <a:lstStyle/>
          <a:p>
            <a:endParaRPr lang="en-US"/>
          </a:p>
        </p:txBody>
      </p:sp>
      <p:sp>
        <p:nvSpPr>
          <p:cNvPr id="2" name="Title 1">
            <a:extLst>
              <a:ext uri="{FF2B5EF4-FFF2-40B4-BE49-F238E27FC236}">
                <a16:creationId xmlns:a16="http://schemas.microsoft.com/office/drawing/2014/main" id="{75AC86D3-8FD1-4F47-A319-7D0542E48B2F}"/>
              </a:ext>
            </a:extLst>
          </p:cNvPr>
          <p:cNvSpPr>
            <a:spLocks noGrp="1"/>
          </p:cNvSpPr>
          <p:nvPr>
            <p:ph type="title" idx="4294967295"/>
          </p:nvPr>
        </p:nvSpPr>
        <p:spPr>
          <a:xfrm>
            <a:off x="730928" y="195309"/>
            <a:ext cx="10058400" cy="585926"/>
          </a:xfrm>
        </p:spPr>
        <p:txBody>
          <a:bodyPr vert="horz" lIns="91440" tIns="45720" rIns="91440" bIns="45720" rtlCol="0">
            <a:normAutofit/>
          </a:bodyPr>
          <a:lstStyle/>
          <a:p>
            <a:pPr marL="685800" indent="-685800">
              <a:buFont typeface="Wingdings" panose="05000000000000000000" pitchFamily="2" charset="2"/>
              <a:buChar char="q"/>
            </a:pPr>
            <a:r>
              <a:rPr lang="en-US" sz="3200" dirty="0">
                <a:solidFill>
                  <a:schemeClr val="bg1"/>
                </a:solidFill>
              </a:rPr>
              <a:t>Problem Statement</a:t>
            </a:r>
          </a:p>
        </p:txBody>
      </p:sp>
      <p:pic>
        <p:nvPicPr>
          <p:cNvPr id="5" name="Picture 4">
            <a:extLst>
              <a:ext uri="{FF2B5EF4-FFF2-40B4-BE49-F238E27FC236}">
                <a16:creationId xmlns:a16="http://schemas.microsoft.com/office/drawing/2014/main" id="{6C7D896E-3D2D-49E1-A3AC-CCF6808DB493}"/>
              </a:ext>
            </a:extLst>
          </p:cNvPr>
          <p:cNvPicPr>
            <a:picLocks noChangeAspect="1"/>
          </p:cNvPicPr>
          <p:nvPr/>
        </p:nvPicPr>
        <p:blipFill>
          <a:blip r:embed="rId3"/>
          <a:stretch>
            <a:fillRect/>
          </a:stretch>
        </p:blipFill>
        <p:spPr>
          <a:xfrm>
            <a:off x="175661" y="6361060"/>
            <a:ext cx="1138233" cy="541330"/>
          </a:xfrm>
          <a:prstGeom prst="rect">
            <a:avLst/>
          </a:prstGeom>
        </p:spPr>
      </p:pic>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028D231E-BFFF-4B7E-89EF-61F3AC0A952F}"/>
                  </a:ext>
                </a:extLst>
              </p14:cNvPr>
              <p14:cNvContentPartPr/>
              <p14:nvPr/>
            </p14:nvContentPartPr>
            <p14:xfrm>
              <a:off x="3532946" y="789630"/>
              <a:ext cx="360" cy="360"/>
            </p14:xfrm>
          </p:contentPart>
        </mc:Choice>
        <mc:Fallback xmlns="">
          <p:pic>
            <p:nvPicPr>
              <p:cNvPr id="13" name="Ink 12">
                <a:extLst>
                  <a:ext uri="{FF2B5EF4-FFF2-40B4-BE49-F238E27FC236}">
                    <a16:creationId xmlns:a16="http://schemas.microsoft.com/office/drawing/2014/main" id="{028D231E-BFFF-4B7E-89EF-61F3AC0A952F}"/>
                  </a:ext>
                </a:extLst>
              </p:cNvPr>
              <p:cNvPicPr/>
              <p:nvPr/>
            </p:nvPicPr>
            <p:blipFill>
              <a:blip r:embed="rId5"/>
              <a:stretch>
                <a:fillRect/>
              </a:stretch>
            </p:blipFill>
            <p:spPr>
              <a:xfrm>
                <a:off x="3528626" y="785310"/>
                <a:ext cx="9000" cy="9000"/>
              </a:xfrm>
              <a:prstGeom prst="rect">
                <a:avLst/>
              </a:prstGeom>
            </p:spPr>
          </p:pic>
        </mc:Fallback>
      </mc:AlternateContent>
      <p:sp>
        <p:nvSpPr>
          <p:cNvPr id="15" name="TextBox 14">
            <a:extLst>
              <a:ext uri="{FF2B5EF4-FFF2-40B4-BE49-F238E27FC236}">
                <a16:creationId xmlns:a16="http://schemas.microsoft.com/office/drawing/2014/main" id="{4415BABB-FC1F-4B39-B6B9-3BF67EAAE15F}"/>
              </a:ext>
            </a:extLst>
          </p:cNvPr>
          <p:cNvSpPr txBox="1"/>
          <p:nvPr/>
        </p:nvSpPr>
        <p:spPr>
          <a:xfrm>
            <a:off x="603682" y="1056443"/>
            <a:ext cx="10901778" cy="5262979"/>
          </a:xfrm>
          <a:prstGeom prst="rect">
            <a:avLst/>
          </a:prstGeom>
          <a:noFill/>
        </p:spPr>
        <p:txBody>
          <a:bodyPr wrap="square" rtlCol="0">
            <a:spAutoFit/>
          </a:bodyPr>
          <a:lstStyle/>
          <a:p>
            <a:pPr marL="457200" indent="-457200" algn="l" fontAlgn="base">
              <a:buFont typeface="Arial" panose="020B0604020202020204" pitchFamily="34" charset="0"/>
              <a:buChar char="•"/>
            </a:pPr>
            <a:r>
              <a:rPr lang="en-US" sz="2800" b="0" i="0" dirty="0">
                <a:solidFill>
                  <a:srgbClr val="3C4043"/>
                </a:solidFill>
                <a:effectLst/>
              </a:rPr>
              <a:t>Customer Personality Analysis is a detailed analysis of a company’s ideal customers. It helps a business to better understand its customers and makes it easier for them to modify products according to the specific needs, behaviors and concerns of different types of customers.</a:t>
            </a:r>
          </a:p>
          <a:p>
            <a:pPr marL="457200" indent="-457200" algn="l" fontAlgn="base">
              <a:buFont typeface="Arial" panose="020B0604020202020204" pitchFamily="34" charset="0"/>
              <a:buChar char="•"/>
            </a:pPr>
            <a:r>
              <a:rPr lang="en-US" sz="2800" b="0" i="0" dirty="0">
                <a:solidFill>
                  <a:srgbClr val="3C4043"/>
                </a:solidFill>
                <a:effectLst/>
              </a:rPr>
              <a:t>Customer personality analysis helps a business to modify its product based on its target customers from different types of customer segments. For example, instead of spending money to market a new product to every customer in the company’s database, a company can analyze which customer segment is most likely to buy the product and then market the product only on that particular segment.</a:t>
            </a:r>
            <a:endParaRPr lang="en-US" sz="2800" dirty="0"/>
          </a:p>
        </p:txBody>
      </p:sp>
    </p:spTree>
    <p:extLst>
      <p:ext uri="{BB962C8B-B14F-4D97-AF65-F5344CB8AC3E}">
        <p14:creationId xmlns:p14="http://schemas.microsoft.com/office/powerpoint/2010/main" val="1305025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D9AB2E54-1F9A-4A2F-BBE8-DCFBC3DB7BEE}"/>
              </a:ext>
            </a:extLst>
          </p:cNvPr>
          <p:cNvSpPr/>
          <p:nvPr/>
        </p:nvSpPr>
        <p:spPr>
          <a:xfrm>
            <a:off x="532660" y="115410"/>
            <a:ext cx="11043821" cy="719091"/>
          </a:xfrm>
          <a:prstGeom prst="rect">
            <a:avLst/>
          </a:prstGeom>
          <a:gradFill rotWithShape="0">
            <a:gsLst>
              <a:gs pos="0">
                <a:srgbClr val="C96731">
                  <a:hueOff val="0"/>
                  <a:satOff val="0"/>
                  <a:lumOff val="0"/>
                  <a:alphaOff val="0"/>
                  <a:shade val="85000"/>
                  <a:satMod val="130000"/>
                </a:srgbClr>
              </a:gs>
              <a:gs pos="34000">
                <a:srgbClr val="C96731">
                  <a:hueOff val="0"/>
                  <a:satOff val="0"/>
                  <a:lumOff val="0"/>
                  <a:alphaOff val="0"/>
                  <a:shade val="87000"/>
                  <a:satMod val="125000"/>
                </a:srgbClr>
              </a:gs>
              <a:gs pos="70000">
                <a:srgbClr val="C96731">
                  <a:hueOff val="0"/>
                  <a:satOff val="0"/>
                  <a:lumOff val="0"/>
                  <a:alphaOff val="0"/>
                  <a:tint val="100000"/>
                  <a:shade val="90000"/>
                  <a:satMod val="130000"/>
                </a:srgbClr>
              </a:gs>
              <a:gs pos="100000">
                <a:srgbClr val="C96731">
                  <a:hueOff val="0"/>
                  <a:satOff val="0"/>
                  <a:lumOff val="0"/>
                  <a:alphaOff val="0"/>
                  <a:tint val="100000"/>
                  <a:shade val="100000"/>
                  <a:satMod val="110000"/>
                </a:srgbClr>
              </a:gs>
            </a:gsLst>
            <a:path path="circle">
              <a:fillToRect l="100000" t="100000" r="100000" b="100000"/>
            </a:path>
          </a:gradFill>
          <a:ln w="12700" cap="flat" cmpd="sng" algn="ctr">
            <a:solidFill>
              <a:srgbClr val="C96731">
                <a:hueOff val="0"/>
                <a:satOff val="0"/>
                <a:lumOff val="0"/>
                <a:alphaOff val="0"/>
              </a:srgbClr>
            </a:solidFill>
            <a:prstDash val="solid"/>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p:spPr>
        <p:txBody>
          <a:bodyPr spcFirstLastPara="0" vert="horz" wrap="square" lIns="8890" tIns="8890" rIns="8890" bIns="8890" numCol="1" spcCol="1270" anchor="ctr" anchorCtr="0">
            <a:noAutofit/>
          </a:bodyPr>
          <a:lstStyle/>
          <a:p>
            <a:endParaRPr lang="en-US"/>
          </a:p>
        </p:txBody>
      </p:sp>
      <p:sp>
        <p:nvSpPr>
          <p:cNvPr id="2" name="Title 1">
            <a:extLst>
              <a:ext uri="{FF2B5EF4-FFF2-40B4-BE49-F238E27FC236}">
                <a16:creationId xmlns:a16="http://schemas.microsoft.com/office/drawing/2014/main" id="{75AC86D3-8FD1-4F47-A319-7D0542E48B2F}"/>
              </a:ext>
            </a:extLst>
          </p:cNvPr>
          <p:cNvSpPr>
            <a:spLocks noGrp="1"/>
          </p:cNvSpPr>
          <p:nvPr>
            <p:ph type="title" idx="4294967295"/>
          </p:nvPr>
        </p:nvSpPr>
        <p:spPr>
          <a:xfrm>
            <a:off x="730928" y="195309"/>
            <a:ext cx="10058400" cy="585926"/>
          </a:xfrm>
        </p:spPr>
        <p:txBody>
          <a:bodyPr vert="horz" lIns="91440" tIns="45720" rIns="91440" bIns="45720" rtlCol="0">
            <a:normAutofit/>
          </a:bodyPr>
          <a:lstStyle/>
          <a:p>
            <a:pPr marL="685800" indent="-685800">
              <a:buFont typeface="Wingdings" panose="05000000000000000000" pitchFamily="2" charset="2"/>
              <a:buChar char="q"/>
            </a:pPr>
            <a:r>
              <a:rPr lang="en-US" sz="3200" dirty="0">
                <a:solidFill>
                  <a:schemeClr val="bg1"/>
                </a:solidFill>
              </a:rPr>
              <a:t>Dataset Attributes</a:t>
            </a:r>
          </a:p>
        </p:txBody>
      </p:sp>
      <p:pic>
        <p:nvPicPr>
          <p:cNvPr id="5" name="Picture 4">
            <a:extLst>
              <a:ext uri="{FF2B5EF4-FFF2-40B4-BE49-F238E27FC236}">
                <a16:creationId xmlns:a16="http://schemas.microsoft.com/office/drawing/2014/main" id="{6C7D896E-3D2D-49E1-A3AC-CCF6808DB493}"/>
              </a:ext>
            </a:extLst>
          </p:cNvPr>
          <p:cNvPicPr>
            <a:picLocks noChangeAspect="1"/>
          </p:cNvPicPr>
          <p:nvPr/>
        </p:nvPicPr>
        <p:blipFill>
          <a:blip r:embed="rId3"/>
          <a:stretch>
            <a:fillRect/>
          </a:stretch>
        </p:blipFill>
        <p:spPr>
          <a:xfrm>
            <a:off x="175661" y="6361060"/>
            <a:ext cx="1138233" cy="541330"/>
          </a:xfrm>
          <a:prstGeom prst="rect">
            <a:avLst/>
          </a:prstGeom>
        </p:spPr>
      </p:pic>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028D231E-BFFF-4B7E-89EF-61F3AC0A952F}"/>
                  </a:ext>
                </a:extLst>
              </p14:cNvPr>
              <p14:cNvContentPartPr/>
              <p14:nvPr/>
            </p14:nvContentPartPr>
            <p14:xfrm>
              <a:off x="3532946" y="789630"/>
              <a:ext cx="360" cy="360"/>
            </p14:xfrm>
          </p:contentPart>
        </mc:Choice>
        <mc:Fallback xmlns="">
          <p:pic>
            <p:nvPicPr>
              <p:cNvPr id="13" name="Ink 12">
                <a:extLst>
                  <a:ext uri="{FF2B5EF4-FFF2-40B4-BE49-F238E27FC236}">
                    <a16:creationId xmlns:a16="http://schemas.microsoft.com/office/drawing/2014/main" id="{028D231E-BFFF-4B7E-89EF-61F3AC0A952F}"/>
                  </a:ext>
                </a:extLst>
              </p:cNvPr>
              <p:cNvPicPr/>
              <p:nvPr/>
            </p:nvPicPr>
            <p:blipFill>
              <a:blip r:embed="rId5"/>
              <a:stretch>
                <a:fillRect/>
              </a:stretch>
            </p:blipFill>
            <p:spPr>
              <a:xfrm>
                <a:off x="3528626" y="785310"/>
                <a:ext cx="9000" cy="9000"/>
              </a:xfrm>
              <a:prstGeom prst="rect">
                <a:avLst/>
              </a:prstGeom>
            </p:spPr>
          </p:pic>
        </mc:Fallback>
      </mc:AlternateContent>
      <p:sp>
        <p:nvSpPr>
          <p:cNvPr id="15" name="TextBox 14">
            <a:extLst>
              <a:ext uri="{FF2B5EF4-FFF2-40B4-BE49-F238E27FC236}">
                <a16:creationId xmlns:a16="http://schemas.microsoft.com/office/drawing/2014/main" id="{4415BABB-FC1F-4B39-B6B9-3BF67EAAE15F}"/>
              </a:ext>
            </a:extLst>
          </p:cNvPr>
          <p:cNvSpPr txBox="1"/>
          <p:nvPr/>
        </p:nvSpPr>
        <p:spPr>
          <a:xfrm>
            <a:off x="603682" y="1056443"/>
            <a:ext cx="10901778" cy="5139869"/>
          </a:xfrm>
          <a:prstGeom prst="rect">
            <a:avLst/>
          </a:prstGeom>
          <a:noFill/>
        </p:spPr>
        <p:txBody>
          <a:bodyPr wrap="square" rtlCol="0">
            <a:spAutoFit/>
          </a:bodyPr>
          <a:lstStyle/>
          <a:p>
            <a:pPr marL="285750" indent="-285750" algn="l" fontAlgn="base">
              <a:buFont typeface="Courier New" panose="02070309020205020404" pitchFamily="49" charset="0"/>
              <a:buChar char="o"/>
            </a:pPr>
            <a:r>
              <a:rPr lang="en-US" sz="2000" b="1" i="0" dirty="0">
                <a:solidFill>
                  <a:srgbClr val="3C4043"/>
                </a:solidFill>
                <a:effectLst/>
              </a:rPr>
              <a:t>People</a:t>
            </a:r>
            <a:endParaRPr lang="en-US" sz="2000" b="0" i="0" dirty="0">
              <a:solidFill>
                <a:srgbClr val="3C4043"/>
              </a:solidFill>
              <a:effectLst/>
            </a:endParaRPr>
          </a:p>
          <a:p>
            <a:pPr marL="742950" lvl="1" indent="-285750" fontAlgn="base">
              <a:buFont typeface="Arial" panose="020B0604020202020204" pitchFamily="34" charset="0"/>
              <a:buChar char="•"/>
            </a:pPr>
            <a:r>
              <a:rPr lang="en-US" b="1" i="0" dirty="0">
                <a:solidFill>
                  <a:srgbClr val="3C4043"/>
                </a:solidFill>
                <a:effectLst/>
              </a:rPr>
              <a:t>ID: </a:t>
            </a:r>
            <a:r>
              <a:rPr lang="en-US" b="0" i="0" dirty="0">
                <a:solidFill>
                  <a:srgbClr val="3C4043"/>
                </a:solidFill>
                <a:effectLst/>
              </a:rPr>
              <a:t>Customer's unique identifier</a:t>
            </a:r>
          </a:p>
          <a:p>
            <a:pPr marL="742950" lvl="1" indent="-285750" fontAlgn="base">
              <a:buFont typeface="Arial" panose="020B0604020202020204" pitchFamily="34" charset="0"/>
              <a:buChar char="•"/>
            </a:pPr>
            <a:r>
              <a:rPr lang="en-US" b="1" i="0" dirty="0">
                <a:solidFill>
                  <a:srgbClr val="3C4043"/>
                </a:solidFill>
                <a:effectLst/>
              </a:rPr>
              <a:t>Year_Birth</a:t>
            </a:r>
            <a:r>
              <a:rPr lang="en-US" b="0" i="0" dirty="0">
                <a:solidFill>
                  <a:srgbClr val="3C4043"/>
                </a:solidFill>
                <a:effectLst/>
              </a:rPr>
              <a:t>: Customer's birth year</a:t>
            </a:r>
          </a:p>
          <a:p>
            <a:pPr marL="742950" lvl="1" indent="-285750" fontAlgn="base">
              <a:buFont typeface="Arial" panose="020B0604020202020204" pitchFamily="34" charset="0"/>
              <a:buChar char="•"/>
            </a:pPr>
            <a:r>
              <a:rPr lang="en-US" b="1" i="0" dirty="0">
                <a:solidFill>
                  <a:srgbClr val="3C4043"/>
                </a:solidFill>
                <a:effectLst/>
              </a:rPr>
              <a:t>Education: </a:t>
            </a:r>
            <a:r>
              <a:rPr lang="en-US" b="0" i="0" dirty="0">
                <a:solidFill>
                  <a:srgbClr val="3C4043"/>
                </a:solidFill>
                <a:effectLst/>
              </a:rPr>
              <a:t>Customer's education level</a:t>
            </a:r>
          </a:p>
          <a:p>
            <a:pPr marL="742950" lvl="1" indent="-285750" fontAlgn="base">
              <a:buFont typeface="Arial" panose="020B0604020202020204" pitchFamily="34" charset="0"/>
              <a:buChar char="•"/>
            </a:pPr>
            <a:r>
              <a:rPr lang="en-US" b="1" i="0" dirty="0">
                <a:solidFill>
                  <a:srgbClr val="3C4043"/>
                </a:solidFill>
                <a:effectLst/>
              </a:rPr>
              <a:t>Marital_Status: </a:t>
            </a:r>
            <a:r>
              <a:rPr lang="en-US" b="0" i="0" dirty="0">
                <a:solidFill>
                  <a:srgbClr val="3C4043"/>
                </a:solidFill>
                <a:effectLst/>
              </a:rPr>
              <a:t>Customer's marital status</a:t>
            </a:r>
          </a:p>
          <a:p>
            <a:pPr marL="742950" lvl="1" indent="-285750" fontAlgn="base">
              <a:buFont typeface="Arial" panose="020B0604020202020204" pitchFamily="34" charset="0"/>
              <a:buChar char="•"/>
            </a:pPr>
            <a:r>
              <a:rPr lang="en-US" b="1" i="0" dirty="0">
                <a:solidFill>
                  <a:srgbClr val="3C4043"/>
                </a:solidFill>
                <a:effectLst/>
              </a:rPr>
              <a:t>Income: </a:t>
            </a:r>
            <a:r>
              <a:rPr lang="en-US" b="0" i="0" dirty="0">
                <a:solidFill>
                  <a:srgbClr val="3C4043"/>
                </a:solidFill>
                <a:effectLst/>
              </a:rPr>
              <a:t>Customer's yearly household income</a:t>
            </a:r>
          </a:p>
          <a:p>
            <a:pPr marL="742950" lvl="1" indent="-285750" fontAlgn="base">
              <a:buFont typeface="Arial" panose="020B0604020202020204" pitchFamily="34" charset="0"/>
              <a:buChar char="•"/>
            </a:pPr>
            <a:r>
              <a:rPr lang="en-US" b="1" i="0" dirty="0">
                <a:solidFill>
                  <a:srgbClr val="3C4043"/>
                </a:solidFill>
                <a:effectLst/>
              </a:rPr>
              <a:t>Kidhome: </a:t>
            </a:r>
            <a:r>
              <a:rPr lang="en-US" b="0" i="0" dirty="0">
                <a:solidFill>
                  <a:srgbClr val="3C4043"/>
                </a:solidFill>
                <a:effectLst/>
              </a:rPr>
              <a:t>Number of children in customer's household</a:t>
            </a:r>
          </a:p>
          <a:p>
            <a:pPr marL="742950" lvl="1" indent="-285750" fontAlgn="base">
              <a:buFont typeface="Arial" panose="020B0604020202020204" pitchFamily="34" charset="0"/>
              <a:buChar char="•"/>
            </a:pPr>
            <a:r>
              <a:rPr lang="en-US" b="1" i="0" dirty="0">
                <a:solidFill>
                  <a:srgbClr val="3C4043"/>
                </a:solidFill>
                <a:effectLst/>
              </a:rPr>
              <a:t>Teenhome: </a:t>
            </a:r>
            <a:r>
              <a:rPr lang="en-US" b="0" i="0" dirty="0">
                <a:solidFill>
                  <a:srgbClr val="3C4043"/>
                </a:solidFill>
                <a:effectLst/>
              </a:rPr>
              <a:t>Number of teenagers in customer's household</a:t>
            </a:r>
          </a:p>
          <a:p>
            <a:pPr marL="742950" lvl="1" indent="-285750" fontAlgn="base">
              <a:buFont typeface="Arial" panose="020B0604020202020204" pitchFamily="34" charset="0"/>
              <a:buChar char="•"/>
            </a:pPr>
            <a:r>
              <a:rPr lang="en-US" b="1" i="0" dirty="0" err="1">
                <a:solidFill>
                  <a:srgbClr val="3C4043"/>
                </a:solidFill>
                <a:effectLst/>
              </a:rPr>
              <a:t>Dt_Customer</a:t>
            </a:r>
            <a:r>
              <a:rPr lang="en-US" b="1" i="0" dirty="0">
                <a:solidFill>
                  <a:srgbClr val="3C4043"/>
                </a:solidFill>
                <a:effectLst/>
              </a:rPr>
              <a:t>: </a:t>
            </a:r>
            <a:r>
              <a:rPr lang="en-US" b="0" i="0" dirty="0">
                <a:solidFill>
                  <a:srgbClr val="3C4043"/>
                </a:solidFill>
                <a:effectLst/>
              </a:rPr>
              <a:t>Date of customer's enrollment with the company</a:t>
            </a:r>
          </a:p>
          <a:p>
            <a:pPr marL="742950" lvl="1" indent="-285750" fontAlgn="base">
              <a:buFont typeface="Arial" panose="020B0604020202020204" pitchFamily="34" charset="0"/>
              <a:buChar char="•"/>
            </a:pPr>
            <a:r>
              <a:rPr lang="en-US" b="1" i="0" dirty="0">
                <a:solidFill>
                  <a:srgbClr val="3C4043"/>
                </a:solidFill>
                <a:effectLst/>
              </a:rPr>
              <a:t>Recency: </a:t>
            </a:r>
            <a:r>
              <a:rPr lang="en-US" b="0" i="0" dirty="0">
                <a:solidFill>
                  <a:srgbClr val="3C4043"/>
                </a:solidFill>
                <a:effectLst/>
              </a:rPr>
              <a:t>Number of days since customer's last purchase</a:t>
            </a:r>
          </a:p>
          <a:p>
            <a:pPr marL="742950" lvl="1" indent="-285750" fontAlgn="base">
              <a:buFont typeface="Arial" panose="020B0604020202020204" pitchFamily="34" charset="0"/>
              <a:buChar char="•"/>
            </a:pPr>
            <a:r>
              <a:rPr lang="en-US" b="1" i="0" dirty="0">
                <a:solidFill>
                  <a:srgbClr val="3C4043"/>
                </a:solidFill>
                <a:effectLst/>
              </a:rPr>
              <a:t>Complain: </a:t>
            </a:r>
            <a:r>
              <a:rPr lang="en-US" b="0" i="0" dirty="0">
                <a:solidFill>
                  <a:srgbClr val="3C4043"/>
                </a:solidFill>
                <a:effectLst/>
              </a:rPr>
              <a:t>1 if the customer complained in the last 2 years, 0 otherwise</a:t>
            </a:r>
          </a:p>
          <a:p>
            <a:pPr marL="285750" indent="-285750" algn="l" fontAlgn="base">
              <a:buFont typeface="Courier New" panose="02070309020205020404" pitchFamily="49" charset="0"/>
              <a:buChar char="o"/>
            </a:pPr>
            <a:r>
              <a:rPr lang="en-US" sz="2000" b="1" i="0" dirty="0">
                <a:solidFill>
                  <a:srgbClr val="3C4043"/>
                </a:solidFill>
                <a:effectLst/>
              </a:rPr>
              <a:t>Products</a:t>
            </a:r>
            <a:endParaRPr lang="en-US" sz="2000" b="0" i="0" dirty="0">
              <a:solidFill>
                <a:srgbClr val="3C4043"/>
              </a:solidFill>
              <a:effectLst/>
            </a:endParaRPr>
          </a:p>
          <a:p>
            <a:pPr marL="742950" lvl="1" indent="-285750" fontAlgn="base">
              <a:buFont typeface="Arial" panose="020B0604020202020204" pitchFamily="34" charset="0"/>
              <a:buChar char="•"/>
            </a:pPr>
            <a:r>
              <a:rPr lang="en-US" b="1" i="0" dirty="0" err="1">
                <a:solidFill>
                  <a:srgbClr val="3C4043"/>
                </a:solidFill>
                <a:effectLst/>
              </a:rPr>
              <a:t>MntWines</a:t>
            </a:r>
            <a:r>
              <a:rPr lang="en-US" b="1" i="0" dirty="0">
                <a:solidFill>
                  <a:srgbClr val="3C4043"/>
                </a:solidFill>
                <a:effectLst/>
              </a:rPr>
              <a:t>: </a:t>
            </a:r>
            <a:r>
              <a:rPr lang="en-US" b="0" i="0" dirty="0">
                <a:solidFill>
                  <a:srgbClr val="3C4043"/>
                </a:solidFill>
                <a:effectLst/>
              </a:rPr>
              <a:t>Amount spent on wine in last 2 years</a:t>
            </a:r>
          </a:p>
          <a:p>
            <a:pPr marL="742950" lvl="1" indent="-285750" fontAlgn="base">
              <a:buFont typeface="Arial" panose="020B0604020202020204" pitchFamily="34" charset="0"/>
              <a:buChar char="•"/>
            </a:pPr>
            <a:r>
              <a:rPr lang="en-US" b="1" i="0" dirty="0" err="1">
                <a:solidFill>
                  <a:srgbClr val="3C4043"/>
                </a:solidFill>
                <a:effectLst/>
              </a:rPr>
              <a:t>MntFruits</a:t>
            </a:r>
            <a:r>
              <a:rPr lang="en-US" b="1" i="0" dirty="0">
                <a:solidFill>
                  <a:srgbClr val="3C4043"/>
                </a:solidFill>
                <a:effectLst/>
              </a:rPr>
              <a:t>: </a:t>
            </a:r>
            <a:r>
              <a:rPr lang="en-US" b="0" i="0" dirty="0">
                <a:solidFill>
                  <a:srgbClr val="3C4043"/>
                </a:solidFill>
                <a:effectLst/>
              </a:rPr>
              <a:t>Amount spent on fruits in last 2 years</a:t>
            </a:r>
          </a:p>
          <a:p>
            <a:pPr marL="742950" lvl="1" indent="-285750" fontAlgn="base">
              <a:buFont typeface="Arial" panose="020B0604020202020204" pitchFamily="34" charset="0"/>
              <a:buChar char="•"/>
            </a:pPr>
            <a:r>
              <a:rPr lang="en-US" b="1" i="0" dirty="0" err="1">
                <a:solidFill>
                  <a:srgbClr val="3C4043"/>
                </a:solidFill>
                <a:effectLst/>
              </a:rPr>
              <a:t>MntMeatProducts</a:t>
            </a:r>
            <a:r>
              <a:rPr lang="en-US" b="1" i="0" dirty="0">
                <a:solidFill>
                  <a:srgbClr val="3C4043"/>
                </a:solidFill>
                <a:effectLst/>
              </a:rPr>
              <a:t>: </a:t>
            </a:r>
            <a:r>
              <a:rPr lang="en-US" b="0" i="0" dirty="0">
                <a:solidFill>
                  <a:srgbClr val="3C4043"/>
                </a:solidFill>
                <a:effectLst/>
              </a:rPr>
              <a:t>Amount spent on meat in last 2 years</a:t>
            </a:r>
          </a:p>
          <a:p>
            <a:pPr marL="742950" lvl="1" indent="-285750" fontAlgn="base">
              <a:buFont typeface="Arial" panose="020B0604020202020204" pitchFamily="34" charset="0"/>
              <a:buChar char="•"/>
            </a:pPr>
            <a:r>
              <a:rPr lang="en-US" b="1" i="0" dirty="0" err="1">
                <a:solidFill>
                  <a:srgbClr val="3C4043"/>
                </a:solidFill>
                <a:effectLst/>
              </a:rPr>
              <a:t>MntFishProducts</a:t>
            </a:r>
            <a:r>
              <a:rPr lang="en-US" b="1" i="0" dirty="0">
                <a:solidFill>
                  <a:srgbClr val="3C4043"/>
                </a:solidFill>
                <a:effectLst/>
              </a:rPr>
              <a:t>: </a:t>
            </a:r>
            <a:r>
              <a:rPr lang="en-US" b="0" i="0" dirty="0">
                <a:solidFill>
                  <a:srgbClr val="3C4043"/>
                </a:solidFill>
                <a:effectLst/>
              </a:rPr>
              <a:t>Amount spent on fish in last 2 years</a:t>
            </a:r>
          </a:p>
          <a:p>
            <a:pPr marL="742950" lvl="1" indent="-285750" fontAlgn="base">
              <a:buFont typeface="Arial" panose="020B0604020202020204" pitchFamily="34" charset="0"/>
              <a:buChar char="•"/>
            </a:pPr>
            <a:r>
              <a:rPr lang="en-US" b="1" i="0" dirty="0" err="1">
                <a:solidFill>
                  <a:srgbClr val="3C4043"/>
                </a:solidFill>
                <a:effectLst/>
              </a:rPr>
              <a:t>MntSweetProducts</a:t>
            </a:r>
            <a:r>
              <a:rPr lang="en-US" b="1" i="0" dirty="0">
                <a:solidFill>
                  <a:srgbClr val="3C4043"/>
                </a:solidFill>
                <a:effectLst/>
              </a:rPr>
              <a:t>: </a:t>
            </a:r>
            <a:r>
              <a:rPr lang="en-US" b="0" i="0" dirty="0">
                <a:solidFill>
                  <a:srgbClr val="3C4043"/>
                </a:solidFill>
                <a:effectLst/>
              </a:rPr>
              <a:t>Amount spent on sweets in last 2 years</a:t>
            </a:r>
          </a:p>
          <a:p>
            <a:pPr marL="742950" lvl="1" indent="-285750" fontAlgn="base">
              <a:buFont typeface="Arial" panose="020B0604020202020204" pitchFamily="34" charset="0"/>
              <a:buChar char="•"/>
            </a:pPr>
            <a:r>
              <a:rPr lang="en-US" b="1" i="0" dirty="0" err="1">
                <a:solidFill>
                  <a:srgbClr val="3C4043"/>
                </a:solidFill>
                <a:effectLst/>
              </a:rPr>
              <a:t>MntGoldProds</a:t>
            </a:r>
            <a:r>
              <a:rPr lang="en-US" b="1" i="0" dirty="0">
                <a:solidFill>
                  <a:srgbClr val="3C4043"/>
                </a:solidFill>
                <a:effectLst/>
              </a:rPr>
              <a:t>: </a:t>
            </a:r>
            <a:r>
              <a:rPr lang="en-US" b="0" i="0" dirty="0">
                <a:solidFill>
                  <a:srgbClr val="3C4043"/>
                </a:solidFill>
                <a:effectLst/>
              </a:rPr>
              <a:t>Amount spent on gold in last 2 years</a:t>
            </a:r>
          </a:p>
        </p:txBody>
      </p:sp>
    </p:spTree>
    <p:extLst>
      <p:ext uri="{BB962C8B-B14F-4D97-AF65-F5344CB8AC3E}">
        <p14:creationId xmlns:p14="http://schemas.microsoft.com/office/powerpoint/2010/main" val="93634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D9AB2E54-1F9A-4A2F-BBE8-DCFBC3DB7BEE}"/>
              </a:ext>
            </a:extLst>
          </p:cNvPr>
          <p:cNvSpPr/>
          <p:nvPr/>
        </p:nvSpPr>
        <p:spPr>
          <a:xfrm>
            <a:off x="532660" y="115410"/>
            <a:ext cx="11043821" cy="719091"/>
          </a:xfrm>
          <a:prstGeom prst="rect">
            <a:avLst/>
          </a:prstGeom>
          <a:gradFill rotWithShape="0">
            <a:gsLst>
              <a:gs pos="0">
                <a:srgbClr val="C96731">
                  <a:hueOff val="0"/>
                  <a:satOff val="0"/>
                  <a:lumOff val="0"/>
                  <a:alphaOff val="0"/>
                  <a:shade val="85000"/>
                  <a:satMod val="130000"/>
                </a:srgbClr>
              </a:gs>
              <a:gs pos="34000">
                <a:srgbClr val="C96731">
                  <a:hueOff val="0"/>
                  <a:satOff val="0"/>
                  <a:lumOff val="0"/>
                  <a:alphaOff val="0"/>
                  <a:shade val="87000"/>
                  <a:satMod val="125000"/>
                </a:srgbClr>
              </a:gs>
              <a:gs pos="70000">
                <a:srgbClr val="C96731">
                  <a:hueOff val="0"/>
                  <a:satOff val="0"/>
                  <a:lumOff val="0"/>
                  <a:alphaOff val="0"/>
                  <a:tint val="100000"/>
                  <a:shade val="90000"/>
                  <a:satMod val="130000"/>
                </a:srgbClr>
              </a:gs>
              <a:gs pos="100000">
                <a:srgbClr val="C96731">
                  <a:hueOff val="0"/>
                  <a:satOff val="0"/>
                  <a:lumOff val="0"/>
                  <a:alphaOff val="0"/>
                  <a:tint val="100000"/>
                  <a:shade val="100000"/>
                  <a:satMod val="110000"/>
                </a:srgbClr>
              </a:gs>
            </a:gsLst>
            <a:path path="circle">
              <a:fillToRect l="100000" t="100000" r="100000" b="100000"/>
            </a:path>
          </a:gradFill>
          <a:ln w="12700" cap="flat" cmpd="sng" algn="ctr">
            <a:solidFill>
              <a:srgbClr val="C96731">
                <a:hueOff val="0"/>
                <a:satOff val="0"/>
                <a:lumOff val="0"/>
                <a:alphaOff val="0"/>
              </a:srgbClr>
            </a:solidFill>
            <a:prstDash val="solid"/>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p:spPr>
        <p:txBody>
          <a:bodyPr spcFirstLastPara="0" vert="horz" wrap="square" lIns="8890" tIns="8890" rIns="8890" bIns="8890" numCol="1" spcCol="1270" anchor="ctr" anchorCtr="0">
            <a:noAutofit/>
          </a:bodyPr>
          <a:lstStyle/>
          <a:p>
            <a:endParaRPr lang="en-US"/>
          </a:p>
        </p:txBody>
      </p:sp>
      <p:sp>
        <p:nvSpPr>
          <p:cNvPr id="2" name="Title 1">
            <a:extLst>
              <a:ext uri="{FF2B5EF4-FFF2-40B4-BE49-F238E27FC236}">
                <a16:creationId xmlns:a16="http://schemas.microsoft.com/office/drawing/2014/main" id="{75AC86D3-8FD1-4F47-A319-7D0542E48B2F}"/>
              </a:ext>
            </a:extLst>
          </p:cNvPr>
          <p:cNvSpPr>
            <a:spLocks noGrp="1"/>
          </p:cNvSpPr>
          <p:nvPr>
            <p:ph type="title" idx="4294967295"/>
          </p:nvPr>
        </p:nvSpPr>
        <p:spPr>
          <a:xfrm>
            <a:off x="730928" y="195309"/>
            <a:ext cx="10058400" cy="585926"/>
          </a:xfrm>
        </p:spPr>
        <p:txBody>
          <a:bodyPr vert="horz" lIns="91440" tIns="45720" rIns="91440" bIns="45720" rtlCol="0">
            <a:normAutofit/>
          </a:bodyPr>
          <a:lstStyle/>
          <a:p>
            <a:pPr marL="685800" indent="-685800">
              <a:buFont typeface="Wingdings" panose="05000000000000000000" pitchFamily="2" charset="2"/>
              <a:buChar char="q"/>
            </a:pPr>
            <a:r>
              <a:rPr lang="en-US" sz="3200" dirty="0">
                <a:solidFill>
                  <a:schemeClr val="bg1"/>
                </a:solidFill>
              </a:rPr>
              <a:t>Dataset Attributes</a:t>
            </a:r>
          </a:p>
        </p:txBody>
      </p:sp>
      <p:pic>
        <p:nvPicPr>
          <p:cNvPr id="5" name="Picture 4">
            <a:extLst>
              <a:ext uri="{FF2B5EF4-FFF2-40B4-BE49-F238E27FC236}">
                <a16:creationId xmlns:a16="http://schemas.microsoft.com/office/drawing/2014/main" id="{6C7D896E-3D2D-49E1-A3AC-CCF6808DB493}"/>
              </a:ext>
            </a:extLst>
          </p:cNvPr>
          <p:cNvPicPr>
            <a:picLocks noChangeAspect="1"/>
          </p:cNvPicPr>
          <p:nvPr/>
        </p:nvPicPr>
        <p:blipFill>
          <a:blip r:embed="rId3"/>
          <a:stretch>
            <a:fillRect/>
          </a:stretch>
        </p:blipFill>
        <p:spPr>
          <a:xfrm>
            <a:off x="175661" y="6361060"/>
            <a:ext cx="1138233" cy="541330"/>
          </a:xfrm>
          <a:prstGeom prst="rect">
            <a:avLst/>
          </a:prstGeom>
        </p:spPr>
      </p:pic>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028D231E-BFFF-4B7E-89EF-61F3AC0A952F}"/>
                  </a:ext>
                </a:extLst>
              </p14:cNvPr>
              <p14:cNvContentPartPr/>
              <p14:nvPr/>
            </p14:nvContentPartPr>
            <p14:xfrm>
              <a:off x="3532946" y="789630"/>
              <a:ext cx="360" cy="360"/>
            </p14:xfrm>
          </p:contentPart>
        </mc:Choice>
        <mc:Fallback xmlns="">
          <p:pic>
            <p:nvPicPr>
              <p:cNvPr id="13" name="Ink 12">
                <a:extLst>
                  <a:ext uri="{FF2B5EF4-FFF2-40B4-BE49-F238E27FC236}">
                    <a16:creationId xmlns:a16="http://schemas.microsoft.com/office/drawing/2014/main" id="{028D231E-BFFF-4B7E-89EF-61F3AC0A952F}"/>
                  </a:ext>
                </a:extLst>
              </p:cNvPr>
              <p:cNvPicPr/>
              <p:nvPr/>
            </p:nvPicPr>
            <p:blipFill>
              <a:blip r:embed="rId5"/>
              <a:stretch>
                <a:fillRect/>
              </a:stretch>
            </p:blipFill>
            <p:spPr>
              <a:xfrm>
                <a:off x="3528626" y="785310"/>
                <a:ext cx="9000" cy="9000"/>
              </a:xfrm>
              <a:prstGeom prst="rect">
                <a:avLst/>
              </a:prstGeom>
            </p:spPr>
          </p:pic>
        </mc:Fallback>
      </mc:AlternateContent>
      <p:sp>
        <p:nvSpPr>
          <p:cNvPr id="15" name="TextBox 14">
            <a:extLst>
              <a:ext uri="{FF2B5EF4-FFF2-40B4-BE49-F238E27FC236}">
                <a16:creationId xmlns:a16="http://schemas.microsoft.com/office/drawing/2014/main" id="{4415BABB-FC1F-4B39-B6B9-3BF67EAAE15F}"/>
              </a:ext>
            </a:extLst>
          </p:cNvPr>
          <p:cNvSpPr txBox="1"/>
          <p:nvPr/>
        </p:nvSpPr>
        <p:spPr>
          <a:xfrm>
            <a:off x="603682" y="1056443"/>
            <a:ext cx="10901778" cy="3754874"/>
          </a:xfrm>
          <a:prstGeom prst="rect">
            <a:avLst/>
          </a:prstGeom>
          <a:noFill/>
        </p:spPr>
        <p:txBody>
          <a:bodyPr wrap="square" rtlCol="0">
            <a:spAutoFit/>
          </a:bodyPr>
          <a:lstStyle/>
          <a:p>
            <a:pPr marL="285750" indent="-285750" algn="l" fontAlgn="base">
              <a:buFont typeface="Courier New" panose="02070309020205020404" pitchFamily="49" charset="0"/>
              <a:buChar char="o"/>
            </a:pPr>
            <a:r>
              <a:rPr lang="en-US" sz="2000" b="1" i="0" dirty="0">
                <a:solidFill>
                  <a:srgbClr val="3C4043"/>
                </a:solidFill>
                <a:effectLst/>
              </a:rPr>
              <a:t>Promotion</a:t>
            </a:r>
            <a:endParaRPr lang="en-US" sz="2000" b="0" i="0" dirty="0">
              <a:solidFill>
                <a:srgbClr val="3C4043"/>
              </a:solidFill>
              <a:effectLst/>
            </a:endParaRPr>
          </a:p>
          <a:p>
            <a:pPr marL="742950" lvl="1" indent="-285750" fontAlgn="base">
              <a:buFont typeface="Arial" panose="020B0604020202020204" pitchFamily="34" charset="0"/>
              <a:buChar char="•"/>
            </a:pPr>
            <a:r>
              <a:rPr lang="en-US" b="1" i="0" dirty="0" err="1">
                <a:solidFill>
                  <a:srgbClr val="3C4043"/>
                </a:solidFill>
                <a:effectLst/>
              </a:rPr>
              <a:t>NumDealsPurchases</a:t>
            </a:r>
            <a:r>
              <a:rPr lang="en-US" b="1" i="0" dirty="0">
                <a:solidFill>
                  <a:srgbClr val="3C4043"/>
                </a:solidFill>
                <a:effectLst/>
              </a:rPr>
              <a:t>: </a:t>
            </a:r>
            <a:r>
              <a:rPr lang="en-US" b="0" i="0" dirty="0">
                <a:solidFill>
                  <a:srgbClr val="3C4043"/>
                </a:solidFill>
                <a:effectLst/>
              </a:rPr>
              <a:t>Number of purchases made with a discount</a:t>
            </a:r>
          </a:p>
          <a:p>
            <a:pPr marL="742950" lvl="1" indent="-285750" fontAlgn="base">
              <a:buFont typeface="Arial" panose="020B0604020202020204" pitchFamily="34" charset="0"/>
              <a:buChar char="•"/>
            </a:pPr>
            <a:r>
              <a:rPr lang="en-US" b="1" i="0" dirty="0">
                <a:solidFill>
                  <a:srgbClr val="3C4043"/>
                </a:solidFill>
                <a:effectLst/>
              </a:rPr>
              <a:t>AcceptedCmp1: </a:t>
            </a:r>
            <a:r>
              <a:rPr lang="en-US" b="0" i="0" dirty="0">
                <a:solidFill>
                  <a:srgbClr val="3C4043"/>
                </a:solidFill>
                <a:effectLst/>
              </a:rPr>
              <a:t>1 if customer accepted the offer in the 1st campaign, 0 otherwise</a:t>
            </a:r>
          </a:p>
          <a:p>
            <a:pPr marL="742950" lvl="1" indent="-285750" fontAlgn="base">
              <a:buFont typeface="Arial" panose="020B0604020202020204" pitchFamily="34" charset="0"/>
              <a:buChar char="•"/>
            </a:pPr>
            <a:r>
              <a:rPr lang="en-US" b="1" i="0" dirty="0">
                <a:solidFill>
                  <a:srgbClr val="3C4043"/>
                </a:solidFill>
                <a:effectLst/>
              </a:rPr>
              <a:t>AcceptedCmp2: </a:t>
            </a:r>
            <a:r>
              <a:rPr lang="en-US" b="0" i="0" dirty="0">
                <a:solidFill>
                  <a:srgbClr val="3C4043"/>
                </a:solidFill>
                <a:effectLst/>
              </a:rPr>
              <a:t>1 if customer accepted the offer in the 2nd campaign, 0 otherwise</a:t>
            </a:r>
          </a:p>
          <a:p>
            <a:pPr marL="742950" lvl="1" indent="-285750" fontAlgn="base">
              <a:buFont typeface="Arial" panose="020B0604020202020204" pitchFamily="34" charset="0"/>
              <a:buChar char="•"/>
            </a:pPr>
            <a:r>
              <a:rPr lang="en-US" b="1" i="0" dirty="0">
                <a:solidFill>
                  <a:srgbClr val="3C4043"/>
                </a:solidFill>
                <a:effectLst/>
              </a:rPr>
              <a:t>AcceptedCmp3: </a:t>
            </a:r>
            <a:r>
              <a:rPr lang="en-US" b="0" i="0" dirty="0">
                <a:solidFill>
                  <a:srgbClr val="3C4043"/>
                </a:solidFill>
                <a:effectLst/>
              </a:rPr>
              <a:t>1 if customer accepted the offer in the 3rd campaign, 0 otherwise</a:t>
            </a:r>
          </a:p>
          <a:p>
            <a:pPr marL="742950" lvl="1" indent="-285750" fontAlgn="base">
              <a:buFont typeface="Arial" panose="020B0604020202020204" pitchFamily="34" charset="0"/>
              <a:buChar char="•"/>
            </a:pPr>
            <a:r>
              <a:rPr lang="en-US" b="1" i="0" dirty="0">
                <a:solidFill>
                  <a:srgbClr val="3C4043"/>
                </a:solidFill>
                <a:effectLst/>
              </a:rPr>
              <a:t>AcceptedCmp4: </a:t>
            </a:r>
            <a:r>
              <a:rPr lang="en-US" b="0" i="0" dirty="0">
                <a:solidFill>
                  <a:srgbClr val="3C4043"/>
                </a:solidFill>
                <a:effectLst/>
              </a:rPr>
              <a:t>1 if customer accepted the offer in the 4th campaign, 0 otherwise</a:t>
            </a:r>
          </a:p>
          <a:p>
            <a:pPr marL="742950" lvl="1" indent="-285750" fontAlgn="base">
              <a:buFont typeface="Arial" panose="020B0604020202020204" pitchFamily="34" charset="0"/>
              <a:buChar char="•"/>
            </a:pPr>
            <a:r>
              <a:rPr lang="en-US" b="1" i="0" dirty="0">
                <a:solidFill>
                  <a:srgbClr val="3C4043"/>
                </a:solidFill>
                <a:effectLst/>
              </a:rPr>
              <a:t>AcceptedCmp5</a:t>
            </a:r>
            <a:r>
              <a:rPr lang="en-US" b="0" i="0" dirty="0">
                <a:solidFill>
                  <a:srgbClr val="3C4043"/>
                </a:solidFill>
                <a:effectLst/>
              </a:rPr>
              <a:t>: 1 if customer accepted the offer in the 5th campaign, 0 otherwise</a:t>
            </a:r>
          </a:p>
          <a:p>
            <a:pPr marL="742950" lvl="1" indent="-285750" fontAlgn="base">
              <a:buFont typeface="Arial" panose="020B0604020202020204" pitchFamily="34" charset="0"/>
              <a:buChar char="•"/>
            </a:pPr>
            <a:r>
              <a:rPr lang="en-US" b="1" i="0" dirty="0">
                <a:solidFill>
                  <a:srgbClr val="3C4043"/>
                </a:solidFill>
                <a:effectLst/>
              </a:rPr>
              <a:t>Response: </a:t>
            </a:r>
            <a:r>
              <a:rPr lang="en-US" b="0" i="0" dirty="0">
                <a:solidFill>
                  <a:srgbClr val="3C4043"/>
                </a:solidFill>
                <a:effectLst/>
              </a:rPr>
              <a:t>1 if customer accepted the offer in the last campaign, 0 otherwise</a:t>
            </a:r>
          </a:p>
          <a:p>
            <a:pPr marL="285750" indent="-285750" algn="l" fontAlgn="base">
              <a:buFont typeface="Courier New" panose="02070309020205020404" pitchFamily="49" charset="0"/>
              <a:buChar char="o"/>
            </a:pPr>
            <a:r>
              <a:rPr lang="en-US" sz="2000" b="1" i="0" dirty="0">
                <a:solidFill>
                  <a:srgbClr val="3C4043"/>
                </a:solidFill>
                <a:effectLst/>
              </a:rPr>
              <a:t>Place</a:t>
            </a:r>
            <a:endParaRPr lang="en-US" sz="2000" b="0" i="0" dirty="0">
              <a:solidFill>
                <a:srgbClr val="3C4043"/>
              </a:solidFill>
              <a:effectLst/>
            </a:endParaRPr>
          </a:p>
          <a:p>
            <a:pPr marL="742950" lvl="1" indent="-285750" fontAlgn="base">
              <a:buFont typeface="Arial" panose="020B0604020202020204" pitchFamily="34" charset="0"/>
              <a:buChar char="•"/>
            </a:pPr>
            <a:r>
              <a:rPr lang="en-US" b="1" i="0" dirty="0" err="1">
                <a:solidFill>
                  <a:srgbClr val="3C4043"/>
                </a:solidFill>
                <a:effectLst/>
              </a:rPr>
              <a:t>NumWebPurchases</a:t>
            </a:r>
            <a:r>
              <a:rPr lang="en-US" b="1" i="0" dirty="0">
                <a:solidFill>
                  <a:srgbClr val="3C4043"/>
                </a:solidFill>
                <a:effectLst/>
              </a:rPr>
              <a:t>: </a:t>
            </a:r>
            <a:r>
              <a:rPr lang="en-US" b="0" i="0" dirty="0">
                <a:solidFill>
                  <a:srgbClr val="3C4043"/>
                </a:solidFill>
                <a:effectLst/>
              </a:rPr>
              <a:t>Number of purchases made through the company’s website</a:t>
            </a:r>
          </a:p>
          <a:p>
            <a:pPr marL="742950" lvl="1" indent="-285750" fontAlgn="base">
              <a:buFont typeface="Arial" panose="020B0604020202020204" pitchFamily="34" charset="0"/>
              <a:buChar char="•"/>
            </a:pPr>
            <a:r>
              <a:rPr lang="en-US" b="1" i="0" dirty="0" err="1">
                <a:solidFill>
                  <a:srgbClr val="3C4043"/>
                </a:solidFill>
                <a:effectLst/>
              </a:rPr>
              <a:t>NumCatalogPurchases</a:t>
            </a:r>
            <a:r>
              <a:rPr lang="en-US" b="0" i="0" dirty="0">
                <a:solidFill>
                  <a:srgbClr val="3C4043"/>
                </a:solidFill>
                <a:effectLst/>
              </a:rPr>
              <a:t>: Number of purchases made using a catalogue</a:t>
            </a:r>
          </a:p>
          <a:p>
            <a:pPr marL="742950" lvl="1" indent="-285750" fontAlgn="base">
              <a:buFont typeface="Arial" panose="020B0604020202020204" pitchFamily="34" charset="0"/>
              <a:buChar char="•"/>
            </a:pPr>
            <a:r>
              <a:rPr lang="en-US" b="1" i="0" dirty="0" err="1">
                <a:solidFill>
                  <a:srgbClr val="3C4043"/>
                </a:solidFill>
                <a:effectLst/>
              </a:rPr>
              <a:t>NumStorePurchases</a:t>
            </a:r>
            <a:r>
              <a:rPr lang="en-US" b="1" i="0" dirty="0">
                <a:solidFill>
                  <a:srgbClr val="3C4043"/>
                </a:solidFill>
                <a:effectLst/>
              </a:rPr>
              <a:t>: </a:t>
            </a:r>
            <a:r>
              <a:rPr lang="en-US" b="0" i="0" dirty="0">
                <a:solidFill>
                  <a:srgbClr val="3C4043"/>
                </a:solidFill>
                <a:effectLst/>
              </a:rPr>
              <a:t>Number of purchases made directly in stores</a:t>
            </a:r>
          </a:p>
          <a:p>
            <a:pPr marL="742950" lvl="1" indent="-285750" fontAlgn="base">
              <a:buFont typeface="Arial" panose="020B0604020202020204" pitchFamily="34" charset="0"/>
              <a:buChar char="•"/>
            </a:pPr>
            <a:r>
              <a:rPr lang="en-US" b="1" i="0" dirty="0" err="1">
                <a:solidFill>
                  <a:srgbClr val="3C4043"/>
                </a:solidFill>
                <a:effectLst/>
              </a:rPr>
              <a:t>NumWebVisitsMonth</a:t>
            </a:r>
            <a:r>
              <a:rPr lang="en-US" b="1" i="0" dirty="0">
                <a:solidFill>
                  <a:srgbClr val="3C4043"/>
                </a:solidFill>
                <a:effectLst/>
              </a:rPr>
              <a:t>: </a:t>
            </a:r>
            <a:r>
              <a:rPr lang="en-US" b="0" i="0" dirty="0">
                <a:solidFill>
                  <a:srgbClr val="3C4043"/>
                </a:solidFill>
                <a:effectLst/>
              </a:rPr>
              <a:t>Number of visits to company’s website in the last month</a:t>
            </a:r>
          </a:p>
        </p:txBody>
      </p:sp>
    </p:spTree>
    <p:extLst>
      <p:ext uri="{BB962C8B-B14F-4D97-AF65-F5344CB8AC3E}">
        <p14:creationId xmlns:p14="http://schemas.microsoft.com/office/powerpoint/2010/main" val="756255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D9AB2E54-1F9A-4A2F-BBE8-DCFBC3DB7BEE}"/>
              </a:ext>
            </a:extLst>
          </p:cNvPr>
          <p:cNvSpPr/>
          <p:nvPr/>
        </p:nvSpPr>
        <p:spPr>
          <a:xfrm>
            <a:off x="532660" y="115410"/>
            <a:ext cx="11043821" cy="719091"/>
          </a:xfrm>
          <a:prstGeom prst="rect">
            <a:avLst/>
          </a:prstGeom>
          <a:gradFill rotWithShape="0">
            <a:gsLst>
              <a:gs pos="0">
                <a:srgbClr val="9CA383">
                  <a:hueOff val="0"/>
                  <a:satOff val="0"/>
                  <a:lumOff val="0"/>
                  <a:alphaOff val="0"/>
                  <a:shade val="85000"/>
                  <a:satMod val="130000"/>
                </a:srgbClr>
              </a:gs>
              <a:gs pos="34000">
                <a:srgbClr val="9CA383">
                  <a:hueOff val="0"/>
                  <a:satOff val="0"/>
                  <a:lumOff val="0"/>
                  <a:alphaOff val="0"/>
                  <a:shade val="87000"/>
                  <a:satMod val="125000"/>
                </a:srgbClr>
              </a:gs>
              <a:gs pos="70000">
                <a:srgbClr val="9CA383">
                  <a:hueOff val="0"/>
                  <a:satOff val="0"/>
                  <a:lumOff val="0"/>
                  <a:alphaOff val="0"/>
                  <a:tint val="100000"/>
                  <a:shade val="90000"/>
                  <a:satMod val="130000"/>
                </a:srgbClr>
              </a:gs>
              <a:gs pos="100000">
                <a:srgbClr val="9CA383">
                  <a:hueOff val="0"/>
                  <a:satOff val="0"/>
                  <a:lumOff val="0"/>
                  <a:alphaOff val="0"/>
                  <a:tint val="100000"/>
                  <a:shade val="100000"/>
                  <a:satMod val="110000"/>
                </a:srgbClr>
              </a:gs>
            </a:gsLst>
            <a:path path="circle">
              <a:fillToRect l="100000" t="100000" r="100000" b="100000"/>
            </a:path>
          </a:gradFill>
          <a:ln w="12700" cap="flat" cmpd="sng" algn="ctr">
            <a:solidFill>
              <a:srgbClr val="9CA383">
                <a:hueOff val="0"/>
                <a:satOff val="0"/>
                <a:lumOff val="0"/>
                <a:alphaOff val="0"/>
              </a:srgbClr>
            </a:solidFill>
            <a:prstDash val="solid"/>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p:spPr>
        <p:txBody>
          <a:bodyPr spcFirstLastPara="0" vert="horz" wrap="square" lIns="8890" tIns="8890" rIns="8890" bIns="8890" numCol="1" spcCol="1270" anchor="ctr" anchorCtr="0">
            <a:noAutofit/>
          </a:bodyPr>
          <a:lstStyle/>
          <a:p>
            <a:endParaRPr lang="en-US"/>
          </a:p>
        </p:txBody>
      </p:sp>
      <p:sp>
        <p:nvSpPr>
          <p:cNvPr id="2" name="Title 1">
            <a:extLst>
              <a:ext uri="{FF2B5EF4-FFF2-40B4-BE49-F238E27FC236}">
                <a16:creationId xmlns:a16="http://schemas.microsoft.com/office/drawing/2014/main" id="{75AC86D3-8FD1-4F47-A319-7D0542E48B2F}"/>
              </a:ext>
            </a:extLst>
          </p:cNvPr>
          <p:cNvSpPr>
            <a:spLocks noGrp="1"/>
          </p:cNvSpPr>
          <p:nvPr>
            <p:ph type="title" idx="4294967295"/>
          </p:nvPr>
        </p:nvSpPr>
        <p:spPr>
          <a:xfrm>
            <a:off x="730928" y="195309"/>
            <a:ext cx="10058400" cy="585926"/>
          </a:xfrm>
        </p:spPr>
        <p:txBody>
          <a:bodyPr vert="horz" lIns="91440" tIns="45720" rIns="91440" bIns="45720" rtlCol="0">
            <a:normAutofit/>
          </a:bodyPr>
          <a:lstStyle/>
          <a:p>
            <a:pPr marL="685800" indent="-685800">
              <a:buFont typeface="Wingdings" panose="05000000000000000000" pitchFamily="2" charset="2"/>
              <a:buChar char="q"/>
            </a:pPr>
            <a:r>
              <a:rPr lang="en-US" sz="3200" dirty="0">
                <a:solidFill>
                  <a:schemeClr val="bg1"/>
                </a:solidFill>
              </a:rPr>
              <a:t>Data Cleaning</a:t>
            </a:r>
          </a:p>
        </p:txBody>
      </p:sp>
      <p:pic>
        <p:nvPicPr>
          <p:cNvPr id="5" name="Picture 4">
            <a:extLst>
              <a:ext uri="{FF2B5EF4-FFF2-40B4-BE49-F238E27FC236}">
                <a16:creationId xmlns:a16="http://schemas.microsoft.com/office/drawing/2014/main" id="{6C7D896E-3D2D-49E1-A3AC-CCF6808DB493}"/>
              </a:ext>
            </a:extLst>
          </p:cNvPr>
          <p:cNvPicPr>
            <a:picLocks noChangeAspect="1"/>
          </p:cNvPicPr>
          <p:nvPr/>
        </p:nvPicPr>
        <p:blipFill>
          <a:blip r:embed="rId3"/>
          <a:stretch>
            <a:fillRect/>
          </a:stretch>
        </p:blipFill>
        <p:spPr>
          <a:xfrm>
            <a:off x="175661" y="6361060"/>
            <a:ext cx="1138233" cy="541330"/>
          </a:xfrm>
          <a:prstGeom prst="rect">
            <a:avLst/>
          </a:prstGeom>
        </p:spPr>
      </p:pic>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028D231E-BFFF-4B7E-89EF-61F3AC0A952F}"/>
                  </a:ext>
                </a:extLst>
              </p14:cNvPr>
              <p14:cNvContentPartPr/>
              <p14:nvPr/>
            </p14:nvContentPartPr>
            <p14:xfrm>
              <a:off x="3532946" y="789630"/>
              <a:ext cx="360" cy="360"/>
            </p14:xfrm>
          </p:contentPart>
        </mc:Choice>
        <mc:Fallback xmlns="">
          <p:pic>
            <p:nvPicPr>
              <p:cNvPr id="13" name="Ink 12">
                <a:extLst>
                  <a:ext uri="{FF2B5EF4-FFF2-40B4-BE49-F238E27FC236}">
                    <a16:creationId xmlns:a16="http://schemas.microsoft.com/office/drawing/2014/main" id="{028D231E-BFFF-4B7E-89EF-61F3AC0A952F}"/>
                  </a:ext>
                </a:extLst>
              </p:cNvPr>
              <p:cNvPicPr/>
              <p:nvPr/>
            </p:nvPicPr>
            <p:blipFill>
              <a:blip r:embed="rId5"/>
              <a:stretch>
                <a:fillRect/>
              </a:stretch>
            </p:blipFill>
            <p:spPr>
              <a:xfrm>
                <a:off x="3528626" y="785310"/>
                <a:ext cx="9000" cy="9000"/>
              </a:xfrm>
              <a:prstGeom prst="rect">
                <a:avLst/>
              </a:prstGeom>
            </p:spPr>
          </p:pic>
        </mc:Fallback>
      </mc:AlternateContent>
      <p:sp>
        <p:nvSpPr>
          <p:cNvPr id="15" name="TextBox 14">
            <a:extLst>
              <a:ext uri="{FF2B5EF4-FFF2-40B4-BE49-F238E27FC236}">
                <a16:creationId xmlns:a16="http://schemas.microsoft.com/office/drawing/2014/main" id="{4415BABB-FC1F-4B39-B6B9-3BF67EAAE15F}"/>
              </a:ext>
            </a:extLst>
          </p:cNvPr>
          <p:cNvSpPr txBox="1"/>
          <p:nvPr/>
        </p:nvSpPr>
        <p:spPr>
          <a:xfrm>
            <a:off x="683581" y="1242874"/>
            <a:ext cx="10901778" cy="4401205"/>
          </a:xfrm>
          <a:prstGeom prst="rect">
            <a:avLst/>
          </a:prstGeom>
          <a:noFill/>
        </p:spPr>
        <p:txBody>
          <a:bodyPr wrap="square" rtlCol="0">
            <a:spAutoFit/>
          </a:bodyPr>
          <a:lstStyle/>
          <a:p>
            <a:pPr marL="285750" indent="-285750" fontAlgn="base">
              <a:buFont typeface="Arial" panose="020B0604020202020204" pitchFamily="34" charset="0"/>
              <a:buChar char="•"/>
            </a:pPr>
            <a:r>
              <a:rPr lang="en-US" sz="2800" b="0" i="0" dirty="0">
                <a:solidFill>
                  <a:srgbClr val="3C4043"/>
                </a:solidFill>
                <a:effectLst/>
              </a:rPr>
              <a:t>To space out each piece of data into its own column in Microsoft Excel, I utilize the text to column function.</a:t>
            </a:r>
          </a:p>
          <a:p>
            <a:pPr marL="285750" indent="-285750" fontAlgn="base">
              <a:buFont typeface="Arial" panose="020B0604020202020204" pitchFamily="34" charset="0"/>
              <a:buChar char="•"/>
            </a:pPr>
            <a:r>
              <a:rPr lang="en-US" sz="2800" b="0" i="0" dirty="0">
                <a:solidFill>
                  <a:srgbClr val="3C4043"/>
                </a:solidFill>
                <a:effectLst/>
              </a:rPr>
              <a:t>Make all of the data attributes uppercase.</a:t>
            </a:r>
          </a:p>
          <a:p>
            <a:pPr marL="285750" indent="-285750" fontAlgn="base">
              <a:buFont typeface="Arial" panose="020B0604020202020204" pitchFamily="34" charset="0"/>
              <a:buChar char="•"/>
            </a:pPr>
            <a:r>
              <a:rPr lang="en-US" sz="2800" b="0" i="0" dirty="0">
                <a:solidFill>
                  <a:srgbClr val="3C4043"/>
                </a:solidFill>
                <a:effectLst/>
              </a:rPr>
              <a:t>Assign the appropriate data types to the columns.</a:t>
            </a:r>
          </a:p>
          <a:p>
            <a:pPr marL="285750" indent="-285750" fontAlgn="base">
              <a:buFont typeface="Arial" panose="020B0604020202020204" pitchFamily="34" charset="0"/>
              <a:buChar char="•"/>
            </a:pPr>
            <a:r>
              <a:rPr lang="en-US" sz="2800" b="0" i="0" dirty="0">
                <a:solidFill>
                  <a:srgbClr val="3C4043"/>
                </a:solidFill>
                <a:effectLst/>
              </a:rPr>
              <a:t>To help with the analysis, an age group was introduced.</a:t>
            </a:r>
          </a:p>
          <a:p>
            <a:pPr marL="285750" indent="-285750" fontAlgn="base">
              <a:buFont typeface="Arial" panose="020B0604020202020204" pitchFamily="34" charset="0"/>
              <a:buChar char="•"/>
            </a:pPr>
            <a:r>
              <a:rPr lang="en-US" sz="2800" b="0" i="0" dirty="0">
                <a:solidFill>
                  <a:srgbClr val="3C4043"/>
                </a:solidFill>
                <a:effectLst/>
              </a:rPr>
              <a:t>Change the value of the complain and response properties to "True" for 1 and "False" for 0.</a:t>
            </a:r>
          </a:p>
          <a:p>
            <a:pPr marL="285750" indent="-285750" fontAlgn="base">
              <a:buFont typeface="Arial" panose="020B0604020202020204" pitchFamily="34" charset="0"/>
              <a:buChar char="•"/>
            </a:pPr>
            <a:r>
              <a:rPr lang="en-US" sz="2800" b="0" i="0" dirty="0">
                <a:solidFill>
                  <a:srgbClr val="3C4043"/>
                </a:solidFill>
                <a:effectLst/>
              </a:rPr>
              <a:t>Remove any missing rows and outliers.</a:t>
            </a:r>
          </a:p>
          <a:p>
            <a:pPr marL="285750" indent="-285750" fontAlgn="base">
              <a:buFont typeface="Arial" panose="020B0604020202020204" pitchFamily="34" charset="0"/>
              <a:buChar char="•"/>
            </a:pPr>
            <a:r>
              <a:rPr lang="en-US" sz="2800" b="0" i="0" dirty="0">
                <a:solidFill>
                  <a:srgbClr val="3C4043"/>
                </a:solidFill>
                <a:effectLst/>
              </a:rPr>
              <a:t>I have 2216 rows and 23 columns for analysis out of the dataset's 2240 rows and 29 columns after cleaning the data.</a:t>
            </a:r>
            <a:endParaRPr lang="en-US" b="0" i="0" dirty="0">
              <a:solidFill>
                <a:srgbClr val="3C4043"/>
              </a:solidFill>
              <a:effectLst/>
              <a:latin typeface="Inter"/>
            </a:endParaRPr>
          </a:p>
        </p:txBody>
      </p:sp>
    </p:spTree>
    <p:extLst>
      <p:ext uri="{BB962C8B-B14F-4D97-AF65-F5344CB8AC3E}">
        <p14:creationId xmlns:p14="http://schemas.microsoft.com/office/powerpoint/2010/main" val="2823082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D9AB2E54-1F9A-4A2F-BBE8-DCFBC3DB7BEE}"/>
              </a:ext>
            </a:extLst>
          </p:cNvPr>
          <p:cNvSpPr/>
          <p:nvPr/>
        </p:nvSpPr>
        <p:spPr>
          <a:xfrm>
            <a:off x="532660" y="115410"/>
            <a:ext cx="11043821" cy="719091"/>
          </a:xfrm>
          <a:prstGeom prst="rect">
            <a:avLst/>
          </a:prstGeom>
          <a:gradFill rotWithShape="0">
            <a:gsLst>
              <a:gs pos="0">
                <a:srgbClr val="87795D">
                  <a:hueOff val="0"/>
                  <a:satOff val="0"/>
                  <a:lumOff val="0"/>
                  <a:alphaOff val="0"/>
                  <a:shade val="85000"/>
                  <a:satMod val="130000"/>
                </a:srgbClr>
              </a:gs>
              <a:gs pos="34000">
                <a:srgbClr val="87795D">
                  <a:hueOff val="0"/>
                  <a:satOff val="0"/>
                  <a:lumOff val="0"/>
                  <a:alphaOff val="0"/>
                  <a:shade val="87000"/>
                  <a:satMod val="125000"/>
                </a:srgbClr>
              </a:gs>
              <a:gs pos="70000">
                <a:srgbClr val="87795D">
                  <a:hueOff val="0"/>
                  <a:satOff val="0"/>
                  <a:lumOff val="0"/>
                  <a:alphaOff val="0"/>
                  <a:tint val="100000"/>
                  <a:shade val="90000"/>
                  <a:satMod val="130000"/>
                </a:srgbClr>
              </a:gs>
              <a:gs pos="100000">
                <a:srgbClr val="87795D">
                  <a:hueOff val="0"/>
                  <a:satOff val="0"/>
                  <a:lumOff val="0"/>
                  <a:alphaOff val="0"/>
                  <a:tint val="100000"/>
                  <a:shade val="100000"/>
                  <a:satMod val="110000"/>
                </a:srgbClr>
              </a:gs>
            </a:gsLst>
            <a:path path="circle">
              <a:fillToRect l="100000" t="100000" r="100000" b="100000"/>
            </a:path>
          </a:gradFill>
          <a:ln w="12700" cap="flat" cmpd="sng" algn="ctr">
            <a:solidFill>
              <a:srgbClr val="87795D">
                <a:hueOff val="0"/>
                <a:satOff val="0"/>
                <a:lumOff val="0"/>
                <a:alphaOff val="0"/>
              </a:srgbClr>
            </a:solidFill>
            <a:prstDash val="solid"/>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p:spPr>
        <p:txBody>
          <a:bodyPr spcFirstLastPara="0" vert="horz" wrap="square" lIns="8890" tIns="8890" rIns="8890" bIns="8890" numCol="1" spcCol="1270" anchor="ctr" anchorCtr="0">
            <a:noAutofit/>
          </a:bodyPr>
          <a:lstStyle/>
          <a:p>
            <a:endParaRPr lang="en-US"/>
          </a:p>
        </p:txBody>
      </p:sp>
      <p:sp>
        <p:nvSpPr>
          <p:cNvPr id="2" name="Title 1">
            <a:extLst>
              <a:ext uri="{FF2B5EF4-FFF2-40B4-BE49-F238E27FC236}">
                <a16:creationId xmlns:a16="http://schemas.microsoft.com/office/drawing/2014/main" id="{75AC86D3-8FD1-4F47-A319-7D0542E48B2F}"/>
              </a:ext>
            </a:extLst>
          </p:cNvPr>
          <p:cNvSpPr>
            <a:spLocks noGrp="1"/>
          </p:cNvSpPr>
          <p:nvPr>
            <p:ph type="title" idx="4294967295"/>
          </p:nvPr>
        </p:nvSpPr>
        <p:spPr>
          <a:xfrm>
            <a:off x="730928" y="195309"/>
            <a:ext cx="10058400" cy="585926"/>
          </a:xfrm>
        </p:spPr>
        <p:txBody>
          <a:bodyPr vert="horz" lIns="91440" tIns="45720" rIns="91440" bIns="45720" rtlCol="0">
            <a:normAutofit/>
          </a:bodyPr>
          <a:lstStyle/>
          <a:p>
            <a:pPr marL="685800" indent="-685800">
              <a:buFont typeface="Wingdings" panose="05000000000000000000" pitchFamily="2" charset="2"/>
              <a:buChar char="q"/>
            </a:pPr>
            <a:r>
              <a:rPr lang="en-US" sz="3200" dirty="0">
                <a:solidFill>
                  <a:schemeClr val="bg1"/>
                </a:solidFill>
              </a:rPr>
              <a:t>Visualization: Demographic</a:t>
            </a:r>
          </a:p>
        </p:txBody>
      </p:sp>
      <p:pic>
        <p:nvPicPr>
          <p:cNvPr id="5" name="Picture 4">
            <a:extLst>
              <a:ext uri="{FF2B5EF4-FFF2-40B4-BE49-F238E27FC236}">
                <a16:creationId xmlns:a16="http://schemas.microsoft.com/office/drawing/2014/main" id="{6C7D896E-3D2D-49E1-A3AC-CCF6808DB493}"/>
              </a:ext>
            </a:extLst>
          </p:cNvPr>
          <p:cNvPicPr>
            <a:picLocks noChangeAspect="1"/>
          </p:cNvPicPr>
          <p:nvPr/>
        </p:nvPicPr>
        <p:blipFill>
          <a:blip r:embed="rId3"/>
          <a:stretch>
            <a:fillRect/>
          </a:stretch>
        </p:blipFill>
        <p:spPr>
          <a:xfrm>
            <a:off x="175661" y="6361060"/>
            <a:ext cx="1138233" cy="541330"/>
          </a:xfrm>
          <a:prstGeom prst="rect">
            <a:avLst/>
          </a:prstGeom>
        </p:spPr>
      </p:pic>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028D231E-BFFF-4B7E-89EF-61F3AC0A952F}"/>
                  </a:ext>
                </a:extLst>
              </p14:cNvPr>
              <p14:cNvContentPartPr/>
              <p14:nvPr/>
            </p14:nvContentPartPr>
            <p14:xfrm>
              <a:off x="3532946" y="789630"/>
              <a:ext cx="360" cy="360"/>
            </p14:xfrm>
          </p:contentPart>
        </mc:Choice>
        <mc:Fallback xmlns="">
          <p:pic>
            <p:nvPicPr>
              <p:cNvPr id="13" name="Ink 12">
                <a:extLst>
                  <a:ext uri="{FF2B5EF4-FFF2-40B4-BE49-F238E27FC236}">
                    <a16:creationId xmlns:a16="http://schemas.microsoft.com/office/drawing/2014/main" id="{028D231E-BFFF-4B7E-89EF-61F3AC0A952F}"/>
                  </a:ext>
                </a:extLst>
              </p:cNvPr>
              <p:cNvPicPr/>
              <p:nvPr/>
            </p:nvPicPr>
            <p:blipFill>
              <a:blip r:embed="rId5"/>
              <a:stretch>
                <a:fillRect/>
              </a:stretch>
            </p:blipFill>
            <p:spPr>
              <a:xfrm>
                <a:off x="3528626" y="785310"/>
                <a:ext cx="9000" cy="9000"/>
              </a:xfrm>
              <a:prstGeom prst="rect">
                <a:avLst/>
              </a:prstGeom>
            </p:spPr>
          </p:pic>
        </mc:Fallback>
      </mc:AlternateContent>
      <p:pic>
        <p:nvPicPr>
          <p:cNvPr id="4" name="Picture 3">
            <a:extLst>
              <a:ext uri="{FF2B5EF4-FFF2-40B4-BE49-F238E27FC236}">
                <a16:creationId xmlns:a16="http://schemas.microsoft.com/office/drawing/2014/main" id="{045A58BD-9651-46AC-B849-AEC6529E7A60}"/>
              </a:ext>
            </a:extLst>
          </p:cNvPr>
          <p:cNvPicPr>
            <a:picLocks noChangeAspect="1"/>
          </p:cNvPicPr>
          <p:nvPr/>
        </p:nvPicPr>
        <p:blipFill>
          <a:blip r:embed="rId6"/>
          <a:stretch>
            <a:fillRect/>
          </a:stretch>
        </p:blipFill>
        <p:spPr>
          <a:xfrm>
            <a:off x="1316853" y="1027874"/>
            <a:ext cx="9370409" cy="5213127"/>
          </a:xfrm>
          <a:prstGeom prst="rect">
            <a:avLst/>
          </a:prstGeom>
        </p:spPr>
      </p:pic>
    </p:spTree>
    <p:extLst>
      <p:ext uri="{BB962C8B-B14F-4D97-AF65-F5344CB8AC3E}">
        <p14:creationId xmlns:p14="http://schemas.microsoft.com/office/powerpoint/2010/main" val="1315419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D9AB2E54-1F9A-4A2F-BBE8-DCFBC3DB7BEE}"/>
              </a:ext>
            </a:extLst>
          </p:cNvPr>
          <p:cNvSpPr/>
          <p:nvPr/>
        </p:nvSpPr>
        <p:spPr>
          <a:xfrm>
            <a:off x="532660" y="115410"/>
            <a:ext cx="11043821" cy="719091"/>
          </a:xfrm>
          <a:prstGeom prst="rect">
            <a:avLst/>
          </a:prstGeom>
          <a:gradFill rotWithShape="0">
            <a:gsLst>
              <a:gs pos="0">
                <a:srgbClr val="87795D">
                  <a:hueOff val="0"/>
                  <a:satOff val="0"/>
                  <a:lumOff val="0"/>
                  <a:alphaOff val="0"/>
                  <a:shade val="85000"/>
                  <a:satMod val="130000"/>
                </a:srgbClr>
              </a:gs>
              <a:gs pos="34000">
                <a:srgbClr val="87795D">
                  <a:hueOff val="0"/>
                  <a:satOff val="0"/>
                  <a:lumOff val="0"/>
                  <a:alphaOff val="0"/>
                  <a:shade val="87000"/>
                  <a:satMod val="125000"/>
                </a:srgbClr>
              </a:gs>
              <a:gs pos="70000">
                <a:srgbClr val="87795D">
                  <a:hueOff val="0"/>
                  <a:satOff val="0"/>
                  <a:lumOff val="0"/>
                  <a:alphaOff val="0"/>
                  <a:tint val="100000"/>
                  <a:shade val="90000"/>
                  <a:satMod val="130000"/>
                </a:srgbClr>
              </a:gs>
              <a:gs pos="100000">
                <a:srgbClr val="87795D">
                  <a:hueOff val="0"/>
                  <a:satOff val="0"/>
                  <a:lumOff val="0"/>
                  <a:alphaOff val="0"/>
                  <a:tint val="100000"/>
                  <a:shade val="100000"/>
                  <a:satMod val="110000"/>
                </a:srgbClr>
              </a:gs>
            </a:gsLst>
            <a:path path="circle">
              <a:fillToRect l="100000" t="100000" r="100000" b="100000"/>
            </a:path>
          </a:gradFill>
          <a:ln w="12700" cap="flat" cmpd="sng" algn="ctr">
            <a:solidFill>
              <a:srgbClr val="87795D">
                <a:hueOff val="0"/>
                <a:satOff val="0"/>
                <a:lumOff val="0"/>
                <a:alphaOff val="0"/>
              </a:srgbClr>
            </a:solidFill>
            <a:prstDash val="solid"/>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p:spPr>
        <p:txBody>
          <a:bodyPr spcFirstLastPara="0" vert="horz" wrap="square" lIns="8890" tIns="8890" rIns="8890" bIns="8890" numCol="1" spcCol="1270" anchor="ctr" anchorCtr="0">
            <a:noAutofit/>
          </a:bodyPr>
          <a:lstStyle/>
          <a:p>
            <a:endParaRPr lang="en-US"/>
          </a:p>
        </p:txBody>
      </p:sp>
      <p:sp>
        <p:nvSpPr>
          <p:cNvPr id="2" name="Title 1">
            <a:extLst>
              <a:ext uri="{FF2B5EF4-FFF2-40B4-BE49-F238E27FC236}">
                <a16:creationId xmlns:a16="http://schemas.microsoft.com/office/drawing/2014/main" id="{75AC86D3-8FD1-4F47-A319-7D0542E48B2F}"/>
              </a:ext>
            </a:extLst>
          </p:cNvPr>
          <p:cNvSpPr>
            <a:spLocks noGrp="1"/>
          </p:cNvSpPr>
          <p:nvPr>
            <p:ph type="title" idx="4294967295"/>
          </p:nvPr>
        </p:nvSpPr>
        <p:spPr>
          <a:xfrm>
            <a:off x="730928" y="195309"/>
            <a:ext cx="10058400" cy="585926"/>
          </a:xfrm>
        </p:spPr>
        <p:txBody>
          <a:bodyPr vert="horz" lIns="91440" tIns="45720" rIns="91440" bIns="45720" rtlCol="0">
            <a:normAutofit/>
          </a:bodyPr>
          <a:lstStyle/>
          <a:p>
            <a:pPr marL="685800" indent="-685800">
              <a:buFont typeface="Wingdings" panose="05000000000000000000" pitchFamily="2" charset="2"/>
              <a:buChar char="q"/>
            </a:pPr>
            <a:r>
              <a:rPr lang="en-US" sz="3200" dirty="0">
                <a:solidFill>
                  <a:schemeClr val="bg1"/>
                </a:solidFill>
              </a:rPr>
              <a:t>Visualization: Products</a:t>
            </a:r>
          </a:p>
        </p:txBody>
      </p:sp>
      <p:pic>
        <p:nvPicPr>
          <p:cNvPr id="5" name="Picture 4">
            <a:extLst>
              <a:ext uri="{FF2B5EF4-FFF2-40B4-BE49-F238E27FC236}">
                <a16:creationId xmlns:a16="http://schemas.microsoft.com/office/drawing/2014/main" id="{6C7D896E-3D2D-49E1-A3AC-CCF6808DB493}"/>
              </a:ext>
            </a:extLst>
          </p:cNvPr>
          <p:cNvPicPr>
            <a:picLocks noChangeAspect="1"/>
          </p:cNvPicPr>
          <p:nvPr/>
        </p:nvPicPr>
        <p:blipFill>
          <a:blip r:embed="rId3"/>
          <a:stretch>
            <a:fillRect/>
          </a:stretch>
        </p:blipFill>
        <p:spPr>
          <a:xfrm>
            <a:off x="175661" y="6361060"/>
            <a:ext cx="1138233" cy="541330"/>
          </a:xfrm>
          <a:prstGeom prst="rect">
            <a:avLst/>
          </a:prstGeom>
        </p:spPr>
      </p:pic>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028D231E-BFFF-4B7E-89EF-61F3AC0A952F}"/>
                  </a:ext>
                </a:extLst>
              </p14:cNvPr>
              <p14:cNvContentPartPr/>
              <p14:nvPr/>
            </p14:nvContentPartPr>
            <p14:xfrm>
              <a:off x="3532946" y="789630"/>
              <a:ext cx="360" cy="360"/>
            </p14:xfrm>
          </p:contentPart>
        </mc:Choice>
        <mc:Fallback xmlns="">
          <p:pic>
            <p:nvPicPr>
              <p:cNvPr id="13" name="Ink 12">
                <a:extLst>
                  <a:ext uri="{FF2B5EF4-FFF2-40B4-BE49-F238E27FC236}">
                    <a16:creationId xmlns:a16="http://schemas.microsoft.com/office/drawing/2014/main" id="{028D231E-BFFF-4B7E-89EF-61F3AC0A952F}"/>
                  </a:ext>
                </a:extLst>
              </p:cNvPr>
              <p:cNvPicPr/>
              <p:nvPr/>
            </p:nvPicPr>
            <p:blipFill>
              <a:blip r:embed="rId5"/>
              <a:stretch>
                <a:fillRect/>
              </a:stretch>
            </p:blipFill>
            <p:spPr>
              <a:xfrm>
                <a:off x="3528626" y="785310"/>
                <a:ext cx="9000" cy="9000"/>
              </a:xfrm>
              <a:prstGeom prst="rect">
                <a:avLst/>
              </a:prstGeom>
            </p:spPr>
          </p:pic>
        </mc:Fallback>
      </mc:AlternateContent>
      <p:pic>
        <p:nvPicPr>
          <p:cNvPr id="3" name="Picture 2">
            <a:extLst>
              <a:ext uri="{FF2B5EF4-FFF2-40B4-BE49-F238E27FC236}">
                <a16:creationId xmlns:a16="http://schemas.microsoft.com/office/drawing/2014/main" id="{D50DE8CE-96FB-4E22-8795-A95DEC033EEE}"/>
              </a:ext>
            </a:extLst>
          </p:cNvPr>
          <p:cNvPicPr>
            <a:picLocks noChangeAspect="1"/>
          </p:cNvPicPr>
          <p:nvPr/>
        </p:nvPicPr>
        <p:blipFill>
          <a:blip r:embed="rId6"/>
          <a:stretch>
            <a:fillRect/>
          </a:stretch>
        </p:blipFill>
        <p:spPr>
          <a:xfrm>
            <a:off x="1669001" y="1084348"/>
            <a:ext cx="8904304" cy="5017315"/>
          </a:xfrm>
          <a:prstGeom prst="rect">
            <a:avLst/>
          </a:prstGeom>
        </p:spPr>
      </p:pic>
    </p:spTree>
    <p:extLst>
      <p:ext uri="{BB962C8B-B14F-4D97-AF65-F5344CB8AC3E}">
        <p14:creationId xmlns:p14="http://schemas.microsoft.com/office/powerpoint/2010/main" val="3391296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D9AB2E54-1F9A-4A2F-BBE8-DCFBC3DB7BEE}"/>
              </a:ext>
            </a:extLst>
          </p:cNvPr>
          <p:cNvSpPr/>
          <p:nvPr/>
        </p:nvSpPr>
        <p:spPr>
          <a:xfrm>
            <a:off x="532660" y="115410"/>
            <a:ext cx="11043821" cy="719091"/>
          </a:xfrm>
          <a:prstGeom prst="rect">
            <a:avLst/>
          </a:prstGeom>
          <a:gradFill rotWithShape="0">
            <a:gsLst>
              <a:gs pos="0">
                <a:srgbClr val="87795D">
                  <a:hueOff val="0"/>
                  <a:satOff val="0"/>
                  <a:lumOff val="0"/>
                  <a:alphaOff val="0"/>
                  <a:shade val="85000"/>
                  <a:satMod val="130000"/>
                </a:srgbClr>
              </a:gs>
              <a:gs pos="34000">
                <a:srgbClr val="87795D">
                  <a:hueOff val="0"/>
                  <a:satOff val="0"/>
                  <a:lumOff val="0"/>
                  <a:alphaOff val="0"/>
                  <a:shade val="87000"/>
                  <a:satMod val="125000"/>
                </a:srgbClr>
              </a:gs>
              <a:gs pos="70000">
                <a:srgbClr val="87795D">
                  <a:hueOff val="0"/>
                  <a:satOff val="0"/>
                  <a:lumOff val="0"/>
                  <a:alphaOff val="0"/>
                  <a:tint val="100000"/>
                  <a:shade val="90000"/>
                  <a:satMod val="130000"/>
                </a:srgbClr>
              </a:gs>
              <a:gs pos="100000">
                <a:srgbClr val="87795D">
                  <a:hueOff val="0"/>
                  <a:satOff val="0"/>
                  <a:lumOff val="0"/>
                  <a:alphaOff val="0"/>
                  <a:tint val="100000"/>
                  <a:shade val="100000"/>
                  <a:satMod val="110000"/>
                </a:srgbClr>
              </a:gs>
            </a:gsLst>
            <a:path path="circle">
              <a:fillToRect l="100000" t="100000" r="100000" b="100000"/>
            </a:path>
          </a:gradFill>
          <a:ln w="12700" cap="flat" cmpd="sng" algn="ctr">
            <a:solidFill>
              <a:srgbClr val="87795D">
                <a:hueOff val="0"/>
                <a:satOff val="0"/>
                <a:lumOff val="0"/>
                <a:alphaOff val="0"/>
              </a:srgbClr>
            </a:solidFill>
            <a:prstDash val="solid"/>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p:spPr>
        <p:txBody>
          <a:bodyPr spcFirstLastPara="0" vert="horz" wrap="square" lIns="8890" tIns="8890" rIns="8890" bIns="8890" numCol="1" spcCol="1270" anchor="ctr" anchorCtr="0">
            <a:noAutofit/>
          </a:bodyPr>
          <a:lstStyle/>
          <a:p>
            <a:endParaRPr lang="en-US"/>
          </a:p>
        </p:txBody>
      </p:sp>
      <p:sp>
        <p:nvSpPr>
          <p:cNvPr id="2" name="Title 1">
            <a:extLst>
              <a:ext uri="{FF2B5EF4-FFF2-40B4-BE49-F238E27FC236}">
                <a16:creationId xmlns:a16="http://schemas.microsoft.com/office/drawing/2014/main" id="{75AC86D3-8FD1-4F47-A319-7D0542E48B2F}"/>
              </a:ext>
            </a:extLst>
          </p:cNvPr>
          <p:cNvSpPr>
            <a:spLocks noGrp="1"/>
          </p:cNvSpPr>
          <p:nvPr>
            <p:ph type="title" idx="4294967295"/>
          </p:nvPr>
        </p:nvSpPr>
        <p:spPr>
          <a:xfrm>
            <a:off x="730928" y="195309"/>
            <a:ext cx="10058400" cy="585926"/>
          </a:xfrm>
        </p:spPr>
        <p:txBody>
          <a:bodyPr vert="horz" lIns="91440" tIns="45720" rIns="91440" bIns="45720" rtlCol="0">
            <a:normAutofit/>
          </a:bodyPr>
          <a:lstStyle/>
          <a:p>
            <a:pPr marL="685800" indent="-685800">
              <a:buFont typeface="Wingdings" panose="05000000000000000000" pitchFamily="2" charset="2"/>
              <a:buChar char="q"/>
            </a:pPr>
            <a:r>
              <a:rPr lang="en-US" sz="3200" dirty="0">
                <a:solidFill>
                  <a:schemeClr val="bg1"/>
                </a:solidFill>
              </a:rPr>
              <a:t>Visualization: Purchases</a:t>
            </a:r>
          </a:p>
        </p:txBody>
      </p:sp>
      <p:pic>
        <p:nvPicPr>
          <p:cNvPr id="5" name="Picture 4">
            <a:extLst>
              <a:ext uri="{FF2B5EF4-FFF2-40B4-BE49-F238E27FC236}">
                <a16:creationId xmlns:a16="http://schemas.microsoft.com/office/drawing/2014/main" id="{6C7D896E-3D2D-49E1-A3AC-CCF6808DB493}"/>
              </a:ext>
            </a:extLst>
          </p:cNvPr>
          <p:cNvPicPr>
            <a:picLocks noChangeAspect="1"/>
          </p:cNvPicPr>
          <p:nvPr/>
        </p:nvPicPr>
        <p:blipFill>
          <a:blip r:embed="rId3"/>
          <a:stretch>
            <a:fillRect/>
          </a:stretch>
        </p:blipFill>
        <p:spPr>
          <a:xfrm>
            <a:off x="175661" y="6361060"/>
            <a:ext cx="1138233" cy="541330"/>
          </a:xfrm>
          <a:prstGeom prst="rect">
            <a:avLst/>
          </a:prstGeom>
        </p:spPr>
      </p:pic>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028D231E-BFFF-4B7E-89EF-61F3AC0A952F}"/>
                  </a:ext>
                </a:extLst>
              </p14:cNvPr>
              <p14:cNvContentPartPr/>
              <p14:nvPr/>
            </p14:nvContentPartPr>
            <p14:xfrm>
              <a:off x="3532946" y="789630"/>
              <a:ext cx="360" cy="360"/>
            </p14:xfrm>
          </p:contentPart>
        </mc:Choice>
        <mc:Fallback xmlns="">
          <p:pic>
            <p:nvPicPr>
              <p:cNvPr id="13" name="Ink 12">
                <a:extLst>
                  <a:ext uri="{FF2B5EF4-FFF2-40B4-BE49-F238E27FC236}">
                    <a16:creationId xmlns:a16="http://schemas.microsoft.com/office/drawing/2014/main" id="{028D231E-BFFF-4B7E-89EF-61F3AC0A952F}"/>
                  </a:ext>
                </a:extLst>
              </p:cNvPr>
              <p:cNvPicPr/>
              <p:nvPr/>
            </p:nvPicPr>
            <p:blipFill>
              <a:blip r:embed="rId5"/>
              <a:stretch>
                <a:fillRect/>
              </a:stretch>
            </p:blipFill>
            <p:spPr>
              <a:xfrm>
                <a:off x="3528626" y="785310"/>
                <a:ext cx="9000" cy="9000"/>
              </a:xfrm>
              <a:prstGeom prst="rect">
                <a:avLst/>
              </a:prstGeom>
            </p:spPr>
          </p:pic>
        </mc:Fallback>
      </mc:AlternateContent>
      <p:pic>
        <p:nvPicPr>
          <p:cNvPr id="3" name="Picture 2">
            <a:extLst>
              <a:ext uri="{FF2B5EF4-FFF2-40B4-BE49-F238E27FC236}">
                <a16:creationId xmlns:a16="http://schemas.microsoft.com/office/drawing/2014/main" id="{7A7159C4-5E66-4859-968F-8F4E273E5A59}"/>
              </a:ext>
            </a:extLst>
          </p:cNvPr>
          <p:cNvPicPr>
            <a:picLocks noChangeAspect="1"/>
          </p:cNvPicPr>
          <p:nvPr/>
        </p:nvPicPr>
        <p:blipFill>
          <a:blip r:embed="rId6"/>
          <a:stretch>
            <a:fillRect/>
          </a:stretch>
        </p:blipFill>
        <p:spPr>
          <a:xfrm>
            <a:off x="1707475" y="1042966"/>
            <a:ext cx="8510728" cy="5180442"/>
          </a:xfrm>
          <a:prstGeom prst="rect">
            <a:avLst/>
          </a:prstGeom>
        </p:spPr>
      </p:pic>
    </p:spTree>
    <p:extLst>
      <p:ext uri="{BB962C8B-B14F-4D97-AF65-F5344CB8AC3E}">
        <p14:creationId xmlns:p14="http://schemas.microsoft.com/office/powerpoint/2010/main" val="3622263976"/>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10.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1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3.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4.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5.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6.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7.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8.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9.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3EEFF0-FB57-4CB4-8BFC-DF397689E2ED}">
  <ds:schemaRefs>
    <ds:schemaRef ds:uri="230e9df3-be65-4c73-a93b-d1236ebd677e"/>
    <ds:schemaRef ds:uri="http://schemas.microsoft.com/sharepoint/v3"/>
    <ds:schemaRef ds:uri="http://purl.org/dc/dcmitype/"/>
    <ds:schemaRef ds:uri="16c05727-aa75-4e4a-9b5f-8a80a1165891"/>
    <ds:schemaRef ds:uri="http://schemas.microsoft.com/office/2006/documentManagement/types"/>
    <ds:schemaRef ds:uri="http://www.w3.org/XML/1998/namespace"/>
    <ds:schemaRef ds:uri="http://schemas.microsoft.com/office/infopath/2007/PartnerControls"/>
    <ds:schemaRef ds:uri="http://schemas.openxmlformats.org/package/2006/metadata/core-properties"/>
    <ds:schemaRef ds:uri="71af3243-3dd4-4a8d-8c0d-dd76da1f02a5"/>
    <ds:schemaRef ds:uri="http://schemas.microsoft.com/office/2006/metadata/properties"/>
    <ds:schemaRef ds:uri="http://purl.org/dc/terms/"/>
    <ds:schemaRef ds:uri="http://purl.org/dc/elements/1.1/"/>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{69693E72-C529-449E-8011-F9D5C66E2BEC}tf22712842_win32</Template>
  <TotalTime>171</TotalTime>
  <Words>939</Words>
  <Application>Microsoft Office PowerPoint</Application>
  <PresentationFormat>Widescreen</PresentationFormat>
  <Paragraphs>84</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Bookman Old Style</vt:lpstr>
      <vt:lpstr>Calibri</vt:lpstr>
      <vt:lpstr>Courier New</vt:lpstr>
      <vt:lpstr>Franklin Gothic Book</vt:lpstr>
      <vt:lpstr>Inter</vt:lpstr>
      <vt:lpstr>Wingdings</vt:lpstr>
      <vt:lpstr>Custom</vt:lpstr>
      <vt:lpstr>Customer Personality Analysis</vt:lpstr>
      <vt:lpstr>Table of Contents</vt:lpstr>
      <vt:lpstr>Problem Statement</vt:lpstr>
      <vt:lpstr>Dataset Attributes</vt:lpstr>
      <vt:lpstr>Dataset Attributes</vt:lpstr>
      <vt:lpstr>Data Cleaning</vt:lpstr>
      <vt:lpstr>Visualization: Demographic</vt:lpstr>
      <vt:lpstr>Visualization: Products</vt:lpstr>
      <vt:lpstr>Visualization: Purchases</vt:lpstr>
      <vt:lpstr>Insights</vt:lpstr>
      <vt:lpstr>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Personality Analysis</dc:title>
  <dc:creator>David Adepegba</dc:creator>
  <cp:lastModifiedBy>David Adepegba</cp:lastModifiedBy>
  <cp:revision>19</cp:revision>
  <dcterms:created xsi:type="dcterms:W3CDTF">2024-07-06T08:28:18Z</dcterms:created>
  <dcterms:modified xsi:type="dcterms:W3CDTF">2024-07-07T22:52:39Z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