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314" r:id="rId5"/>
    <p:sldId id="296" r:id="rId6"/>
    <p:sldId id="306" r:id="rId7"/>
    <p:sldId id="318" r:id="rId8"/>
    <p:sldId id="309" r:id="rId9"/>
    <p:sldId id="259" r:id="rId10"/>
    <p:sldId id="312" r:id="rId11"/>
    <p:sldId id="311" r:id="rId12"/>
    <p:sldId id="319" r:id="rId13"/>
    <p:sldId id="320" r:id="rId14"/>
    <p:sldId id="321" r:id="rId15"/>
    <p:sldId id="322" r:id="rId16"/>
    <p:sldId id="323" r:id="rId17"/>
    <p:sldId id="313" r:id="rId18"/>
    <p:sldId id="294" r:id="rId19"/>
    <p:sldId id="31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63" d="100"/>
          <a:sy n="63" d="100"/>
        </p:scale>
        <p:origin x="76" y="2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avi%20PC\Desktop\Internship\CognoRise%20Infotech\Data%20Analysis\Employee%20Salary%20for%20Different%20Job%20Rol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avi%20PC\Desktop\Internship\CognoRise%20Infotech\Data%20Analysis\Employee%20Salary%20for%20Different%20Job%20Rol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avi%20PC\Desktop\Internship\CognoRise%20Infotech\Data%20Analysis\Employee%20Salary%20for%20Different%20Job%20Rol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avi%20PC\Desktop\Internship\CognoRise%20Infotech\Data%20Analysis\Employee%20Salary%20for%20Different%20Job%20Rol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avi%20PC\Desktop\Internship\CognoRise%20Infotech\Data%20Analysis\Employee%20Salary%20for%20Different%20Job%20Role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avi%20PC\Desktop\Internship\CognoRise%20Infotech\Data%20Analysis\Employee%20Salary%20for%20Different%20Job%20Role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Salary for Different Job Roles.xlsx]Insight!remoteratiocompanylocation</c:name>
    <c:fmtId val="8"/>
  </c:pivotSource>
  <c:chart>
    <c:autoTitleDeleted val="1"/>
    <c:pivotFmts>
      <c:pivotFmt>
        <c:idx val="0"/>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F98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F98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F98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98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Insight!$D$49</c:f>
              <c:strCache>
                <c:ptCount val="1"/>
                <c:pt idx="0">
                  <c:v>Total</c:v>
                </c:pt>
              </c:strCache>
            </c:strRef>
          </c:tx>
          <c:spPr>
            <a:solidFill>
              <a:srgbClr val="FF98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Insight!$B$50:$C$58</c:f>
              <c:multiLvlStrCache>
                <c:ptCount val="9"/>
                <c:lvl>
                  <c:pt idx="0">
                    <c:v>United Arab Emirates</c:v>
                  </c:pt>
                  <c:pt idx="1">
                    <c:v>United States</c:v>
                  </c:pt>
                  <c:pt idx="2">
                    <c:v>Japan</c:v>
                  </c:pt>
                  <c:pt idx="3">
                    <c:v>New Zealand</c:v>
                  </c:pt>
                  <c:pt idx="4">
                    <c:v>United States</c:v>
                  </c:pt>
                  <c:pt idx="5">
                    <c:v>Russia</c:v>
                  </c:pt>
                  <c:pt idx="6">
                    <c:v>France</c:v>
                  </c:pt>
                  <c:pt idx="7">
                    <c:v>Australia</c:v>
                  </c:pt>
                  <c:pt idx="8">
                    <c:v>United States</c:v>
                  </c:pt>
                </c:lvl>
                <c:lvl>
                  <c:pt idx="0">
                    <c:v>0%</c:v>
                  </c:pt>
                  <c:pt idx="3">
                    <c:v>50%</c:v>
                  </c:pt>
                  <c:pt idx="6">
                    <c:v>100%</c:v>
                  </c:pt>
                </c:lvl>
              </c:multiLvlStrCache>
            </c:multiLvlStrRef>
          </c:cat>
          <c:val>
            <c:numRef>
              <c:f>Insight!$D$50:$D$58</c:f>
              <c:numCache>
                <c:formatCode>_("$"* #,##0.00_);_("$"* \(#,##0.00\);_("$"* "-"??_);_(@_)</c:formatCode>
                <c:ptCount val="9"/>
                <c:pt idx="0">
                  <c:v>115000</c:v>
                </c:pt>
                <c:pt idx="1">
                  <c:v>138405.234375</c:v>
                </c:pt>
                <c:pt idx="2">
                  <c:v>214000</c:v>
                </c:pt>
                <c:pt idx="3">
                  <c:v>125000</c:v>
                </c:pt>
                <c:pt idx="4">
                  <c:v>131379.45000000001</c:v>
                </c:pt>
                <c:pt idx="5">
                  <c:v>230000</c:v>
                </c:pt>
                <c:pt idx="6">
                  <c:v>110073.5</c:v>
                </c:pt>
                <c:pt idx="7">
                  <c:v>118712.5</c:v>
                </c:pt>
                <c:pt idx="8">
                  <c:v>147007.04273504275</c:v>
                </c:pt>
              </c:numCache>
            </c:numRef>
          </c:val>
          <c:extLst>
            <c:ext xmlns:c16="http://schemas.microsoft.com/office/drawing/2014/chart" uri="{C3380CC4-5D6E-409C-BE32-E72D297353CC}">
              <c16:uniqueId val="{00000000-4A50-4F34-AA6B-FA6AFD720270}"/>
            </c:ext>
          </c:extLst>
        </c:ser>
        <c:dLbls>
          <c:showLegendKey val="0"/>
          <c:showVal val="0"/>
          <c:showCatName val="0"/>
          <c:showSerName val="0"/>
          <c:showPercent val="0"/>
          <c:showBubbleSize val="0"/>
        </c:dLbls>
        <c:gapWidth val="80"/>
        <c:axId val="551429519"/>
        <c:axId val="551435759"/>
      </c:barChart>
      <c:catAx>
        <c:axId val="551429519"/>
        <c:scaling>
          <c:orientation val="minMax"/>
        </c:scaling>
        <c:delete val="0"/>
        <c:axPos val="l"/>
        <c:title>
          <c:tx>
            <c:rich>
              <a:bodyPr rot="-5400000" spcFirstLastPara="1" vertOverflow="ellipsis" vert="horz" wrap="square" anchor="ctr" anchorCtr="1"/>
              <a:lstStyle/>
              <a:p>
                <a:pPr>
                  <a:defRPr sz="1400" b="0" i="0" u="none" strike="noStrike" kern="1200" baseline="0">
                    <a:solidFill>
                      <a:srgbClr val="786C3B"/>
                    </a:solidFill>
                    <a:latin typeface="+mn-lt"/>
                    <a:ea typeface="+mn-ea"/>
                    <a:cs typeface="+mn-cs"/>
                  </a:defRPr>
                </a:pPr>
                <a:r>
                  <a:rPr lang="en-US" sz="1400" b="0">
                    <a:solidFill>
                      <a:srgbClr val="786C3B"/>
                    </a:solidFill>
                  </a:rPr>
                  <a:t>Remote Ratio</a:t>
                </a:r>
              </a:p>
            </c:rich>
          </c:tx>
          <c:layout>
            <c:manualLayout>
              <c:xMode val="edge"/>
              <c:yMode val="edge"/>
              <c:x val="1.1319208268619251E-2"/>
              <c:y val="0.43483431754162694"/>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rgbClr val="786C3B"/>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rgbClr val="786C3B"/>
                </a:solidFill>
                <a:latin typeface="+mn-lt"/>
                <a:ea typeface="+mn-ea"/>
                <a:cs typeface="+mn-cs"/>
              </a:defRPr>
            </a:pPr>
            <a:endParaRPr lang="en-US"/>
          </a:p>
        </c:txPr>
        <c:crossAx val="551435759"/>
        <c:crosses val="autoZero"/>
        <c:auto val="1"/>
        <c:lblAlgn val="ctr"/>
        <c:lblOffset val="100"/>
        <c:noMultiLvlLbl val="0"/>
      </c:catAx>
      <c:valAx>
        <c:axId val="551435759"/>
        <c:scaling>
          <c:orientation val="minMax"/>
        </c:scaling>
        <c:delete val="1"/>
        <c:axPos val="b"/>
        <c:numFmt formatCode="_(&quot;$&quot;* #,##0.00_);_(&quot;$&quot;* \(#,##0.00\);_(&quot;$&quot;* &quot;-&quot;??_);_(@_)" sourceLinked="1"/>
        <c:majorTickMark val="none"/>
        <c:minorTickMark val="none"/>
        <c:tickLblPos val="nextTo"/>
        <c:crossAx val="5514295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Salary for Different Job Roles.xlsx]Insight!jobtitlelocation</c:name>
    <c:fmtId val="8"/>
  </c:pivotSource>
  <c:chart>
    <c:autoTitleDeleted val="1"/>
    <c:pivotFmts>
      <c:pivotFmt>
        <c:idx val="0"/>
        <c:spPr>
          <a:solidFill>
            <a:schemeClr val="accent3">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3">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F98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786C3B"/>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F98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786C3B"/>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F98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786C3B"/>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98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786C3B"/>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Insight!$G$12</c:f>
              <c:strCache>
                <c:ptCount val="1"/>
                <c:pt idx="0">
                  <c:v>Total</c:v>
                </c:pt>
              </c:strCache>
            </c:strRef>
          </c:tx>
          <c:spPr>
            <a:solidFill>
              <a:srgbClr val="FF98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786C3B"/>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Insight!$E$13:$F$28</c:f>
              <c:multiLvlStrCache>
                <c:ptCount val="16"/>
                <c:lvl>
                  <c:pt idx="0">
                    <c:v>United States</c:v>
                  </c:pt>
                  <c:pt idx="1">
                    <c:v>United Kingdom</c:v>
                  </c:pt>
                  <c:pt idx="2">
                    <c:v>Greece</c:v>
                  </c:pt>
                  <c:pt idx="3">
                    <c:v>United States</c:v>
                  </c:pt>
                  <c:pt idx="4">
                    <c:v>United Kingdom</c:v>
                  </c:pt>
                  <c:pt idx="5">
                    <c:v>India</c:v>
                  </c:pt>
                  <c:pt idx="6">
                    <c:v>United States</c:v>
                  </c:pt>
                  <c:pt idx="7">
                    <c:v>Canada</c:v>
                  </c:pt>
                  <c:pt idx="8">
                    <c:v>United Kingdom</c:v>
                  </c:pt>
                  <c:pt idx="9">
                    <c:v>United States</c:v>
                  </c:pt>
                  <c:pt idx="10">
                    <c:v>Germany</c:v>
                  </c:pt>
                  <c:pt idx="11">
                    <c:v>United Kingdom</c:v>
                  </c:pt>
                  <c:pt idx="12">
                    <c:v>India</c:v>
                  </c:pt>
                  <c:pt idx="13">
                    <c:v>United States</c:v>
                  </c:pt>
                  <c:pt idx="14">
                    <c:v>Canada</c:v>
                  </c:pt>
                  <c:pt idx="15">
                    <c:v>France</c:v>
                  </c:pt>
                </c:lvl>
                <c:lvl>
                  <c:pt idx="0">
                    <c:v>Data Engineer</c:v>
                  </c:pt>
                  <c:pt idx="3">
                    <c:v>Data Scientist</c:v>
                  </c:pt>
                  <c:pt idx="6">
                    <c:v>Data Analyst</c:v>
                  </c:pt>
                  <c:pt idx="9">
                    <c:v>Machine Learning Engineer</c:v>
                  </c:pt>
                  <c:pt idx="13">
                    <c:v>Research Scientist</c:v>
                  </c:pt>
                </c:lvl>
              </c:multiLvlStrCache>
            </c:multiLvlStrRef>
          </c:cat>
          <c:val>
            <c:numRef>
              <c:f>Insight!$G$13:$G$28</c:f>
              <c:numCache>
                <c:formatCode>General</c:formatCode>
                <c:ptCount val="16"/>
                <c:pt idx="0">
                  <c:v>75</c:v>
                </c:pt>
                <c:pt idx="1">
                  <c:v>19</c:v>
                </c:pt>
                <c:pt idx="2">
                  <c:v>5</c:v>
                </c:pt>
                <c:pt idx="3">
                  <c:v>72</c:v>
                </c:pt>
                <c:pt idx="4">
                  <c:v>11</c:v>
                </c:pt>
                <c:pt idx="5">
                  <c:v>8</c:v>
                </c:pt>
                <c:pt idx="6">
                  <c:v>58</c:v>
                </c:pt>
                <c:pt idx="7">
                  <c:v>7</c:v>
                </c:pt>
                <c:pt idx="8">
                  <c:v>5</c:v>
                </c:pt>
                <c:pt idx="9">
                  <c:v>14</c:v>
                </c:pt>
                <c:pt idx="10">
                  <c:v>4</c:v>
                </c:pt>
                <c:pt idx="11">
                  <c:v>3</c:v>
                </c:pt>
                <c:pt idx="12">
                  <c:v>3</c:v>
                </c:pt>
                <c:pt idx="13">
                  <c:v>4</c:v>
                </c:pt>
                <c:pt idx="14">
                  <c:v>3</c:v>
                </c:pt>
                <c:pt idx="15">
                  <c:v>3</c:v>
                </c:pt>
              </c:numCache>
            </c:numRef>
          </c:val>
          <c:extLst>
            <c:ext xmlns:c16="http://schemas.microsoft.com/office/drawing/2014/chart" uri="{C3380CC4-5D6E-409C-BE32-E72D297353CC}">
              <c16:uniqueId val="{00000000-04FF-45C5-8183-D8A0DD4F4D9F}"/>
            </c:ext>
          </c:extLst>
        </c:ser>
        <c:dLbls>
          <c:showLegendKey val="0"/>
          <c:showVal val="0"/>
          <c:showCatName val="0"/>
          <c:showSerName val="0"/>
          <c:showPercent val="0"/>
          <c:showBubbleSize val="0"/>
        </c:dLbls>
        <c:gapWidth val="80"/>
        <c:overlap val="-27"/>
        <c:axId val="495424735"/>
        <c:axId val="495426815"/>
      </c:barChart>
      <c:catAx>
        <c:axId val="495424735"/>
        <c:scaling>
          <c:orientation val="minMax"/>
        </c:scaling>
        <c:delete val="0"/>
        <c:axPos val="b"/>
        <c:title>
          <c:tx>
            <c:rich>
              <a:bodyPr rot="0" spcFirstLastPara="1" vertOverflow="ellipsis" vert="horz" wrap="square" anchor="ctr" anchorCtr="1"/>
              <a:lstStyle/>
              <a:p>
                <a:pPr algn="ctr" rtl="0">
                  <a:defRPr lang="en-US" sz="1400" b="0" i="0" u="none" strike="noStrike" kern="1200" baseline="0">
                    <a:solidFill>
                      <a:srgbClr val="786C3B"/>
                    </a:solidFill>
                    <a:latin typeface="+mn-lt"/>
                    <a:ea typeface="+mn-ea"/>
                    <a:cs typeface="+mn-cs"/>
                  </a:defRPr>
                </a:pPr>
                <a:r>
                  <a:rPr lang="en-US" sz="1400" b="0" i="0" u="none" strike="noStrike" kern="1200" baseline="0" dirty="0">
                    <a:solidFill>
                      <a:srgbClr val="786C3B"/>
                    </a:solidFill>
                    <a:latin typeface="+mn-lt"/>
                    <a:ea typeface="+mn-ea"/>
                    <a:cs typeface="+mn-cs"/>
                  </a:rPr>
                  <a:t>Job Role</a:t>
                </a:r>
              </a:p>
            </c:rich>
          </c:tx>
          <c:layout>
            <c:manualLayout>
              <c:xMode val="edge"/>
              <c:yMode val="edge"/>
              <c:x val="0.4431183221041769"/>
              <c:y val="0.92405988920129867"/>
            </c:manualLayout>
          </c:layout>
          <c:overlay val="0"/>
          <c:spPr>
            <a:noFill/>
            <a:ln>
              <a:noFill/>
            </a:ln>
            <a:effectLst/>
          </c:spPr>
          <c:txPr>
            <a:bodyPr rot="0" spcFirstLastPara="1" vertOverflow="ellipsis" vert="horz" wrap="square" anchor="ctr" anchorCtr="1"/>
            <a:lstStyle/>
            <a:p>
              <a:pPr algn="ctr" rtl="0">
                <a:defRPr lang="en-US" sz="1400" b="0" i="0" u="none" strike="noStrike" kern="1200" baseline="0">
                  <a:solidFill>
                    <a:srgbClr val="786C3B"/>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rgbClr val="786C3B"/>
                </a:solidFill>
                <a:latin typeface="+mn-lt"/>
                <a:ea typeface="+mn-ea"/>
                <a:cs typeface="+mn-cs"/>
              </a:defRPr>
            </a:pPr>
            <a:endParaRPr lang="en-US"/>
          </a:p>
        </c:txPr>
        <c:crossAx val="495426815"/>
        <c:crosses val="autoZero"/>
        <c:auto val="1"/>
        <c:lblAlgn val="ctr"/>
        <c:lblOffset val="100"/>
        <c:noMultiLvlLbl val="0"/>
      </c:catAx>
      <c:valAx>
        <c:axId val="495426815"/>
        <c:scaling>
          <c:orientation val="minMax"/>
        </c:scaling>
        <c:delete val="1"/>
        <c:axPos val="l"/>
        <c:numFmt formatCode="General" sourceLinked="1"/>
        <c:majorTickMark val="none"/>
        <c:minorTickMark val="none"/>
        <c:tickLblPos val="nextTo"/>
        <c:crossAx val="4954247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Salary for Different Job Roles.xlsx]Insight!workyear</c:name>
    <c:fmtId val="6"/>
  </c:pivotSource>
  <c:chart>
    <c:autoTitleDeleted val="1"/>
    <c:pivotFmts>
      <c:pivotFmt>
        <c:idx val="0"/>
        <c:dLbl>
          <c:idx val="0"/>
          <c:dLblPos val="b"/>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b"/>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63500" cap="rnd">
            <a:solidFill>
              <a:srgbClr val="FF9800"/>
            </a:solidFill>
            <a:round/>
          </a:ln>
          <a:effectLst/>
        </c:spPr>
        <c:marker>
          <c:symbol val="circle"/>
          <c:size val="5"/>
          <c:spPr>
            <a:solidFill>
              <a:schemeClr val="bg2">
                <a:lumMod val="75000"/>
              </a:schemeClr>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786C3B"/>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63500" cap="rnd">
            <a:solidFill>
              <a:srgbClr val="FF9800"/>
            </a:solidFill>
            <a:round/>
          </a:ln>
          <a:effectLst/>
        </c:spPr>
        <c:marker>
          <c:symbol val="circle"/>
          <c:size val="5"/>
          <c:spPr>
            <a:solidFill>
              <a:schemeClr val="bg2">
                <a:lumMod val="75000"/>
              </a:schemeClr>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786C3B"/>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63500" cap="rnd">
            <a:solidFill>
              <a:srgbClr val="FF9800"/>
            </a:solidFill>
            <a:round/>
          </a:ln>
          <a:effectLst/>
        </c:spPr>
        <c:marker>
          <c:symbol val="circle"/>
          <c:size val="5"/>
          <c:spPr>
            <a:solidFill>
              <a:schemeClr val="bg2">
                <a:lumMod val="75000"/>
              </a:schemeClr>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786C3B"/>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63500" cap="rnd">
            <a:solidFill>
              <a:srgbClr val="FF9800"/>
            </a:solidFill>
            <a:round/>
          </a:ln>
          <a:effectLst/>
        </c:spPr>
        <c:marker>
          <c:symbol val="circle"/>
          <c:size val="5"/>
          <c:spPr>
            <a:solidFill>
              <a:schemeClr val="bg2">
                <a:lumMod val="75000"/>
              </a:schemeClr>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786C3B"/>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Insight!$C$142</c:f>
              <c:strCache>
                <c:ptCount val="1"/>
                <c:pt idx="0">
                  <c:v>Total</c:v>
                </c:pt>
              </c:strCache>
            </c:strRef>
          </c:tx>
          <c:spPr>
            <a:ln w="63500" cap="rnd">
              <a:solidFill>
                <a:srgbClr val="FF9800"/>
              </a:solidFill>
              <a:round/>
            </a:ln>
            <a:effectLst/>
          </c:spPr>
          <c:marker>
            <c:symbol val="circle"/>
            <c:size val="5"/>
            <c:spPr>
              <a:solidFill>
                <a:schemeClr val="bg2">
                  <a:lumMod val="75000"/>
                </a:schemeClr>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786C3B"/>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Insight!$B$143:$B$145</c:f>
              <c:strCache>
                <c:ptCount val="3"/>
                <c:pt idx="0">
                  <c:v>2020</c:v>
                </c:pt>
                <c:pt idx="1">
                  <c:v>2021</c:v>
                </c:pt>
                <c:pt idx="2">
                  <c:v>2022</c:v>
                </c:pt>
              </c:strCache>
            </c:strRef>
          </c:cat>
          <c:val>
            <c:numRef>
              <c:f>Insight!$C$143:$C$145</c:f>
              <c:numCache>
                <c:formatCode>_("$"* #,##0.00_);_("$"* \(#,##0.00\);_("$"* "-"??_);_(@_)</c:formatCode>
                <c:ptCount val="3"/>
                <c:pt idx="0">
                  <c:v>95813</c:v>
                </c:pt>
                <c:pt idx="1">
                  <c:v>99430.413953488372</c:v>
                </c:pt>
                <c:pt idx="2">
                  <c:v>123089.09712230216</c:v>
                </c:pt>
              </c:numCache>
            </c:numRef>
          </c:val>
          <c:smooth val="0"/>
          <c:extLst>
            <c:ext xmlns:c16="http://schemas.microsoft.com/office/drawing/2014/chart" uri="{C3380CC4-5D6E-409C-BE32-E72D297353CC}">
              <c16:uniqueId val="{00000000-C12E-45D8-8281-82ABAD454820}"/>
            </c:ext>
          </c:extLst>
        </c:ser>
        <c:dLbls>
          <c:showLegendKey val="0"/>
          <c:showVal val="0"/>
          <c:showCatName val="0"/>
          <c:showSerName val="0"/>
          <c:showPercent val="0"/>
          <c:showBubbleSize val="0"/>
        </c:dLbls>
        <c:marker val="1"/>
        <c:smooth val="0"/>
        <c:axId val="495358751"/>
        <c:axId val="495360415"/>
      </c:lineChart>
      <c:catAx>
        <c:axId val="495358751"/>
        <c:scaling>
          <c:orientation val="minMax"/>
        </c:scaling>
        <c:delete val="0"/>
        <c:axPos val="b"/>
        <c:title>
          <c:tx>
            <c:rich>
              <a:bodyPr rot="0" spcFirstLastPara="1" vertOverflow="ellipsis" vert="horz" wrap="square" anchor="ctr" anchorCtr="1"/>
              <a:lstStyle/>
              <a:p>
                <a:pPr algn="ctr" rtl="0">
                  <a:defRPr lang="en-US" sz="1400" b="0" i="0" u="none" strike="noStrike" kern="1200" baseline="0">
                    <a:solidFill>
                      <a:srgbClr val="786C3B"/>
                    </a:solidFill>
                    <a:latin typeface="+mn-lt"/>
                    <a:ea typeface="+mn-ea"/>
                    <a:cs typeface="+mn-cs"/>
                  </a:defRPr>
                </a:pPr>
                <a:r>
                  <a:rPr lang="en-US" sz="1400" b="0" i="0" u="none" strike="noStrike" kern="1200" baseline="0">
                    <a:solidFill>
                      <a:srgbClr val="786C3B"/>
                    </a:solidFill>
                    <a:latin typeface="+mn-lt"/>
                    <a:ea typeface="+mn-ea"/>
                    <a:cs typeface="+mn-cs"/>
                  </a:rPr>
                  <a:t>Work Year</a:t>
                </a:r>
              </a:p>
            </c:rich>
          </c:tx>
          <c:overlay val="0"/>
          <c:spPr>
            <a:noFill/>
            <a:ln>
              <a:noFill/>
            </a:ln>
            <a:effectLst/>
          </c:spPr>
          <c:txPr>
            <a:bodyPr rot="0" spcFirstLastPara="1" vertOverflow="ellipsis" vert="horz" wrap="square" anchor="ctr" anchorCtr="1"/>
            <a:lstStyle/>
            <a:p>
              <a:pPr algn="ctr" rtl="0">
                <a:defRPr lang="en-US" sz="1400" b="0" i="0" u="none" strike="noStrike" kern="1200" baseline="0">
                  <a:solidFill>
                    <a:srgbClr val="786C3B"/>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ysClr val="windowText" lastClr="000000"/>
            </a:solidFill>
            <a:round/>
          </a:ln>
          <a:effectLst/>
        </c:spPr>
        <c:txPr>
          <a:bodyPr rot="-60000000" spcFirstLastPara="1" vertOverflow="ellipsis" vert="horz" wrap="square" anchor="ctr" anchorCtr="1"/>
          <a:lstStyle/>
          <a:p>
            <a:pPr algn="ctr">
              <a:defRPr lang="en-US" sz="1200" b="0" i="0" u="none" strike="noStrike" kern="1200" baseline="0">
                <a:solidFill>
                  <a:srgbClr val="786C3B"/>
                </a:solidFill>
                <a:latin typeface="+mn-lt"/>
                <a:ea typeface="+mn-ea"/>
                <a:cs typeface="+mn-cs"/>
              </a:defRPr>
            </a:pPr>
            <a:endParaRPr lang="en-US"/>
          </a:p>
        </c:txPr>
        <c:crossAx val="495360415"/>
        <c:crosses val="autoZero"/>
        <c:auto val="1"/>
        <c:lblAlgn val="ctr"/>
        <c:lblOffset val="100"/>
        <c:noMultiLvlLbl val="0"/>
      </c:catAx>
      <c:valAx>
        <c:axId val="495360415"/>
        <c:scaling>
          <c:orientation val="minMax"/>
        </c:scaling>
        <c:delete val="1"/>
        <c:axPos val="l"/>
        <c:numFmt formatCode="_(&quot;$&quot;* #,##0.00_);_(&quot;$&quot;* \(#,##0.00\);_(&quot;$&quot;* &quot;-&quot;??_);_(@_)" sourceLinked="1"/>
        <c:majorTickMark val="none"/>
        <c:minorTickMark val="none"/>
        <c:tickLblPos val="nextTo"/>
        <c:crossAx val="495358751"/>
        <c:crosses val="autoZero"/>
        <c:crossBetween val="between"/>
      </c:valAx>
      <c:spPr>
        <a:noFill/>
        <a:ln cmpd="sng">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Salary for Different Job Roles.xlsx]Insight!currencysalaries</c:name>
    <c:fmtId val="8"/>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F98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786C3B"/>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F98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786C3B"/>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F98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786C3B"/>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98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786C3B"/>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Insight!$C$40</c:f>
              <c:strCache>
                <c:ptCount val="1"/>
                <c:pt idx="0">
                  <c:v>Total</c:v>
                </c:pt>
              </c:strCache>
            </c:strRef>
          </c:tx>
          <c:spPr>
            <a:solidFill>
              <a:srgbClr val="FF98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786C3B"/>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Insight!$B$41:$B$45</c:f>
              <c:strCache>
                <c:ptCount val="5"/>
                <c:pt idx="0">
                  <c:v>CLP</c:v>
                </c:pt>
                <c:pt idx="1">
                  <c:v>HUF</c:v>
                </c:pt>
                <c:pt idx="2">
                  <c:v>JPY</c:v>
                </c:pt>
                <c:pt idx="3">
                  <c:v>INR</c:v>
                </c:pt>
                <c:pt idx="4">
                  <c:v>MXN</c:v>
                </c:pt>
              </c:strCache>
            </c:strRef>
          </c:cat>
          <c:val>
            <c:numRef>
              <c:f>Insight!$C$41:$C$45</c:f>
              <c:numCache>
                <c:formatCode>_(* #,##0.00_);_(* \(#,##0.00\);_(* "-"??_);_(@_)</c:formatCode>
                <c:ptCount val="5"/>
                <c:pt idx="0">
                  <c:v>30400000</c:v>
                </c:pt>
                <c:pt idx="1">
                  <c:v>11000000</c:v>
                </c:pt>
                <c:pt idx="2">
                  <c:v>6650000</c:v>
                </c:pt>
                <c:pt idx="3">
                  <c:v>2064259.1481481481</c:v>
                </c:pt>
                <c:pt idx="4">
                  <c:v>389000</c:v>
                </c:pt>
              </c:numCache>
            </c:numRef>
          </c:val>
          <c:extLst>
            <c:ext xmlns:c16="http://schemas.microsoft.com/office/drawing/2014/chart" uri="{C3380CC4-5D6E-409C-BE32-E72D297353CC}">
              <c16:uniqueId val="{00000000-4442-4612-B464-ED96BA75A5D3}"/>
            </c:ext>
          </c:extLst>
        </c:ser>
        <c:dLbls>
          <c:dLblPos val="outEnd"/>
          <c:showLegendKey val="0"/>
          <c:showVal val="1"/>
          <c:showCatName val="0"/>
          <c:showSerName val="0"/>
          <c:showPercent val="0"/>
          <c:showBubbleSize val="0"/>
        </c:dLbls>
        <c:gapWidth val="80"/>
        <c:overlap val="-27"/>
        <c:axId val="560101231"/>
        <c:axId val="560102479"/>
      </c:barChart>
      <c:catAx>
        <c:axId val="560101231"/>
        <c:scaling>
          <c:orientation val="minMax"/>
        </c:scaling>
        <c:delete val="0"/>
        <c:axPos val="b"/>
        <c:title>
          <c:tx>
            <c:rich>
              <a:bodyPr rot="0" spcFirstLastPara="1" vertOverflow="ellipsis" vert="horz" wrap="square" anchor="ctr" anchorCtr="1"/>
              <a:lstStyle/>
              <a:p>
                <a:pPr>
                  <a:defRPr sz="1400" b="0" i="0" u="none" strike="noStrike" kern="1200" baseline="0">
                    <a:solidFill>
                      <a:srgbClr val="786C3B"/>
                    </a:solidFill>
                    <a:latin typeface="+mn-lt"/>
                    <a:ea typeface="+mn-ea"/>
                    <a:cs typeface="+mn-cs"/>
                  </a:defRPr>
                </a:pPr>
                <a:r>
                  <a:rPr lang="en-US" sz="1400" b="0">
                    <a:solidFill>
                      <a:srgbClr val="786C3B"/>
                    </a:solidFill>
                  </a:rPr>
                  <a:t>Currencies</a:t>
                </a:r>
              </a:p>
            </c:rich>
          </c:tx>
          <c:overlay val="0"/>
          <c:spPr>
            <a:noFill/>
            <a:ln>
              <a:noFill/>
            </a:ln>
            <a:effectLst/>
          </c:spPr>
          <c:txPr>
            <a:bodyPr rot="0" spcFirstLastPara="1" vertOverflow="ellipsis" vert="horz" wrap="square" anchor="ctr" anchorCtr="1"/>
            <a:lstStyle/>
            <a:p>
              <a:pPr>
                <a:defRPr sz="1400" b="0" i="0" u="none" strike="noStrike" kern="1200" baseline="0">
                  <a:solidFill>
                    <a:srgbClr val="786C3B"/>
                  </a:solidFill>
                  <a:latin typeface="+mn-lt"/>
                  <a:ea typeface="+mn-ea"/>
                  <a:cs typeface="+mn-cs"/>
                </a:defRPr>
              </a:pPr>
              <a:endParaRPr lang="en-US"/>
            </a:p>
          </c:txPr>
        </c:title>
        <c:numFmt formatCode="General" sourceLinked="1"/>
        <c:majorTickMark val="none"/>
        <c:minorTickMark val="none"/>
        <c:tickLblPos val="nextTo"/>
        <c:spPr>
          <a:noFill/>
          <a:ln w="12700" cap="flat" cmpd="sng" algn="ctr">
            <a:noFill/>
            <a:round/>
          </a:ln>
          <a:effectLst/>
        </c:spPr>
        <c:txPr>
          <a:bodyPr rot="-60000000" spcFirstLastPara="1" vertOverflow="ellipsis" vert="horz" wrap="square" anchor="ctr" anchorCtr="1"/>
          <a:lstStyle/>
          <a:p>
            <a:pPr algn="ctr">
              <a:defRPr lang="en-US" sz="1200" b="0" i="0" u="none" strike="noStrike" kern="1200" baseline="0">
                <a:solidFill>
                  <a:srgbClr val="786C3B"/>
                </a:solidFill>
                <a:latin typeface="+mn-lt"/>
                <a:ea typeface="+mn-ea"/>
                <a:cs typeface="+mn-cs"/>
              </a:defRPr>
            </a:pPr>
            <a:endParaRPr lang="en-US"/>
          </a:p>
        </c:txPr>
        <c:crossAx val="560102479"/>
        <c:crosses val="autoZero"/>
        <c:auto val="1"/>
        <c:lblAlgn val="ctr"/>
        <c:lblOffset val="100"/>
        <c:noMultiLvlLbl val="0"/>
      </c:catAx>
      <c:valAx>
        <c:axId val="560102479"/>
        <c:scaling>
          <c:orientation val="minMax"/>
        </c:scaling>
        <c:delete val="1"/>
        <c:axPos val="l"/>
        <c:numFmt formatCode="_(* #,##0.00_);_(* \(#,##0.00\);_(* &quot;-&quot;??_);_(@_)" sourceLinked="1"/>
        <c:majorTickMark val="none"/>
        <c:minorTickMark val="none"/>
        <c:tickLblPos val="nextTo"/>
        <c:crossAx val="5601012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Salary for Different Job Roles.xlsx]Insight!remote</c:name>
    <c:fmtId val="6"/>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3"/>
          </a:solidFill>
          <a:ln w="19050">
            <a:solidFill>
              <a:schemeClr val="lt1"/>
            </a:solidFill>
          </a:ln>
          <a:effectLst/>
        </c:spPr>
        <c:dLbl>
          <c:idx val="0"/>
          <c:layout>
            <c:manualLayout>
              <c:x val="0.21628229322574347"/>
              <c:y val="6.4928046133598094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dLbl>
          <c:idx val="0"/>
          <c:layout>
            <c:manualLayout>
              <c:x val="-0.19269538621721871"/>
              <c:y val="7.1307349511648854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w="19050">
            <a:solidFill>
              <a:schemeClr val="lt1"/>
            </a:solidFill>
          </a:ln>
          <a:effectLst/>
        </c:spPr>
        <c:dLbl>
          <c:idx val="0"/>
          <c:layout>
            <c:manualLayout>
              <c:x val="-4.9823160018220861E-2"/>
              <c:y val="-0.15134051236463544"/>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dLbl>
          <c:idx val="0"/>
          <c:layout>
            <c:manualLayout>
              <c:x val="-0.19269538621721871"/>
              <c:y val="7.1307349511648854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dLbl>
          <c:idx val="0"/>
          <c:layout>
            <c:manualLayout>
              <c:x val="-4.9823160018220861E-2"/>
              <c:y val="-0.15134051236463544"/>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layout>
            <c:manualLayout>
              <c:x val="0.21628229322574347"/>
              <c:y val="6.4928046133598094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rgbClr val="0070C0"/>
            </a:solidFill>
          </a:ln>
          <a:effectLst/>
        </c:spPr>
      </c:pivotFmt>
      <c:pivotFmt>
        <c:idx val="10"/>
        <c:spPr>
          <a:solidFill>
            <a:schemeClr val="accent1"/>
          </a:solidFill>
          <a:ln w="19050">
            <a:solidFill>
              <a:schemeClr val="accent2"/>
            </a:solidFill>
          </a:ln>
          <a:effectLst/>
        </c:spPr>
      </c:pivotFmt>
      <c:pivotFmt>
        <c:idx val="11"/>
        <c:spPr>
          <a:solidFill>
            <a:schemeClr val="bg1">
              <a:lumMod val="50000"/>
            </a:schemeClr>
          </a:solidFill>
          <a:ln w="19050" cap="rnd">
            <a:solidFill>
              <a:schemeClr val="bg1">
                <a:lumMod val="50000"/>
              </a:schemeClr>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rgbClr val="0070C0"/>
            </a:solidFill>
          </a:ln>
          <a:effectLst/>
        </c:spPr>
      </c:pivotFmt>
      <c:pivotFmt>
        <c:idx val="14"/>
        <c:spPr>
          <a:solidFill>
            <a:schemeClr val="accent1"/>
          </a:solidFill>
          <a:ln w="19050">
            <a:solidFill>
              <a:schemeClr val="accent2"/>
            </a:solidFill>
          </a:ln>
          <a:effectLst/>
        </c:spPr>
      </c:pivotFmt>
      <c:pivotFmt>
        <c:idx val="15"/>
        <c:spPr>
          <a:solidFill>
            <a:schemeClr val="bg1">
              <a:lumMod val="50000"/>
            </a:schemeClr>
          </a:solidFill>
          <a:ln w="19050" cap="rnd">
            <a:solidFill>
              <a:schemeClr val="bg1">
                <a:lumMod val="50000"/>
              </a:schemeClr>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rgbClr val="0070C0"/>
            </a:solidFill>
          </a:ln>
          <a:effectLst/>
        </c:spPr>
      </c:pivotFmt>
      <c:pivotFmt>
        <c:idx val="18"/>
        <c:spPr>
          <a:solidFill>
            <a:schemeClr val="accent1"/>
          </a:solidFill>
          <a:ln w="19050">
            <a:solidFill>
              <a:schemeClr val="accent2"/>
            </a:solidFill>
          </a:ln>
          <a:effectLst/>
        </c:spPr>
      </c:pivotFmt>
      <c:pivotFmt>
        <c:idx val="19"/>
        <c:spPr>
          <a:solidFill>
            <a:schemeClr val="bg1">
              <a:lumMod val="50000"/>
            </a:schemeClr>
          </a:solidFill>
          <a:ln w="19050" cap="rnd">
            <a:solidFill>
              <a:schemeClr val="bg1">
                <a:lumMod val="50000"/>
              </a:schemeClr>
            </a:solidFill>
          </a:ln>
          <a:effectLst/>
        </c:spPr>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w="19050">
            <a:solidFill>
              <a:srgbClr val="0070C0"/>
            </a:solidFill>
          </a:ln>
          <a:effectLst/>
        </c:spPr>
      </c:pivotFmt>
      <c:pivotFmt>
        <c:idx val="22"/>
        <c:spPr>
          <a:solidFill>
            <a:schemeClr val="accent1"/>
          </a:solidFill>
          <a:ln w="19050">
            <a:solidFill>
              <a:schemeClr val="accent2"/>
            </a:solidFill>
          </a:ln>
          <a:effectLst/>
        </c:spPr>
      </c:pivotFmt>
      <c:pivotFmt>
        <c:idx val="23"/>
        <c:spPr>
          <a:solidFill>
            <a:schemeClr val="bg1">
              <a:lumMod val="50000"/>
            </a:schemeClr>
          </a:solidFill>
          <a:ln w="19050" cap="rnd">
            <a:solidFill>
              <a:schemeClr val="bg1">
                <a:lumMod val="50000"/>
              </a:schemeClr>
            </a:solidFill>
          </a:ln>
          <a:effectLst/>
        </c:spPr>
      </c:pivotFmt>
    </c:pivotFmts>
    <c:plotArea>
      <c:layout/>
      <c:pieChart>
        <c:varyColors val="1"/>
        <c:ser>
          <c:idx val="0"/>
          <c:order val="0"/>
          <c:tx>
            <c:strRef>
              <c:f>Insight!$F$3</c:f>
              <c:strCache>
                <c:ptCount val="1"/>
                <c:pt idx="0">
                  <c:v>Total</c:v>
                </c:pt>
              </c:strCache>
            </c:strRef>
          </c:tx>
          <c:spPr>
            <a:ln>
              <a:noFill/>
            </a:ln>
          </c:spPr>
          <c:dPt>
            <c:idx val="0"/>
            <c:bubble3D val="0"/>
            <c:spPr>
              <a:solidFill>
                <a:srgbClr val="0070C0"/>
              </a:solidFill>
              <a:ln w="19050">
                <a:noFill/>
              </a:ln>
              <a:effectLst/>
            </c:spPr>
            <c:extLst>
              <c:ext xmlns:c16="http://schemas.microsoft.com/office/drawing/2014/chart" uri="{C3380CC4-5D6E-409C-BE32-E72D297353CC}">
                <c16:uniqueId val="{00000001-7D69-439B-847B-8090489E5F7D}"/>
              </c:ext>
            </c:extLst>
          </c:dPt>
          <c:dPt>
            <c:idx val="1"/>
            <c:bubble3D val="0"/>
            <c:spPr>
              <a:solidFill>
                <a:srgbClr val="FFC000"/>
              </a:solidFill>
              <a:ln w="19050">
                <a:noFill/>
              </a:ln>
              <a:effectLst/>
            </c:spPr>
            <c:extLst>
              <c:ext xmlns:c16="http://schemas.microsoft.com/office/drawing/2014/chart" uri="{C3380CC4-5D6E-409C-BE32-E72D297353CC}">
                <c16:uniqueId val="{00000003-7D69-439B-847B-8090489E5F7D}"/>
              </c:ext>
            </c:extLst>
          </c:dPt>
          <c:dPt>
            <c:idx val="2"/>
            <c:bubble3D val="0"/>
            <c:spPr>
              <a:solidFill>
                <a:schemeClr val="bg1">
                  <a:lumMod val="50000"/>
                </a:schemeClr>
              </a:solidFill>
              <a:ln w="19050" cap="rnd">
                <a:noFill/>
              </a:ln>
              <a:effectLst/>
            </c:spPr>
            <c:extLst>
              <c:ext xmlns:c16="http://schemas.microsoft.com/office/drawing/2014/chart" uri="{C3380CC4-5D6E-409C-BE32-E72D297353CC}">
                <c16:uniqueId val="{00000005-7D69-439B-847B-8090489E5F7D}"/>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Insight!$E$4:$E$6</c:f>
              <c:strCache>
                <c:ptCount val="3"/>
                <c:pt idx="0">
                  <c:v>0%</c:v>
                </c:pt>
                <c:pt idx="1">
                  <c:v>50%</c:v>
                </c:pt>
                <c:pt idx="2">
                  <c:v>100%</c:v>
                </c:pt>
              </c:strCache>
            </c:strRef>
          </c:cat>
          <c:val>
            <c:numRef>
              <c:f>Insight!$F$4:$F$6</c:f>
              <c:numCache>
                <c:formatCode>_("$"* #,##0_);_("$"* \(#,##0\);_("$"* "-"_);_(@_)</c:formatCode>
                <c:ptCount val="3"/>
                <c:pt idx="0">
                  <c:v>105785.40495867768</c:v>
                </c:pt>
                <c:pt idx="1">
                  <c:v>80721.897959183669</c:v>
                </c:pt>
                <c:pt idx="2">
                  <c:v>120763.19075144509</c:v>
                </c:pt>
              </c:numCache>
            </c:numRef>
          </c:val>
          <c:extLst>
            <c:ext xmlns:c16="http://schemas.microsoft.com/office/drawing/2014/chart" uri="{C3380CC4-5D6E-409C-BE32-E72D297353CC}">
              <c16:uniqueId val="{00000006-7D69-439B-847B-8090489E5F7D}"/>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33182973830904006"/>
          <c:y val="0.86846417616253968"/>
          <c:w val="0.50183311730873659"/>
          <c:h val="0.10090470789255765"/>
        </c:manualLayout>
      </c:layout>
      <c:overlay val="0"/>
      <c:spPr>
        <a:noFill/>
        <a:ln>
          <a:noFill/>
        </a:ln>
        <a:effectLst>
          <a:softEdge rad="0"/>
        </a:effectLst>
      </c:spPr>
      <c:txPr>
        <a:bodyPr rot="0" spcFirstLastPara="1" vertOverflow="ellipsis" vert="horz" wrap="square" anchor="ctr" anchorCtr="1"/>
        <a:lstStyle/>
        <a:p>
          <a:pPr>
            <a:defRPr sz="1200" b="0" i="0" u="none" strike="noStrike" kern="1200" baseline="0">
              <a:solidFill>
                <a:srgbClr val="786C3B"/>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Salary for Different Job Roles.xlsx]Insight!jobtitle</c:name>
    <c:fmtId val="7"/>
  </c:pivotSource>
  <c:chart>
    <c:autoTitleDeleted val="1"/>
    <c:pivotFmts>
      <c:pivotFmt>
        <c:idx val="0"/>
        <c:spPr>
          <a:solidFill>
            <a:schemeClr val="accent3">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3">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F98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F98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F98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98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Insight!$C$3</c:f>
              <c:strCache>
                <c:ptCount val="1"/>
                <c:pt idx="0">
                  <c:v>Total</c:v>
                </c:pt>
              </c:strCache>
            </c:strRef>
          </c:tx>
          <c:spPr>
            <a:solidFill>
              <a:srgbClr val="FF98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Insight!$B$4:$B$8</c:f>
              <c:strCache>
                <c:ptCount val="5"/>
                <c:pt idx="0">
                  <c:v>Director of Data Science</c:v>
                </c:pt>
                <c:pt idx="1">
                  <c:v>Principal Data Scientist</c:v>
                </c:pt>
                <c:pt idx="2">
                  <c:v>Financial Data Analyst</c:v>
                </c:pt>
                <c:pt idx="3">
                  <c:v>Principal Data Engineer</c:v>
                </c:pt>
                <c:pt idx="4">
                  <c:v>Data Analytics Lead</c:v>
                </c:pt>
              </c:strCache>
            </c:strRef>
          </c:cat>
          <c:val>
            <c:numRef>
              <c:f>Insight!$C$4:$C$8</c:f>
              <c:numCache>
                <c:formatCode>_("$"* #,##0.00_);_("$"* \(#,##0.00\);_("$"* "-"??_);_(@_)</c:formatCode>
                <c:ptCount val="5"/>
                <c:pt idx="0">
                  <c:v>195074</c:v>
                </c:pt>
                <c:pt idx="1">
                  <c:v>215242.42857142858</c:v>
                </c:pt>
                <c:pt idx="2">
                  <c:v>275000</c:v>
                </c:pt>
                <c:pt idx="3">
                  <c:v>328333.33333333331</c:v>
                </c:pt>
                <c:pt idx="4">
                  <c:v>405000</c:v>
                </c:pt>
              </c:numCache>
            </c:numRef>
          </c:val>
          <c:extLst>
            <c:ext xmlns:c16="http://schemas.microsoft.com/office/drawing/2014/chart" uri="{C3380CC4-5D6E-409C-BE32-E72D297353CC}">
              <c16:uniqueId val="{00000000-368A-423B-984D-772D2CB96DBE}"/>
            </c:ext>
          </c:extLst>
        </c:ser>
        <c:dLbls>
          <c:dLblPos val="inEnd"/>
          <c:showLegendKey val="0"/>
          <c:showVal val="1"/>
          <c:showCatName val="0"/>
          <c:showSerName val="0"/>
          <c:showPercent val="0"/>
          <c:showBubbleSize val="0"/>
        </c:dLbls>
        <c:gapWidth val="80"/>
        <c:axId val="550654943"/>
        <c:axId val="550655359"/>
      </c:barChart>
      <c:catAx>
        <c:axId val="550654943"/>
        <c:scaling>
          <c:orientation val="minMax"/>
        </c:scaling>
        <c:delete val="0"/>
        <c:axPos val="l"/>
        <c:title>
          <c:tx>
            <c:rich>
              <a:bodyPr rot="-5400000" spcFirstLastPara="1" vertOverflow="ellipsis" vert="horz" wrap="square" anchor="ctr" anchorCtr="1"/>
              <a:lstStyle/>
              <a:p>
                <a:pPr>
                  <a:defRPr sz="1400" b="0" i="0" u="none" strike="noStrike" kern="1200" baseline="0">
                    <a:solidFill>
                      <a:srgbClr val="786C3B"/>
                    </a:solidFill>
                    <a:latin typeface="+mn-lt"/>
                    <a:ea typeface="+mn-ea"/>
                    <a:cs typeface="+mn-cs"/>
                  </a:defRPr>
                </a:pPr>
                <a:r>
                  <a:rPr lang="en-US" sz="1400" b="0">
                    <a:solidFill>
                      <a:srgbClr val="786C3B"/>
                    </a:solidFill>
                  </a:rPr>
                  <a:t>Job Title</a:t>
                </a:r>
              </a:p>
            </c:rich>
          </c:tx>
          <c:layout>
            <c:manualLayout>
              <c:xMode val="edge"/>
              <c:yMode val="edge"/>
              <c:x val="1.9087351172156465E-2"/>
              <c:y val="0.43614395724314375"/>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rgbClr val="786C3B"/>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0" i="0" u="none" strike="noStrike" kern="1200" baseline="0">
                <a:solidFill>
                  <a:srgbClr val="786C3B"/>
                </a:solidFill>
                <a:latin typeface="+mn-lt"/>
                <a:ea typeface="+mn-ea"/>
                <a:cs typeface="+mn-cs"/>
              </a:defRPr>
            </a:pPr>
            <a:endParaRPr lang="en-US"/>
          </a:p>
        </c:txPr>
        <c:crossAx val="550655359"/>
        <c:crosses val="autoZero"/>
        <c:auto val="1"/>
        <c:lblAlgn val="ctr"/>
        <c:lblOffset val="100"/>
        <c:noMultiLvlLbl val="0"/>
      </c:catAx>
      <c:valAx>
        <c:axId val="550655359"/>
        <c:scaling>
          <c:orientation val="minMax"/>
        </c:scaling>
        <c:delete val="1"/>
        <c:axPos val="b"/>
        <c:numFmt formatCode="_(&quot;$&quot;* #,##0.00_);_(&quot;$&quot;* \(#,##0.00\);_(&quot;$&quot;* &quot;-&quot;??_);_(@_)" sourceLinked="1"/>
        <c:majorTickMark val="none"/>
        <c:minorTickMark val="none"/>
        <c:tickLblPos val="nextTo"/>
        <c:crossAx val="550654943"/>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a:solidFill>
          <a:schemeClr val="bg1">
            <a:alpha val="90000"/>
          </a:schemeClr>
        </a:solidFill>
        <a:ln>
          <a:noFill/>
        </a:ln>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Replace "country code" with "country name."</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a:solidFill>
          <a:schemeClr val="accent2"/>
        </a:solidFill>
        <a:ln>
          <a:noFill/>
        </a:ln>
      </dgm:spPr>
      <dgm:t>
        <a:bodyPr/>
        <a:lstStyle/>
        <a:p>
          <a:pPr rtl="0"/>
          <a:r>
            <a:rPr lang="en-US" sz="2000" dirty="0">
              <a:latin typeface="Baskerville Old Face" panose="02020602080505020303" pitchFamily="18" charset="77"/>
              <a:ea typeface="Baskerville" panose="02020502070401020303" pitchFamily="18" charset="0"/>
            </a:rPr>
            <a:t>Experience Level</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a:solidFill>
          <a:schemeClr val="bg1">
            <a:alpha val="90000"/>
          </a:schemeClr>
        </a:solidFill>
        <a:ln>
          <a:noFill/>
        </a:ln>
      </dgm:spPr>
      <dgm:t>
        <a:bodyPr/>
        <a:lstStyle/>
        <a:p>
          <a:pPr algn="l"/>
          <a:r>
            <a:rPr lang="en-US" sz="1600" b="0" i="0" dirty="0">
              <a:solidFill>
                <a:schemeClr val="accent3"/>
              </a:solidFill>
              <a:latin typeface="Gill Sans Nova Light" panose="020B0302020104020203" pitchFamily="34" charset="0"/>
              <a:cs typeface="Gill Sans Light" panose="020B0302020104020203" pitchFamily="34" charset="-79"/>
            </a:rPr>
            <a:t>EN - Entry Level</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Employment Type</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a:solidFill>
          <a:schemeClr val="bg1">
            <a:lumMod val="95000"/>
            <a:alpha val="90000"/>
          </a:schemeClr>
        </a:solidFill>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FT - Full Time</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Company Size</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a:solidFill>
          <a:schemeClr val="bg1">
            <a:alpha val="90000"/>
          </a:schemeClr>
        </a:solidFill>
        <a:ln>
          <a:noFill/>
        </a:ln>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L - Large</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a:solidFill>
          <a:schemeClr val="bg1">
            <a:lumMod val="95000"/>
            <a:alpha val="90000"/>
          </a:schemeClr>
        </a:solidFill>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Change the employee reside code to the employee reside country name of the employee</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Company Location</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Employee Residence</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43B4C349-3BFC-4967-80BA-E6D65F5C7D34}">
      <dgm:prSet phldr="0" custT="1"/>
      <dgm:spPr>
        <a:solidFill>
          <a:schemeClr val="bg1">
            <a:alpha val="90000"/>
          </a:schemeClr>
        </a:solidFill>
        <a:ln>
          <a:noFill/>
        </a:ln>
      </dgm:spPr>
      <dgm:t>
        <a:bodyPr/>
        <a:lstStyle/>
        <a:p>
          <a:pPr algn="l"/>
          <a:r>
            <a:rPr lang="en-US" sz="1600" b="0" i="0" dirty="0">
              <a:solidFill>
                <a:schemeClr val="accent3"/>
              </a:solidFill>
              <a:latin typeface="Gill Sans Nova Light" panose="020B0302020104020203" pitchFamily="34" charset="0"/>
              <a:cs typeface="Gill Sans Light" panose="020B0302020104020203" pitchFamily="34" charset="-79"/>
            </a:rPr>
            <a:t>ML - Mid Level</a:t>
          </a:r>
        </a:p>
      </dgm:t>
    </dgm:pt>
    <dgm:pt modelId="{BF2E786B-87D8-41E6-9182-B27C90F3662A}" type="parTrans" cxnId="{DD8BD05F-C20E-47F2-BF47-8C65CC0E8787}">
      <dgm:prSet/>
      <dgm:spPr/>
      <dgm:t>
        <a:bodyPr/>
        <a:lstStyle/>
        <a:p>
          <a:endParaRPr lang="en-US"/>
        </a:p>
      </dgm:t>
    </dgm:pt>
    <dgm:pt modelId="{99C1A1B0-AC3D-4CD5-BBC2-211BC9AA9C1E}" type="sibTrans" cxnId="{DD8BD05F-C20E-47F2-BF47-8C65CC0E8787}">
      <dgm:prSet/>
      <dgm:spPr/>
      <dgm:t>
        <a:bodyPr/>
        <a:lstStyle/>
        <a:p>
          <a:endParaRPr lang="en-US"/>
        </a:p>
      </dgm:t>
    </dgm:pt>
    <dgm:pt modelId="{CE20504A-2FF0-47D7-B689-63B92CB9E342}">
      <dgm:prSet phldr="0" custT="1"/>
      <dgm:spPr>
        <a:solidFill>
          <a:schemeClr val="bg1">
            <a:alpha val="90000"/>
          </a:schemeClr>
        </a:solidFill>
        <a:ln>
          <a:noFill/>
        </a:ln>
      </dgm:spPr>
      <dgm:t>
        <a:bodyPr/>
        <a:lstStyle/>
        <a:p>
          <a:pPr algn="l"/>
          <a:r>
            <a:rPr lang="en-US" sz="1600" b="0" i="0" dirty="0">
              <a:solidFill>
                <a:schemeClr val="accent3"/>
              </a:solidFill>
              <a:latin typeface="Gill Sans Nova Light" panose="020B0302020104020203" pitchFamily="34" charset="0"/>
              <a:cs typeface="Gill Sans Light" panose="020B0302020104020203" pitchFamily="34" charset="-79"/>
            </a:rPr>
            <a:t>SE - Senior Level</a:t>
          </a:r>
        </a:p>
      </dgm:t>
    </dgm:pt>
    <dgm:pt modelId="{A29BFCBB-578B-4771-9DA6-4095212B14CE}" type="parTrans" cxnId="{5322F748-04B0-4249-9D2E-CFD71A37CBC3}">
      <dgm:prSet/>
      <dgm:spPr/>
      <dgm:t>
        <a:bodyPr/>
        <a:lstStyle/>
        <a:p>
          <a:endParaRPr lang="en-US"/>
        </a:p>
      </dgm:t>
    </dgm:pt>
    <dgm:pt modelId="{59912E3C-1114-4C56-BED7-BB4210684E90}" type="sibTrans" cxnId="{5322F748-04B0-4249-9D2E-CFD71A37CBC3}">
      <dgm:prSet/>
      <dgm:spPr/>
      <dgm:t>
        <a:bodyPr/>
        <a:lstStyle/>
        <a:p>
          <a:endParaRPr lang="en-US"/>
        </a:p>
      </dgm:t>
    </dgm:pt>
    <dgm:pt modelId="{60011F15-9CA6-4072-8A5E-1D825E0E0547}">
      <dgm:prSet phldr="0" custT="1"/>
      <dgm:spPr>
        <a:solidFill>
          <a:schemeClr val="bg1">
            <a:alpha val="90000"/>
          </a:schemeClr>
        </a:solidFill>
        <a:ln>
          <a:noFill/>
        </a:ln>
      </dgm:spPr>
      <dgm:t>
        <a:bodyPr/>
        <a:lstStyle/>
        <a:p>
          <a:pPr algn="l"/>
          <a:r>
            <a:rPr lang="en-US" sz="1600" b="0" i="0" dirty="0">
              <a:solidFill>
                <a:schemeClr val="accent3"/>
              </a:solidFill>
              <a:latin typeface="Gill Sans Nova Light" panose="020B0302020104020203" pitchFamily="34" charset="0"/>
              <a:cs typeface="Gill Sans Light" panose="020B0302020104020203" pitchFamily="34" charset="-79"/>
            </a:rPr>
            <a:t>EX - Executive Level</a:t>
          </a:r>
        </a:p>
      </dgm:t>
    </dgm:pt>
    <dgm:pt modelId="{84D7E491-38B1-4D16-A83D-389AD3CBC900}" type="parTrans" cxnId="{AF3C5A6B-4D25-4727-A77A-18B0F9868063}">
      <dgm:prSet/>
      <dgm:spPr/>
      <dgm:t>
        <a:bodyPr/>
        <a:lstStyle/>
        <a:p>
          <a:endParaRPr lang="en-US"/>
        </a:p>
      </dgm:t>
    </dgm:pt>
    <dgm:pt modelId="{297E8806-A1D7-4B25-BF63-D40736221FB8}" type="sibTrans" cxnId="{AF3C5A6B-4D25-4727-A77A-18B0F9868063}">
      <dgm:prSet/>
      <dgm:spPr/>
      <dgm:t>
        <a:bodyPr/>
        <a:lstStyle/>
        <a:p>
          <a:endParaRPr lang="en-US"/>
        </a:p>
      </dgm:t>
    </dgm:pt>
    <dgm:pt modelId="{D34C4A4D-B578-40A9-8757-BD62A177CA10}">
      <dgm:prSet phldr="0" custT="1"/>
      <dgm:spPr>
        <a:solidFill>
          <a:schemeClr val="bg1">
            <a:lumMod val="95000"/>
            <a:alpha val="90000"/>
          </a:schemeClr>
        </a:solidFill>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PT - Part Time</a:t>
          </a:r>
        </a:p>
      </dgm:t>
    </dgm:pt>
    <dgm:pt modelId="{EFA47FF2-14A3-44F2-AF1B-E408E39859EE}" type="parTrans" cxnId="{74A01B0F-4C8B-45CB-AD43-E1F87D485EE8}">
      <dgm:prSet/>
      <dgm:spPr/>
      <dgm:t>
        <a:bodyPr/>
        <a:lstStyle/>
        <a:p>
          <a:endParaRPr lang="en-US"/>
        </a:p>
      </dgm:t>
    </dgm:pt>
    <dgm:pt modelId="{13974CDB-6E29-4D68-9B39-4AECB306287D}" type="sibTrans" cxnId="{74A01B0F-4C8B-45CB-AD43-E1F87D485EE8}">
      <dgm:prSet/>
      <dgm:spPr/>
      <dgm:t>
        <a:bodyPr/>
        <a:lstStyle/>
        <a:p>
          <a:endParaRPr lang="en-US"/>
        </a:p>
      </dgm:t>
    </dgm:pt>
    <dgm:pt modelId="{62BCF541-9D3D-4BB3-BF03-37BA314724C2}">
      <dgm:prSet phldr="0" custT="1"/>
      <dgm:spPr>
        <a:solidFill>
          <a:schemeClr val="bg1">
            <a:lumMod val="95000"/>
            <a:alpha val="90000"/>
          </a:schemeClr>
        </a:solidFill>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CT - Contract</a:t>
          </a:r>
        </a:p>
      </dgm:t>
    </dgm:pt>
    <dgm:pt modelId="{6AE6C153-5FCC-44CD-AA87-AE885522B603}" type="parTrans" cxnId="{F0E83EF3-6743-4293-9C07-E94052672C2D}">
      <dgm:prSet/>
      <dgm:spPr/>
      <dgm:t>
        <a:bodyPr/>
        <a:lstStyle/>
        <a:p>
          <a:endParaRPr lang="en-US"/>
        </a:p>
      </dgm:t>
    </dgm:pt>
    <dgm:pt modelId="{EF3E9FF4-A8E1-4B32-AC3F-E58810206C02}" type="sibTrans" cxnId="{F0E83EF3-6743-4293-9C07-E94052672C2D}">
      <dgm:prSet/>
      <dgm:spPr/>
      <dgm:t>
        <a:bodyPr/>
        <a:lstStyle/>
        <a:p>
          <a:endParaRPr lang="en-US"/>
        </a:p>
      </dgm:t>
    </dgm:pt>
    <dgm:pt modelId="{556E91CE-6FAB-4887-9F59-8AEF7855E052}">
      <dgm:prSet phldr="0" custT="1"/>
      <dgm:spPr>
        <a:solidFill>
          <a:schemeClr val="bg1">
            <a:lumMod val="95000"/>
            <a:alpha val="90000"/>
          </a:schemeClr>
        </a:solidFill>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FL - Freelancer</a:t>
          </a:r>
        </a:p>
      </dgm:t>
    </dgm:pt>
    <dgm:pt modelId="{15CD4024-2851-49BA-B9C2-A0E2961B2F75}" type="parTrans" cxnId="{C2224A56-BD18-48FC-83C4-10B59193DC64}">
      <dgm:prSet/>
      <dgm:spPr/>
      <dgm:t>
        <a:bodyPr/>
        <a:lstStyle/>
        <a:p>
          <a:endParaRPr lang="en-US"/>
        </a:p>
      </dgm:t>
    </dgm:pt>
    <dgm:pt modelId="{FA714AE7-9589-4835-9C27-9D62EE0D1469}" type="sibTrans" cxnId="{C2224A56-BD18-48FC-83C4-10B59193DC64}">
      <dgm:prSet/>
      <dgm:spPr/>
      <dgm:t>
        <a:bodyPr/>
        <a:lstStyle/>
        <a:p>
          <a:endParaRPr lang="en-US"/>
        </a:p>
      </dgm:t>
    </dgm:pt>
    <dgm:pt modelId="{6160D068-190D-4A92-B647-93A745EEFAD3}">
      <dgm:prSet phldr="0" custT="1"/>
      <dgm:spPr>
        <a:solidFill>
          <a:schemeClr val="bg1">
            <a:alpha val="90000"/>
          </a:schemeClr>
        </a:solidFill>
        <a:ln>
          <a:noFill/>
        </a:ln>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M - Medium</a:t>
          </a:r>
        </a:p>
      </dgm:t>
    </dgm:pt>
    <dgm:pt modelId="{845D599B-FFDB-4E63-AD66-EF4667946D72}" type="parTrans" cxnId="{B692CB4E-4780-4AB1-A6CD-4D0D4ABB1EE2}">
      <dgm:prSet/>
      <dgm:spPr/>
      <dgm:t>
        <a:bodyPr/>
        <a:lstStyle/>
        <a:p>
          <a:endParaRPr lang="en-US"/>
        </a:p>
      </dgm:t>
    </dgm:pt>
    <dgm:pt modelId="{4BE1876C-6F75-438B-A0F7-18FEF8B2A562}" type="sibTrans" cxnId="{B692CB4E-4780-4AB1-A6CD-4D0D4ABB1EE2}">
      <dgm:prSet/>
      <dgm:spPr/>
      <dgm:t>
        <a:bodyPr/>
        <a:lstStyle/>
        <a:p>
          <a:endParaRPr lang="en-US"/>
        </a:p>
      </dgm:t>
    </dgm:pt>
    <dgm:pt modelId="{85D88BBE-5294-44A8-974F-FFB3FD8897A5}">
      <dgm:prSet phldr="0" custT="1"/>
      <dgm:spPr>
        <a:solidFill>
          <a:schemeClr val="bg1">
            <a:alpha val="90000"/>
          </a:schemeClr>
        </a:solidFill>
        <a:ln>
          <a:noFill/>
        </a:ln>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S - Small</a:t>
          </a:r>
        </a:p>
      </dgm:t>
    </dgm:pt>
    <dgm:pt modelId="{52F88A18-9D37-4C51-8D7B-58E6443B9B06}" type="parTrans" cxnId="{51F596B2-9D3A-4002-92B2-9739CE03D66D}">
      <dgm:prSet/>
      <dgm:spPr/>
      <dgm:t>
        <a:bodyPr/>
        <a:lstStyle/>
        <a:p>
          <a:endParaRPr lang="en-US"/>
        </a:p>
      </dgm:t>
    </dgm:pt>
    <dgm:pt modelId="{CB9ED83D-D3BC-4982-A0CB-CC303E87B470}" type="sibTrans" cxnId="{51F596B2-9D3A-4002-92B2-9739CE03D66D}">
      <dgm:prSet/>
      <dgm:spPr/>
      <dgm:t>
        <a:bodyPr/>
        <a:lstStyle/>
        <a:p>
          <a:endParaRPr lang="en-US"/>
        </a:p>
      </dgm:t>
    </dgm:pt>
    <dgm:pt modelId="{AA92EA37-95C5-4CD4-9FE2-537EA7375086}" type="pres">
      <dgm:prSet presAssocID="{0DD8915E-DC14-41D6-9BB5-F49E1C265163}" presName="Name0" presStyleCnt="0">
        <dgm:presLayoutVars>
          <dgm:dir/>
          <dgm:animLvl val="lvl"/>
          <dgm:resizeHandles val="exact"/>
        </dgm:presLayoutVars>
      </dgm:prSet>
      <dgm:spPr/>
    </dgm:pt>
    <dgm:pt modelId="{26C462FB-DA10-4CF9-9B80-2AA6BB5CBC0A}" type="pres">
      <dgm:prSet presAssocID="{73D947E0-108F-4D20-A71E-3CF329F97212}" presName="composite" presStyleCnt="0"/>
      <dgm:spPr/>
    </dgm:pt>
    <dgm:pt modelId="{FE74F9FE-A674-4F67-AA4D-65AF5BCAAE87}" type="pres">
      <dgm:prSet presAssocID="{73D947E0-108F-4D20-A71E-3CF329F97212}" presName="parTx" presStyleLbl="alignNode1" presStyleIdx="0" presStyleCnt="5">
        <dgm:presLayoutVars>
          <dgm:chMax val="0"/>
          <dgm:chPref val="0"/>
          <dgm:bulletEnabled val="1"/>
        </dgm:presLayoutVars>
      </dgm:prSet>
      <dgm:spPr/>
    </dgm:pt>
    <dgm:pt modelId="{E8156FF5-D17B-4925-8BD8-0D0040B5396F}" type="pres">
      <dgm:prSet presAssocID="{73D947E0-108F-4D20-A71E-3CF329F97212}" presName="desTx" presStyleLbl="alignAccFollowNode1" presStyleIdx="0" presStyleCnt="5">
        <dgm:presLayoutVars>
          <dgm:bulletEnabled val="1"/>
        </dgm:presLayoutVars>
      </dgm:prSet>
      <dgm:spPr/>
    </dgm:pt>
    <dgm:pt modelId="{ADFA3F2E-C234-4B38-939C-433C0FA103D4}" type="pres">
      <dgm:prSet presAssocID="{AE813459-65AB-4FA9-B717-330DDA6DFA4E}" presName="space" presStyleCnt="0"/>
      <dgm:spPr/>
    </dgm:pt>
    <dgm:pt modelId="{883238AD-DDED-408B-94CE-1497054BA83C}" type="pres">
      <dgm:prSet presAssocID="{B1AFA1AF-0FF8-45B3-A6D0-0E255A2F637D}" presName="composite" presStyleCnt="0"/>
      <dgm:spPr/>
    </dgm:pt>
    <dgm:pt modelId="{8C1C8D8B-0E9B-4677-9CAB-317C45135DB5}" type="pres">
      <dgm:prSet presAssocID="{B1AFA1AF-0FF8-45B3-A6D0-0E255A2F637D}" presName="parTx" presStyleLbl="alignNode1" presStyleIdx="1" presStyleCnt="5">
        <dgm:presLayoutVars>
          <dgm:chMax val="0"/>
          <dgm:chPref val="0"/>
          <dgm:bulletEnabled val="1"/>
        </dgm:presLayoutVars>
      </dgm:prSet>
      <dgm:spPr/>
    </dgm:pt>
    <dgm:pt modelId="{01DFDCA2-4CB6-4CAF-B026-E3ECB7A6B68B}" type="pres">
      <dgm:prSet presAssocID="{B1AFA1AF-0FF8-45B3-A6D0-0E255A2F637D}" presName="desTx" presStyleLbl="alignAccFollowNode1" presStyleIdx="1" presStyleCnt="5">
        <dgm:presLayoutVars>
          <dgm:bulletEnabled val="1"/>
        </dgm:presLayoutVars>
      </dgm:prSet>
      <dgm:spPr/>
    </dgm:pt>
    <dgm:pt modelId="{A7538C65-AE35-48F3-AF6C-25B0426D2316}" type="pres">
      <dgm:prSet presAssocID="{88649F7A-400B-4056-965D-C9AC0B3AD942}" presName="space" presStyleCnt="0"/>
      <dgm:spPr/>
    </dgm:pt>
    <dgm:pt modelId="{003BF9C8-76A2-4127-B490-AB8E14525842}" type="pres">
      <dgm:prSet presAssocID="{E9682B4F-0217-4B50-923E-C104AA24290F}" presName="composite" presStyleCnt="0"/>
      <dgm:spPr/>
    </dgm:pt>
    <dgm:pt modelId="{31A1D238-0A9F-4136-BFE0-688AEE21A1E7}" type="pres">
      <dgm:prSet presAssocID="{E9682B4F-0217-4B50-923E-C104AA24290F}" presName="parTx" presStyleLbl="alignNode1" presStyleIdx="2" presStyleCnt="5">
        <dgm:presLayoutVars>
          <dgm:chMax val="0"/>
          <dgm:chPref val="0"/>
          <dgm:bulletEnabled val="1"/>
        </dgm:presLayoutVars>
      </dgm:prSet>
      <dgm:spPr/>
    </dgm:pt>
    <dgm:pt modelId="{553E8DEE-1B1A-43F6-B087-4BE6E9EF47EC}" type="pres">
      <dgm:prSet presAssocID="{E9682B4F-0217-4B50-923E-C104AA24290F}" presName="desTx" presStyleLbl="alignAccFollowNode1" presStyleIdx="2" presStyleCnt="5">
        <dgm:presLayoutVars>
          <dgm:bulletEnabled val="1"/>
        </dgm:presLayoutVars>
      </dgm:prSet>
      <dgm:spPr/>
    </dgm:pt>
    <dgm:pt modelId="{9FC4F6AC-B348-437D-97A4-C9DEFEB9E34D}" type="pres">
      <dgm:prSet presAssocID="{B8632E42-D7EB-4C31-877E-6F1B2801851A}" presName="space" presStyleCnt="0"/>
      <dgm:spPr/>
    </dgm:pt>
    <dgm:pt modelId="{3E367361-08C4-4A05-904E-B1A186A01B5E}" type="pres">
      <dgm:prSet presAssocID="{4F85505A-81B6-4FDA-A144-900B71DAD946}" presName="composite" presStyleCnt="0"/>
      <dgm:spPr/>
    </dgm:pt>
    <dgm:pt modelId="{D789951D-707B-45DA-AC64-9A5B4C217807}" type="pres">
      <dgm:prSet presAssocID="{4F85505A-81B6-4FDA-A144-900B71DAD946}" presName="parTx" presStyleLbl="alignNode1" presStyleIdx="3" presStyleCnt="5">
        <dgm:presLayoutVars>
          <dgm:chMax val="0"/>
          <dgm:chPref val="0"/>
          <dgm:bulletEnabled val="1"/>
        </dgm:presLayoutVars>
      </dgm:prSet>
      <dgm:spPr/>
    </dgm:pt>
    <dgm:pt modelId="{F5C06C39-5B6E-4CC4-9C57-2E3044637F5A}" type="pres">
      <dgm:prSet presAssocID="{4F85505A-81B6-4FDA-A144-900B71DAD946}" presName="desTx" presStyleLbl="alignAccFollowNode1" presStyleIdx="3" presStyleCnt="5">
        <dgm:presLayoutVars>
          <dgm:bulletEnabled val="1"/>
        </dgm:presLayoutVars>
      </dgm:prSet>
      <dgm:spPr/>
    </dgm:pt>
    <dgm:pt modelId="{AA314610-AD31-4849-9979-09598511F3AA}" type="pres">
      <dgm:prSet presAssocID="{68F74A88-49DC-44B1-BC0D-220A7B97601C}" presName="space" presStyleCnt="0"/>
      <dgm:spPr/>
    </dgm:pt>
    <dgm:pt modelId="{6BA51EBD-8C8B-43A8-B9A9-E310CE03DBDD}" type="pres">
      <dgm:prSet presAssocID="{A2322D3A-7AC2-4C5C-9D7E-EAB2313D47D4}" presName="composite" presStyleCnt="0"/>
      <dgm:spPr/>
    </dgm:pt>
    <dgm:pt modelId="{22F7C5C5-0220-4B62-BD78-B86472605F0F}" type="pres">
      <dgm:prSet presAssocID="{A2322D3A-7AC2-4C5C-9D7E-EAB2313D47D4}" presName="parTx" presStyleLbl="alignNode1" presStyleIdx="4" presStyleCnt="5">
        <dgm:presLayoutVars>
          <dgm:chMax val="0"/>
          <dgm:chPref val="0"/>
          <dgm:bulletEnabled val="1"/>
        </dgm:presLayoutVars>
      </dgm:prSet>
      <dgm:spPr/>
    </dgm:pt>
    <dgm:pt modelId="{D7E7F930-4D8E-4AF2-80B6-228308F56830}" type="pres">
      <dgm:prSet presAssocID="{A2322D3A-7AC2-4C5C-9D7E-EAB2313D47D4}" presName="desTx" presStyleLbl="alignAccFollowNode1" presStyleIdx="4" presStyleCnt="5">
        <dgm:presLayoutVars>
          <dgm:bulletEnabled val="1"/>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A1949C04-23B9-4A8F-804A-1C72E34A692B}" type="presOf" srcId="{FEB4A941-E9FA-4A86-A673-85FF34B35F20}" destId="{F5C06C39-5B6E-4CC4-9C57-2E3044637F5A}" srcOrd="0" destOrd="0" presId="urn:microsoft.com/office/officeart/2005/8/layout/hList1"/>
    <dgm:cxn modelId="{2571C704-A993-4821-95B4-809081CDF5C8}" type="presOf" srcId="{556E91CE-6FAB-4887-9F59-8AEF7855E052}" destId="{01DFDCA2-4CB6-4CAF-B026-E3ECB7A6B68B}" srcOrd="0" destOrd="3" presId="urn:microsoft.com/office/officeart/2005/8/layout/hList1"/>
    <dgm:cxn modelId="{A0077D09-C12C-46D0-8DF7-194B6911362A}" srcId="{0DD8915E-DC14-41D6-9BB5-F49E1C265163}" destId="{73D947E0-108F-4D20-A71E-3CF329F97212}" srcOrd="0" destOrd="0" parTransId="{9D249532-A24D-4D8F-848A-9F42F2E486C9}" sibTransId="{AE813459-65AB-4FA9-B717-330DDA6DFA4E}"/>
    <dgm:cxn modelId="{74A01B0F-4C8B-45CB-AD43-E1F87D485EE8}" srcId="{B1AFA1AF-0FF8-45B3-A6D0-0E255A2F637D}" destId="{D34C4A4D-B578-40A9-8757-BD62A177CA10}" srcOrd="1" destOrd="0" parTransId="{EFA47FF2-14A3-44F2-AF1B-E408E39859EE}" sibTransId="{13974CDB-6E29-4D68-9B39-4AECB306287D}"/>
    <dgm:cxn modelId="{5A5BA622-5DEB-48B9-88D9-C1DE36C711E5}" srcId="{B1AFA1AF-0FF8-45B3-A6D0-0E255A2F637D}" destId="{50418D2B-9486-42DE-AFDD-1D31420040FF}" srcOrd="0" destOrd="0" parTransId="{D5A17F6B-93F5-442B-938A-0F38C281BE88}" sibTransId="{1D87A0A5-8024-4710-846B-D5BFAC785107}"/>
    <dgm:cxn modelId="{8CCEA423-6C38-4184-A63A-09728EB4EF18}" type="presOf" srcId="{A2322D3A-7AC2-4C5C-9D7E-EAB2313D47D4}" destId="{22F7C5C5-0220-4B62-BD78-B86472605F0F}" srcOrd="0" destOrd="0" presId="urn:microsoft.com/office/officeart/2005/8/layout/hList1"/>
    <dgm:cxn modelId="{BBB47825-4155-46AA-AA9B-BA49672F6FE4}" type="presOf" srcId="{D34C4A4D-B578-40A9-8757-BD62A177CA10}" destId="{01DFDCA2-4CB6-4CAF-B026-E3ECB7A6B68B}" srcOrd="0" destOrd="1" presId="urn:microsoft.com/office/officeart/2005/8/layout/hList1"/>
    <dgm:cxn modelId="{C3008E27-71B3-4EA6-96A6-820453F38695}" type="presOf" srcId="{60011F15-9CA6-4072-8A5E-1D825E0E0547}" destId="{E8156FF5-D17B-4925-8BD8-0D0040B5396F}" srcOrd="0" destOrd="3" presId="urn:microsoft.com/office/officeart/2005/8/layout/hList1"/>
    <dgm:cxn modelId="{711E093C-AD42-45A4-8D40-A2D39702062E}" srcId="{A2322D3A-7AC2-4C5C-9D7E-EAB2313D47D4}" destId="{8FE81FEC-2664-411F-AEB3-065F29F52751}" srcOrd="0" destOrd="0" parTransId="{BCBC007E-0269-421B-9C41-DE26D5C3A822}" sibTransId="{80230EB7-7230-4881-A631-309C07417378}"/>
    <dgm:cxn modelId="{167C673E-5FA2-4C37-A39A-76807ADC93B8}" type="presOf" srcId="{8FE81FEC-2664-411F-AEB3-065F29F52751}" destId="{D7E7F930-4D8E-4AF2-80B6-228308F56830}" srcOrd="0" destOrd="0" presId="urn:microsoft.com/office/officeart/2005/8/layout/hList1"/>
    <dgm:cxn modelId="{DD8BD05F-C20E-47F2-BF47-8C65CC0E8787}" srcId="{73D947E0-108F-4D20-A71E-3CF329F97212}" destId="{43B4C349-3BFC-4967-80BA-E6D65F5C7D34}" srcOrd="1" destOrd="0" parTransId="{BF2E786B-87D8-41E6-9182-B27C90F3662A}" sibTransId="{99C1A1B0-AC3D-4CD5-BBC2-211BC9AA9C1E}"/>
    <dgm:cxn modelId="{7234E845-AE68-40A7-BA6E-F677F8EEABA9}" type="presOf" srcId="{73D947E0-108F-4D20-A71E-3CF329F97212}" destId="{FE74F9FE-A674-4F67-AA4D-65AF5BCAAE87}" srcOrd="0" destOrd="0" presId="urn:microsoft.com/office/officeart/2005/8/layout/hList1"/>
    <dgm:cxn modelId="{73C7B146-2620-4D52-869A-477F45865738}" type="presOf" srcId="{62BCF541-9D3D-4BB3-BF03-37BA314724C2}" destId="{01DFDCA2-4CB6-4CAF-B026-E3ECB7A6B68B}" srcOrd="0" destOrd="2" presId="urn:microsoft.com/office/officeart/2005/8/layout/hList1"/>
    <dgm:cxn modelId="{5ECBF947-05AE-48AD-8273-8071663CE087}" type="presOf" srcId="{CE20504A-2FF0-47D7-B689-63B92CB9E342}" destId="{E8156FF5-D17B-4925-8BD8-0D0040B5396F}" srcOrd="0" destOrd="2" presId="urn:microsoft.com/office/officeart/2005/8/layout/hList1"/>
    <dgm:cxn modelId="{5322F748-04B0-4249-9D2E-CFD71A37CBC3}" srcId="{73D947E0-108F-4D20-A71E-3CF329F97212}" destId="{CE20504A-2FF0-47D7-B689-63B92CB9E342}" srcOrd="2" destOrd="0" parTransId="{A29BFCBB-578B-4771-9DA6-4095212B14CE}" sibTransId="{59912E3C-1114-4C56-BED7-BB4210684E90}"/>
    <dgm:cxn modelId="{AF3C5A6B-4D25-4727-A77A-18B0F9868063}" srcId="{73D947E0-108F-4D20-A71E-3CF329F97212}" destId="{60011F15-9CA6-4072-8A5E-1D825E0E0547}" srcOrd="3" destOrd="0" parTransId="{84D7E491-38B1-4D16-A83D-389AD3CBC900}" sibTransId="{297E8806-A1D7-4B25-BF63-D40736221FB8}"/>
    <dgm:cxn modelId="{F942F56C-9025-4AA1-9B36-C5AE0A93B0F5}" srcId="{4F85505A-81B6-4FDA-A144-900B71DAD946}" destId="{FEB4A941-E9FA-4A86-A673-85FF34B35F20}" srcOrd="0" destOrd="0" parTransId="{39522508-BC4E-4DD5-A744-AFEFFE36DB74}" sibTransId="{97624CC8-6315-4683-B26C-C30D552DA5A6}"/>
    <dgm:cxn modelId="{B692CB4E-4780-4AB1-A6CD-4D0D4ABB1EE2}" srcId="{E9682B4F-0217-4B50-923E-C104AA24290F}" destId="{6160D068-190D-4A92-B647-93A745EEFAD3}" srcOrd="1" destOrd="0" parTransId="{845D599B-FFDB-4E63-AD66-EF4667946D72}" sibTransId="{4BE1876C-6F75-438B-A0F7-18FEF8B2A562}"/>
    <dgm:cxn modelId="{51563A4F-C0EB-47D6-B5BC-47A4E599AD4B}" srcId="{E9682B4F-0217-4B50-923E-C104AA24290F}" destId="{0EC0C300-11E4-45CF-8418-973585107209}" srcOrd="0" destOrd="0" parTransId="{1E4DD98E-100E-46B7-B24A-408BBF69E9FA}" sibTransId="{90FAB5D1-62B3-4FF6-A07D-EE607F529C32}"/>
    <dgm:cxn modelId="{2D633B56-E147-4EFC-B9EE-6C0413F329B0}" srcId="{0DD8915E-DC14-41D6-9BB5-F49E1C265163}" destId="{4F85505A-81B6-4FDA-A144-900B71DAD946}" srcOrd="3" destOrd="0" parTransId="{D9A96E25-7BBE-4DDD-8DDE-B4970D4340A8}" sibTransId="{68F74A88-49DC-44B1-BC0D-220A7B97601C}"/>
    <dgm:cxn modelId="{C2224A56-BD18-48FC-83C4-10B59193DC64}" srcId="{B1AFA1AF-0FF8-45B3-A6D0-0E255A2F637D}" destId="{556E91CE-6FAB-4887-9F59-8AEF7855E052}" srcOrd="3" destOrd="0" parTransId="{15CD4024-2851-49BA-B9C2-A0E2961B2F75}" sibTransId="{FA714AE7-9589-4835-9C27-9D62EE0D1469}"/>
    <dgm:cxn modelId="{69A3838D-D4BF-42E5-AABF-817F45B57364}" type="presOf" srcId="{4F85505A-81B6-4FDA-A144-900B71DAD946}" destId="{D789951D-707B-45DA-AC64-9A5B4C217807}" srcOrd="0" destOrd="0" presId="urn:microsoft.com/office/officeart/2005/8/layout/hList1"/>
    <dgm:cxn modelId="{C927BF9D-AE41-4E28-A37A-AFC379265313}" type="presOf" srcId="{43B4C349-3BFC-4967-80BA-E6D65F5C7D34}" destId="{E8156FF5-D17B-4925-8BD8-0D0040B5396F}" srcOrd="0" destOrd="1" presId="urn:microsoft.com/office/officeart/2005/8/layout/hList1"/>
    <dgm:cxn modelId="{74A61B9E-CE90-495B-AE03-9D41CA95AFCA}" type="presOf" srcId="{0EC0C300-11E4-45CF-8418-973585107209}" destId="{553E8DEE-1B1A-43F6-B087-4BE6E9EF47EC}" srcOrd="0" destOrd="0" presId="urn:microsoft.com/office/officeart/2005/8/layout/hList1"/>
    <dgm:cxn modelId="{51F596B2-9D3A-4002-92B2-9739CE03D66D}" srcId="{E9682B4F-0217-4B50-923E-C104AA24290F}" destId="{85D88BBE-5294-44A8-974F-FFB3FD8897A5}" srcOrd="2" destOrd="0" parTransId="{52F88A18-9D37-4C51-8D7B-58E6443B9B06}" sibTransId="{CB9ED83D-D3BC-4982-A0CB-CC303E87B470}"/>
    <dgm:cxn modelId="{B96F47B4-64D4-4948-92C6-FCA62B69C964}" type="presOf" srcId="{30A490C8-22B4-4D68-875C-0F0DE2FF864D}" destId="{E8156FF5-D17B-4925-8BD8-0D0040B5396F}" srcOrd="0" destOrd="0" presId="urn:microsoft.com/office/officeart/2005/8/layout/hList1"/>
    <dgm:cxn modelId="{EE64F5C5-1969-4096-96A1-2C93EC7A7054}" type="presOf" srcId="{E9682B4F-0217-4B50-923E-C104AA24290F}" destId="{31A1D238-0A9F-4136-BFE0-688AEE21A1E7}" srcOrd="0" destOrd="0" presId="urn:microsoft.com/office/officeart/2005/8/layout/hList1"/>
    <dgm:cxn modelId="{4B7E3BC6-EA9F-4131-9608-4B7EC153F421}" type="presOf" srcId="{B1AFA1AF-0FF8-45B3-A6D0-0E255A2F637D}" destId="{8C1C8D8B-0E9B-4677-9CAB-317C45135DB5}" srcOrd="0" destOrd="0" presId="urn:microsoft.com/office/officeart/2005/8/layout/hList1"/>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5D4EE2D8-BE20-476F-932A-27D31013FFC5}" type="presOf" srcId="{50418D2B-9486-42DE-AFDD-1D31420040FF}" destId="{01DFDCA2-4CB6-4CAF-B026-E3ECB7A6B68B}" srcOrd="0" destOrd="0" presId="urn:microsoft.com/office/officeart/2005/8/layout/hList1"/>
    <dgm:cxn modelId="{A755A1E1-61F9-484B-BEF0-31A77E4E2913}" type="presOf" srcId="{85D88BBE-5294-44A8-974F-FFB3FD8897A5}" destId="{553E8DEE-1B1A-43F6-B087-4BE6E9EF47EC}" srcOrd="0" destOrd="2" presId="urn:microsoft.com/office/officeart/2005/8/layout/hList1"/>
    <dgm:cxn modelId="{A79954E7-A60D-4968-A9AC-095B2D00C3ED}" type="presOf" srcId="{6160D068-190D-4A92-B647-93A745EEFAD3}" destId="{553E8DEE-1B1A-43F6-B087-4BE6E9EF47EC}" srcOrd="0" destOrd="1" presId="urn:microsoft.com/office/officeart/2005/8/layout/hList1"/>
    <dgm:cxn modelId="{F0E83EF3-6743-4293-9C07-E94052672C2D}" srcId="{B1AFA1AF-0FF8-45B3-A6D0-0E255A2F637D}" destId="{62BCF541-9D3D-4BB3-BF03-37BA314724C2}" srcOrd="2" destOrd="0" parTransId="{6AE6C153-5FCC-44CD-AA87-AE885522B603}" sibTransId="{EF3E9FF4-A8E1-4B32-AC3F-E58810206C02}"/>
    <dgm:cxn modelId="{31BB47FD-11A4-4D5A-83CB-704013F57C67}" type="presOf" srcId="{0DD8915E-DC14-41D6-9BB5-F49E1C265163}" destId="{AA92EA37-95C5-4CD4-9FE2-537EA7375086}" srcOrd="0" destOrd="0" presId="urn:microsoft.com/office/officeart/2005/8/layout/hList1"/>
    <dgm:cxn modelId="{8D6D7366-D1C3-4D28-9D91-59AC3C4DF303}" type="presParOf" srcId="{AA92EA37-95C5-4CD4-9FE2-537EA7375086}" destId="{26C462FB-DA10-4CF9-9B80-2AA6BB5CBC0A}" srcOrd="0" destOrd="0" presId="urn:microsoft.com/office/officeart/2005/8/layout/hList1"/>
    <dgm:cxn modelId="{6BA8DDCB-163F-4A5E-9D4B-EF28FF557DB5}" type="presParOf" srcId="{26C462FB-DA10-4CF9-9B80-2AA6BB5CBC0A}" destId="{FE74F9FE-A674-4F67-AA4D-65AF5BCAAE87}" srcOrd="0" destOrd="0" presId="urn:microsoft.com/office/officeart/2005/8/layout/hList1"/>
    <dgm:cxn modelId="{C662EF58-90C9-4663-853D-CA21DC628F5D}" type="presParOf" srcId="{26C462FB-DA10-4CF9-9B80-2AA6BB5CBC0A}" destId="{E8156FF5-D17B-4925-8BD8-0D0040B5396F}" srcOrd="1" destOrd="0" presId="urn:microsoft.com/office/officeart/2005/8/layout/hList1"/>
    <dgm:cxn modelId="{A50F701B-AD32-47C5-A448-16B254A3B175}" type="presParOf" srcId="{AA92EA37-95C5-4CD4-9FE2-537EA7375086}" destId="{ADFA3F2E-C234-4B38-939C-433C0FA103D4}" srcOrd="1" destOrd="0" presId="urn:microsoft.com/office/officeart/2005/8/layout/hList1"/>
    <dgm:cxn modelId="{DB12B1E0-08F1-4EA2-A247-79BF8E415CA8}" type="presParOf" srcId="{AA92EA37-95C5-4CD4-9FE2-537EA7375086}" destId="{883238AD-DDED-408B-94CE-1497054BA83C}" srcOrd="2" destOrd="0" presId="urn:microsoft.com/office/officeart/2005/8/layout/hList1"/>
    <dgm:cxn modelId="{2EB7E3C5-100A-48FC-A56E-197C80DB268E}" type="presParOf" srcId="{883238AD-DDED-408B-94CE-1497054BA83C}" destId="{8C1C8D8B-0E9B-4677-9CAB-317C45135DB5}" srcOrd="0" destOrd="0" presId="urn:microsoft.com/office/officeart/2005/8/layout/hList1"/>
    <dgm:cxn modelId="{5E8DED79-8EBA-4E56-9DDE-094EC1C4805C}" type="presParOf" srcId="{883238AD-DDED-408B-94CE-1497054BA83C}" destId="{01DFDCA2-4CB6-4CAF-B026-E3ECB7A6B68B}" srcOrd="1" destOrd="0" presId="urn:microsoft.com/office/officeart/2005/8/layout/hList1"/>
    <dgm:cxn modelId="{48196914-B949-48B9-85FF-AC3DB50925D9}" type="presParOf" srcId="{AA92EA37-95C5-4CD4-9FE2-537EA7375086}" destId="{A7538C65-AE35-48F3-AF6C-25B0426D2316}" srcOrd="3" destOrd="0" presId="urn:microsoft.com/office/officeart/2005/8/layout/hList1"/>
    <dgm:cxn modelId="{B7A7D48E-DA9A-4A66-B385-55007D30916B}" type="presParOf" srcId="{AA92EA37-95C5-4CD4-9FE2-537EA7375086}" destId="{003BF9C8-76A2-4127-B490-AB8E14525842}" srcOrd="4" destOrd="0" presId="urn:microsoft.com/office/officeart/2005/8/layout/hList1"/>
    <dgm:cxn modelId="{094EEF7D-1EAA-4827-BC68-91511ACAA5C3}" type="presParOf" srcId="{003BF9C8-76A2-4127-B490-AB8E14525842}" destId="{31A1D238-0A9F-4136-BFE0-688AEE21A1E7}" srcOrd="0" destOrd="0" presId="urn:microsoft.com/office/officeart/2005/8/layout/hList1"/>
    <dgm:cxn modelId="{38FDC429-A3B2-4064-9370-E7BA8852585C}" type="presParOf" srcId="{003BF9C8-76A2-4127-B490-AB8E14525842}" destId="{553E8DEE-1B1A-43F6-B087-4BE6E9EF47EC}" srcOrd="1" destOrd="0" presId="urn:microsoft.com/office/officeart/2005/8/layout/hList1"/>
    <dgm:cxn modelId="{5928376D-6094-4C8E-BE5D-921CCAF8F0E9}" type="presParOf" srcId="{AA92EA37-95C5-4CD4-9FE2-537EA7375086}" destId="{9FC4F6AC-B348-437D-97A4-C9DEFEB9E34D}" srcOrd="5" destOrd="0" presId="urn:microsoft.com/office/officeart/2005/8/layout/hList1"/>
    <dgm:cxn modelId="{1D452D2D-C337-4666-9BC3-945A2658B462}" type="presParOf" srcId="{AA92EA37-95C5-4CD4-9FE2-537EA7375086}" destId="{3E367361-08C4-4A05-904E-B1A186A01B5E}" srcOrd="6" destOrd="0" presId="urn:microsoft.com/office/officeart/2005/8/layout/hList1"/>
    <dgm:cxn modelId="{1859DEE3-86B8-4FA7-8A16-10A106203D50}" type="presParOf" srcId="{3E367361-08C4-4A05-904E-B1A186A01B5E}" destId="{D789951D-707B-45DA-AC64-9A5B4C217807}" srcOrd="0" destOrd="0" presId="urn:microsoft.com/office/officeart/2005/8/layout/hList1"/>
    <dgm:cxn modelId="{471BCB51-BB7B-44FA-BCDB-75F7FBCCFA4E}" type="presParOf" srcId="{3E367361-08C4-4A05-904E-B1A186A01B5E}" destId="{F5C06C39-5B6E-4CC4-9C57-2E3044637F5A}" srcOrd="1" destOrd="0" presId="urn:microsoft.com/office/officeart/2005/8/layout/hList1"/>
    <dgm:cxn modelId="{E546E748-03AF-4AA9-9946-82262A6282FF}" type="presParOf" srcId="{AA92EA37-95C5-4CD4-9FE2-537EA7375086}" destId="{AA314610-AD31-4849-9979-09598511F3AA}" srcOrd="7" destOrd="0" presId="urn:microsoft.com/office/officeart/2005/8/layout/hList1"/>
    <dgm:cxn modelId="{BC34D738-B86A-40CB-A523-F3578492D8DA}" type="presParOf" srcId="{AA92EA37-95C5-4CD4-9FE2-537EA7375086}" destId="{6BA51EBD-8C8B-43A8-B9A9-E310CE03DBDD}" srcOrd="8" destOrd="0" presId="urn:microsoft.com/office/officeart/2005/8/layout/hList1"/>
    <dgm:cxn modelId="{15EB635E-5731-4497-9F9E-31B66E05F411}" type="presParOf" srcId="{6BA51EBD-8C8B-43A8-B9A9-E310CE03DBDD}" destId="{22F7C5C5-0220-4B62-BD78-B86472605F0F}" srcOrd="0" destOrd="0" presId="urn:microsoft.com/office/officeart/2005/8/layout/hList1"/>
    <dgm:cxn modelId="{90ECB878-ACCA-4836-94CB-4B97F021850B}" type="presParOf" srcId="{6BA51EBD-8C8B-43A8-B9A9-E310CE03DBDD}" destId="{D7E7F930-4D8E-4AF2-80B6-228308F5683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74F9FE-A674-4F67-AA4D-65AF5BCAAE87}">
      <dsp:nvSpPr>
        <dsp:cNvPr id="0" name=""/>
        <dsp:cNvSpPr/>
      </dsp:nvSpPr>
      <dsp:spPr>
        <a:xfrm>
          <a:off x="4929" y="114"/>
          <a:ext cx="1889521" cy="755808"/>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Experience Level</a:t>
          </a:r>
        </a:p>
      </dsp:txBody>
      <dsp:txXfrm>
        <a:off x="4929" y="114"/>
        <a:ext cx="1889521" cy="755808"/>
      </dsp:txXfrm>
    </dsp:sp>
    <dsp:sp modelId="{E8156FF5-D17B-4925-8BD8-0D0040B5396F}">
      <dsp:nvSpPr>
        <dsp:cNvPr id="0" name=""/>
        <dsp:cNvSpPr/>
      </dsp:nvSpPr>
      <dsp:spPr>
        <a:xfrm>
          <a:off x="4929" y="755922"/>
          <a:ext cx="1889521" cy="1712880"/>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solidFill>
                <a:schemeClr val="accent3"/>
              </a:solidFill>
              <a:latin typeface="Gill Sans Nova Light" panose="020B0302020104020203" pitchFamily="34" charset="0"/>
              <a:cs typeface="Gill Sans Light" panose="020B0302020104020203" pitchFamily="34" charset="-79"/>
            </a:rPr>
            <a:t>EN - Entry Level</a:t>
          </a:r>
        </a:p>
        <a:p>
          <a:pPr marL="171450" lvl="1" indent="-171450" algn="l" defTabSz="711200">
            <a:lnSpc>
              <a:spcPct val="90000"/>
            </a:lnSpc>
            <a:spcBef>
              <a:spcPct val="0"/>
            </a:spcBef>
            <a:spcAft>
              <a:spcPct val="15000"/>
            </a:spcAft>
            <a:buChar char="•"/>
          </a:pPr>
          <a:r>
            <a:rPr lang="en-US" sz="1600" b="0" i="0" kern="1200" dirty="0">
              <a:solidFill>
                <a:schemeClr val="accent3"/>
              </a:solidFill>
              <a:latin typeface="Gill Sans Nova Light" panose="020B0302020104020203" pitchFamily="34" charset="0"/>
              <a:cs typeface="Gill Sans Light" panose="020B0302020104020203" pitchFamily="34" charset="-79"/>
            </a:rPr>
            <a:t>ML - Mid Level</a:t>
          </a:r>
        </a:p>
        <a:p>
          <a:pPr marL="171450" lvl="1" indent="-171450" algn="l" defTabSz="711200">
            <a:lnSpc>
              <a:spcPct val="90000"/>
            </a:lnSpc>
            <a:spcBef>
              <a:spcPct val="0"/>
            </a:spcBef>
            <a:spcAft>
              <a:spcPct val="15000"/>
            </a:spcAft>
            <a:buChar char="•"/>
          </a:pPr>
          <a:r>
            <a:rPr lang="en-US" sz="1600" b="0" i="0" kern="1200" dirty="0">
              <a:solidFill>
                <a:schemeClr val="accent3"/>
              </a:solidFill>
              <a:latin typeface="Gill Sans Nova Light" panose="020B0302020104020203" pitchFamily="34" charset="0"/>
              <a:cs typeface="Gill Sans Light" panose="020B0302020104020203" pitchFamily="34" charset="-79"/>
            </a:rPr>
            <a:t>SE - Senior Level</a:t>
          </a:r>
        </a:p>
        <a:p>
          <a:pPr marL="171450" lvl="1" indent="-171450" algn="l" defTabSz="711200">
            <a:lnSpc>
              <a:spcPct val="90000"/>
            </a:lnSpc>
            <a:spcBef>
              <a:spcPct val="0"/>
            </a:spcBef>
            <a:spcAft>
              <a:spcPct val="15000"/>
            </a:spcAft>
            <a:buChar char="•"/>
          </a:pPr>
          <a:r>
            <a:rPr lang="en-US" sz="1600" b="0" i="0" kern="1200" dirty="0">
              <a:solidFill>
                <a:schemeClr val="accent3"/>
              </a:solidFill>
              <a:latin typeface="Gill Sans Nova Light" panose="020B0302020104020203" pitchFamily="34" charset="0"/>
              <a:cs typeface="Gill Sans Light" panose="020B0302020104020203" pitchFamily="34" charset="-79"/>
            </a:rPr>
            <a:t>EX - Executive Level</a:t>
          </a:r>
        </a:p>
      </dsp:txBody>
      <dsp:txXfrm>
        <a:off x="4929" y="755922"/>
        <a:ext cx="1889521" cy="1712880"/>
      </dsp:txXfrm>
    </dsp:sp>
    <dsp:sp modelId="{8C1C8D8B-0E9B-4677-9CAB-317C45135DB5}">
      <dsp:nvSpPr>
        <dsp:cNvPr id="0" name=""/>
        <dsp:cNvSpPr/>
      </dsp:nvSpPr>
      <dsp:spPr>
        <a:xfrm>
          <a:off x="2158984" y="114"/>
          <a:ext cx="1889521" cy="755808"/>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Employment Type</a:t>
          </a:r>
        </a:p>
      </dsp:txBody>
      <dsp:txXfrm>
        <a:off x="2158984" y="114"/>
        <a:ext cx="1889521" cy="755808"/>
      </dsp:txXfrm>
    </dsp:sp>
    <dsp:sp modelId="{01DFDCA2-4CB6-4CAF-B026-E3ECB7A6B68B}">
      <dsp:nvSpPr>
        <dsp:cNvPr id="0" name=""/>
        <dsp:cNvSpPr/>
      </dsp:nvSpPr>
      <dsp:spPr>
        <a:xfrm>
          <a:off x="2158984" y="755922"/>
          <a:ext cx="1889521" cy="1712880"/>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solidFill>
                <a:schemeClr val="accent3"/>
              </a:solidFill>
              <a:latin typeface="Gill Sans Nova Light" panose="020B0302020104020203" pitchFamily="34" charset="0"/>
              <a:cs typeface="Gill Sans Light" panose="020B0302020104020203" pitchFamily="34" charset="-79"/>
            </a:rPr>
            <a:t>FT - Full Time</a:t>
          </a:r>
        </a:p>
        <a:p>
          <a:pPr marL="171450" lvl="1" indent="-171450" algn="l" defTabSz="711200">
            <a:lnSpc>
              <a:spcPct val="90000"/>
            </a:lnSpc>
            <a:spcBef>
              <a:spcPct val="0"/>
            </a:spcBef>
            <a:spcAft>
              <a:spcPct val="15000"/>
            </a:spcAft>
            <a:buChar char="•"/>
          </a:pPr>
          <a:r>
            <a:rPr lang="en-US" sz="1600" b="0" i="0" kern="1200" dirty="0">
              <a:solidFill>
                <a:schemeClr val="accent3"/>
              </a:solidFill>
              <a:latin typeface="Gill Sans Nova Light" panose="020B0302020104020203" pitchFamily="34" charset="0"/>
              <a:cs typeface="Gill Sans Light" panose="020B0302020104020203" pitchFamily="34" charset="-79"/>
            </a:rPr>
            <a:t>PT - Part Time</a:t>
          </a:r>
        </a:p>
        <a:p>
          <a:pPr marL="171450" lvl="1" indent="-171450" algn="l" defTabSz="711200">
            <a:lnSpc>
              <a:spcPct val="90000"/>
            </a:lnSpc>
            <a:spcBef>
              <a:spcPct val="0"/>
            </a:spcBef>
            <a:spcAft>
              <a:spcPct val="15000"/>
            </a:spcAft>
            <a:buChar char="•"/>
          </a:pPr>
          <a:r>
            <a:rPr lang="en-US" sz="1600" b="0" i="0" kern="1200" dirty="0">
              <a:solidFill>
                <a:schemeClr val="accent3"/>
              </a:solidFill>
              <a:latin typeface="Gill Sans Nova Light" panose="020B0302020104020203" pitchFamily="34" charset="0"/>
              <a:cs typeface="Gill Sans Light" panose="020B0302020104020203" pitchFamily="34" charset="-79"/>
            </a:rPr>
            <a:t>CT - Contract</a:t>
          </a:r>
        </a:p>
        <a:p>
          <a:pPr marL="171450" lvl="1" indent="-171450" algn="l" defTabSz="711200">
            <a:lnSpc>
              <a:spcPct val="90000"/>
            </a:lnSpc>
            <a:spcBef>
              <a:spcPct val="0"/>
            </a:spcBef>
            <a:spcAft>
              <a:spcPct val="15000"/>
            </a:spcAft>
            <a:buChar char="•"/>
          </a:pPr>
          <a:r>
            <a:rPr lang="en-US" sz="1600" b="0" i="0" kern="1200" dirty="0">
              <a:solidFill>
                <a:schemeClr val="accent3"/>
              </a:solidFill>
              <a:latin typeface="Gill Sans Nova Light" panose="020B0302020104020203" pitchFamily="34" charset="0"/>
              <a:cs typeface="Gill Sans Light" panose="020B0302020104020203" pitchFamily="34" charset="-79"/>
            </a:rPr>
            <a:t>FL - Freelancer</a:t>
          </a:r>
        </a:p>
      </dsp:txBody>
      <dsp:txXfrm>
        <a:off x="2158984" y="755922"/>
        <a:ext cx="1889521" cy="1712880"/>
      </dsp:txXfrm>
    </dsp:sp>
    <dsp:sp modelId="{31A1D238-0A9F-4136-BFE0-688AEE21A1E7}">
      <dsp:nvSpPr>
        <dsp:cNvPr id="0" name=""/>
        <dsp:cNvSpPr/>
      </dsp:nvSpPr>
      <dsp:spPr>
        <a:xfrm>
          <a:off x="4313039" y="114"/>
          <a:ext cx="1889521" cy="755808"/>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Company Size</a:t>
          </a:r>
        </a:p>
      </dsp:txBody>
      <dsp:txXfrm>
        <a:off x="4313039" y="114"/>
        <a:ext cx="1889521" cy="755808"/>
      </dsp:txXfrm>
    </dsp:sp>
    <dsp:sp modelId="{553E8DEE-1B1A-43F6-B087-4BE6E9EF47EC}">
      <dsp:nvSpPr>
        <dsp:cNvPr id="0" name=""/>
        <dsp:cNvSpPr/>
      </dsp:nvSpPr>
      <dsp:spPr>
        <a:xfrm>
          <a:off x="4313039" y="755922"/>
          <a:ext cx="1889521" cy="1712880"/>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solidFill>
                <a:schemeClr val="accent3"/>
              </a:solidFill>
              <a:latin typeface="Gill Sans Nova Light" panose="020B0302020104020203" pitchFamily="34" charset="0"/>
              <a:cs typeface="Gill Sans Light" panose="020B0302020104020203" pitchFamily="34" charset="-79"/>
            </a:rPr>
            <a:t>L - Large</a:t>
          </a:r>
        </a:p>
        <a:p>
          <a:pPr marL="171450" lvl="1" indent="-171450" algn="l" defTabSz="711200">
            <a:lnSpc>
              <a:spcPct val="90000"/>
            </a:lnSpc>
            <a:spcBef>
              <a:spcPct val="0"/>
            </a:spcBef>
            <a:spcAft>
              <a:spcPct val="15000"/>
            </a:spcAft>
            <a:buChar char="•"/>
          </a:pPr>
          <a:r>
            <a:rPr lang="en-US" sz="1600" b="0" i="0" kern="1200" dirty="0">
              <a:solidFill>
                <a:schemeClr val="accent3"/>
              </a:solidFill>
              <a:latin typeface="Gill Sans Nova Light" panose="020B0302020104020203" pitchFamily="34" charset="0"/>
              <a:cs typeface="Gill Sans Light" panose="020B0302020104020203" pitchFamily="34" charset="-79"/>
            </a:rPr>
            <a:t>M - Medium</a:t>
          </a:r>
        </a:p>
        <a:p>
          <a:pPr marL="171450" lvl="1" indent="-171450" algn="l" defTabSz="711200">
            <a:lnSpc>
              <a:spcPct val="90000"/>
            </a:lnSpc>
            <a:spcBef>
              <a:spcPct val="0"/>
            </a:spcBef>
            <a:spcAft>
              <a:spcPct val="15000"/>
            </a:spcAft>
            <a:buChar char="•"/>
          </a:pPr>
          <a:r>
            <a:rPr lang="en-US" sz="1600" b="0" i="0" kern="1200" dirty="0">
              <a:solidFill>
                <a:schemeClr val="accent3"/>
              </a:solidFill>
              <a:latin typeface="Gill Sans Nova Light" panose="020B0302020104020203" pitchFamily="34" charset="0"/>
              <a:cs typeface="Gill Sans Light" panose="020B0302020104020203" pitchFamily="34" charset="-79"/>
            </a:rPr>
            <a:t>S - Small</a:t>
          </a:r>
        </a:p>
      </dsp:txBody>
      <dsp:txXfrm>
        <a:off x="4313039" y="755922"/>
        <a:ext cx="1889521" cy="1712880"/>
      </dsp:txXfrm>
    </dsp:sp>
    <dsp:sp modelId="{D789951D-707B-45DA-AC64-9A5B4C217807}">
      <dsp:nvSpPr>
        <dsp:cNvPr id="0" name=""/>
        <dsp:cNvSpPr/>
      </dsp:nvSpPr>
      <dsp:spPr>
        <a:xfrm>
          <a:off x="6467094" y="114"/>
          <a:ext cx="1889521" cy="755808"/>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Employee Residence</a:t>
          </a:r>
        </a:p>
      </dsp:txBody>
      <dsp:txXfrm>
        <a:off x="6467094" y="114"/>
        <a:ext cx="1889521" cy="755808"/>
      </dsp:txXfrm>
    </dsp:sp>
    <dsp:sp modelId="{F5C06C39-5B6E-4CC4-9C57-2E3044637F5A}">
      <dsp:nvSpPr>
        <dsp:cNvPr id="0" name=""/>
        <dsp:cNvSpPr/>
      </dsp:nvSpPr>
      <dsp:spPr>
        <a:xfrm>
          <a:off x="6467094" y="755922"/>
          <a:ext cx="1889521" cy="1712880"/>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US" sz="1600" b="0" i="0" kern="1200" dirty="0">
              <a:solidFill>
                <a:schemeClr val="accent3"/>
              </a:solidFill>
              <a:latin typeface="Gill Sans Nova Light" panose="020B0302020104020203" pitchFamily="34" charset="0"/>
              <a:cs typeface="Gill Sans Light" panose="020B0302020104020203" pitchFamily="34" charset="-79"/>
            </a:rPr>
            <a:t>Change the employee reside code to the employee reside country name of the employee</a:t>
          </a:r>
        </a:p>
      </dsp:txBody>
      <dsp:txXfrm>
        <a:off x="6467094" y="755922"/>
        <a:ext cx="1889521" cy="1712880"/>
      </dsp:txXfrm>
    </dsp:sp>
    <dsp:sp modelId="{22F7C5C5-0220-4B62-BD78-B86472605F0F}">
      <dsp:nvSpPr>
        <dsp:cNvPr id="0" name=""/>
        <dsp:cNvSpPr/>
      </dsp:nvSpPr>
      <dsp:spPr>
        <a:xfrm>
          <a:off x="8621148" y="114"/>
          <a:ext cx="1889521" cy="755808"/>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Company Location</a:t>
          </a:r>
        </a:p>
      </dsp:txBody>
      <dsp:txXfrm>
        <a:off x="8621148" y="114"/>
        <a:ext cx="1889521" cy="755808"/>
      </dsp:txXfrm>
    </dsp:sp>
    <dsp:sp modelId="{D7E7F930-4D8E-4AF2-80B6-228308F56830}">
      <dsp:nvSpPr>
        <dsp:cNvPr id="0" name=""/>
        <dsp:cNvSpPr/>
      </dsp:nvSpPr>
      <dsp:spPr>
        <a:xfrm>
          <a:off x="8621148" y="755922"/>
          <a:ext cx="1889521" cy="1712880"/>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US" sz="1600" b="0" i="0" kern="1200" dirty="0">
              <a:solidFill>
                <a:schemeClr val="accent3"/>
              </a:solidFill>
              <a:latin typeface="Gill Sans Nova Light" panose="020B0302020104020203" pitchFamily="34" charset="0"/>
              <a:cs typeface="Gill Sans Light" panose="020B0302020104020203" pitchFamily="34" charset="-79"/>
            </a:rPr>
            <a:t>Replace "country code" with "country name."</a:t>
          </a:r>
        </a:p>
      </dsp:txBody>
      <dsp:txXfrm>
        <a:off x="8621148" y="755922"/>
        <a:ext cx="1889521" cy="17128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7/6/2024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7/6/2024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6</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9.png"/><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normAutofit fontScale="90000"/>
          </a:bodyPr>
          <a:lstStyle/>
          <a:p>
            <a:r>
              <a:rPr lang="en-US" sz="5400" dirty="0"/>
              <a:t>EMPLOYEE SALARIES FOR DIFFERENT JOB ROLES</a:t>
            </a:r>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p:txBody>
          <a:bodyPr/>
          <a:lstStyle/>
          <a:p>
            <a:r>
              <a:rPr lang="en-US" dirty="0"/>
              <a:t>Adepegba David .A.</a:t>
            </a:r>
          </a:p>
        </p:txBody>
      </p:sp>
      <p:pic>
        <p:nvPicPr>
          <p:cNvPr id="7" name="Picture 6">
            <a:extLst>
              <a:ext uri="{FF2B5EF4-FFF2-40B4-BE49-F238E27FC236}">
                <a16:creationId xmlns:a16="http://schemas.microsoft.com/office/drawing/2014/main" id="{79585424-1637-4310-9235-600E8DEA96E0}"/>
              </a:ext>
            </a:extLst>
          </p:cNvPr>
          <p:cNvPicPr>
            <a:picLocks noChangeAspect="1"/>
          </p:cNvPicPr>
          <p:nvPr/>
        </p:nvPicPr>
        <p:blipFill>
          <a:blip r:embed="rId2"/>
          <a:stretch>
            <a:fillRect/>
          </a:stretch>
        </p:blipFill>
        <p:spPr>
          <a:xfrm>
            <a:off x="10683814" y="3931052"/>
            <a:ext cx="1043589" cy="1054130"/>
          </a:xfrm>
          <a:prstGeom prst="rect">
            <a:avLst/>
          </a:prstGeom>
        </p:spPr>
      </p:pic>
    </p:spTree>
    <p:extLst>
      <p:ext uri="{BB962C8B-B14F-4D97-AF65-F5344CB8AC3E}">
        <p14:creationId xmlns:p14="http://schemas.microsoft.com/office/powerpoint/2010/main" val="1563980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55955" y="123547"/>
            <a:ext cx="10515600" cy="1325880"/>
          </a:xfrm>
        </p:spPr>
        <p:txBody>
          <a:bodyPr>
            <a:normAutofit/>
          </a:bodyPr>
          <a:lstStyle/>
          <a:p>
            <a:pPr rtl="0">
              <a:defRPr lang="en-US" sz="1600" b="0" i="0" u="none" strike="noStrike" kern="1200" spc="0" baseline="0">
                <a:solidFill>
                  <a:srgbClr val="786C3B"/>
                </a:solidFill>
                <a:latin typeface="+mn-lt"/>
                <a:ea typeface="+mn-ea"/>
                <a:cs typeface="+mn-cs"/>
              </a:defRPr>
            </a:pPr>
            <a:r>
              <a:rPr lang="en-US" sz="3200" b="0" i="0" u="none" strike="noStrike" kern="1200" spc="0" baseline="0" dirty="0">
                <a:solidFill>
                  <a:srgbClr val="786C3B"/>
                </a:solidFill>
                <a:latin typeface="+mn-lt"/>
                <a:ea typeface="+mn-ea"/>
                <a:cs typeface="+mn-cs"/>
              </a:rPr>
              <a:t>Average Salary in USD by Work Year</a:t>
            </a:r>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10</a:t>
            </a:fld>
            <a:endParaRPr lang="en-US" dirty="0"/>
          </a:p>
        </p:txBody>
      </p:sp>
      <p:pic>
        <p:nvPicPr>
          <p:cNvPr id="3" name="Picture 2">
            <a:extLst>
              <a:ext uri="{FF2B5EF4-FFF2-40B4-BE49-F238E27FC236}">
                <a16:creationId xmlns:a16="http://schemas.microsoft.com/office/drawing/2014/main" id="{BEC7B02D-B77B-4314-8DA1-53A4F5295577}"/>
              </a:ext>
            </a:extLst>
          </p:cNvPr>
          <p:cNvPicPr>
            <a:picLocks noChangeAspect="1"/>
          </p:cNvPicPr>
          <p:nvPr/>
        </p:nvPicPr>
        <p:blipFill>
          <a:blip r:embed="rId2"/>
          <a:stretch>
            <a:fillRect/>
          </a:stretch>
        </p:blipFill>
        <p:spPr>
          <a:xfrm>
            <a:off x="138738" y="6132513"/>
            <a:ext cx="1847248" cy="725487"/>
          </a:xfrm>
          <a:prstGeom prst="rect">
            <a:avLst/>
          </a:prstGeom>
        </p:spPr>
      </p:pic>
      <p:grpSp>
        <p:nvGrpSpPr>
          <p:cNvPr id="9" name="Group 8">
            <a:extLst>
              <a:ext uri="{FF2B5EF4-FFF2-40B4-BE49-F238E27FC236}">
                <a16:creationId xmlns:a16="http://schemas.microsoft.com/office/drawing/2014/main" id="{87619B56-3AB4-424A-9ABE-0E5C44A75F59}"/>
              </a:ext>
            </a:extLst>
          </p:cNvPr>
          <p:cNvGrpSpPr/>
          <p:nvPr/>
        </p:nvGrpSpPr>
        <p:grpSpPr>
          <a:xfrm>
            <a:off x="2032986" y="1296140"/>
            <a:ext cx="8238874" cy="4559118"/>
            <a:chOff x="0" y="0"/>
            <a:chExt cx="5124583" cy="3474720"/>
          </a:xfrm>
        </p:grpSpPr>
        <p:sp>
          <p:nvSpPr>
            <p:cNvPr id="10" name="Rectangle: Rounded Corners 9">
              <a:extLst>
                <a:ext uri="{FF2B5EF4-FFF2-40B4-BE49-F238E27FC236}">
                  <a16:creationId xmlns:a16="http://schemas.microsoft.com/office/drawing/2014/main" id="{57C477E2-4422-450F-B5DE-DDE052A18B6F}"/>
                </a:ext>
              </a:extLst>
            </p:cNvPr>
            <p:cNvSpPr/>
            <p:nvPr/>
          </p:nvSpPr>
          <p:spPr>
            <a:xfrm>
              <a:off x="0" y="0"/>
              <a:ext cx="5124583" cy="3474720"/>
            </a:xfrm>
            <a:prstGeom prst="roundRect">
              <a:avLst/>
            </a:prstGeom>
            <a:solidFill>
              <a:srgbClr val="F5F5DC"/>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aphicFrame>
          <p:nvGraphicFramePr>
            <p:cNvPr id="11" name="Chart 10">
              <a:extLst>
                <a:ext uri="{FF2B5EF4-FFF2-40B4-BE49-F238E27FC236}">
                  <a16:creationId xmlns:a16="http://schemas.microsoft.com/office/drawing/2014/main" id="{8E14DD24-E9A5-4A17-BE59-8736F93F5C02}"/>
                </a:ext>
              </a:extLst>
            </p:cNvPr>
            <p:cNvGraphicFramePr>
              <a:graphicFrameLocks/>
            </p:cNvGraphicFramePr>
            <p:nvPr>
              <p:extLst>
                <p:ext uri="{D42A27DB-BD31-4B8C-83A1-F6EECF244321}">
                  <p14:modId xmlns:p14="http://schemas.microsoft.com/office/powerpoint/2010/main" val="209472717"/>
                </p:ext>
              </p:extLst>
            </p:nvPr>
          </p:nvGraphicFramePr>
          <p:xfrm>
            <a:off x="128042" y="4758"/>
            <a:ext cx="4940201" cy="3393117"/>
          </p:xfrm>
          <a:graphic>
            <a:graphicData uri="http://schemas.openxmlformats.org/drawingml/2006/chart">
              <c:chart xmlns:c="http://schemas.openxmlformats.org/drawingml/2006/chart" xmlns:r="http://schemas.openxmlformats.org/officeDocument/2006/relationships" r:id="rId3"/>
            </a:graphicData>
          </a:graphic>
        </p:graphicFrame>
        <p:pic>
          <p:nvPicPr>
            <p:cNvPr id="16" name="Picture 15">
              <a:extLst>
                <a:ext uri="{FF2B5EF4-FFF2-40B4-BE49-F238E27FC236}">
                  <a16:creationId xmlns:a16="http://schemas.microsoft.com/office/drawing/2014/main" id="{0C69D8BE-398F-4EA2-9D62-0EE4A24C15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5830" y="176479"/>
              <a:ext cx="378071" cy="341200"/>
            </a:xfrm>
            <a:prstGeom prst="rect">
              <a:avLst/>
            </a:prstGeom>
            <a:ln>
              <a:noFill/>
            </a:ln>
          </p:spPr>
        </p:pic>
      </p:grpSp>
    </p:spTree>
    <p:extLst>
      <p:ext uri="{BB962C8B-B14F-4D97-AF65-F5344CB8AC3E}">
        <p14:creationId xmlns:p14="http://schemas.microsoft.com/office/powerpoint/2010/main" val="3707102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55955" y="123547"/>
            <a:ext cx="10515600" cy="1325880"/>
          </a:xfrm>
        </p:spPr>
        <p:txBody>
          <a:bodyPr>
            <a:normAutofit/>
          </a:bodyPr>
          <a:lstStyle/>
          <a:p>
            <a:pPr rtl="0">
              <a:defRPr lang="en-US" sz="1600" b="0" i="0" u="none" strike="noStrike" kern="1200" spc="0" baseline="0">
                <a:solidFill>
                  <a:srgbClr val="786C3B"/>
                </a:solidFill>
                <a:latin typeface="+mn-lt"/>
                <a:ea typeface="+mn-ea"/>
                <a:cs typeface="+mn-cs"/>
              </a:defRPr>
            </a:pPr>
            <a:r>
              <a:rPr lang="en-US" sz="3200" b="0" i="0" u="none" strike="noStrike" kern="1200" spc="0" baseline="0" dirty="0">
                <a:solidFill>
                  <a:srgbClr val="786C3B"/>
                </a:solidFill>
                <a:latin typeface="+mn-lt"/>
                <a:ea typeface="+mn-ea"/>
                <a:cs typeface="+mn-cs"/>
              </a:rPr>
              <a:t>Average Salary in Different Currencies</a:t>
            </a:r>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11</a:t>
            </a:fld>
            <a:endParaRPr lang="en-US" dirty="0"/>
          </a:p>
        </p:txBody>
      </p:sp>
      <p:pic>
        <p:nvPicPr>
          <p:cNvPr id="3" name="Picture 2">
            <a:extLst>
              <a:ext uri="{FF2B5EF4-FFF2-40B4-BE49-F238E27FC236}">
                <a16:creationId xmlns:a16="http://schemas.microsoft.com/office/drawing/2014/main" id="{BEC7B02D-B77B-4314-8DA1-53A4F5295577}"/>
              </a:ext>
            </a:extLst>
          </p:cNvPr>
          <p:cNvPicPr>
            <a:picLocks noChangeAspect="1"/>
          </p:cNvPicPr>
          <p:nvPr/>
        </p:nvPicPr>
        <p:blipFill>
          <a:blip r:embed="rId2"/>
          <a:stretch>
            <a:fillRect/>
          </a:stretch>
        </p:blipFill>
        <p:spPr>
          <a:xfrm>
            <a:off x="138738" y="6132513"/>
            <a:ext cx="1847248" cy="725487"/>
          </a:xfrm>
          <a:prstGeom prst="rect">
            <a:avLst/>
          </a:prstGeom>
        </p:spPr>
      </p:pic>
      <p:grpSp>
        <p:nvGrpSpPr>
          <p:cNvPr id="9" name="Group 8">
            <a:extLst>
              <a:ext uri="{FF2B5EF4-FFF2-40B4-BE49-F238E27FC236}">
                <a16:creationId xmlns:a16="http://schemas.microsoft.com/office/drawing/2014/main" id="{34753894-AE44-45F7-92D9-020D1F931974}"/>
              </a:ext>
            </a:extLst>
          </p:cNvPr>
          <p:cNvGrpSpPr/>
          <p:nvPr/>
        </p:nvGrpSpPr>
        <p:grpSpPr>
          <a:xfrm>
            <a:off x="568171" y="1242874"/>
            <a:ext cx="11042492" cy="4623458"/>
            <a:chOff x="0" y="0"/>
            <a:chExt cx="5110278" cy="3470341"/>
          </a:xfrm>
        </p:grpSpPr>
        <p:sp>
          <p:nvSpPr>
            <p:cNvPr id="10" name="Rectangle: Rounded Corners 9">
              <a:extLst>
                <a:ext uri="{FF2B5EF4-FFF2-40B4-BE49-F238E27FC236}">
                  <a16:creationId xmlns:a16="http://schemas.microsoft.com/office/drawing/2014/main" id="{676367C5-0900-446B-B46D-D0183867734D}"/>
                </a:ext>
              </a:extLst>
            </p:cNvPr>
            <p:cNvSpPr/>
            <p:nvPr/>
          </p:nvSpPr>
          <p:spPr>
            <a:xfrm>
              <a:off x="0" y="0"/>
              <a:ext cx="5110278" cy="3470341"/>
            </a:xfrm>
            <a:prstGeom prst="roundRect">
              <a:avLst/>
            </a:prstGeom>
            <a:solidFill>
              <a:srgbClr val="F5F5DC"/>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aphicFrame>
          <p:nvGraphicFramePr>
            <p:cNvPr id="11" name="Chart 10">
              <a:extLst>
                <a:ext uri="{FF2B5EF4-FFF2-40B4-BE49-F238E27FC236}">
                  <a16:creationId xmlns:a16="http://schemas.microsoft.com/office/drawing/2014/main" id="{0AE52C6F-2736-47E1-8CFD-575DCF7E21CE}"/>
                </a:ext>
              </a:extLst>
            </p:cNvPr>
            <p:cNvGraphicFramePr>
              <a:graphicFrameLocks/>
            </p:cNvGraphicFramePr>
            <p:nvPr/>
          </p:nvGraphicFramePr>
          <p:xfrm>
            <a:off x="122461" y="82446"/>
            <a:ext cx="4927854" cy="3386627"/>
          </p:xfrm>
          <a:graphic>
            <a:graphicData uri="http://schemas.openxmlformats.org/drawingml/2006/chart">
              <c:chart xmlns:c="http://schemas.openxmlformats.org/drawingml/2006/chart" xmlns:r="http://schemas.openxmlformats.org/officeDocument/2006/relationships" r:id="rId3"/>
            </a:graphicData>
          </a:graphic>
        </p:graphicFrame>
        <p:pic>
          <p:nvPicPr>
            <p:cNvPr id="16" name="Picture 15">
              <a:extLst>
                <a:ext uri="{FF2B5EF4-FFF2-40B4-BE49-F238E27FC236}">
                  <a16:creationId xmlns:a16="http://schemas.microsoft.com/office/drawing/2014/main" id="{7428478F-EFC8-4F62-BECA-2439250148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3402" y="158571"/>
              <a:ext cx="404414" cy="382549"/>
            </a:xfrm>
            <a:prstGeom prst="rect">
              <a:avLst/>
            </a:prstGeom>
            <a:solidFill>
              <a:srgbClr val="F5F5DC"/>
            </a:solidFill>
            <a:ln>
              <a:noFill/>
            </a:ln>
          </p:spPr>
        </p:pic>
      </p:grpSp>
    </p:spTree>
    <p:extLst>
      <p:ext uri="{BB962C8B-B14F-4D97-AF65-F5344CB8AC3E}">
        <p14:creationId xmlns:p14="http://schemas.microsoft.com/office/powerpoint/2010/main" val="2279053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55955" y="123547"/>
            <a:ext cx="10515600" cy="1325880"/>
          </a:xfrm>
        </p:spPr>
        <p:txBody>
          <a:bodyPr>
            <a:normAutofit/>
          </a:bodyPr>
          <a:lstStyle/>
          <a:p>
            <a:pPr rtl="0">
              <a:defRPr lang="en-US" sz="1600" b="0" i="0" u="none" strike="noStrike" kern="1200" spc="0" baseline="0">
                <a:solidFill>
                  <a:srgbClr val="786C3B"/>
                </a:solidFill>
                <a:latin typeface="+mn-lt"/>
                <a:ea typeface="+mn-ea"/>
                <a:cs typeface="+mn-cs"/>
              </a:defRPr>
            </a:pPr>
            <a:r>
              <a:rPr lang="en-US" sz="3200" b="0" i="0" u="none" strike="noStrike" kern="1200" spc="0" baseline="0" dirty="0">
                <a:solidFill>
                  <a:srgbClr val="786C3B"/>
                </a:solidFill>
                <a:latin typeface="+mn-lt"/>
                <a:ea typeface="+mn-ea"/>
                <a:cs typeface="+mn-cs"/>
              </a:rPr>
              <a:t>Remote Ratio by Average Salary in USD</a:t>
            </a:r>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12</a:t>
            </a:fld>
            <a:endParaRPr lang="en-US" dirty="0"/>
          </a:p>
        </p:txBody>
      </p:sp>
      <p:pic>
        <p:nvPicPr>
          <p:cNvPr id="3" name="Picture 2">
            <a:extLst>
              <a:ext uri="{FF2B5EF4-FFF2-40B4-BE49-F238E27FC236}">
                <a16:creationId xmlns:a16="http://schemas.microsoft.com/office/drawing/2014/main" id="{BEC7B02D-B77B-4314-8DA1-53A4F5295577}"/>
              </a:ext>
            </a:extLst>
          </p:cNvPr>
          <p:cNvPicPr>
            <a:picLocks noChangeAspect="1"/>
          </p:cNvPicPr>
          <p:nvPr/>
        </p:nvPicPr>
        <p:blipFill>
          <a:blip r:embed="rId2"/>
          <a:stretch>
            <a:fillRect/>
          </a:stretch>
        </p:blipFill>
        <p:spPr>
          <a:xfrm>
            <a:off x="138738" y="6132513"/>
            <a:ext cx="1847248" cy="725487"/>
          </a:xfrm>
          <a:prstGeom prst="rect">
            <a:avLst/>
          </a:prstGeom>
        </p:spPr>
      </p:pic>
      <p:grpSp>
        <p:nvGrpSpPr>
          <p:cNvPr id="9" name="Group 8">
            <a:extLst>
              <a:ext uri="{FF2B5EF4-FFF2-40B4-BE49-F238E27FC236}">
                <a16:creationId xmlns:a16="http://schemas.microsoft.com/office/drawing/2014/main" id="{2A07C0C4-B360-43F7-8645-5661E38B19E4}"/>
              </a:ext>
            </a:extLst>
          </p:cNvPr>
          <p:cNvGrpSpPr/>
          <p:nvPr/>
        </p:nvGrpSpPr>
        <p:grpSpPr>
          <a:xfrm>
            <a:off x="3142695" y="1571349"/>
            <a:ext cx="5906610" cy="4301230"/>
            <a:chOff x="0" y="0"/>
            <a:chExt cx="3141896" cy="3017520"/>
          </a:xfrm>
        </p:grpSpPr>
        <p:sp>
          <p:nvSpPr>
            <p:cNvPr id="10" name="Rectangle: Rounded Corners 9">
              <a:extLst>
                <a:ext uri="{FF2B5EF4-FFF2-40B4-BE49-F238E27FC236}">
                  <a16:creationId xmlns:a16="http://schemas.microsoft.com/office/drawing/2014/main" id="{8F2F3A7C-481A-4C86-AAB5-F8E621CFF8F8}"/>
                </a:ext>
              </a:extLst>
            </p:cNvPr>
            <p:cNvSpPr/>
            <p:nvPr/>
          </p:nvSpPr>
          <p:spPr>
            <a:xfrm>
              <a:off x="0" y="0"/>
              <a:ext cx="3141896" cy="3017520"/>
            </a:xfrm>
            <a:prstGeom prst="roundRect">
              <a:avLst/>
            </a:prstGeom>
            <a:solidFill>
              <a:srgbClr val="F5F5DC"/>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aphicFrame>
          <p:nvGraphicFramePr>
            <p:cNvPr id="11" name="Chart 10">
              <a:extLst>
                <a:ext uri="{FF2B5EF4-FFF2-40B4-BE49-F238E27FC236}">
                  <a16:creationId xmlns:a16="http://schemas.microsoft.com/office/drawing/2014/main" id="{87B0B53F-B52D-44AB-9983-A8BCF223271D}"/>
                </a:ext>
              </a:extLst>
            </p:cNvPr>
            <p:cNvGraphicFramePr>
              <a:graphicFrameLocks/>
            </p:cNvGraphicFramePr>
            <p:nvPr>
              <p:extLst>
                <p:ext uri="{D42A27DB-BD31-4B8C-83A1-F6EECF244321}">
                  <p14:modId xmlns:p14="http://schemas.microsoft.com/office/powerpoint/2010/main" val="3011490410"/>
                </p:ext>
              </p:extLst>
            </p:nvPr>
          </p:nvGraphicFramePr>
          <p:xfrm>
            <a:off x="12668" y="88532"/>
            <a:ext cx="3053650" cy="2926556"/>
          </p:xfrm>
          <a:graphic>
            <a:graphicData uri="http://schemas.openxmlformats.org/drawingml/2006/chart">
              <c:chart xmlns:c="http://schemas.openxmlformats.org/drawingml/2006/chart" xmlns:r="http://schemas.openxmlformats.org/officeDocument/2006/relationships" r:id="rId3"/>
            </a:graphicData>
          </a:graphic>
        </p:graphicFrame>
        <p:pic>
          <p:nvPicPr>
            <p:cNvPr id="16" name="Picture 15">
              <a:extLst>
                <a:ext uri="{FF2B5EF4-FFF2-40B4-BE49-F238E27FC236}">
                  <a16:creationId xmlns:a16="http://schemas.microsoft.com/office/drawing/2014/main" id="{D750954F-FB18-4846-900F-E46BEDF9E7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70574" y="492126"/>
              <a:ext cx="400873" cy="431725"/>
            </a:xfrm>
            <a:prstGeom prst="rect">
              <a:avLst/>
            </a:prstGeom>
            <a:solidFill>
              <a:srgbClr val="F5F5DC"/>
            </a:solidFill>
            <a:ln>
              <a:noFill/>
            </a:ln>
          </p:spPr>
        </p:pic>
      </p:grpSp>
      <p:sp>
        <p:nvSpPr>
          <p:cNvPr id="4" name="TextBox 3">
            <a:extLst>
              <a:ext uri="{FF2B5EF4-FFF2-40B4-BE49-F238E27FC236}">
                <a16:creationId xmlns:a16="http://schemas.microsoft.com/office/drawing/2014/main" id="{314B1E6E-B882-420D-BD8E-9874A6683ED4}"/>
              </a:ext>
            </a:extLst>
          </p:cNvPr>
          <p:cNvSpPr txBox="1"/>
          <p:nvPr/>
        </p:nvSpPr>
        <p:spPr>
          <a:xfrm>
            <a:off x="4053840" y="5364480"/>
            <a:ext cx="1615440" cy="307777"/>
          </a:xfrm>
          <a:prstGeom prst="rect">
            <a:avLst/>
          </a:prstGeom>
          <a:noFill/>
        </p:spPr>
        <p:txBody>
          <a:bodyPr wrap="square" rtlCol="0">
            <a:spAutoFit/>
          </a:bodyPr>
          <a:lstStyle/>
          <a:p>
            <a:r>
              <a:rPr lang="en-US" sz="1400" dirty="0">
                <a:solidFill>
                  <a:schemeClr val="accent6">
                    <a:lumMod val="50000"/>
                  </a:schemeClr>
                </a:solidFill>
              </a:rPr>
              <a:t>Remote Ratio:</a:t>
            </a:r>
          </a:p>
        </p:txBody>
      </p:sp>
    </p:spTree>
    <p:extLst>
      <p:ext uri="{BB962C8B-B14F-4D97-AF65-F5344CB8AC3E}">
        <p14:creationId xmlns:p14="http://schemas.microsoft.com/office/powerpoint/2010/main" val="3036637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55955" y="123547"/>
            <a:ext cx="10515600" cy="1325880"/>
          </a:xfrm>
        </p:spPr>
        <p:txBody>
          <a:bodyPr>
            <a:normAutofit/>
          </a:bodyPr>
          <a:lstStyle/>
          <a:p>
            <a:pPr algn="ctr" rtl="0">
              <a:defRPr sz="1400" b="0" i="0" u="none" strike="noStrike" kern="1200" spc="0" baseline="0">
                <a:solidFill>
                  <a:sysClr val="windowText" lastClr="000000"/>
                </a:solidFill>
                <a:latin typeface="+mn-lt"/>
                <a:ea typeface="+mn-ea"/>
                <a:cs typeface="+mn-cs"/>
              </a:defRPr>
            </a:pPr>
            <a:r>
              <a:rPr lang="en-US" sz="3200" b="0" dirty="0">
                <a:solidFill>
                  <a:srgbClr val="786C3B"/>
                </a:solidFill>
              </a:rPr>
              <a:t>Average Salary in USD across Job Title</a:t>
            </a:r>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13</a:t>
            </a:fld>
            <a:endParaRPr lang="en-US" dirty="0"/>
          </a:p>
        </p:txBody>
      </p:sp>
      <p:pic>
        <p:nvPicPr>
          <p:cNvPr id="3" name="Picture 2">
            <a:extLst>
              <a:ext uri="{FF2B5EF4-FFF2-40B4-BE49-F238E27FC236}">
                <a16:creationId xmlns:a16="http://schemas.microsoft.com/office/drawing/2014/main" id="{BEC7B02D-B77B-4314-8DA1-53A4F5295577}"/>
              </a:ext>
            </a:extLst>
          </p:cNvPr>
          <p:cNvPicPr>
            <a:picLocks noChangeAspect="1"/>
          </p:cNvPicPr>
          <p:nvPr/>
        </p:nvPicPr>
        <p:blipFill>
          <a:blip r:embed="rId2"/>
          <a:stretch>
            <a:fillRect/>
          </a:stretch>
        </p:blipFill>
        <p:spPr>
          <a:xfrm>
            <a:off x="138738" y="6132513"/>
            <a:ext cx="1847248" cy="725487"/>
          </a:xfrm>
          <a:prstGeom prst="rect">
            <a:avLst/>
          </a:prstGeom>
        </p:spPr>
      </p:pic>
      <p:grpSp>
        <p:nvGrpSpPr>
          <p:cNvPr id="9" name="Group 8">
            <a:extLst>
              <a:ext uri="{FF2B5EF4-FFF2-40B4-BE49-F238E27FC236}">
                <a16:creationId xmlns:a16="http://schemas.microsoft.com/office/drawing/2014/main" id="{4DA42A84-9D2D-481D-AA74-3FB578D04B89}"/>
              </a:ext>
            </a:extLst>
          </p:cNvPr>
          <p:cNvGrpSpPr/>
          <p:nvPr/>
        </p:nvGrpSpPr>
        <p:grpSpPr>
          <a:xfrm>
            <a:off x="465901" y="1278998"/>
            <a:ext cx="11319699" cy="4502042"/>
            <a:chOff x="38100" y="25400"/>
            <a:chExt cx="5046590" cy="2915257"/>
          </a:xfrm>
        </p:grpSpPr>
        <p:grpSp>
          <p:nvGrpSpPr>
            <p:cNvPr id="10" name="Group 9">
              <a:extLst>
                <a:ext uri="{FF2B5EF4-FFF2-40B4-BE49-F238E27FC236}">
                  <a16:creationId xmlns:a16="http://schemas.microsoft.com/office/drawing/2014/main" id="{F6CD3F38-D866-4CD6-9645-0866900C9733}"/>
                </a:ext>
              </a:extLst>
            </p:cNvPr>
            <p:cNvGrpSpPr/>
            <p:nvPr/>
          </p:nvGrpSpPr>
          <p:grpSpPr>
            <a:xfrm>
              <a:off x="38100" y="25400"/>
              <a:ext cx="5046590" cy="2915257"/>
              <a:chOff x="38100" y="25400"/>
              <a:chExt cx="4314565" cy="2834640"/>
            </a:xfrm>
            <a:solidFill>
              <a:srgbClr val="F5F5DC"/>
            </a:solidFill>
          </p:grpSpPr>
          <p:sp>
            <p:nvSpPr>
              <p:cNvPr id="16" name="Rectangle: Rounded Corners 15">
                <a:extLst>
                  <a:ext uri="{FF2B5EF4-FFF2-40B4-BE49-F238E27FC236}">
                    <a16:creationId xmlns:a16="http://schemas.microsoft.com/office/drawing/2014/main" id="{88AD040D-04C5-42BB-A23B-C45A6D40F877}"/>
                  </a:ext>
                </a:extLst>
              </p:cNvPr>
              <p:cNvSpPr/>
              <p:nvPr/>
            </p:nvSpPr>
            <p:spPr>
              <a:xfrm>
                <a:off x="54985" y="25400"/>
                <a:ext cx="4297680" cy="2834640"/>
              </a:xfrm>
              <a:prstGeom prst="roundRect">
                <a:avLst/>
              </a:prstGeom>
              <a:grp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aphicFrame>
            <p:nvGraphicFramePr>
              <p:cNvPr id="17" name="Chart 16">
                <a:extLst>
                  <a:ext uri="{FF2B5EF4-FFF2-40B4-BE49-F238E27FC236}">
                    <a16:creationId xmlns:a16="http://schemas.microsoft.com/office/drawing/2014/main" id="{805B9885-56E2-4550-9952-5C443F68D3DF}"/>
                  </a:ext>
                </a:extLst>
              </p:cNvPr>
              <p:cNvGraphicFramePr>
                <a:graphicFrameLocks/>
              </p:cNvGraphicFramePr>
              <p:nvPr>
                <p:extLst>
                  <p:ext uri="{D42A27DB-BD31-4B8C-83A1-F6EECF244321}">
                    <p14:modId xmlns:p14="http://schemas.microsoft.com/office/powerpoint/2010/main" val="475400843"/>
                  </p:ext>
                </p:extLst>
              </p:nvPr>
            </p:nvGraphicFramePr>
            <p:xfrm>
              <a:off x="38100" y="71563"/>
              <a:ext cx="4275704" cy="2767767"/>
            </p:xfrm>
            <a:graphic>
              <a:graphicData uri="http://schemas.openxmlformats.org/drawingml/2006/chart">
                <c:chart xmlns:c="http://schemas.openxmlformats.org/drawingml/2006/chart" xmlns:r="http://schemas.openxmlformats.org/officeDocument/2006/relationships" r:id="rId3"/>
              </a:graphicData>
            </a:graphic>
          </p:graphicFrame>
        </p:grpSp>
        <p:pic>
          <p:nvPicPr>
            <p:cNvPr id="11" name="Picture 10">
              <a:extLst>
                <a:ext uri="{FF2B5EF4-FFF2-40B4-BE49-F238E27FC236}">
                  <a16:creationId xmlns:a16="http://schemas.microsoft.com/office/drawing/2014/main" id="{5FD613F3-67D0-4A69-A66F-9FD99F4518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5437" y="2453641"/>
              <a:ext cx="424754" cy="340666"/>
            </a:xfrm>
            <a:prstGeom prst="rect">
              <a:avLst/>
            </a:prstGeom>
            <a:ln>
              <a:noFill/>
            </a:ln>
          </p:spPr>
        </p:pic>
      </p:grpSp>
    </p:spTree>
    <p:extLst>
      <p:ext uri="{BB962C8B-B14F-4D97-AF65-F5344CB8AC3E}">
        <p14:creationId xmlns:p14="http://schemas.microsoft.com/office/powerpoint/2010/main" val="3141557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rPr>
              <a:t>Insight</a:t>
            </a:r>
            <a:endParaRPr lang="en-US" dirty="0"/>
          </a:p>
        </p:txBody>
      </p:sp>
      <p:sp>
        <p:nvSpPr>
          <p:cNvPr id="4" name="Content Placeholder 3">
            <a:extLst>
              <a:ext uri="{FF2B5EF4-FFF2-40B4-BE49-F238E27FC236}">
                <a16:creationId xmlns:a16="http://schemas.microsoft.com/office/drawing/2014/main" id="{E336DC79-3EA6-7325-3D0B-C041B850142A}"/>
              </a:ext>
            </a:extLst>
          </p:cNvPr>
          <p:cNvSpPr>
            <a:spLocks noGrp="1"/>
          </p:cNvSpPr>
          <p:nvPr>
            <p:ph sz="half" idx="2"/>
          </p:nvPr>
        </p:nvSpPr>
        <p:spPr>
          <a:xfrm>
            <a:off x="1124712" y="2550160"/>
            <a:ext cx="4325112" cy="3319272"/>
          </a:xfrm>
        </p:spPr>
        <p:txBody>
          <a:bodyPr>
            <a:normAutofit/>
          </a:bodyPr>
          <a:lstStyle/>
          <a:p>
            <a:pPr>
              <a:buFont typeface="Wingdings" panose="05000000000000000000" pitchFamily="2" charset="2"/>
              <a:buChar char="Ø"/>
            </a:pPr>
            <a:r>
              <a:rPr lang="en-US" sz="2000" dirty="0">
                <a:solidFill>
                  <a:schemeClr val="accent3"/>
                </a:solidFill>
                <a:latin typeface="Gill Sans Nova Light" panose="020B0302020104020203" pitchFamily="34" charset="0"/>
                <a:ea typeface="+mn-lt"/>
                <a:cs typeface="Gill Sans Light" panose="020B0302020104020203" pitchFamily="34" charset="-79"/>
              </a:rPr>
              <a:t>The highest average salary in USD is found in Russia, where 50% of salaries are earned remotely.</a:t>
            </a:r>
          </a:p>
          <a:p>
            <a:pPr>
              <a:buFont typeface="Wingdings" panose="05000000000000000000" pitchFamily="2" charset="2"/>
              <a:buChar char="Ø"/>
            </a:pPr>
            <a:r>
              <a:rPr lang="en-US" sz="2000" dirty="0">
                <a:solidFill>
                  <a:schemeClr val="accent3"/>
                </a:solidFill>
                <a:latin typeface="Gill Sans Nova Light" panose="020B0302020104020203" pitchFamily="34" charset="0"/>
                <a:ea typeface="+mn-lt"/>
                <a:cs typeface="Gill Sans Light" panose="020B0302020104020203" pitchFamily="34" charset="-79"/>
              </a:rPr>
              <a:t>Data Engineer is the most common job title in the United Kingdom, with 75.</a:t>
            </a:r>
          </a:p>
          <a:p>
            <a:pPr>
              <a:buFont typeface="Wingdings" panose="05000000000000000000" pitchFamily="2" charset="2"/>
              <a:buChar char="Ø"/>
            </a:pPr>
            <a:r>
              <a:rPr lang="en-US" sz="2000" dirty="0">
                <a:solidFill>
                  <a:schemeClr val="accent3"/>
                </a:solidFill>
                <a:latin typeface="Gill Sans Nova Light" panose="020B0302020104020203" pitchFamily="34" charset="0"/>
                <a:ea typeface="+mn-lt"/>
                <a:cs typeface="Gill Sans Light" panose="020B0302020104020203" pitchFamily="34" charset="-79"/>
              </a:rPr>
              <a:t>The highest average annual salary in USD is $123,089.10 in 2022.</a:t>
            </a:r>
          </a:p>
        </p:txBody>
      </p:sp>
      <p:sp>
        <p:nvSpPr>
          <p:cNvPr id="6" name="Content Placeholder 5">
            <a:extLst>
              <a:ext uri="{FF2B5EF4-FFF2-40B4-BE49-F238E27FC236}">
                <a16:creationId xmlns:a16="http://schemas.microsoft.com/office/drawing/2014/main" id="{3C7B8494-23AF-BB4F-382C-D2B07675EBB6}"/>
              </a:ext>
            </a:extLst>
          </p:cNvPr>
          <p:cNvSpPr>
            <a:spLocks noGrp="1"/>
          </p:cNvSpPr>
          <p:nvPr>
            <p:ph sz="quarter" idx="4"/>
          </p:nvPr>
        </p:nvSpPr>
        <p:spPr>
          <a:xfrm>
            <a:off x="6878320" y="2466556"/>
            <a:ext cx="4326128" cy="3320861"/>
          </a:xfrm>
        </p:spPr>
        <p:txBody>
          <a:bodyPr>
            <a:normAutofit/>
          </a:bodyPr>
          <a:lstStyle/>
          <a:p>
            <a:pPr>
              <a:buFont typeface="Wingdings" panose="05000000000000000000" pitchFamily="2" charset="2"/>
              <a:buChar char="Ø"/>
            </a:pPr>
            <a:r>
              <a:rPr lang="en-US" sz="2000" dirty="0">
                <a:solidFill>
                  <a:schemeClr val="accent3"/>
                </a:solidFill>
                <a:latin typeface="Gill Sans Nova Light" panose="020B0302020104020203" pitchFamily="34" charset="0"/>
                <a:ea typeface="+mn-lt"/>
                <a:cs typeface="Gill Sans Light" panose="020B0302020104020203" pitchFamily="34" charset="-79"/>
              </a:rPr>
              <a:t>At 30.4 million, CLP has the highest average salary in terms of other currencies.</a:t>
            </a:r>
          </a:p>
          <a:p>
            <a:pPr>
              <a:buFont typeface="Wingdings" panose="05000000000000000000" pitchFamily="2" charset="2"/>
              <a:buChar char="Ø"/>
            </a:pPr>
            <a:r>
              <a:rPr lang="en-US" sz="2000" dirty="0">
                <a:solidFill>
                  <a:schemeClr val="accent3"/>
                </a:solidFill>
                <a:latin typeface="Gill Sans Nova Light" panose="020B0302020104020203" pitchFamily="34" charset="0"/>
                <a:ea typeface="+mn-lt"/>
                <a:cs typeface="Gill Sans Light" panose="020B0302020104020203" pitchFamily="34" charset="-79"/>
              </a:rPr>
              <a:t>With a remote ratio of 0%, the highest average salary in USD is $105,785.</a:t>
            </a:r>
          </a:p>
          <a:p>
            <a:pPr>
              <a:buFont typeface="Wingdings" panose="05000000000000000000" pitchFamily="2" charset="2"/>
              <a:buChar char="Ø"/>
            </a:pPr>
            <a:r>
              <a:rPr lang="en-US" sz="2000" dirty="0">
                <a:solidFill>
                  <a:schemeClr val="accent3"/>
                </a:solidFill>
                <a:latin typeface="Gill Sans Nova Light" panose="020B0302020104020203" pitchFamily="34" charset="0"/>
                <a:ea typeface="+mn-lt"/>
                <a:cs typeface="Gill Sans Light" panose="020B0302020104020203" pitchFamily="34" charset="-79"/>
              </a:rPr>
              <a:t>With an average pay of $405,000 USD, the Data Analytics Lead has the highest typical salary.</a:t>
            </a:r>
            <a:endParaRPr lang="en-US" sz="2000" dirty="0">
              <a:solidFill>
                <a:schemeClr val="accent3"/>
              </a:solidFill>
              <a:latin typeface="Gill Sans Nova Light" panose="020B0302020104020203" pitchFamily="34" charset="0"/>
              <a:cs typeface="Gill Sans Light" panose="020B0302020104020203" pitchFamily="34" charset="-79"/>
            </a:endParaRPr>
          </a:p>
        </p:txBody>
      </p:sp>
      <p:sp>
        <p:nvSpPr>
          <p:cNvPr id="8" name="Slide Number Placeholder 7">
            <a:extLst>
              <a:ext uri="{FF2B5EF4-FFF2-40B4-BE49-F238E27FC236}">
                <a16:creationId xmlns:a16="http://schemas.microsoft.com/office/drawing/2014/main" id="{7130094C-EC6A-E6F3-2E57-202E962AAC87}"/>
              </a:ext>
            </a:extLst>
          </p:cNvPr>
          <p:cNvSpPr>
            <a:spLocks noGrp="1"/>
          </p:cNvSpPr>
          <p:nvPr>
            <p:ph type="sldNum" sz="quarter" idx="12"/>
          </p:nvPr>
        </p:nvSpPr>
        <p:spPr/>
        <p:txBody>
          <a:bodyPr/>
          <a:lstStyle/>
          <a:p>
            <a:fld id="{294A09A9-5501-47C1-A89A-A340965A2BE2}" type="slidenum">
              <a:rPr lang="en-US" smtClean="0"/>
              <a:t>14</a:t>
            </a:fld>
            <a:endParaRPr lang="en-US" dirty="0"/>
          </a:p>
        </p:txBody>
      </p:sp>
      <p:pic>
        <p:nvPicPr>
          <p:cNvPr id="11" name="Picture 10">
            <a:extLst>
              <a:ext uri="{FF2B5EF4-FFF2-40B4-BE49-F238E27FC236}">
                <a16:creationId xmlns:a16="http://schemas.microsoft.com/office/drawing/2014/main" id="{7A215058-105B-47D5-A05B-7E040C1918E5}"/>
              </a:ext>
            </a:extLst>
          </p:cNvPr>
          <p:cNvPicPr>
            <a:picLocks noChangeAspect="1"/>
          </p:cNvPicPr>
          <p:nvPr/>
        </p:nvPicPr>
        <p:blipFill>
          <a:blip r:embed="rId2"/>
          <a:stretch>
            <a:fillRect/>
          </a:stretch>
        </p:blipFill>
        <p:spPr>
          <a:xfrm>
            <a:off x="244776" y="6195536"/>
            <a:ext cx="1847248" cy="725487"/>
          </a:xfrm>
          <a:prstGeom prst="rect">
            <a:avLst/>
          </a:prstGeom>
        </p:spPr>
      </p:pic>
    </p:spTree>
    <p:extLst>
      <p:ext uri="{BB962C8B-B14F-4D97-AF65-F5344CB8AC3E}">
        <p14:creationId xmlns:p14="http://schemas.microsoft.com/office/powerpoint/2010/main" val="2068121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6138672" y="145288"/>
            <a:ext cx="4974336" cy="1325880"/>
          </a:xfrm>
        </p:spPr>
        <p:txBody>
          <a:bodyPr/>
          <a:lstStyle/>
          <a:p>
            <a:r>
              <a:rPr lang="en-US" dirty="0"/>
              <a:t>Recommendations</a:t>
            </a: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R</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5334000" y="1052576"/>
            <a:ext cx="6675120" cy="684784"/>
          </a:xfrm>
        </p:spPr>
        <p:txBody>
          <a:bodyPr anchor="ctr">
            <a:normAutofit fontScale="85000" lnSpcReduction="10000"/>
          </a:bodyPr>
          <a:lstStyle/>
          <a:p>
            <a:r>
              <a:rPr lang="en-US" dirty="0">
                <a:latin typeface="+mn-lt"/>
              </a:rPr>
              <a:t>	Based on my analysis, we recommend that organizations consider the following strategies to attract and retain top talent:</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5120640" y="1727200"/>
            <a:ext cx="6898640" cy="3891280"/>
          </a:xfrm>
        </p:spPr>
        <p:txBody>
          <a:bodyPr anchor="ctr">
            <a:normAutofit fontScale="92500" lnSpcReduction="10000"/>
          </a:bodyPr>
          <a:lstStyle/>
          <a:p>
            <a:pPr marL="342900" indent="-342900">
              <a:buFont typeface="+mj-lt"/>
              <a:buAutoNum type="arabicPeriod"/>
            </a:pPr>
            <a:r>
              <a:rPr lang="en-US" sz="1800" b="1" dirty="0"/>
              <a:t>Offer competitive salaries</a:t>
            </a:r>
            <a:r>
              <a:rPr lang="en-US" sz="1800" dirty="0"/>
              <a:t>: With the highest average annual salary in USD being $123,089.10 in 2022, organizations should ensure that their compensation packages are competitive to attract top talent.</a:t>
            </a:r>
          </a:p>
          <a:p>
            <a:pPr marL="342900" indent="-342900">
              <a:buFont typeface="+mj-lt"/>
              <a:buAutoNum type="arabicPeriod"/>
            </a:pPr>
            <a:r>
              <a:rPr lang="en-US" sz="1800" b="1" dirty="0"/>
              <a:t>Embrace remote work: </a:t>
            </a:r>
            <a:r>
              <a:rPr lang="en-US" sz="1800" dirty="0"/>
              <a:t>With 50% of salaries in Russia being earned remotely, organizations can consider offering flexible work arrangements to attract talent from a wider geographic pool.</a:t>
            </a:r>
          </a:p>
          <a:p>
            <a:pPr marL="342900" indent="-342900">
              <a:buFont typeface="+mj-lt"/>
              <a:buAutoNum type="arabicPeriod"/>
            </a:pPr>
            <a:r>
              <a:rPr lang="en-US" sz="1800" b="1" dirty="0"/>
              <a:t>Invest in data roles: </a:t>
            </a:r>
            <a:r>
              <a:rPr lang="en-US" sz="1800" dirty="0"/>
              <a:t>With Data Engineer being the most common job title in the UK and Data Analytics Lead having the highest average salary, organizations should consider investing in data talent to drive business growth.4</a:t>
            </a:r>
          </a:p>
          <a:p>
            <a:pPr marL="342900" indent="-342900">
              <a:buFont typeface="+mj-lt"/>
              <a:buAutoNum type="arabicPeriod"/>
            </a:pPr>
            <a:r>
              <a:rPr lang="en-US" sz="1800" b="1" dirty="0"/>
              <a:t>Consider currency exchange rates: </a:t>
            </a:r>
            <a:r>
              <a:rPr lang="en-US" sz="1800" dirty="0"/>
              <a:t>When hiring talent from other countries, organizations should consider the exchange rates to ensure fair compensation. For example, the highest average salary in terms of other currencies (CLP) is 30.4 million.</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4958080" y="5608320"/>
            <a:ext cx="7132320" cy="824992"/>
          </a:xfrm>
        </p:spPr>
        <p:txBody>
          <a:bodyPr anchor="b">
            <a:normAutofit/>
          </a:bodyPr>
          <a:lstStyle/>
          <a:p>
            <a:pPr marL="0" indent="0">
              <a:buNone/>
            </a:pPr>
            <a:r>
              <a:rPr lang="en-US" sz="1700" dirty="0"/>
              <a:t>	By implementing these strategies, organizations can stay competitive in the job market and attract the best talent to drive business success.</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15</a:t>
            </a:fld>
            <a:endParaRPr lang="en-US" dirty="0"/>
          </a:p>
        </p:txBody>
      </p:sp>
      <p:pic>
        <p:nvPicPr>
          <p:cNvPr id="8" name="Picture 7">
            <a:extLst>
              <a:ext uri="{FF2B5EF4-FFF2-40B4-BE49-F238E27FC236}">
                <a16:creationId xmlns:a16="http://schemas.microsoft.com/office/drawing/2014/main" id="{4FBDDF85-F723-40C9-A98E-223315B06980}"/>
              </a:ext>
            </a:extLst>
          </p:cNvPr>
          <p:cNvPicPr>
            <a:picLocks noChangeAspect="1"/>
          </p:cNvPicPr>
          <p:nvPr/>
        </p:nvPicPr>
        <p:blipFill>
          <a:blip r:embed="rId3"/>
          <a:stretch>
            <a:fillRect/>
          </a:stretch>
        </p:blipFill>
        <p:spPr>
          <a:xfrm>
            <a:off x="204136" y="6132513"/>
            <a:ext cx="1847248" cy="725487"/>
          </a:xfrm>
          <a:prstGeom prst="rect">
            <a:avLst/>
          </a:prstGeom>
        </p:spPr>
      </p:pic>
    </p:spTree>
    <p:extLst>
      <p:ext uri="{BB962C8B-B14F-4D97-AF65-F5344CB8AC3E}">
        <p14:creationId xmlns:p14="http://schemas.microsoft.com/office/powerpoint/2010/main" val="2985610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pic>
        <p:nvPicPr>
          <p:cNvPr id="3" name="Picture 2">
            <a:extLst>
              <a:ext uri="{FF2B5EF4-FFF2-40B4-BE49-F238E27FC236}">
                <a16:creationId xmlns:a16="http://schemas.microsoft.com/office/drawing/2014/main" id="{8485F929-1B78-47F3-A5AE-8887F673FD92}"/>
              </a:ext>
            </a:extLst>
          </p:cNvPr>
          <p:cNvPicPr>
            <a:picLocks noChangeAspect="1"/>
          </p:cNvPicPr>
          <p:nvPr/>
        </p:nvPicPr>
        <p:blipFill>
          <a:blip r:embed="rId2"/>
          <a:stretch>
            <a:fillRect/>
          </a:stretch>
        </p:blipFill>
        <p:spPr>
          <a:xfrm>
            <a:off x="7051975" y="2009616"/>
            <a:ext cx="5140025" cy="2765584"/>
          </a:xfrm>
          <a:prstGeom prst="rect">
            <a:avLst/>
          </a:prstGeom>
        </p:spPr>
      </p:pic>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Introduction</a:t>
            </a:r>
          </a:p>
          <a:p>
            <a:pPr marL="0" indent="0">
              <a:lnSpc>
                <a:spcPct val="150000"/>
              </a:lnSpc>
              <a:buNone/>
            </a:pPr>
            <a:r>
              <a:rPr lang="en-US" dirty="0">
                <a:latin typeface="Gill Sans Nova Light" panose="020B0302020104020203" pitchFamily="34" charset="0"/>
                <a:cs typeface="Gill Sans Light" panose="020B0302020104020203" pitchFamily="34" charset="-79"/>
              </a:rPr>
              <a:t>Dataset Details</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Data Transformation</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Visualization</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Insight</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Recommendations</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a:xfrm>
            <a:off x="299622" y="6196614"/>
            <a:ext cx="1866530" cy="581487"/>
          </a:xfrm>
        </p:spPr>
        <p:txBody>
          <a:bodyPr/>
          <a:lstStyle/>
          <a:p>
            <a:r>
              <a:rPr lang="en-US" sz="1400" b="1" dirty="0"/>
              <a:t>Adepegba David .A</a:t>
            </a:r>
            <a:r>
              <a:rPr lang="en-US" dirty="0"/>
              <a:t>.</a:t>
            </a:r>
          </a:p>
          <a:p>
            <a:r>
              <a:rPr lang="en-US" i="1" dirty="0"/>
              <a:t>CognoRise InfoTech</a:t>
            </a:r>
          </a:p>
          <a:p>
            <a:r>
              <a:rPr lang="en-US" i="1" dirty="0"/>
              <a:t>Internship</a:t>
            </a: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389888"/>
            <a:ext cx="8695944" cy="802896"/>
          </a:xfrm>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303415" y="2190121"/>
            <a:ext cx="7744968" cy="2697480"/>
          </a:xfrm>
        </p:spPr>
        <p:txBody>
          <a:bodyPr/>
          <a:lstStyle/>
          <a:p>
            <a:pPr indent="-228600" algn="l"/>
            <a:r>
              <a:rPr lang="en-US" dirty="0"/>
              <a:t>	Understanding employee salaries by job role is crucial for organizations to ensure fair compensation, attract and retain top talent, and maintain a competitive edge in the market. This presentation provides an in-depth analysis of employee salaries across various job roles, offering insights into current trends, patterns, and disparities. By examining salary data, </a:t>
            </a:r>
            <a:r>
              <a:rPr lang="en-US" dirty="0" err="1"/>
              <a:t>i</a:t>
            </a:r>
            <a:r>
              <a:rPr lang="en-US" dirty="0"/>
              <a:t> aim to identify areas for improvement, optimize compensation strategies, and enhance overall organizational performance.</a:t>
            </a: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pic>
        <p:nvPicPr>
          <p:cNvPr id="7" name="Picture 6">
            <a:extLst>
              <a:ext uri="{FF2B5EF4-FFF2-40B4-BE49-F238E27FC236}">
                <a16:creationId xmlns:a16="http://schemas.microsoft.com/office/drawing/2014/main" id="{AA6A644E-CBE5-4607-9F89-03EE2EEFD889}"/>
              </a:ext>
            </a:extLst>
          </p:cNvPr>
          <p:cNvPicPr>
            <a:picLocks noChangeAspect="1"/>
          </p:cNvPicPr>
          <p:nvPr/>
        </p:nvPicPr>
        <p:blipFill>
          <a:blip r:embed="rId2"/>
          <a:stretch>
            <a:fillRect/>
          </a:stretch>
        </p:blipFill>
        <p:spPr>
          <a:xfrm>
            <a:off x="218636" y="6132513"/>
            <a:ext cx="1847248" cy="725487"/>
          </a:xfrm>
          <a:prstGeom prst="rect">
            <a:avLst/>
          </a:prstGeom>
        </p:spPr>
      </p:pic>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92416" y="1278383"/>
            <a:ext cx="8695944" cy="710213"/>
          </a:xfrm>
        </p:spPr>
        <p:txBody>
          <a:bodyPr/>
          <a:lstStyle/>
          <a:p>
            <a:r>
              <a:rPr lang="en-US" dirty="0"/>
              <a:t>Dataset Details</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303415" y="1908698"/>
            <a:ext cx="7744968" cy="3204839"/>
          </a:xfrm>
        </p:spPr>
        <p:txBody>
          <a:bodyPr>
            <a:normAutofit fontScale="62500" lnSpcReduction="20000"/>
          </a:bodyPr>
          <a:lstStyle/>
          <a:p>
            <a:pPr marL="114300" indent="-342900" algn="l">
              <a:buFont typeface="Arial" panose="020B0604020202020204" pitchFamily="34" charset="0"/>
              <a:buChar char="•"/>
            </a:pPr>
            <a:r>
              <a:rPr lang="en-US" b="1" i="0" dirty="0">
                <a:solidFill>
                  <a:srgbClr val="3C4043"/>
                </a:solidFill>
                <a:effectLst/>
                <a:latin typeface="Inter"/>
              </a:rPr>
              <a:t>Work Year: </a:t>
            </a:r>
            <a:r>
              <a:rPr lang="en-US" b="0" i="0" dirty="0">
                <a:solidFill>
                  <a:srgbClr val="3C4043"/>
                </a:solidFill>
                <a:effectLst/>
                <a:latin typeface="Inter"/>
              </a:rPr>
              <a:t>The year of employment.</a:t>
            </a:r>
          </a:p>
          <a:p>
            <a:pPr marL="114300" indent="-342900" algn="l">
              <a:buFont typeface="Arial" panose="020B0604020202020204" pitchFamily="34" charset="0"/>
              <a:buChar char="•"/>
            </a:pPr>
            <a:r>
              <a:rPr lang="en-US" b="1" i="0" dirty="0">
                <a:solidFill>
                  <a:srgbClr val="3C4043"/>
                </a:solidFill>
                <a:effectLst/>
                <a:latin typeface="Inter"/>
              </a:rPr>
              <a:t>Experience Level:</a:t>
            </a:r>
            <a:r>
              <a:rPr lang="en-US" b="0" i="0" dirty="0">
                <a:solidFill>
                  <a:srgbClr val="3C4043"/>
                </a:solidFill>
                <a:effectLst/>
                <a:latin typeface="Inter"/>
              </a:rPr>
              <a:t> The experience level of the employee.</a:t>
            </a:r>
          </a:p>
          <a:p>
            <a:pPr marL="114300" indent="-342900" algn="l">
              <a:buFont typeface="Arial" panose="020B0604020202020204" pitchFamily="34" charset="0"/>
              <a:buChar char="•"/>
            </a:pPr>
            <a:r>
              <a:rPr lang="en-US" b="1" i="0" dirty="0">
                <a:solidFill>
                  <a:srgbClr val="3C4043"/>
                </a:solidFill>
                <a:effectLst/>
                <a:latin typeface="Inter"/>
              </a:rPr>
              <a:t>Employment Type: </a:t>
            </a:r>
            <a:r>
              <a:rPr lang="en-US" b="0" i="0" dirty="0">
                <a:solidFill>
                  <a:srgbClr val="3C4043"/>
                </a:solidFill>
                <a:effectLst/>
                <a:latin typeface="Inter"/>
              </a:rPr>
              <a:t>The type of employment.</a:t>
            </a:r>
          </a:p>
          <a:p>
            <a:pPr marL="114300" indent="-342900" algn="l">
              <a:buFont typeface="Arial" panose="020B0604020202020204" pitchFamily="34" charset="0"/>
              <a:buChar char="•"/>
            </a:pPr>
            <a:r>
              <a:rPr lang="en-US" b="1" i="0" dirty="0">
                <a:solidFill>
                  <a:srgbClr val="3C4043"/>
                </a:solidFill>
                <a:effectLst/>
                <a:latin typeface="Inter"/>
              </a:rPr>
              <a:t>Job Title: </a:t>
            </a:r>
            <a:r>
              <a:rPr lang="en-US" b="0" i="0" dirty="0">
                <a:solidFill>
                  <a:srgbClr val="3C4043"/>
                </a:solidFill>
                <a:effectLst/>
                <a:latin typeface="Inter"/>
              </a:rPr>
              <a:t>The job title or position of the employee within the company.</a:t>
            </a:r>
          </a:p>
          <a:p>
            <a:pPr marL="114300" indent="-342900" algn="l">
              <a:buFont typeface="Arial" panose="020B0604020202020204" pitchFamily="34" charset="0"/>
              <a:buChar char="•"/>
            </a:pPr>
            <a:r>
              <a:rPr lang="en-US" b="1" i="0" dirty="0">
                <a:solidFill>
                  <a:srgbClr val="3C4043"/>
                </a:solidFill>
                <a:effectLst/>
                <a:latin typeface="Inter"/>
              </a:rPr>
              <a:t>Salary</a:t>
            </a:r>
            <a:r>
              <a:rPr lang="en-US" b="0" i="0" dirty="0">
                <a:solidFill>
                  <a:srgbClr val="3C4043"/>
                </a:solidFill>
                <a:effectLst/>
                <a:latin typeface="Inter"/>
              </a:rPr>
              <a:t>: The salary amount in the local currency.</a:t>
            </a:r>
          </a:p>
          <a:p>
            <a:pPr marL="114300" indent="-342900" algn="l">
              <a:buFont typeface="Arial" panose="020B0604020202020204" pitchFamily="34" charset="0"/>
              <a:buChar char="•"/>
            </a:pPr>
            <a:r>
              <a:rPr lang="en-US" b="1" i="0" dirty="0">
                <a:solidFill>
                  <a:srgbClr val="3C4043"/>
                </a:solidFill>
                <a:effectLst/>
                <a:latin typeface="Inter"/>
              </a:rPr>
              <a:t>Salary Currency</a:t>
            </a:r>
            <a:r>
              <a:rPr lang="en-US" b="0" i="0" dirty="0">
                <a:solidFill>
                  <a:srgbClr val="3C4043"/>
                </a:solidFill>
                <a:effectLst/>
                <a:latin typeface="Inter"/>
              </a:rPr>
              <a:t>: The currency in which the salary is denoted.</a:t>
            </a:r>
          </a:p>
          <a:p>
            <a:pPr marL="114300" indent="-342900" algn="l">
              <a:buFont typeface="Arial" panose="020B0604020202020204" pitchFamily="34" charset="0"/>
              <a:buChar char="•"/>
            </a:pPr>
            <a:r>
              <a:rPr lang="en-US" b="1" i="0" dirty="0">
                <a:solidFill>
                  <a:srgbClr val="3C4043"/>
                </a:solidFill>
                <a:effectLst/>
                <a:latin typeface="Inter"/>
              </a:rPr>
              <a:t>Salary In USD</a:t>
            </a:r>
            <a:r>
              <a:rPr lang="en-US" b="0" i="0" dirty="0">
                <a:solidFill>
                  <a:srgbClr val="3C4043"/>
                </a:solidFill>
                <a:effectLst/>
                <a:latin typeface="Inter"/>
              </a:rPr>
              <a:t>: The equivalent salary amount in USD (United States Dollars).</a:t>
            </a:r>
          </a:p>
          <a:p>
            <a:pPr marL="114300" indent="-342900" algn="l">
              <a:buFont typeface="Arial" panose="020B0604020202020204" pitchFamily="34" charset="0"/>
              <a:buChar char="•"/>
            </a:pPr>
            <a:r>
              <a:rPr lang="en-US" b="1" i="0" dirty="0">
                <a:solidFill>
                  <a:srgbClr val="3C4043"/>
                </a:solidFill>
                <a:effectLst/>
                <a:latin typeface="Inter"/>
              </a:rPr>
              <a:t>Employee Residence: </a:t>
            </a:r>
            <a:r>
              <a:rPr lang="en-US" b="0" i="0" dirty="0">
                <a:solidFill>
                  <a:srgbClr val="3C4043"/>
                </a:solidFill>
                <a:effectLst/>
                <a:latin typeface="Inter"/>
              </a:rPr>
              <a:t>The location of the employee's residence.</a:t>
            </a:r>
          </a:p>
          <a:p>
            <a:pPr marL="114300" indent="-342900" algn="l">
              <a:buFont typeface="Arial" panose="020B0604020202020204" pitchFamily="34" charset="0"/>
              <a:buChar char="•"/>
            </a:pPr>
            <a:r>
              <a:rPr lang="en-US" b="1" i="0" dirty="0">
                <a:solidFill>
                  <a:srgbClr val="3C4043"/>
                </a:solidFill>
                <a:effectLst/>
                <a:latin typeface="Inter"/>
              </a:rPr>
              <a:t>Remote Ratio: </a:t>
            </a:r>
            <a:r>
              <a:rPr lang="en-US" b="0" i="0" dirty="0">
                <a:solidFill>
                  <a:srgbClr val="3C4043"/>
                </a:solidFill>
                <a:effectLst/>
                <a:latin typeface="Inter"/>
              </a:rPr>
              <a:t>The percentage of remote work allowed for the position.</a:t>
            </a:r>
          </a:p>
          <a:p>
            <a:pPr marL="114300" indent="-342900" algn="l">
              <a:buFont typeface="Arial" panose="020B0604020202020204" pitchFamily="34" charset="0"/>
              <a:buChar char="•"/>
            </a:pPr>
            <a:r>
              <a:rPr lang="en-US" b="1" i="0" dirty="0">
                <a:solidFill>
                  <a:srgbClr val="3C4043"/>
                </a:solidFill>
                <a:effectLst/>
                <a:latin typeface="Inter"/>
              </a:rPr>
              <a:t>Company Location: </a:t>
            </a:r>
            <a:r>
              <a:rPr lang="en-US" b="0" i="0" dirty="0">
                <a:solidFill>
                  <a:srgbClr val="3C4043"/>
                </a:solidFill>
                <a:effectLst/>
                <a:latin typeface="Inter"/>
              </a:rPr>
              <a:t>The location of the company.</a:t>
            </a:r>
          </a:p>
          <a:p>
            <a:pPr marL="114300" indent="-342900" algn="l">
              <a:buFont typeface="Arial" panose="020B0604020202020204" pitchFamily="34" charset="0"/>
              <a:buChar char="•"/>
            </a:pPr>
            <a:r>
              <a:rPr lang="en-US" b="1" i="0" dirty="0">
                <a:solidFill>
                  <a:srgbClr val="3C4043"/>
                </a:solidFill>
                <a:effectLst/>
                <a:latin typeface="Inter"/>
              </a:rPr>
              <a:t>Company Size: </a:t>
            </a:r>
            <a:r>
              <a:rPr lang="en-US" b="0" i="0" dirty="0">
                <a:solidFill>
                  <a:srgbClr val="3C4043"/>
                </a:solidFill>
                <a:effectLst/>
                <a:latin typeface="Inter"/>
              </a:rPr>
              <a:t>The size of the company.</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4</a:t>
            </a:fld>
            <a:endParaRPr lang="en-US" dirty="0"/>
          </a:p>
        </p:txBody>
      </p:sp>
      <p:pic>
        <p:nvPicPr>
          <p:cNvPr id="7" name="Picture 6">
            <a:extLst>
              <a:ext uri="{FF2B5EF4-FFF2-40B4-BE49-F238E27FC236}">
                <a16:creationId xmlns:a16="http://schemas.microsoft.com/office/drawing/2014/main" id="{AA6A644E-CBE5-4607-9F89-03EE2EEFD889}"/>
              </a:ext>
            </a:extLst>
          </p:cNvPr>
          <p:cNvPicPr>
            <a:picLocks noChangeAspect="1"/>
          </p:cNvPicPr>
          <p:nvPr/>
        </p:nvPicPr>
        <p:blipFill>
          <a:blip r:embed="rId2"/>
          <a:stretch>
            <a:fillRect/>
          </a:stretch>
        </p:blipFill>
        <p:spPr>
          <a:xfrm>
            <a:off x="218636" y="6132513"/>
            <a:ext cx="1847248" cy="725487"/>
          </a:xfrm>
          <a:prstGeom prst="rect">
            <a:avLst/>
          </a:prstGeom>
        </p:spPr>
      </p:pic>
    </p:spTree>
    <p:extLst>
      <p:ext uri="{BB962C8B-B14F-4D97-AF65-F5344CB8AC3E}">
        <p14:creationId xmlns:p14="http://schemas.microsoft.com/office/powerpoint/2010/main" val="1086686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C4AE-C2C4-A814-CC59-BD002AEF46FC}"/>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rPr>
              <a:t>Data Transformation</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5</a:t>
            </a:fld>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extLst>
              <p:ext uri="{D42A27DB-BD31-4B8C-83A1-F6EECF244321}">
                <p14:modId xmlns:p14="http://schemas.microsoft.com/office/powerpoint/2010/main" val="1948351834"/>
              </p:ext>
            </p:extLst>
          </p:nvPr>
        </p:nvGraphicFramePr>
        <p:xfrm>
          <a:off x="838200" y="2990850"/>
          <a:ext cx="10515600" cy="24689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3BD529A-D3F0-411C-A606-465E9CFBB7BD}"/>
              </a:ext>
            </a:extLst>
          </p:cNvPr>
          <p:cNvPicPr>
            <a:picLocks noChangeAspect="1"/>
          </p:cNvPicPr>
          <p:nvPr/>
        </p:nvPicPr>
        <p:blipFill>
          <a:blip r:embed="rId7"/>
          <a:stretch>
            <a:fillRect/>
          </a:stretch>
        </p:blipFill>
        <p:spPr>
          <a:xfrm>
            <a:off x="316291" y="6066908"/>
            <a:ext cx="1847248" cy="725487"/>
          </a:xfrm>
          <a:prstGeom prst="rect">
            <a:avLst/>
          </a:prstGeom>
        </p:spPr>
      </p:pic>
    </p:spTree>
    <p:extLst>
      <p:ext uri="{BB962C8B-B14F-4D97-AF65-F5344CB8AC3E}">
        <p14:creationId xmlns:p14="http://schemas.microsoft.com/office/powerpoint/2010/main" val="361905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53668" y="4039340"/>
            <a:ext cx="9884664" cy="1091952"/>
          </a:xfrm>
        </p:spPr>
        <p:txBody>
          <a:bodyPr>
            <a:normAutofit/>
          </a:bodyPr>
          <a:lstStyle/>
          <a:p>
            <a:r>
              <a:rPr lang="en-US" sz="7200" dirty="0"/>
              <a:t>Visualization</a:t>
            </a:r>
          </a:p>
        </p:txBody>
      </p:sp>
      <p:pic>
        <p:nvPicPr>
          <p:cNvPr id="3" name="Picture 2">
            <a:extLst>
              <a:ext uri="{FF2B5EF4-FFF2-40B4-BE49-F238E27FC236}">
                <a16:creationId xmlns:a16="http://schemas.microsoft.com/office/drawing/2014/main" id="{3F67A075-622B-4FEF-84D3-38ADFB92035D}"/>
              </a:ext>
            </a:extLst>
          </p:cNvPr>
          <p:cNvPicPr>
            <a:picLocks noChangeAspect="1"/>
          </p:cNvPicPr>
          <p:nvPr/>
        </p:nvPicPr>
        <p:blipFill>
          <a:blip r:embed="rId3"/>
          <a:stretch>
            <a:fillRect/>
          </a:stretch>
        </p:blipFill>
        <p:spPr>
          <a:xfrm>
            <a:off x="298536" y="6132513"/>
            <a:ext cx="1847248" cy="725487"/>
          </a:xfrm>
          <a:prstGeom prst="rect">
            <a:avLst/>
          </a:prstGeom>
        </p:spPr>
      </p:pic>
    </p:spTree>
    <p:extLst>
      <p:ext uri="{BB962C8B-B14F-4D97-AF65-F5344CB8AC3E}">
        <p14:creationId xmlns:p14="http://schemas.microsoft.com/office/powerpoint/2010/main" val="344679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7</a:t>
            </a:fld>
            <a:endParaRPr lang="en-US" dirty="0"/>
          </a:p>
        </p:txBody>
      </p:sp>
      <p:pic>
        <p:nvPicPr>
          <p:cNvPr id="10" name="Picture 9">
            <a:extLst>
              <a:ext uri="{FF2B5EF4-FFF2-40B4-BE49-F238E27FC236}">
                <a16:creationId xmlns:a16="http://schemas.microsoft.com/office/drawing/2014/main" id="{B6B81934-746E-442D-82EB-A553B94ECCD9}"/>
              </a:ext>
            </a:extLst>
          </p:cNvPr>
          <p:cNvPicPr>
            <a:picLocks noChangeAspect="1"/>
          </p:cNvPicPr>
          <p:nvPr/>
        </p:nvPicPr>
        <p:blipFill>
          <a:blip r:embed="rId2"/>
          <a:stretch>
            <a:fillRect/>
          </a:stretch>
        </p:blipFill>
        <p:spPr>
          <a:xfrm>
            <a:off x="122856" y="6132513"/>
            <a:ext cx="1847248" cy="725487"/>
          </a:xfrm>
          <a:prstGeom prst="rect">
            <a:avLst/>
          </a:prstGeom>
        </p:spPr>
      </p:pic>
      <p:pic>
        <p:nvPicPr>
          <p:cNvPr id="11" name="Picture 10">
            <a:extLst>
              <a:ext uri="{FF2B5EF4-FFF2-40B4-BE49-F238E27FC236}">
                <a16:creationId xmlns:a16="http://schemas.microsoft.com/office/drawing/2014/main" id="{1F6DF230-AC3E-49F3-9EE8-52851BF27D98}"/>
              </a:ext>
            </a:extLst>
          </p:cNvPr>
          <p:cNvPicPr>
            <a:picLocks noChangeAspect="1"/>
          </p:cNvPicPr>
          <p:nvPr/>
        </p:nvPicPr>
        <p:blipFill>
          <a:blip r:embed="rId3"/>
          <a:stretch>
            <a:fillRect/>
          </a:stretch>
        </p:blipFill>
        <p:spPr>
          <a:xfrm>
            <a:off x="0" y="194636"/>
            <a:ext cx="12192000" cy="5899768"/>
          </a:xfrm>
          <a:prstGeom prst="rect">
            <a:avLst/>
          </a:prstGeom>
        </p:spPr>
      </p:pic>
    </p:spTree>
    <p:extLst>
      <p:ext uri="{BB962C8B-B14F-4D97-AF65-F5344CB8AC3E}">
        <p14:creationId xmlns:p14="http://schemas.microsoft.com/office/powerpoint/2010/main" val="871201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55955" y="123547"/>
            <a:ext cx="10515600" cy="1325880"/>
          </a:xfrm>
        </p:spPr>
        <p:txBody>
          <a:bodyPr>
            <a:normAutofit/>
          </a:bodyPr>
          <a:lstStyle/>
          <a:p>
            <a:pPr rtl="0">
              <a:defRPr sz="1600" b="0" i="0" u="none" strike="noStrike" kern="1200" spc="0" baseline="0">
                <a:solidFill>
                  <a:sysClr val="windowText" lastClr="000000"/>
                </a:solidFill>
                <a:latin typeface="+mn-lt"/>
                <a:ea typeface="+mn-ea"/>
                <a:cs typeface="+mn-cs"/>
              </a:defRPr>
            </a:pPr>
            <a:r>
              <a:rPr lang="en-US" sz="3200" b="0" dirty="0">
                <a:solidFill>
                  <a:srgbClr val="786C3B"/>
                </a:solidFill>
              </a:rPr>
              <a:t>Average Salary in USD by Remote Ratio and Company Location</a:t>
            </a:r>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8</a:t>
            </a:fld>
            <a:endParaRPr lang="en-US" dirty="0"/>
          </a:p>
        </p:txBody>
      </p:sp>
      <p:pic>
        <p:nvPicPr>
          <p:cNvPr id="3" name="Picture 2">
            <a:extLst>
              <a:ext uri="{FF2B5EF4-FFF2-40B4-BE49-F238E27FC236}">
                <a16:creationId xmlns:a16="http://schemas.microsoft.com/office/drawing/2014/main" id="{BEC7B02D-B77B-4314-8DA1-53A4F5295577}"/>
              </a:ext>
            </a:extLst>
          </p:cNvPr>
          <p:cNvPicPr>
            <a:picLocks noChangeAspect="1"/>
          </p:cNvPicPr>
          <p:nvPr/>
        </p:nvPicPr>
        <p:blipFill>
          <a:blip r:embed="rId2"/>
          <a:stretch>
            <a:fillRect/>
          </a:stretch>
        </p:blipFill>
        <p:spPr>
          <a:xfrm>
            <a:off x="138738" y="6132513"/>
            <a:ext cx="1847248" cy="725487"/>
          </a:xfrm>
          <a:prstGeom prst="rect">
            <a:avLst/>
          </a:prstGeom>
        </p:spPr>
      </p:pic>
      <p:grpSp>
        <p:nvGrpSpPr>
          <p:cNvPr id="12" name="Group 11">
            <a:extLst>
              <a:ext uri="{FF2B5EF4-FFF2-40B4-BE49-F238E27FC236}">
                <a16:creationId xmlns:a16="http://schemas.microsoft.com/office/drawing/2014/main" id="{D9DB70B5-C7A7-48F6-8E00-04143E1E09CD}"/>
              </a:ext>
            </a:extLst>
          </p:cNvPr>
          <p:cNvGrpSpPr/>
          <p:nvPr/>
        </p:nvGrpSpPr>
        <p:grpSpPr>
          <a:xfrm>
            <a:off x="292963" y="1216241"/>
            <a:ext cx="11176987" cy="4873841"/>
            <a:chOff x="0" y="0"/>
            <a:chExt cx="5668339" cy="3931920"/>
          </a:xfrm>
        </p:grpSpPr>
        <p:sp>
          <p:nvSpPr>
            <p:cNvPr id="13" name="Rectangle: Rounded Corners 12">
              <a:extLst>
                <a:ext uri="{FF2B5EF4-FFF2-40B4-BE49-F238E27FC236}">
                  <a16:creationId xmlns:a16="http://schemas.microsoft.com/office/drawing/2014/main" id="{BE95F79B-7D60-47B9-8182-D99FF868FD16}"/>
                </a:ext>
              </a:extLst>
            </p:cNvPr>
            <p:cNvSpPr/>
            <p:nvPr/>
          </p:nvSpPr>
          <p:spPr>
            <a:xfrm>
              <a:off x="0" y="0"/>
              <a:ext cx="5668339" cy="3931920"/>
            </a:xfrm>
            <a:prstGeom prst="roundRect">
              <a:avLst/>
            </a:prstGeom>
            <a:solidFill>
              <a:srgbClr val="F5F5DC"/>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aphicFrame>
          <p:nvGraphicFramePr>
            <p:cNvPr id="14" name="Chart 13">
              <a:extLst>
                <a:ext uri="{FF2B5EF4-FFF2-40B4-BE49-F238E27FC236}">
                  <a16:creationId xmlns:a16="http://schemas.microsoft.com/office/drawing/2014/main" id="{3B8364DC-DC7B-4C6A-BB16-EA1A853FF042}"/>
                </a:ext>
              </a:extLst>
            </p:cNvPr>
            <p:cNvGraphicFramePr>
              <a:graphicFrameLocks/>
            </p:cNvGraphicFramePr>
            <p:nvPr>
              <p:extLst>
                <p:ext uri="{D42A27DB-BD31-4B8C-83A1-F6EECF244321}">
                  <p14:modId xmlns:p14="http://schemas.microsoft.com/office/powerpoint/2010/main" val="3961471417"/>
                </p:ext>
              </p:extLst>
            </p:nvPr>
          </p:nvGraphicFramePr>
          <p:xfrm>
            <a:off x="63638" y="21781"/>
            <a:ext cx="5527064" cy="3878335"/>
          </p:xfrm>
          <a:graphic>
            <a:graphicData uri="http://schemas.openxmlformats.org/drawingml/2006/chart">
              <c:chart xmlns:c="http://schemas.openxmlformats.org/drawingml/2006/chart" xmlns:r="http://schemas.openxmlformats.org/officeDocument/2006/relationships" r:id="rId3"/>
            </a:graphicData>
          </a:graphic>
        </p:graphicFrame>
        <p:pic>
          <p:nvPicPr>
            <p:cNvPr id="15" name="Picture 14">
              <a:extLst>
                <a:ext uri="{FF2B5EF4-FFF2-40B4-BE49-F238E27FC236}">
                  <a16:creationId xmlns:a16="http://schemas.microsoft.com/office/drawing/2014/main" id="{B2059A4E-1601-4DF5-9E80-E2D91668A6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49" y="405342"/>
              <a:ext cx="485013" cy="339725"/>
            </a:xfrm>
            <a:prstGeom prst="rect">
              <a:avLst/>
            </a:prstGeom>
          </p:spPr>
        </p:pic>
      </p:grpSp>
    </p:spTree>
    <p:extLst>
      <p:ext uri="{BB962C8B-B14F-4D97-AF65-F5344CB8AC3E}">
        <p14:creationId xmlns:p14="http://schemas.microsoft.com/office/powerpoint/2010/main" val="941015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55955" y="123547"/>
            <a:ext cx="10515600" cy="1325880"/>
          </a:xfrm>
        </p:spPr>
        <p:txBody>
          <a:bodyPr>
            <a:normAutofit/>
          </a:bodyPr>
          <a:lstStyle/>
          <a:p>
            <a:pPr rtl="0">
              <a:defRPr lang="en-US" sz="1600" b="0" i="0" u="none" strike="noStrike" kern="1200" spc="0" baseline="0">
                <a:solidFill>
                  <a:srgbClr val="786C3B"/>
                </a:solidFill>
                <a:latin typeface="+mn-lt"/>
                <a:ea typeface="+mn-ea"/>
                <a:cs typeface="+mn-cs"/>
              </a:defRPr>
            </a:pPr>
            <a:r>
              <a:rPr lang="en-US" sz="3200" b="0" i="0" u="none" strike="noStrike" kern="1200" spc="0" baseline="0" dirty="0">
                <a:solidFill>
                  <a:srgbClr val="786C3B"/>
                </a:solidFill>
                <a:latin typeface="+mn-lt"/>
                <a:ea typeface="+mn-ea"/>
                <a:cs typeface="+mn-cs"/>
              </a:rPr>
              <a:t>Number of Job Title by Company Location</a:t>
            </a:r>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r>
              <a:rPr lang="en-US" dirty="0"/>
              <a:t>8</a:t>
            </a:r>
          </a:p>
        </p:txBody>
      </p:sp>
      <p:pic>
        <p:nvPicPr>
          <p:cNvPr id="3" name="Picture 2">
            <a:extLst>
              <a:ext uri="{FF2B5EF4-FFF2-40B4-BE49-F238E27FC236}">
                <a16:creationId xmlns:a16="http://schemas.microsoft.com/office/drawing/2014/main" id="{BEC7B02D-B77B-4314-8DA1-53A4F5295577}"/>
              </a:ext>
            </a:extLst>
          </p:cNvPr>
          <p:cNvPicPr>
            <a:picLocks noChangeAspect="1"/>
          </p:cNvPicPr>
          <p:nvPr/>
        </p:nvPicPr>
        <p:blipFill>
          <a:blip r:embed="rId2"/>
          <a:stretch>
            <a:fillRect/>
          </a:stretch>
        </p:blipFill>
        <p:spPr>
          <a:xfrm>
            <a:off x="138738" y="6132513"/>
            <a:ext cx="1847248" cy="725487"/>
          </a:xfrm>
          <a:prstGeom prst="rect">
            <a:avLst/>
          </a:prstGeom>
        </p:spPr>
      </p:pic>
      <p:grpSp>
        <p:nvGrpSpPr>
          <p:cNvPr id="9" name="Group 8">
            <a:extLst>
              <a:ext uri="{FF2B5EF4-FFF2-40B4-BE49-F238E27FC236}">
                <a16:creationId xmlns:a16="http://schemas.microsoft.com/office/drawing/2014/main" id="{EC775D4F-CC3B-4D94-A2F8-1C4BE7F26B59}"/>
              </a:ext>
            </a:extLst>
          </p:cNvPr>
          <p:cNvGrpSpPr/>
          <p:nvPr/>
        </p:nvGrpSpPr>
        <p:grpSpPr>
          <a:xfrm>
            <a:off x="408348" y="1266025"/>
            <a:ext cx="11532118" cy="4708647"/>
            <a:chOff x="0" y="0"/>
            <a:chExt cx="5764599" cy="3953085"/>
          </a:xfrm>
        </p:grpSpPr>
        <p:sp>
          <p:nvSpPr>
            <p:cNvPr id="10" name="Rectangle: Rounded Corners 9">
              <a:extLst>
                <a:ext uri="{FF2B5EF4-FFF2-40B4-BE49-F238E27FC236}">
                  <a16:creationId xmlns:a16="http://schemas.microsoft.com/office/drawing/2014/main" id="{57D62B80-3F51-4F66-8BEB-2C1AD7C681E8}"/>
                </a:ext>
              </a:extLst>
            </p:cNvPr>
            <p:cNvSpPr/>
            <p:nvPr/>
          </p:nvSpPr>
          <p:spPr>
            <a:xfrm>
              <a:off x="0" y="21817"/>
              <a:ext cx="5764599" cy="3931268"/>
            </a:xfrm>
            <a:prstGeom prst="roundRect">
              <a:avLst/>
            </a:prstGeom>
            <a:solidFill>
              <a:srgbClr val="F5F5DC"/>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aphicFrame>
          <p:nvGraphicFramePr>
            <p:cNvPr id="11" name="Chart 10">
              <a:extLst>
                <a:ext uri="{FF2B5EF4-FFF2-40B4-BE49-F238E27FC236}">
                  <a16:creationId xmlns:a16="http://schemas.microsoft.com/office/drawing/2014/main" id="{651DA443-E981-4DB1-856B-B583287F045F}"/>
                </a:ext>
              </a:extLst>
            </p:cNvPr>
            <p:cNvGraphicFramePr>
              <a:graphicFrameLocks/>
            </p:cNvGraphicFramePr>
            <p:nvPr>
              <p:extLst>
                <p:ext uri="{D42A27DB-BD31-4B8C-83A1-F6EECF244321}">
                  <p14:modId xmlns:p14="http://schemas.microsoft.com/office/powerpoint/2010/main" val="1264666409"/>
                </p:ext>
              </p:extLst>
            </p:nvPr>
          </p:nvGraphicFramePr>
          <p:xfrm>
            <a:off x="104222" y="0"/>
            <a:ext cx="5524035" cy="3866685"/>
          </p:xfrm>
          <a:graphic>
            <a:graphicData uri="http://schemas.openxmlformats.org/drawingml/2006/chart">
              <c:chart xmlns:c="http://schemas.openxmlformats.org/drawingml/2006/chart" xmlns:r="http://schemas.openxmlformats.org/officeDocument/2006/relationships" r:id="rId3"/>
            </a:graphicData>
          </a:graphic>
        </p:graphicFrame>
        <p:pic>
          <p:nvPicPr>
            <p:cNvPr id="16" name="Picture 15">
              <a:extLst>
                <a:ext uri="{FF2B5EF4-FFF2-40B4-BE49-F238E27FC236}">
                  <a16:creationId xmlns:a16="http://schemas.microsoft.com/office/drawing/2014/main" id="{21B77A82-A70F-43A8-882D-FD9D753EAE2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15239" y="148785"/>
              <a:ext cx="438631" cy="415075"/>
            </a:xfrm>
            <a:prstGeom prst="rect">
              <a:avLst/>
            </a:prstGeom>
          </p:spPr>
        </p:pic>
      </p:grpSp>
    </p:spTree>
    <p:extLst>
      <p:ext uri="{BB962C8B-B14F-4D97-AF65-F5344CB8AC3E}">
        <p14:creationId xmlns:p14="http://schemas.microsoft.com/office/powerpoint/2010/main" val="3685108716"/>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{D8449949-AB0F-4A89-B289-78E0BAB355FD}tf56410444_win32</Template>
  <TotalTime>174</TotalTime>
  <Words>672</Words>
  <Application>Microsoft Office PowerPoint</Application>
  <PresentationFormat>Widescreen</PresentationFormat>
  <Paragraphs>90</Paragraphs>
  <Slides>16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Baskerville</vt:lpstr>
      <vt:lpstr>Baskerville Old Face</vt:lpstr>
      <vt:lpstr>Calibri</vt:lpstr>
      <vt:lpstr>Gill Sans Light</vt:lpstr>
      <vt:lpstr>Gill Sans Nova</vt:lpstr>
      <vt:lpstr>Gill Sans Nova Light</vt:lpstr>
      <vt:lpstr>Inter</vt:lpstr>
      <vt:lpstr>Wingdings</vt:lpstr>
      <vt:lpstr>Office Theme</vt:lpstr>
      <vt:lpstr>EMPLOYEE SALARIES FOR DIFFERENT JOB ROLES</vt:lpstr>
      <vt:lpstr>Agenda</vt:lpstr>
      <vt:lpstr>Introduction</vt:lpstr>
      <vt:lpstr>Dataset Details</vt:lpstr>
      <vt:lpstr>Data Transformation</vt:lpstr>
      <vt:lpstr>Visualization</vt:lpstr>
      <vt:lpstr>PowerPoint Presentation</vt:lpstr>
      <vt:lpstr>Average Salary in USD by Remote Ratio and Company Location</vt:lpstr>
      <vt:lpstr>Number of Job Title by Company Location</vt:lpstr>
      <vt:lpstr>Average Salary in USD by Work Year</vt:lpstr>
      <vt:lpstr>Average Salary in Different Currencies</vt:lpstr>
      <vt:lpstr>Remote Ratio by Average Salary in USD</vt:lpstr>
      <vt:lpstr>Average Salary in USD across Job Title</vt:lpstr>
      <vt:lpstr>Insight</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SALARIES FOR DIFFERENT JOB ROLES</dc:title>
  <dc:creator>David Adepegba</dc:creator>
  <cp:lastModifiedBy>David Adepegba</cp:lastModifiedBy>
  <cp:revision>16</cp:revision>
  <dcterms:created xsi:type="dcterms:W3CDTF">2024-07-05T18:52:55Z</dcterms:created>
  <dcterms:modified xsi:type="dcterms:W3CDTF">2024-07-06T08:26:26Z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