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45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9/17/2024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9/17/2024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9/17/2024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9/17/2024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A70E-154E-49F1-8487-49A82A3B6EDB}"/>
              </a:ext>
            </a:extLst>
          </p:cNvPr>
          <p:cNvSpPr>
            <a:spLocks noGrp="1"/>
          </p:cNvSpPr>
          <p:nvPr>
            <p:ph type="ctrTitle"/>
          </p:nvPr>
        </p:nvSpPr>
        <p:spPr/>
        <p:txBody>
          <a:bodyPr/>
          <a:lstStyle/>
          <a:p>
            <a:r>
              <a:rPr lang="en-US" dirty="0"/>
              <a:t>Online Retail Store Report</a:t>
            </a:r>
          </a:p>
        </p:txBody>
      </p:sp>
      <p:sp>
        <p:nvSpPr>
          <p:cNvPr id="3" name="Subtitle 2">
            <a:extLst>
              <a:ext uri="{FF2B5EF4-FFF2-40B4-BE49-F238E27FC236}">
                <a16:creationId xmlns:a16="http://schemas.microsoft.com/office/drawing/2014/main" id="{0C622307-EBF9-44A9-B9D4-9AEFF6C3BDF2}"/>
              </a:ext>
            </a:extLst>
          </p:cNvPr>
          <p:cNvSpPr>
            <a:spLocks noGrp="1"/>
          </p:cNvSpPr>
          <p:nvPr>
            <p:ph type="subTitle" idx="1"/>
          </p:nvPr>
        </p:nvSpPr>
        <p:spPr/>
        <p:txBody>
          <a:bodyPr/>
          <a:lstStyle/>
          <a:p>
            <a:r>
              <a:rPr lang="en-US" dirty="0"/>
              <a:t>By Adepegba David </a:t>
            </a:r>
          </a:p>
          <a:p>
            <a:r>
              <a:rPr lang="en-US" dirty="0"/>
              <a:t>(</a:t>
            </a:r>
            <a:r>
              <a:rPr lang="en-US" i="1" dirty="0"/>
              <a:t>Tata Internship Task)</a:t>
            </a:r>
            <a:endParaRPr lang="en-US" dirty="0"/>
          </a:p>
        </p:txBody>
      </p:sp>
    </p:spTree>
    <p:extLst>
      <p:ext uri="{BB962C8B-B14F-4D97-AF65-F5344CB8AC3E}">
        <p14:creationId xmlns:p14="http://schemas.microsoft.com/office/powerpoint/2010/main" val="2509919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A5B0D-AF6C-44BF-AB7B-4B05BB81ACCE}"/>
              </a:ext>
            </a:extLst>
          </p:cNvPr>
          <p:cNvSpPr>
            <a:spLocks noGrp="1"/>
          </p:cNvSpPr>
          <p:nvPr>
            <p:ph type="title"/>
          </p:nvPr>
        </p:nvSpPr>
        <p:spPr/>
        <p:txBody>
          <a:bodyPr/>
          <a:lstStyle/>
          <a:p>
            <a:r>
              <a:rPr lang="en-US" dirty="0"/>
              <a:t>Insights</a:t>
            </a:r>
          </a:p>
        </p:txBody>
      </p:sp>
      <p:sp>
        <p:nvSpPr>
          <p:cNvPr id="3" name="Content Placeholder 2">
            <a:extLst>
              <a:ext uri="{FF2B5EF4-FFF2-40B4-BE49-F238E27FC236}">
                <a16:creationId xmlns:a16="http://schemas.microsoft.com/office/drawing/2014/main" id="{781C43B7-E141-4E49-8F9D-82F10BE66741}"/>
              </a:ext>
            </a:extLst>
          </p:cNvPr>
          <p:cNvSpPr>
            <a:spLocks noGrp="1"/>
          </p:cNvSpPr>
          <p:nvPr>
            <p:ph idx="1"/>
          </p:nvPr>
        </p:nvSpPr>
        <p:spPr/>
        <p:txBody>
          <a:bodyPr/>
          <a:lstStyle/>
          <a:p>
            <a:r>
              <a:rPr lang="en-US" dirty="0"/>
              <a:t>November had the highest revenue of $1.51 million in 2011, while February had the lowest at $0.52 million.</a:t>
            </a:r>
          </a:p>
          <a:p>
            <a:r>
              <a:rPr lang="en-US" dirty="0"/>
              <a:t>The store in Netherlands has the highest revenue and quantity sold, totaling $277k and $194k, respectively. </a:t>
            </a:r>
          </a:p>
          <a:p>
            <a:r>
              <a:rPr lang="en-US" dirty="0"/>
              <a:t>The top customer by revenue generated is 14646 customer ID, with a revenue generated from that customer of $272k.</a:t>
            </a:r>
          </a:p>
        </p:txBody>
      </p:sp>
    </p:spTree>
    <p:extLst>
      <p:ext uri="{BB962C8B-B14F-4D97-AF65-F5344CB8AC3E}">
        <p14:creationId xmlns:p14="http://schemas.microsoft.com/office/powerpoint/2010/main" val="1170558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A5B0D-AF6C-44BF-AB7B-4B05BB81ACCE}"/>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781C43B7-E141-4E49-8F9D-82F10BE66741}"/>
              </a:ext>
            </a:extLst>
          </p:cNvPr>
          <p:cNvSpPr>
            <a:spLocks noGrp="1"/>
          </p:cNvSpPr>
          <p:nvPr>
            <p:ph idx="1"/>
          </p:nvPr>
        </p:nvSpPr>
        <p:spPr/>
        <p:txBody>
          <a:bodyPr>
            <a:normAutofit fontScale="92500" lnSpcReduction="10000"/>
          </a:bodyPr>
          <a:lstStyle/>
          <a:p>
            <a:pPr marL="457200" indent="-457200">
              <a:buFont typeface="+mj-lt"/>
              <a:buAutoNum type="arabicPeriod"/>
            </a:pPr>
            <a:r>
              <a:rPr lang="en-US" dirty="0"/>
              <a:t>Develop a forecasting model to predict seasonal trends and optimize inventory management. </a:t>
            </a:r>
          </a:p>
          <a:p>
            <a:pPr marL="457200" indent="-457200">
              <a:buFont typeface="+mj-lt"/>
              <a:buAutoNum type="arabicPeriod"/>
            </a:pPr>
            <a:r>
              <a:rPr lang="en-US" dirty="0"/>
              <a:t>Expand into regions with high demand.</a:t>
            </a:r>
          </a:p>
          <a:p>
            <a:pPr marL="457200" indent="-457200">
              <a:buFont typeface="+mj-lt"/>
              <a:buAutoNum type="arabicPeriod"/>
            </a:pPr>
            <a:r>
              <a:rPr lang="en-US" dirty="0"/>
              <a:t>Develop targeted marketing campaigns for top-revenue countries.</a:t>
            </a:r>
          </a:p>
          <a:p>
            <a:pPr marL="457200" indent="-457200">
              <a:buFont typeface="+mj-lt"/>
              <a:buAutoNum type="arabicPeriod"/>
            </a:pPr>
            <a:r>
              <a:rPr lang="en-US" dirty="0"/>
              <a:t>Implement loyalty programs to retain high-revenue.</a:t>
            </a:r>
          </a:p>
          <a:p>
            <a:pPr marL="457200" indent="-457200">
              <a:buFont typeface="+mj-lt"/>
              <a:buAutoNum type="arabicPeriod"/>
            </a:pPr>
            <a:r>
              <a:rPr lang="en-US" dirty="0"/>
              <a:t>Consider expanding product offerings to cater to high-demand regions.</a:t>
            </a:r>
          </a:p>
          <a:p>
            <a:pPr marL="457200" indent="-457200">
              <a:buFont typeface="+mj-lt"/>
              <a:buAutoNum type="arabicPeriod"/>
            </a:pPr>
            <a:r>
              <a:rPr lang="en-US" dirty="0"/>
              <a:t>Develop a customer relationship management (CRM) system to track customer interactions.</a:t>
            </a:r>
          </a:p>
        </p:txBody>
      </p:sp>
    </p:spTree>
    <p:extLst>
      <p:ext uri="{BB962C8B-B14F-4D97-AF65-F5344CB8AC3E}">
        <p14:creationId xmlns:p14="http://schemas.microsoft.com/office/powerpoint/2010/main" val="1810749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57C14C-2CBD-4627-B135-73B99B3C101E}"/>
              </a:ext>
            </a:extLst>
          </p:cNvPr>
          <p:cNvSpPr>
            <a:spLocks noGrp="1"/>
          </p:cNvSpPr>
          <p:nvPr>
            <p:ph idx="1"/>
          </p:nvPr>
        </p:nvSpPr>
        <p:spPr/>
        <p:txBody>
          <a:bodyPr>
            <a:normAutofit/>
          </a:bodyPr>
          <a:lstStyle/>
          <a:p>
            <a:pPr marL="0" indent="0" algn="ctr">
              <a:lnSpc>
                <a:spcPct val="200000"/>
              </a:lnSpc>
              <a:buNone/>
            </a:pPr>
            <a:r>
              <a:rPr lang="en-US" sz="8800" dirty="0"/>
              <a:t>THANK YOU</a:t>
            </a:r>
          </a:p>
        </p:txBody>
      </p:sp>
    </p:spTree>
    <p:extLst>
      <p:ext uri="{BB962C8B-B14F-4D97-AF65-F5344CB8AC3E}">
        <p14:creationId xmlns:p14="http://schemas.microsoft.com/office/powerpoint/2010/main" val="3965239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A1F88-D10F-4469-8737-6523C3546E0A}"/>
              </a:ext>
            </a:extLst>
          </p:cNvPr>
          <p:cNvSpPr>
            <a:spLocks noGrp="1"/>
          </p:cNvSpPr>
          <p:nvPr>
            <p:ph type="title"/>
          </p:nvPr>
        </p:nvSpPr>
        <p:spPr/>
        <p:txBody>
          <a:bodyPr/>
          <a:lstStyle/>
          <a:p>
            <a:r>
              <a:rPr lang="en-US" dirty="0"/>
              <a:t>Table of Contents</a:t>
            </a:r>
          </a:p>
        </p:txBody>
      </p:sp>
      <p:sp>
        <p:nvSpPr>
          <p:cNvPr id="7" name="Content Placeholder 6">
            <a:extLst>
              <a:ext uri="{FF2B5EF4-FFF2-40B4-BE49-F238E27FC236}">
                <a16:creationId xmlns:a16="http://schemas.microsoft.com/office/drawing/2014/main" id="{26EEC975-3873-463D-81F2-77EBB1FC9878}"/>
              </a:ext>
            </a:extLst>
          </p:cNvPr>
          <p:cNvSpPr>
            <a:spLocks noGrp="1"/>
          </p:cNvSpPr>
          <p:nvPr>
            <p:ph idx="1"/>
          </p:nvPr>
        </p:nvSpPr>
        <p:spPr/>
        <p:txBody>
          <a:bodyPr>
            <a:normAutofit/>
          </a:bodyPr>
          <a:lstStyle/>
          <a:p>
            <a:r>
              <a:rPr lang="en-US" dirty="0"/>
              <a:t>Dataset Details</a:t>
            </a:r>
          </a:p>
          <a:p>
            <a:r>
              <a:rPr lang="en-US" dirty="0"/>
              <a:t>Dataset Cleaning</a:t>
            </a:r>
          </a:p>
          <a:p>
            <a:r>
              <a:rPr lang="en-US" dirty="0"/>
              <a:t>Dataset visualization</a:t>
            </a:r>
          </a:p>
          <a:p>
            <a:r>
              <a:rPr lang="en-US" dirty="0"/>
              <a:t>Questions</a:t>
            </a:r>
          </a:p>
          <a:p>
            <a:r>
              <a:rPr lang="en-US" dirty="0"/>
              <a:t>Insight</a:t>
            </a:r>
          </a:p>
          <a:p>
            <a:r>
              <a:rPr lang="en-US" dirty="0"/>
              <a:t>Recommendations</a:t>
            </a:r>
          </a:p>
        </p:txBody>
      </p:sp>
    </p:spTree>
    <p:extLst>
      <p:ext uri="{BB962C8B-B14F-4D97-AF65-F5344CB8AC3E}">
        <p14:creationId xmlns:p14="http://schemas.microsoft.com/office/powerpoint/2010/main" val="3385434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18C9-773D-46F2-8267-BB5A6886A345}"/>
              </a:ext>
            </a:extLst>
          </p:cNvPr>
          <p:cNvSpPr>
            <a:spLocks noGrp="1"/>
          </p:cNvSpPr>
          <p:nvPr>
            <p:ph type="title"/>
          </p:nvPr>
        </p:nvSpPr>
        <p:spPr/>
        <p:txBody>
          <a:bodyPr/>
          <a:lstStyle/>
          <a:p>
            <a:r>
              <a:rPr lang="en-US" dirty="0"/>
              <a:t>Dataset Details</a:t>
            </a:r>
          </a:p>
        </p:txBody>
      </p:sp>
      <p:sp>
        <p:nvSpPr>
          <p:cNvPr id="3" name="Content Placeholder 2">
            <a:extLst>
              <a:ext uri="{FF2B5EF4-FFF2-40B4-BE49-F238E27FC236}">
                <a16:creationId xmlns:a16="http://schemas.microsoft.com/office/drawing/2014/main" id="{92B07FAD-C5D9-4019-8155-1198E6A4C8CD}"/>
              </a:ext>
            </a:extLst>
          </p:cNvPr>
          <p:cNvSpPr>
            <a:spLocks noGrp="1"/>
          </p:cNvSpPr>
          <p:nvPr>
            <p:ph idx="1"/>
          </p:nvPr>
        </p:nvSpPr>
        <p:spPr/>
        <p:txBody>
          <a:bodyPr>
            <a:normAutofit/>
          </a:bodyPr>
          <a:lstStyle/>
          <a:p>
            <a:r>
              <a:rPr lang="en-US" sz="1800" b="1" i="0" u="none" strike="noStrike" dirty="0" err="1">
                <a:solidFill>
                  <a:srgbClr val="000000"/>
                </a:solidFill>
                <a:effectLst/>
              </a:rPr>
              <a:t>InvoiceNo</a:t>
            </a:r>
            <a:r>
              <a:rPr lang="en-US" sz="1800" b="1" i="0" u="none" strike="noStrike" dirty="0">
                <a:solidFill>
                  <a:srgbClr val="000000"/>
                </a:solidFill>
                <a:effectLst/>
              </a:rPr>
              <a:t>: </a:t>
            </a:r>
            <a:r>
              <a:rPr lang="en-US" sz="1800" i="0" u="none" strike="noStrike" dirty="0">
                <a:solidFill>
                  <a:srgbClr val="000000"/>
                </a:solidFill>
                <a:effectLst/>
              </a:rPr>
              <a:t>These are the invoice number given to the purchase of a product from the store.</a:t>
            </a:r>
            <a:endParaRPr lang="en-US" sz="1800" dirty="0"/>
          </a:p>
          <a:p>
            <a:r>
              <a:rPr lang="en-US" sz="1800" b="1" i="0" u="none" strike="noStrike" dirty="0" err="1">
                <a:solidFill>
                  <a:srgbClr val="000000"/>
                </a:solidFill>
                <a:effectLst/>
              </a:rPr>
              <a:t>StockCode</a:t>
            </a:r>
            <a:r>
              <a:rPr lang="en-US" sz="1800" b="1" i="0" u="none" strike="noStrike" dirty="0">
                <a:solidFill>
                  <a:srgbClr val="000000"/>
                </a:solidFill>
                <a:effectLst/>
              </a:rPr>
              <a:t>: </a:t>
            </a:r>
            <a:r>
              <a:rPr lang="en-US" sz="1800" i="0" u="none" strike="noStrike" dirty="0">
                <a:solidFill>
                  <a:srgbClr val="000000"/>
                </a:solidFill>
                <a:effectLst/>
              </a:rPr>
              <a:t>These are the stock code for each product in the store.</a:t>
            </a:r>
            <a:endParaRPr lang="en-US" sz="1800" dirty="0"/>
          </a:p>
          <a:p>
            <a:r>
              <a:rPr lang="en-US" sz="1800" b="1" i="0" u="none" strike="noStrike" dirty="0">
                <a:solidFill>
                  <a:srgbClr val="000000"/>
                </a:solidFill>
                <a:effectLst/>
              </a:rPr>
              <a:t>Description: </a:t>
            </a:r>
            <a:r>
              <a:rPr lang="en-US" sz="1800" i="0" u="none" strike="noStrike" dirty="0">
                <a:solidFill>
                  <a:srgbClr val="000000"/>
                </a:solidFill>
                <a:effectLst/>
              </a:rPr>
              <a:t>This is the description</a:t>
            </a:r>
            <a:r>
              <a:rPr lang="en-US" sz="1800" dirty="0">
                <a:solidFill>
                  <a:srgbClr val="000000"/>
                </a:solidFill>
              </a:rPr>
              <a:t> of the product from the store.</a:t>
            </a:r>
            <a:endParaRPr lang="en-US" sz="1800" dirty="0"/>
          </a:p>
          <a:p>
            <a:r>
              <a:rPr lang="en-US" sz="1800" b="1" i="0" u="none" strike="noStrike" dirty="0">
                <a:solidFill>
                  <a:srgbClr val="000000"/>
                </a:solidFill>
                <a:effectLst/>
              </a:rPr>
              <a:t>Quantity: </a:t>
            </a:r>
            <a:r>
              <a:rPr lang="en-US" sz="1800" i="0" u="none" strike="noStrike" dirty="0">
                <a:solidFill>
                  <a:srgbClr val="000000"/>
                </a:solidFill>
                <a:effectLst/>
              </a:rPr>
              <a:t>This is the number of unit the customer want to buy.</a:t>
            </a:r>
            <a:r>
              <a:rPr lang="en-US" sz="1800" dirty="0"/>
              <a:t> </a:t>
            </a:r>
          </a:p>
          <a:p>
            <a:r>
              <a:rPr lang="en-US" sz="1800" b="1" i="0" u="none" strike="noStrike" dirty="0" err="1">
                <a:solidFill>
                  <a:srgbClr val="000000"/>
                </a:solidFill>
                <a:effectLst/>
              </a:rPr>
              <a:t>InvoiceDate</a:t>
            </a:r>
            <a:r>
              <a:rPr lang="en-US" sz="1800" b="1" i="0" u="none" strike="noStrike" dirty="0">
                <a:solidFill>
                  <a:srgbClr val="000000"/>
                </a:solidFill>
                <a:effectLst/>
              </a:rPr>
              <a:t>: </a:t>
            </a:r>
            <a:r>
              <a:rPr lang="en-US" sz="1800" i="0" u="none" strike="noStrike" dirty="0">
                <a:solidFill>
                  <a:srgbClr val="000000"/>
                </a:solidFill>
                <a:effectLst/>
              </a:rPr>
              <a:t>This is the date the customer received the invoice of the goods.</a:t>
            </a:r>
          </a:p>
          <a:p>
            <a:r>
              <a:rPr lang="en-US" sz="1800" dirty="0"/>
              <a:t> </a:t>
            </a:r>
            <a:r>
              <a:rPr lang="en-US" sz="1800" b="1" i="0" u="none" strike="noStrike" dirty="0" err="1">
                <a:solidFill>
                  <a:srgbClr val="000000"/>
                </a:solidFill>
                <a:effectLst/>
              </a:rPr>
              <a:t>UnitPrice</a:t>
            </a:r>
            <a:r>
              <a:rPr lang="en-US" sz="1800" b="1" i="0" u="none" strike="noStrike" dirty="0">
                <a:solidFill>
                  <a:srgbClr val="000000"/>
                </a:solidFill>
                <a:effectLst/>
              </a:rPr>
              <a:t>: </a:t>
            </a:r>
            <a:r>
              <a:rPr lang="en-US" sz="1800" i="0" u="none" strike="noStrike" dirty="0">
                <a:solidFill>
                  <a:srgbClr val="000000"/>
                </a:solidFill>
                <a:effectLst/>
              </a:rPr>
              <a:t>This is the unit price of each products in the store.</a:t>
            </a:r>
            <a:endParaRPr lang="en-US" sz="1800" dirty="0"/>
          </a:p>
          <a:p>
            <a:r>
              <a:rPr lang="en-US" sz="1800" b="1" i="0" u="none" strike="noStrike" dirty="0" err="1">
                <a:solidFill>
                  <a:srgbClr val="000000"/>
                </a:solidFill>
                <a:effectLst/>
              </a:rPr>
              <a:t>CustomerID</a:t>
            </a:r>
            <a:r>
              <a:rPr lang="en-US" sz="1800" b="1" i="0" u="none" strike="noStrike" dirty="0">
                <a:solidFill>
                  <a:srgbClr val="000000"/>
                </a:solidFill>
                <a:effectLst/>
              </a:rPr>
              <a:t>: </a:t>
            </a:r>
            <a:r>
              <a:rPr lang="en-US" sz="1800" i="0" u="none" strike="noStrike" dirty="0">
                <a:solidFill>
                  <a:srgbClr val="000000"/>
                </a:solidFill>
                <a:effectLst/>
              </a:rPr>
              <a:t>This is a unique number given to customers by the store to identify them.</a:t>
            </a:r>
            <a:endParaRPr lang="en-US" sz="1800" dirty="0"/>
          </a:p>
          <a:p>
            <a:r>
              <a:rPr lang="en-US" sz="1800" b="1" i="0" u="none" strike="noStrike" dirty="0">
                <a:solidFill>
                  <a:srgbClr val="000000"/>
                </a:solidFill>
                <a:effectLst/>
              </a:rPr>
              <a:t>Country: </a:t>
            </a:r>
            <a:r>
              <a:rPr lang="en-US" sz="1800" i="0" u="none" strike="noStrike" dirty="0">
                <a:solidFill>
                  <a:srgbClr val="000000"/>
                </a:solidFill>
                <a:effectLst/>
              </a:rPr>
              <a:t>This is the country in which the store is located.</a:t>
            </a:r>
            <a:r>
              <a:rPr lang="en-US" sz="1800" dirty="0"/>
              <a:t> </a:t>
            </a:r>
          </a:p>
        </p:txBody>
      </p:sp>
    </p:spTree>
    <p:extLst>
      <p:ext uri="{BB962C8B-B14F-4D97-AF65-F5344CB8AC3E}">
        <p14:creationId xmlns:p14="http://schemas.microsoft.com/office/powerpoint/2010/main" val="3132537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18C9-773D-46F2-8267-BB5A6886A345}"/>
              </a:ext>
            </a:extLst>
          </p:cNvPr>
          <p:cNvSpPr>
            <a:spLocks noGrp="1"/>
          </p:cNvSpPr>
          <p:nvPr>
            <p:ph type="title"/>
          </p:nvPr>
        </p:nvSpPr>
        <p:spPr/>
        <p:txBody>
          <a:bodyPr/>
          <a:lstStyle/>
          <a:p>
            <a:r>
              <a:rPr lang="en-US" dirty="0"/>
              <a:t>Dataset Cleaning</a:t>
            </a:r>
          </a:p>
        </p:txBody>
      </p:sp>
      <p:sp>
        <p:nvSpPr>
          <p:cNvPr id="3" name="Content Placeholder 2">
            <a:extLst>
              <a:ext uri="{FF2B5EF4-FFF2-40B4-BE49-F238E27FC236}">
                <a16:creationId xmlns:a16="http://schemas.microsoft.com/office/drawing/2014/main" id="{92B07FAD-C5D9-4019-8155-1198E6A4C8CD}"/>
              </a:ext>
            </a:extLst>
          </p:cNvPr>
          <p:cNvSpPr>
            <a:spLocks noGrp="1"/>
          </p:cNvSpPr>
          <p:nvPr>
            <p:ph idx="1"/>
          </p:nvPr>
        </p:nvSpPr>
        <p:spPr/>
        <p:txBody>
          <a:bodyPr>
            <a:normAutofit/>
          </a:bodyPr>
          <a:lstStyle/>
          <a:p>
            <a:pPr marL="0" indent="0">
              <a:buNone/>
            </a:pPr>
            <a:r>
              <a:rPr lang="en-US" sz="1800" dirty="0"/>
              <a:t>Before I begin the analyze, I clean the data, here are the steps:</a:t>
            </a:r>
          </a:p>
          <a:p>
            <a:pPr marL="342900" indent="-342900">
              <a:buFont typeface="+mj-lt"/>
              <a:buAutoNum type="arabicPeriod"/>
            </a:pPr>
            <a:r>
              <a:rPr lang="en-US" sz="1800" dirty="0"/>
              <a:t>Remove all quantity that is below 1 unit</a:t>
            </a:r>
          </a:p>
          <a:p>
            <a:pPr marL="342900" indent="-342900">
              <a:buFont typeface="+mj-lt"/>
              <a:buAutoNum type="arabicPeriod"/>
            </a:pPr>
            <a:r>
              <a:rPr lang="en-US" sz="1800" dirty="0"/>
              <a:t>Remove all the unit price that is below $0</a:t>
            </a:r>
          </a:p>
          <a:p>
            <a:pPr marL="342900" indent="-342900">
              <a:buFont typeface="+mj-lt"/>
              <a:buAutoNum type="arabicPeriod"/>
            </a:pPr>
            <a:r>
              <a:rPr lang="en-US" sz="1800" dirty="0"/>
              <a:t>Filter the order date so that I can have a complete month in a year which is 2011</a:t>
            </a:r>
          </a:p>
          <a:p>
            <a:pPr marL="342900" indent="-342900">
              <a:buFont typeface="+mj-lt"/>
              <a:buAutoNum type="arabicPeriod"/>
            </a:pPr>
            <a:r>
              <a:rPr lang="en-US" sz="1800" dirty="0"/>
              <a:t>Based on the CEO and CMO request, we exclude United Kingdom store from the analysis</a:t>
            </a:r>
          </a:p>
          <a:p>
            <a:pPr marL="342900" indent="-342900">
              <a:buFont typeface="+mj-lt"/>
              <a:buAutoNum type="arabicPeriod"/>
            </a:pPr>
            <a:r>
              <a:rPr lang="en-US" sz="1800" dirty="0"/>
              <a:t>Generating revenue. multiplying quantity by unit price row by row</a:t>
            </a:r>
          </a:p>
        </p:txBody>
      </p:sp>
    </p:spTree>
    <p:extLst>
      <p:ext uri="{BB962C8B-B14F-4D97-AF65-F5344CB8AC3E}">
        <p14:creationId xmlns:p14="http://schemas.microsoft.com/office/powerpoint/2010/main" val="3621923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18C9-773D-46F2-8267-BB5A6886A345}"/>
              </a:ext>
            </a:extLst>
          </p:cNvPr>
          <p:cNvSpPr>
            <a:spLocks noGrp="1"/>
          </p:cNvSpPr>
          <p:nvPr>
            <p:ph type="title" idx="4294967295"/>
          </p:nvPr>
        </p:nvSpPr>
        <p:spPr>
          <a:xfrm>
            <a:off x="0" y="982663"/>
            <a:ext cx="9601200" cy="650875"/>
          </a:xfrm>
        </p:spPr>
        <p:txBody>
          <a:bodyPr>
            <a:normAutofit fontScale="90000"/>
          </a:bodyPr>
          <a:lstStyle/>
          <a:p>
            <a:r>
              <a:rPr lang="en-US" dirty="0"/>
              <a:t>Questions</a:t>
            </a:r>
          </a:p>
        </p:txBody>
      </p:sp>
      <p:sp>
        <p:nvSpPr>
          <p:cNvPr id="3" name="Content Placeholder 2">
            <a:extLst>
              <a:ext uri="{FF2B5EF4-FFF2-40B4-BE49-F238E27FC236}">
                <a16:creationId xmlns:a16="http://schemas.microsoft.com/office/drawing/2014/main" id="{92B07FAD-C5D9-4019-8155-1198E6A4C8CD}"/>
              </a:ext>
            </a:extLst>
          </p:cNvPr>
          <p:cNvSpPr>
            <a:spLocks noGrp="1"/>
          </p:cNvSpPr>
          <p:nvPr>
            <p:ph idx="4294967295"/>
          </p:nvPr>
        </p:nvSpPr>
        <p:spPr>
          <a:xfrm>
            <a:off x="896644" y="1633322"/>
            <a:ext cx="10449017" cy="4510026"/>
          </a:xfrm>
        </p:spPr>
        <p:txBody>
          <a:bodyPr>
            <a:normAutofit fontScale="62500" lnSpcReduction="20000"/>
          </a:bodyPr>
          <a:lstStyle/>
          <a:p>
            <a:pPr marL="342900" indent="-342900">
              <a:buFont typeface="+mj-lt"/>
              <a:buAutoNum type="arabicPeriod"/>
            </a:pPr>
            <a:r>
              <a:rPr lang="en-US" sz="2900" dirty="0"/>
              <a:t>The CEO of the retail store is interested to view the time series of the revenue data for the year 2011 only. He would like to view granular data by looking into revenue for each month. The CEO is interested in viewing the seasonal trends and wants to dig deeper into why these trends occur. This analysis will be helpful for the CEO to forecast for the next year.</a:t>
            </a:r>
          </a:p>
          <a:p>
            <a:pPr marL="342900" indent="-342900">
              <a:buFont typeface="+mj-lt"/>
              <a:buAutoNum type="arabicPeriod"/>
            </a:pPr>
            <a:r>
              <a:rPr lang="en-US" sz="2900" dirty="0"/>
              <a:t>The CMO is interested in viewing the top 10 countries which are generating the highest revenue. Additionally, the CMO is also interested in viewing the quantity sold along with the revenue generated. The CMO does not want to have the United Kingdom in this visual.</a:t>
            </a:r>
          </a:p>
          <a:p>
            <a:pPr marL="342900" indent="-342900">
              <a:buFont typeface="+mj-lt"/>
              <a:buAutoNum type="arabicPeriod"/>
            </a:pPr>
            <a:r>
              <a:rPr lang="en-US" sz="2900" dirty="0"/>
              <a:t>The CMO of the online retail store wants to view the information on the top 10 customers by revenue. He is interested in a visual that shows the greatest revenue generating customer at the start and gradually declines to the lower revenue generating customers. The CMO wants to target the higher revenue generating customers and ensure that they remain satisfied with their products.</a:t>
            </a:r>
          </a:p>
          <a:p>
            <a:pPr marL="342900" indent="-342900">
              <a:buFont typeface="+mj-lt"/>
              <a:buAutoNum type="arabicPeriod"/>
            </a:pPr>
            <a:r>
              <a:rPr lang="en-US" sz="2900" dirty="0"/>
              <a:t>The CEO is looking to gain insights on the demand for their products. He wants to look at all countries and see which regions have the greatest demand for their products. Once the CEO gets an idea of the regions that have high demand, he will initiate an expansion strategy which will allow the company to target these areas and generate more business from these regions. He wants to view the entire data on a single view without the need to scroll or hover over the data points to identify the demand. There is no need to show data for the United Kingdom as the CEO is more interested in viewing the countries that have expansion opportunities.</a:t>
            </a:r>
          </a:p>
          <a:p>
            <a:pPr marL="342900" indent="-342900">
              <a:buFont typeface="+mj-lt"/>
              <a:buAutoNum type="arabicPeriod"/>
            </a:pPr>
            <a:endParaRPr lang="en-US" sz="1800" dirty="0"/>
          </a:p>
        </p:txBody>
      </p:sp>
    </p:spTree>
    <p:extLst>
      <p:ext uri="{BB962C8B-B14F-4D97-AF65-F5344CB8AC3E}">
        <p14:creationId xmlns:p14="http://schemas.microsoft.com/office/powerpoint/2010/main" val="788051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A5619E-4F75-4A62-91F2-CDFCFE011457}"/>
              </a:ext>
            </a:extLst>
          </p:cNvPr>
          <p:cNvPicPr>
            <a:picLocks noChangeAspect="1"/>
          </p:cNvPicPr>
          <p:nvPr/>
        </p:nvPicPr>
        <p:blipFill>
          <a:blip r:embed="rId2"/>
          <a:stretch>
            <a:fillRect/>
          </a:stretch>
        </p:blipFill>
        <p:spPr>
          <a:xfrm>
            <a:off x="702361" y="687438"/>
            <a:ext cx="10801350" cy="5509175"/>
          </a:xfrm>
          <a:prstGeom prst="rect">
            <a:avLst/>
          </a:prstGeom>
        </p:spPr>
      </p:pic>
    </p:spTree>
    <p:extLst>
      <p:ext uri="{BB962C8B-B14F-4D97-AF65-F5344CB8AC3E}">
        <p14:creationId xmlns:p14="http://schemas.microsoft.com/office/powerpoint/2010/main" val="2111905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E7E1AD-0213-46A2-9A74-E9CFC4CF0DFE}"/>
              </a:ext>
            </a:extLst>
          </p:cNvPr>
          <p:cNvPicPr>
            <a:picLocks noChangeAspect="1"/>
          </p:cNvPicPr>
          <p:nvPr/>
        </p:nvPicPr>
        <p:blipFill>
          <a:blip r:embed="rId2"/>
          <a:stretch>
            <a:fillRect/>
          </a:stretch>
        </p:blipFill>
        <p:spPr>
          <a:xfrm>
            <a:off x="697266" y="701334"/>
            <a:ext cx="10744200" cy="5477523"/>
          </a:xfrm>
          <a:prstGeom prst="rect">
            <a:avLst/>
          </a:prstGeom>
        </p:spPr>
      </p:pic>
    </p:spTree>
    <p:extLst>
      <p:ext uri="{BB962C8B-B14F-4D97-AF65-F5344CB8AC3E}">
        <p14:creationId xmlns:p14="http://schemas.microsoft.com/office/powerpoint/2010/main" val="357281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27E3C0-D19D-4342-AFCD-54CD6C458347}"/>
              </a:ext>
            </a:extLst>
          </p:cNvPr>
          <p:cNvPicPr>
            <a:picLocks noChangeAspect="1"/>
          </p:cNvPicPr>
          <p:nvPr/>
        </p:nvPicPr>
        <p:blipFill>
          <a:blip r:embed="rId2"/>
          <a:stretch>
            <a:fillRect/>
          </a:stretch>
        </p:blipFill>
        <p:spPr>
          <a:xfrm>
            <a:off x="684567" y="646775"/>
            <a:ext cx="10769600" cy="5620859"/>
          </a:xfrm>
          <a:prstGeom prst="rect">
            <a:avLst/>
          </a:prstGeom>
        </p:spPr>
      </p:pic>
    </p:spTree>
    <p:extLst>
      <p:ext uri="{BB962C8B-B14F-4D97-AF65-F5344CB8AC3E}">
        <p14:creationId xmlns:p14="http://schemas.microsoft.com/office/powerpoint/2010/main" val="3502630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B88B31-81CD-434B-B827-7EA348B95968}"/>
              </a:ext>
            </a:extLst>
          </p:cNvPr>
          <p:cNvPicPr>
            <a:picLocks noChangeAspect="1"/>
          </p:cNvPicPr>
          <p:nvPr/>
        </p:nvPicPr>
        <p:blipFill>
          <a:blip r:embed="rId2"/>
          <a:stretch>
            <a:fillRect/>
          </a:stretch>
        </p:blipFill>
        <p:spPr>
          <a:xfrm>
            <a:off x="671806" y="676520"/>
            <a:ext cx="10883900" cy="5520093"/>
          </a:xfrm>
          <a:prstGeom prst="rect">
            <a:avLst/>
          </a:prstGeom>
        </p:spPr>
      </p:pic>
    </p:spTree>
    <p:extLst>
      <p:ext uri="{BB962C8B-B14F-4D97-AF65-F5344CB8AC3E}">
        <p14:creationId xmlns:p14="http://schemas.microsoft.com/office/powerpoint/2010/main" val="279100048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121</TotalTime>
  <Words>666</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Garamond</vt:lpstr>
      <vt:lpstr>Organic</vt:lpstr>
      <vt:lpstr>Online Retail Store Report</vt:lpstr>
      <vt:lpstr>Table of Contents</vt:lpstr>
      <vt:lpstr>Dataset Details</vt:lpstr>
      <vt:lpstr>Dataset Cleaning</vt:lpstr>
      <vt:lpstr>Questions</vt:lpstr>
      <vt:lpstr>PowerPoint Presentation</vt:lpstr>
      <vt:lpstr>PowerPoint Presentation</vt:lpstr>
      <vt:lpstr>PowerPoint Presentation</vt:lpstr>
      <vt:lpstr>PowerPoint Presentation</vt:lpstr>
      <vt:lpstr>Insights</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Retail Store Report</dc:title>
  <dc:creator>David Adepegba</dc:creator>
  <cp:lastModifiedBy>David Adepegba</cp:lastModifiedBy>
  <cp:revision>9</cp:revision>
  <dcterms:created xsi:type="dcterms:W3CDTF">2024-09-17T10:29:30Z</dcterms:created>
  <dcterms:modified xsi:type="dcterms:W3CDTF">2024-09-17T12:30:47Z</dcterms:modified>
</cp:coreProperties>
</file>