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2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UPAT%20DOCS\AAAAAAAAAAAA\Employee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UPAT%20DOCS\AAAAAAAAAAAA\Employee_dat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UPAT%20DOCS\AAAAAAAAAAAA\Employee_dat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UPAT%20DOCS\AAAAAAAAAAAA\Employee_data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UPAT%20DOCS\AAAAAAAAAAAA\Employee_data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</a:t>
            </a:r>
            <a:r>
              <a:rPr lang="en-US" baseline="0" dirty="0"/>
              <a:t> employees by </a:t>
            </a: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21119916500212"/>
          <c:y val="0.15426496401796416"/>
          <c:w val="0.71115197220658966"/>
          <c:h val="0.831141823503483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92-4A49-9517-6A048EB9DC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92-4A49-9517-6A048EB9DCE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2-4A49-9517-6A048EB9DC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(1).xlsx]Sheet2!PivotTable8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salary of male and female employee</a:t>
            </a:r>
            <a:endParaRPr lang="en-US"/>
          </a:p>
        </c:rich>
      </c:tx>
      <c:layout>
        <c:manualLayout>
          <c:xMode val="edge"/>
          <c:yMode val="edge"/>
          <c:x val="0.13149635946823865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Average of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26031.921296296296</c:v>
                </c:pt>
                <c:pt idx="1">
                  <c:v>41441.782945736435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9-4C76-B21D-E3F12CC2D318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Count of gender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Sheet2!$A$4:$A$6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Sheet2!$C$4:$C$6</c:f>
              <c:numCache>
                <c:formatCode>0.00%</c:formatCode>
                <c:ptCount val="2"/>
                <c:pt idx="0">
                  <c:v>0.45569620253164556</c:v>
                </c:pt>
                <c:pt idx="1">
                  <c:v>0.54430379746835444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9-4C76-B21D-E3F12CC2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808655"/>
        <c:axId val="75989167"/>
        <c:axId val="0"/>
      </c:bar3DChart>
      <c:catAx>
        <c:axId val="818086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89167"/>
        <c:crosses val="autoZero"/>
        <c:auto val="1"/>
        <c:lblAlgn val="ctr"/>
        <c:lblOffset val="100"/>
        <c:noMultiLvlLbl val="0"/>
      </c:catAx>
      <c:valAx>
        <c:axId val="7598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0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(1).xlsx]Sheet4!PivotTable14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PERCENTAGE</a:t>
            </a:r>
            <a:r>
              <a:rPr lang="en-US" sz="1000" baseline="0"/>
              <a:t> OF EMPLOYEE AMONG THE 3 JOB CATEGORIES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Sheet4!$B$11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CAE-4C2A-AE47-B77C417B9D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CAE-4C2A-AE47-B77C417B9D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CAE-4C2A-AE47-B77C417B9DB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Sheet4!$A$12:$A$15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Sheet4!$B$12:$B$15</c:f>
              <c:numCache>
                <c:formatCode>0.00%</c:formatCode>
                <c:ptCount val="3"/>
                <c:pt idx="0">
                  <c:v>0.76541122613535872</c:v>
                </c:pt>
                <c:pt idx="1">
                  <c:v>5.727513915621911E-2</c:v>
                </c:pt>
                <c:pt idx="2">
                  <c:v>0.17731363470842221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AE-4C2A-AE47-B77C417B9DB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</a:t>
            </a:r>
            <a:r>
              <a:rPr lang="en-US" baseline="0" dirty="0"/>
              <a:t>  of minority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strCache>
                <c:ptCount val="2"/>
                <c:pt idx="0">
                  <c:v>MINORITY</c:v>
                </c:pt>
                <c:pt idx="1">
                  <c:v>2nd Qtr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Sheet1!$B$2:$B$3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E39A-4C59-9CFB-8FBD87C228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(1).xlsx]Sheet2!PivotTable9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YEAR OF EDUCATION</a:t>
            </a:r>
          </a:p>
        </c:rich>
      </c:tx>
      <c:layout>
        <c:manualLayout>
          <c:xMode val="edge"/>
          <c:yMode val="edge"/>
          <c:x val="0.24728057968953279"/>
          <c:y val="2.91160194038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482000904651548E-2"/>
          <c:y val="0.2479965195565963"/>
          <c:w val="0.8232460937219781"/>
          <c:h val="0.66156568929823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Sheet2!$A$10:$A$20</c:f>
              <c:strCache>
                <c:ptCount val="10"/>
                <c:pt idx="0">
                  <c:v>8</c:v>
                </c:pt>
                <c:pt idx="1">
                  <c:v>12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</c:strCache>
            </c:strRef>
          </c:cat>
          <c:val>
            <c:numRef>
              <c:f>Sheet2!$B$10:$B$20</c:f>
              <c:numCache>
                <c:formatCode>0.00%</c:formatCode>
                <c:ptCount val="10"/>
                <c:pt idx="0">
                  <c:v>6.6301798279906177E-2</c:v>
                </c:pt>
                <c:pt idx="1">
                  <c:v>0.35652853792025019</c:v>
                </c:pt>
                <c:pt idx="2">
                  <c:v>1.3135261923377639E-2</c:v>
                </c:pt>
                <c:pt idx="3">
                  <c:v>0.2720875684128225</c:v>
                </c:pt>
                <c:pt idx="4">
                  <c:v>0.14761532447224393</c:v>
                </c:pt>
                <c:pt idx="5">
                  <c:v>2.9241594996090695E-2</c:v>
                </c:pt>
                <c:pt idx="6">
                  <c:v>2.5332290852228302E-2</c:v>
                </c:pt>
                <c:pt idx="7">
                  <c:v>8.0218921032056301E-2</c:v>
                </c:pt>
                <c:pt idx="8">
                  <c:v>6.2548866301798279E-3</c:v>
                </c:pt>
                <c:pt idx="9">
                  <c:v>3.2838154808444097E-3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1-45FE-BCE7-84DCAD0B6D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1408031"/>
        <c:axId val="76000687"/>
      </c:barChart>
      <c:catAx>
        <c:axId val="1991408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00687"/>
        <c:crosses val="autoZero"/>
        <c:auto val="1"/>
        <c:lblAlgn val="ctr"/>
        <c:lblOffset val="100"/>
        <c:noMultiLvlLbl val="0"/>
      </c:catAx>
      <c:valAx>
        <c:axId val="7600068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99140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(1).xlsx]Sheet4!PivotTable15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/>
              <a:t>RANGE OF THE CURRENT AGE BRACKET OF THE EMPLOYEES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Sheet4!$A$22:$A$66</c:f>
              <c:strCache>
                <c:ptCount val="44"/>
                <c:pt idx="0">
                  <c:v>52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56</c:v>
                </c:pt>
                <c:pt idx="5">
                  <c:v>57</c:v>
                </c:pt>
                <c:pt idx="6">
                  <c:v>58</c:v>
                </c:pt>
                <c:pt idx="7">
                  <c:v>59</c:v>
                </c:pt>
                <c:pt idx="8">
                  <c:v>60</c:v>
                </c:pt>
                <c:pt idx="9">
                  <c:v>61</c:v>
                </c:pt>
                <c:pt idx="10">
                  <c:v>62</c:v>
                </c:pt>
                <c:pt idx="11">
                  <c:v>63</c:v>
                </c:pt>
                <c:pt idx="12">
                  <c:v>64</c:v>
                </c:pt>
                <c:pt idx="13">
                  <c:v>65</c:v>
                </c:pt>
                <c:pt idx="14">
                  <c:v>66</c:v>
                </c:pt>
                <c:pt idx="15">
                  <c:v>67</c:v>
                </c:pt>
                <c:pt idx="16">
                  <c:v>68</c:v>
                </c:pt>
                <c:pt idx="17">
                  <c:v>69</c:v>
                </c:pt>
                <c:pt idx="18">
                  <c:v>70</c:v>
                </c:pt>
                <c:pt idx="19">
                  <c:v>71</c:v>
                </c:pt>
                <c:pt idx="20">
                  <c:v>72</c:v>
                </c:pt>
                <c:pt idx="21">
                  <c:v>73</c:v>
                </c:pt>
                <c:pt idx="22">
                  <c:v>74</c:v>
                </c:pt>
                <c:pt idx="23">
                  <c:v>75</c:v>
                </c:pt>
                <c:pt idx="24">
                  <c:v>76</c:v>
                </c:pt>
                <c:pt idx="25">
                  <c:v>77</c:v>
                </c:pt>
                <c:pt idx="26">
                  <c:v>78</c:v>
                </c:pt>
                <c:pt idx="27">
                  <c:v>79</c:v>
                </c:pt>
                <c:pt idx="28">
                  <c:v>80</c:v>
                </c:pt>
                <c:pt idx="29">
                  <c:v>81</c:v>
                </c:pt>
                <c:pt idx="30">
                  <c:v>82</c:v>
                </c:pt>
                <c:pt idx="31">
                  <c:v>83</c:v>
                </c:pt>
                <c:pt idx="32">
                  <c:v>84</c:v>
                </c:pt>
                <c:pt idx="33">
                  <c:v>85</c:v>
                </c:pt>
                <c:pt idx="34">
                  <c:v>86</c:v>
                </c:pt>
                <c:pt idx="35">
                  <c:v>87</c:v>
                </c:pt>
                <c:pt idx="36">
                  <c:v>88</c:v>
                </c:pt>
                <c:pt idx="37">
                  <c:v>89</c:v>
                </c:pt>
                <c:pt idx="38">
                  <c:v>90</c:v>
                </c:pt>
                <c:pt idx="39">
                  <c:v>91</c:v>
                </c:pt>
                <c:pt idx="40">
                  <c:v>92</c:v>
                </c:pt>
                <c:pt idx="41">
                  <c:v>93</c:v>
                </c:pt>
                <c:pt idx="42">
                  <c:v>94</c:v>
                </c:pt>
                <c:pt idx="43">
                  <c:v>#NULL!</c:v>
                </c:pt>
              </c:strCache>
            </c:strRef>
          </c:cat>
          <c:val>
            <c:numRef>
              <c:f>Sheet4!$B$22:$B$66</c:f>
              <c:numCache>
                <c:formatCode>General</c:formatCode>
                <c:ptCount val="44"/>
                <c:pt idx="0">
                  <c:v>1</c:v>
                </c:pt>
                <c:pt idx="1">
                  <c:v>13</c:v>
                </c:pt>
                <c:pt idx="2">
                  <c:v>29</c:v>
                </c:pt>
                <c:pt idx="3">
                  <c:v>24</c:v>
                </c:pt>
                <c:pt idx="4">
                  <c:v>13</c:v>
                </c:pt>
                <c:pt idx="5">
                  <c:v>26</c:v>
                </c:pt>
                <c:pt idx="6">
                  <c:v>29</c:v>
                </c:pt>
                <c:pt idx="7">
                  <c:v>38</c:v>
                </c:pt>
                <c:pt idx="8">
                  <c:v>38</c:v>
                </c:pt>
                <c:pt idx="9">
                  <c:v>26</c:v>
                </c:pt>
                <c:pt idx="10">
                  <c:v>22</c:v>
                </c:pt>
                <c:pt idx="11">
                  <c:v>14</c:v>
                </c:pt>
                <c:pt idx="12">
                  <c:v>14</c:v>
                </c:pt>
                <c:pt idx="13">
                  <c:v>9</c:v>
                </c:pt>
                <c:pt idx="14">
                  <c:v>1</c:v>
                </c:pt>
                <c:pt idx="15">
                  <c:v>5</c:v>
                </c:pt>
                <c:pt idx="16">
                  <c:v>6</c:v>
                </c:pt>
                <c:pt idx="17">
                  <c:v>9</c:v>
                </c:pt>
                <c:pt idx="18">
                  <c:v>7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8</c:v>
                </c:pt>
                <c:pt idx="23">
                  <c:v>6</c:v>
                </c:pt>
                <c:pt idx="24">
                  <c:v>8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11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11</c:v>
                </c:pt>
                <c:pt idx="34">
                  <c:v>3</c:v>
                </c:pt>
                <c:pt idx="35">
                  <c:v>6</c:v>
                </c:pt>
                <c:pt idx="36">
                  <c:v>3</c:v>
                </c:pt>
                <c:pt idx="37">
                  <c:v>9</c:v>
                </c:pt>
                <c:pt idx="38">
                  <c:v>7</c:v>
                </c:pt>
                <c:pt idx="39">
                  <c:v>6</c:v>
                </c:pt>
                <c:pt idx="40">
                  <c:v>5</c:v>
                </c:pt>
                <c:pt idx="41">
                  <c:v>8</c:v>
                </c:pt>
                <c:pt idx="42">
                  <c:v>3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1-4C1D-89BD-75CBE0131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8529151"/>
        <c:axId val="76003567"/>
        <c:axId val="0"/>
      </c:bar3DChart>
      <c:catAx>
        <c:axId val="198852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03567"/>
        <c:crosses val="autoZero"/>
        <c:auto val="1"/>
        <c:lblAlgn val="ctr"/>
        <c:lblOffset val="100"/>
        <c:noMultiLvlLbl val="0"/>
      </c:catAx>
      <c:valAx>
        <c:axId val="7600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52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(1).xlsx]Sheet4!PivotTable16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RANGE OF THE MONTH SPENT BY THE EMPLOYEES  AT THE COMPANY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Sheet4!$E$23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Sheet4!$D$24:$D$60</c:f>
              <c:strCache>
                <c:ptCount val="36"/>
                <c:pt idx="0">
                  <c:v>63</c:v>
                </c:pt>
                <c:pt idx="1">
                  <c:v>64</c:v>
                </c:pt>
                <c:pt idx="2">
                  <c:v>65</c:v>
                </c:pt>
                <c:pt idx="3">
                  <c:v>66</c:v>
                </c:pt>
                <c:pt idx="4">
                  <c:v>67</c:v>
                </c:pt>
                <c:pt idx="5">
                  <c:v>68</c:v>
                </c:pt>
                <c:pt idx="6">
                  <c:v>69</c:v>
                </c:pt>
                <c:pt idx="7">
                  <c:v>70</c:v>
                </c:pt>
                <c:pt idx="8">
                  <c:v>71</c:v>
                </c:pt>
                <c:pt idx="9">
                  <c:v>72</c:v>
                </c:pt>
                <c:pt idx="10">
                  <c:v>73</c:v>
                </c:pt>
                <c:pt idx="11">
                  <c:v>74</c:v>
                </c:pt>
                <c:pt idx="12">
                  <c:v>75</c:v>
                </c:pt>
                <c:pt idx="13">
                  <c:v>76</c:v>
                </c:pt>
                <c:pt idx="14">
                  <c:v>77</c:v>
                </c:pt>
                <c:pt idx="15">
                  <c:v>78</c:v>
                </c:pt>
                <c:pt idx="16">
                  <c:v>79</c:v>
                </c:pt>
                <c:pt idx="17">
                  <c:v>80</c:v>
                </c:pt>
                <c:pt idx="18">
                  <c:v>81</c:v>
                </c:pt>
                <c:pt idx="19">
                  <c:v>82</c:v>
                </c:pt>
                <c:pt idx="20">
                  <c:v>83</c:v>
                </c:pt>
                <c:pt idx="21">
                  <c:v>84</c:v>
                </c:pt>
                <c:pt idx="22">
                  <c:v>85</c:v>
                </c:pt>
                <c:pt idx="23">
                  <c:v>86</c:v>
                </c:pt>
                <c:pt idx="24">
                  <c:v>87</c:v>
                </c:pt>
                <c:pt idx="25">
                  <c:v>88</c:v>
                </c:pt>
                <c:pt idx="26">
                  <c:v>89</c:v>
                </c:pt>
                <c:pt idx="27">
                  <c:v>90</c:v>
                </c:pt>
                <c:pt idx="28">
                  <c:v>91</c:v>
                </c:pt>
                <c:pt idx="29">
                  <c:v>92</c:v>
                </c:pt>
                <c:pt idx="30">
                  <c:v>93</c:v>
                </c:pt>
                <c:pt idx="31">
                  <c:v>94</c:v>
                </c:pt>
                <c:pt idx="32">
                  <c:v>95</c:v>
                </c:pt>
                <c:pt idx="33">
                  <c:v>96</c:v>
                </c:pt>
                <c:pt idx="34">
                  <c:v>97</c:v>
                </c:pt>
                <c:pt idx="35">
                  <c:v>98</c:v>
                </c:pt>
              </c:strCache>
            </c:strRef>
          </c:cat>
          <c:val>
            <c:numRef>
              <c:f>Sheet4!$E$24:$E$60</c:f>
              <c:numCache>
                <c:formatCode>0.00%</c:formatCode>
                <c:ptCount val="36"/>
                <c:pt idx="0">
                  <c:v>4.9159860583675805E-3</c:v>
                </c:pt>
                <c:pt idx="1">
                  <c:v>1.331738022160953E-2</c:v>
                </c:pt>
                <c:pt idx="2">
                  <c:v>2.5360245539197836E-2</c:v>
                </c:pt>
                <c:pt idx="3">
                  <c:v>3.0900483795453362E-2</c:v>
                </c:pt>
                <c:pt idx="4">
                  <c:v>2.614056078655777E-2</c:v>
                </c:pt>
                <c:pt idx="5">
                  <c:v>1.7687145606825157E-2</c:v>
                </c:pt>
                <c:pt idx="6">
                  <c:v>3.7689226447484785E-2</c:v>
                </c:pt>
                <c:pt idx="7">
                  <c:v>2.3669562503251314E-2</c:v>
                </c:pt>
                <c:pt idx="8">
                  <c:v>5.5402382562555275E-3</c:v>
                </c:pt>
                <c:pt idx="9">
                  <c:v>2.6218592311293764E-2</c:v>
                </c:pt>
                <c:pt idx="10">
                  <c:v>2.2785205222910054E-2</c:v>
                </c:pt>
                <c:pt idx="11">
                  <c:v>1.5398220881236019E-2</c:v>
                </c:pt>
                <c:pt idx="12">
                  <c:v>1.3655516828798835E-2</c:v>
                </c:pt>
                <c:pt idx="13">
                  <c:v>1.9767986266451647E-2</c:v>
                </c:pt>
                <c:pt idx="14">
                  <c:v>2.6036518753576446E-2</c:v>
                </c:pt>
                <c:pt idx="15">
                  <c:v>4.4634032148988194E-2</c:v>
                </c:pt>
                <c:pt idx="16">
                  <c:v>2.8767622119336211E-2</c:v>
                </c:pt>
                <c:pt idx="17">
                  <c:v>3.1212609894397336E-2</c:v>
                </c:pt>
                <c:pt idx="18">
                  <c:v>4.8457576861051864E-2</c:v>
                </c:pt>
                <c:pt idx="19">
                  <c:v>3.1992925141757271E-2</c:v>
                </c:pt>
                <c:pt idx="20">
                  <c:v>4.1018571502887166E-2</c:v>
                </c:pt>
                <c:pt idx="21">
                  <c:v>3.0588357696509388E-2</c:v>
                </c:pt>
                <c:pt idx="22">
                  <c:v>2.2108932008531448E-2</c:v>
                </c:pt>
                <c:pt idx="23">
                  <c:v>2.9079748218280185E-2</c:v>
                </c:pt>
                <c:pt idx="24">
                  <c:v>2.4892056390781875E-2</c:v>
                </c:pt>
                <c:pt idx="25">
                  <c:v>2.9756021432658795E-2</c:v>
                </c:pt>
                <c:pt idx="26">
                  <c:v>1.6204546636841285E-2</c:v>
                </c:pt>
                <c:pt idx="27">
                  <c:v>3.7455131873276801E-2</c:v>
                </c:pt>
                <c:pt idx="28">
                  <c:v>3.0770431254226707E-2</c:v>
                </c:pt>
                <c:pt idx="29">
                  <c:v>3.5894501378556938E-2</c:v>
                </c:pt>
                <c:pt idx="30">
                  <c:v>5.563647713676325E-2</c:v>
                </c:pt>
                <c:pt idx="31">
                  <c:v>3.4229828850855744E-2</c:v>
                </c:pt>
                <c:pt idx="32">
                  <c:v>1.4825989699838735E-2</c:v>
                </c:pt>
                <c:pt idx="33">
                  <c:v>3.9952140664828592E-2</c:v>
                </c:pt>
                <c:pt idx="34">
                  <c:v>2.7753212297768299E-2</c:v>
                </c:pt>
                <c:pt idx="35">
                  <c:v>3.5686417312594289E-2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2-4517-A4F4-9C4A20B80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8546783"/>
        <c:axId val="2081279375"/>
        <c:axId val="0"/>
      </c:bar3DChart>
      <c:catAx>
        <c:axId val="198854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279375"/>
        <c:crosses val="autoZero"/>
        <c:auto val="1"/>
        <c:lblAlgn val="ctr"/>
        <c:lblOffset val="100"/>
        <c:noMultiLvlLbl val="0"/>
      </c:catAx>
      <c:valAx>
        <c:axId val="20812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54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3E7-1DDF-5FEE-2704-D6326729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D659-363F-3D8B-1BAD-33F3C97EE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A78F-E54E-3E32-1B6F-64E4ACC8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4B91-0508-FC3A-40F2-1DAAD37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63A0-3E26-EEC8-9610-E065977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3D2F-4977-D746-B515-7D89BC54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B681-5325-8FEA-1332-A0D5A7737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07FE-93D5-8096-90D7-83158C6B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635D-BABF-1E74-A45A-1F796DC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605E-49F2-FC93-6070-AC870DC9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F9A71-9837-F285-398F-27B405DCF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57EE-098B-3A5D-A895-0CBF1061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A540-A86D-2C5E-10F7-77E0B092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DF9D-AAE6-CED5-425C-C0F7104C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49BB-2EC3-4EA4-3DED-C6A507C7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3CC-6CE1-24C5-4772-E0901D09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A7CC-4E4C-A87F-F3CB-08AE95EB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82AC-ACAC-DF67-F2DB-99E6B363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194C-F83C-46E8-81A6-8905305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99EE-099D-70B1-48CB-893DB0D5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0659-5807-3FDD-612E-98ADD8FD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F1B7-9029-1665-1F96-BCD761DB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2E71-CAFA-23D2-2FFF-BD51E82B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5823-A83E-D681-59E8-8517E9D6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CEE1-9420-7BD9-757E-F159140E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7EA-D85F-49CB-8671-3C3717FE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7D5C-7B18-2ECA-5EFE-126D2D6B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0C8B6-A90F-E843-D1D4-0AD3F7F6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CC75-3693-01F6-1735-4CB90E4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82DC-12D4-1BEC-9C7C-3606D22A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7A64-3B11-F464-9A22-CF70091C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DBA-F305-8EF3-496B-8E6D9953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B1D3E-611A-896D-7FC7-B1C07961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FA9DE-F353-E82E-D889-9DDA422C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23EDA-B479-D981-625D-39FF5683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20CD0-0258-85F0-9B78-C54FB62E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B4FCF-3648-F2B3-306E-3C682597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2905-BEA5-17D1-F8C2-455962F7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C11C9-DA40-CB2D-1DA5-47E19BF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7F6-4135-EDFA-554D-83047F2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1824-4137-03AB-E72A-5ECD44D8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357DE-2283-D001-678A-B6CDA57B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ED42-1E06-945E-0B67-910305E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FD7AC-32E2-3F7F-D54E-8FF41996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3A08A-B93F-6A58-92CD-75BD300C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1B310-20C9-CA28-0EBC-724FD6BC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6C7C-00D4-2FF7-9FE0-E041703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A8E8-9779-1F35-E0C4-1ABC8AE4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0C02-2CC4-A4CC-660E-552736CD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143E-AC8F-A955-DF26-DB089D4B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3862-3D37-6829-4ED6-3C8217E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9C7-69B4-D80D-640B-D8A7DF2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465-5D48-214F-9E22-8189CD84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6F3C3-DD06-95E5-39C0-551EB73C0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F2A4-BEDE-BF9F-FFA6-85391749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A3E5-7D2D-F94E-DB6D-15BF2815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2727-BEFA-207C-087A-CE16635A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26C4-2DE1-2897-5E32-41D8FB2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4BD70-7D86-40DA-D512-04F7CB8A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6A9E-F045-1D37-CECD-8F192980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4C66-2534-4AED-85C3-C440884E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CC17-D11F-49CD-AC2D-9DC2B362106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F965-6321-DF90-4EF4-1BB85385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D687-4589-F8E8-6F4A-D0E3EA0E2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882D-3F6A-42F6-B6C7-70F1007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F506-C9A1-8313-F90D-8481C9FC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5458"/>
            <a:ext cx="9144000" cy="3327083"/>
          </a:xfrm>
        </p:spPr>
        <p:txBody>
          <a:bodyPr>
            <a:normAutofit fontScale="90000"/>
          </a:bodyPr>
          <a:lstStyle/>
          <a:p>
            <a:r>
              <a:rPr lang="en-US" dirty="0"/>
              <a:t>CONSCISE ANALYSIS ON FAIR LABOUR PRACTISE IN XYZ FURNITURE COMPANY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ADEBAYO OLUWAPELUMI</a:t>
            </a:r>
          </a:p>
        </p:txBody>
      </p:sp>
    </p:spTree>
    <p:extLst>
      <p:ext uri="{BB962C8B-B14F-4D97-AF65-F5344CB8AC3E}">
        <p14:creationId xmlns:p14="http://schemas.microsoft.com/office/powerpoint/2010/main" val="11717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CC74-F17E-CFA8-A9A3-203AB31E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B2F-A7EC-7342-7339-A25A024C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SAFE TO STATE THAT THE RIGHT TO WORK, TO PROVIDE LABOUR IN RETURN FOR RENUMERATION HAS IT’S ORIGIN IN A PERSONS RIGHT TO EXISTENCE</a:t>
            </a:r>
          </a:p>
          <a:p>
            <a:endParaRPr lang="en-US" dirty="0"/>
          </a:p>
          <a:p>
            <a:r>
              <a:rPr lang="en-US" dirty="0"/>
              <a:t>THE FAIR LABOUR STANDARD ACT IS A FEDERAL LAW THAT ESTABLISHES MINIMUM WAGE, OVER TIME PAY, RECORD KEEPING AMD CHILD LABOUR STANDARDS FOR PRIVATE AND PUBLIC EMPLOYEES </a:t>
            </a:r>
          </a:p>
        </p:txBody>
      </p:sp>
    </p:spTree>
    <p:extLst>
      <p:ext uri="{BB962C8B-B14F-4D97-AF65-F5344CB8AC3E}">
        <p14:creationId xmlns:p14="http://schemas.microsoft.com/office/powerpoint/2010/main" val="19159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930B-AE3E-F67C-18CD-3529C872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18D-65E7-FC0B-A6F4-A923B52D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PRESENTATION IS TO SHOW THE MANAGEMENT THE INCOME LEVEL OF THE 474 COMPANY’S EMPLOYEE AND NECESSSARY INFORMATIONS FOR FAIR LABOUR PRACTISE OF THE ORGANIZATION. </a:t>
            </a:r>
          </a:p>
          <a:p>
            <a:r>
              <a:rPr lang="en-US" dirty="0"/>
              <a:t>AND BRINGS ABOUT A FAIR PRACTICE OF LABOUR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9292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2871-2017-0F27-4025-2458B0F6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THE BENEATH VISUALIZATION IS SHOWING THE PERCENTAGE OF THE 474 EMPLOYEES OF THE XYZ FURNITURE COMPANY WITH 258 MALE AND 216 FEMALE EMPLOYEES, REPRESENTING 54% OF MALE AND 46% FEMALE RESPECTIVELY.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AA96576-DC8E-537D-7E77-B4490C238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84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9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9C9-AC04-3600-580D-F14A87EE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E715-0F39-8188-F9DA-F7E0A76A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96403"/>
            <a:ext cx="5157787" cy="823912"/>
          </a:xfrm>
        </p:spPr>
        <p:txBody>
          <a:bodyPr>
            <a:normAutofit/>
          </a:bodyPr>
          <a:lstStyle/>
          <a:p>
            <a:r>
              <a:rPr lang="en-US" sz="1400" dirty="0"/>
              <a:t>The average salary of the shows that male employees earns more than the female employee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F63FC-6D21-9268-4D56-6078196A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6403"/>
            <a:ext cx="5183188" cy="823912"/>
          </a:xfrm>
        </p:spPr>
        <p:txBody>
          <a:bodyPr>
            <a:normAutofit/>
          </a:bodyPr>
          <a:lstStyle/>
          <a:p>
            <a:r>
              <a:rPr lang="en-US" sz="1600" dirty="0"/>
              <a:t>Percentage of employee among the 3 job categories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5F50DE-A1FE-9FD9-CC14-2845ABE709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2280459"/>
              </p:ext>
            </p:extLst>
          </p:nvPr>
        </p:nvGraphicFramePr>
        <p:xfrm>
          <a:off x="836612" y="2491155"/>
          <a:ext cx="5157787" cy="3869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82BE75-77FE-CF21-9008-CBC0EB60FCA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960963"/>
              </p:ext>
            </p:extLst>
          </p:nvPr>
        </p:nvGraphicFramePr>
        <p:xfrm>
          <a:off x="6172200" y="2320925"/>
          <a:ext cx="5183188" cy="386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29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4AF5-0FE0-BC6F-AA7C-0DC17338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CONTD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C48E-4259-CFE8-1199-D4610B0C4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shows the percentage distribution of the employees according to the years of education they acquired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13173-9C60-BB43-05C3-7B688311E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company has 104 minority employee which makes 22% of the total employees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8926CD-D61D-2479-B260-4EC2EA2994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1762547"/>
              </p:ext>
            </p:extLst>
          </p:nvPr>
        </p:nvGraphicFramePr>
        <p:xfrm>
          <a:off x="6425622" y="2651664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C896B10-49B1-D8E0-DC4C-BC91E94D03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8008832"/>
              </p:ext>
            </p:extLst>
          </p:nvPr>
        </p:nvGraphicFramePr>
        <p:xfrm>
          <a:off x="839787" y="2651664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960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46F0-56E3-64D6-6661-52C5CB8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THIS VISUALIZATION SHOWS THE CURRENT AGE BRACKET OF THE EMPLOYEES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D6864-0E03-C2CE-B175-C3E9E339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9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88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A65-0F98-676D-B57F-7E2BBCEB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957A1-9B51-4B94-9B35-4FE8843890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564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5DC9-71D6-01A2-CBD0-7D1CA384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C2AA-3853-5C56-9EB4-EC7EEDCC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406887"/>
          </a:xfrm>
        </p:spPr>
        <p:txBody>
          <a:bodyPr>
            <a:normAutofit/>
          </a:bodyPr>
          <a:lstStyle/>
          <a:p>
            <a:r>
              <a:rPr lang="en-US" sz="2000" dirty="0"/>
              <a:t>THE XYZ FIRNITURE COMPANY HAS 474 EMPLOYEES  WITH 258 MALE AND 216 FEMALE EMPLOYEES</a:t>
            </a:r>
          </a:p>
          <a:p>
            <a:r>
              <a:rPr lang="en-US" sz="2000" dirty="0"/>
              <a:t>THE TOTAL SUM OF SALARY PAID TO THESE EMPLOYEES IS $16,314,875 WITH THE MEAN VALUE OF $34,420 AND $30750 HAS TO BE THE MODE AND $ 28,875 MEDIAN VALUE</a:t>
            </a:r>
          </a:p>
          <a:p>
            <a:r>
              <a:rPr lang="en-US" sz="2000" dirty="0"/>
              <a:t>OF THE $16,314,875 TOTAL SUM OF SALARY, $5,662,895 WAS PAID TO THE FEMALE EMPLOYEE REPRESENTING 46% OF THE TOTAL EMPLOYEE WHILE $10,691,980 WAS PAID TO THE MALE EMPLOYEE OF THE ORGANIZATION REPRESENTING  54% OF THE TOTAL EMPLOYEE</a:t>
            </a:r>
          </a:p>
          <a:p>
            <a:r>
              <a:rPr lang="en-US" sz="2000" dirty="0"/>
              <a:t>THE MINORITY HAVE JUST 22% OF THE TOTAL EMPLOYEES WITH JUST 104 EMPLOYEES </a:t>
            </a:r>
          </a:p>
          <a:p>
            <a:r>
              <a:rPr lang="en-US" sz="2000" dirty="0"/>
              <a:t>A FEMALE STAFF WHO WAS BORN IN 1929 (CURRENTLY 94 YEARS) IS THE OLDEST EMPLOYEE WITH 8 YEARS OF EDUCATION</a:t>
            </a:r>
          </a:p>
          <a:p>
            <a:r>
              <a:rPr lang="en-US" sz="2000" dirty="0"/>
              <a:t>94 YEARS OLD WOMAN STARTED JOB WITH $13500 AND CURRENT SALARY IS $21600 HAVING JUST 37.5% SALARY INCREASE OVER HER TIME OF SERVICE</a:t>
            </a:r>
          </a:p>
          <a:p>
            <a:r>
              <a:rPr lang="en-US" sz="2000" dirty="0"/>
              <a:t>THE AVERAGE SALARY FOR MALE AND FEMALE EMPLOYEE IS $26031 FOR FEMALE AND $41442  MALE REPRESENTING 45.57% AND 54.43% RESPECTIVELY</a:t>
            </a:r>
          </a:p>
          <a:p>
            <a:r>
              <a:rPr lang="en-US" sz="2000" dirty="0"/>
              <a:t>THE CONFIDENCE INTERVAL SHOWS THAT XYZ SALARY RANGE IS WITHIN THE STANDARD SALARY RANGE OF THE EMPLOYEES IN THE FURNITURE INDUSTRY WITH 13% MARGINAL ERROR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8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466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CONSCISE ANALYSIS ON FAIR LABOUR PRACTISE IN XYZ FURNITURE COMPANY  ADEBAYO OLUWAPELUMI</vt:lpstr>
      <vt:lpstr>INTRODUCTION</vt:lpstr>
      <vt:lpstr>AIM &amp; OBJECTIVE</vt:lpstr>
      <vt:lpstr>THE BENEATH VISUALIZATION IS SHOWING THE PERCENTAGE OF THE 474 EMPLOYEES OF THE XYZ FURNITURE COMPANY WITH 258 MALE AND 216 FEMALE EMPLOYEES, REPRESENTING 54% OF MALE AND 46% FEMALE RESPECTIVELY.</vt:lpstr>
      <vt:lpstr>VISUALIZATION</vt:lpstr>
      <vt:lpstr>VISUALIZATION CONTD</vt:lpstr>
      <vt:lpstr>THIS VISUALIZATION SHOWS THE CURRENT AGE BRACKET OF THE EMPLOYEES</vt:lpstr>
      <vt:lpstr>VISUALIZATION</vt:lpstr>
      <vt:lpstr>INSIGHT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2023-04-18T13:24:20Z</dcterms:created>
  <dcterms:modified xsi:type="dcterms:W3CDTF">2023-04-24T21:00:26Z</dcterms:modified>
</cp:coreProperties>
</file>