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57"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93A9-2141-61E3-0269-10C5B8ED2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5FD57E-64D5-24E6-7C0A-660C7FFA8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AB034F-51BE-2F0E-1245-1EDED817BAC5}"/>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5" name="Footer Placeholder 4">
            <a:extLst>
              <a:ext uri="{FF2B5EF4-FFF2-40B4-BE49-F238E27FC236}">
                <a16:creationId xmlns:a16="http://schemas.microsoft.com/office/drawing/2014/main" id="{85EBE258-47C2-A383-BB0E-05DA9AD57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D9E1A-1165-2093-9797-CB96B977F417}"/>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329645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6CBE-54C0-6BB5-7801-7B82D4C7E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86AC2-1D5C-1271-858F-1A4A053FD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188B8-62FC-E9D6-F42F-D3E08A37977B}"/>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5" name="Footer Placeholder 4">
            <a:extLst>
              <a:ext uri="{FF2B5EF4-FFF2-40B4-BE49-F238E27FC236}">
                <a16:creationId xmlns:a16="http://schemas.microsoft.com/office/drawing/2014/main" id="{FD30E656-E965-6A30-ED4E-0CE4B739C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DB21C-6E71-715E-84FC-D979BA4BD93C}"/>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267881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962D31-ACB5-6A66-D575-4876ABCC94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EA0F22-B393-361E-8BE3-2E032FAFAD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90EA3-31D8-39EF-6DB6-D9F097A527E4}"/>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5" name="Footer Placeholder 4">
            <a:extLst>
              <a:ext uri="{FF2B5EF4-FFF2-40B4-BE49-F238E27FC236}">
                <a16:creationId xmlns:a16="http://schemas.microsoft.com/office/drawing/2014/main" id="{652D0846-FA0D-A877-C27B-06C7D43C1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9779-9FAC-61A7-8C9B-26B4F799B7F7}"/>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205045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848-79A2-78B5-7A7C-4DCB49110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28A6F0-7B01-DFB6-0724-B30676456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39445-BACE-0D1C-8BCC-9B9FDB795DF9}"/>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5" name="Footer Placeholder 4">
            <a:extLst>
              <a:ext uri="{FF2B5EF4-FFF2-40B4-BE49-F238E27FC236}">
                <a16:creationId xmlns:a16="http://schemas.microsoft.com/office/drawing/2014/main" id="{11782FC5-A10E-48B4-6451-5DFDCBC26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B45F0-B7D4-49BB-F655-DF9F501138DF}"/>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16303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0B-7A35-AC95-B4BF-EDFD787BD9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E23422-2BC0-AAF1-DC51-97F6687FF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B765-82F2-786D-1A6D-8BC7145C9904}"/>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5" name="Footer Placeholder 4">
            <a:extLst>
              <a:ext uri="{FF2B5EF4-FFF2-40B4-BE49-F238E27FC236}">
                <a16:creationId xmlns:a16="http://schemas.microsoft.com/office/drawing/2014/main" id="{EFA9DF3A-1816-5601-5F17-8E1050F42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A45C1-4753-4C23-13AB-4F7E61600878}"/>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366563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D314-3D17-EAA5-29B7-F5BD7D005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35FB2-CB8D-EF7C-F7D1-A352D470D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D1214-9E02-D7A1-D386-400A8BF91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ED0E7-1B0B-DC31-70D8-269892E34FE1}"/>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6" name="Footer Placeholder 5">
            <a:extLst>
              <a:ext uri="{FF2B5EF4-FFF2-40B4-BE49-F238E27FC236}">
                <a16:creationId xmlns:a16="http://schemas.microsoft.com/office/drawing/2014/main" id="{45813F9C-DCF8-68A3-9BF6-694BDBD4B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74AA1-90A5-36F2-DCDE-E2386FFEF085}"/>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228283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E33-63D7-8A9D-B128-1134BAF3F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907D22-9E62-2507-65FA-C98A3327A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77279-6D56-A90E-9ADA-C2BB5C5755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D06F9D-0FE4-0D9E-1E35-D749E31EE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660A89-1373-9F38-47D0-2C60C56F0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953F6-C623-3516-3336-896B0F55308F}"/>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8" name="Footer Placeholder 7">
            <a:extLst>
              <a:ext uri="{FF2B5EF4-FFF2-40B4-BE49-F238E27FC236}">
                <a16:creationId xmlns:a16="http://schemas.microsoft.com/office/drawing/2014/main" id="{06FC9442-5013-A073-0A19-735D61C2CB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659AD4-6A0B-9E59-71EE-1A40E19D2DA2}"/>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70294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378F-3C90-F146-B89A-091B61741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7F507-4D25-5575-B8D7-E11A5A3F6655}"/>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4" name="Footer Placeholder 3">
            <a:extLst>
              <a:ext uri="{FF2B5EF4-FFF2-40B4-BE49-F238E27FC236}">
                <a16:creationId xmlns:a16="http://schemas.microsoft.com/office/drawing/2014/main" id="{ADFBE9F0-B3FB-B366-8C75-62C9C2A893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DE5B9-33C5-D103-1690-49C62E186BAE}"/>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340202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B1EDA-9DB6-5196-395E-4637F4190CA5}"/>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3" name="Footer Placeholder 2">
            <a:extLst>
              <a:ext uri="{FF2B5EF4-FFF2-40B4-BE49-F238E27FC236}">
                <a16:creationId xmlns:a16="http://schemas.microsoft.com/office/drawing/2014/main" id="{5FF88764-09F2-30E3-BB05-9C3D8B963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BF6A1-F99A-3763-BAC4-EC67798E6647}"/>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89941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5A5C-1A70-26FC-5AB3-745B7D6F4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AD87D-7D13-9132-B493-5E3FF0D07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2B4B9-9D0B-51C2-94FF-DD55AD6D2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A80FB-B3DC-8FDD-FF37-4F19D8F75FDC}"/>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6" name="Footer Placeholder 5">
            <a:extLst>
              <a:ext uri="{FF2B5EF4-FFF2-40B4-BE49-F238E27FC236}">
                <a16:creationId xmlns:a16="http://schemas.microsoft.com/office/drawing/2014/main" id="{96F57A5B-280F-D191-B8AD-B824D4EA4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4E636-C812-8698-B0A3-D650087EDAC4}"/>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26545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E5CC-18D5-310A-C43C-137ED83DE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1D831-55D8-3198-96C7-5CDBB4199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BF655-2B0B-5E2D-8847-E1836D265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47439-C29B-9794-4A49-5E6BEC3F5394}"/>
              </a:ext>
            </a:extLst>
          </p:cNvPr>
          <p:cNvSpPr>
            <a:spLocks noGrp="1"/>
          </p:cNvSpPr>
          <p:nvPr>
            <p:ph type="dt" sz="half" idx="10"/>
          </p:nvPr>
        </p:nvSpPr>
        <p:spPr/>
        <p:txBody>
          <a:bodyPr/>
          <a:lstStyle/>
          <a:p>
            <a:fld id="{7D1FBFCB-6ECD-49AE-8DF8-02CA7604F549}" type="datetimeFigureOut">
              <a:rPr lang="en-US" smtClean="0"/>
              <a:t>7/14/2023</a:t>
            </a:fld>
            <a:endParaRPr lang="en-US"/>
          </a:p>
        </p:txBody>
      </p:sp>
      <p:sp>
        <p:nvSpPr>
          <p:cNvPr id="6" name="Footer Placeholder 5">
            <a:extLst>
              <a:ext uri="{FF2B5EF4-FFF2-40B4-BE49-F238E27FC236}">
                <a16:creationId xmlns:a16="http://schemas.microsoft.com/office/drawing/2014/main" id="{94F4ADC2-B10C-0355-6EAF-C9B5F6C64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EBE4D-66C4-2C5C-99FE-895C1EBB185E}"/>
              </a:ext>
            </a:extLst>
          </p:cNvPr>
          <p:cNvSpPr>
            <a:spLocks noGrp="1"/>
          </p:cNvSpPr>
          <p:nvPr>
            <p:ph type="sldNum" sz="quarter" idx="12"/>
          </p:nvPr>
        </p:nvSpPr>
        <p:spPr/>
        <p:txBody>
          <a:bodyPr/>
          <a:lstStyle/>
          <a:p>
            <a:fld id="{53EE0C7C-7F8D-430A-995D-5CB5600D11C4}" type="slidenum">
              <a:rPr lang="en-US" smtClean="0"/>
              <a:t>‹#›</a:t>
            </a:fld>
            <a:endParaRPr lang="en-US"/>
          </a:p>
        </p:txBody>
      </p:sp>
    </p:spTree>
    <p:extLst>
      <p:ext uri="{BB962C8B-B14F-4D97-AF65-F5344CB8AC3E}">
        <p14:creationId xmlns:p14="http://schemas.microsoft.com/office/powerpoint/2010/main" val="401753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ACBC8-8796-3AAB-A70A-05326D119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BB00B-58A4-3445-26CE-E4E461159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91E19-AC6A-109D-AD6C-86358CDF4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FBFCB-6ECD-49AE-8DF8-02CA7604F549}" type="datetimeFigureOut">
              <a:rPr lang="en-US" smtClean="0"/>
              <a:t>7/14/2023</a:t>
            </a:fld>
            <a:endParaRPr lang="en-US"/>
          </a:p>
        </p:txBody>
      </p:sp>
      <p:sp>
        <p:nvSpPr>
          <p:cNvPr id="5" name="Footer Placeholder 4">
            <a:extLst>
              <a:ext uri="{FF2B5EF4-FFF2-40B4-BE49-F238E27FC236}">
                <a16:creationId xmlns:a16="http://schemas.microsoft.com/office/drawing/2014/main" id="{03ABDD1B-3E5D-DFE8-464B-EE85018B8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98EB4-C3F6-7321-18C7-F2CD5E02C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E0C7C-7F8D-430A-995D-5CB5600D11C4}" type="slidenum">
              <a:rPr lang="en-US" smtClean="0"/>
              <a:t>‹#›</a:t>
            </a:fld>
            <a:endParaRPr lang="en-US"/>
          </a:p>
        </p:txBody>
      </p:sp>
    </p:spTree>
    <p:extLst>
      <p:ext uri="{BB962C8B-B14F-4D97-AF65-F5344CB8AC3E}">
        <p14:creationId xmlns:p14="http://schemas.microsoft.com/office/powerpoint/2010/main" val="133858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331A-6DFD-6C53-676C-9FD24C7B7255}"/>
              </a:ext>
            </a:extLst>
          </p:cNvPr>
          <p:cNvSpPr>
            <a:spLocks noGrp="1"/>
          </p:cNvSpPr>
          <p:nvPr>
            <p:ph type="ctrTitle"/>
          </p:nvPr>
        </p:nvSpPr>
        <p:spPr/>
        <p:txBody>
          <a:bodyPr/>
          <a:lstStyle/>
          <a:p>
            <a:r>
              <a:rPr lang="en-US" dirty="0"/>
              <a:t>SQL CONTD</a:t>
            </a:r>
          </a:p>
        </p:txBody>
      </p:sp>
      <p:sp>
        <p:nvSpPr>
          <p:cNvPr id="3" name="Subtitle 2">
            <a:extLst>
              <a:ext uri="{FF2B5EF4-FFF2-40B4-BE49-F238E27FC236}">
                <a16:creationId xmlns:a16="http://schemas.microsoft.com/office/drawing/2014/main" id="{48218435-3170-3ECF-1D61-DD57D388C7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047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9EA0-9C9D-2BA9-EFD9-835FAAC6A7C5}"/>
              </a:ext>
            </a:extLst>
          </p:cNvPr>
          <p:cNvSpPr>
            <a:spLocks noGrp="1"/>
          </p:cNvSpPr>
          <p:nvPr>
            <p:ph type="title"/>
          </p:nvPr>
        </p:nvSpPr>
        <p:spPr>
          <a:xfrm>
            <a:off x="838200" y="365126"/>
            <a:ext cx="10515600" cy="842786"/>
          </a:xfrm>
        </p:spPr>
        <p:txBody>
          <a:bodyPr/>
          <a:lstStyle/>
          <a:p>
            <a:r>
              <a:rPr lang="en-US" dirty="0"/>
              <a:t>SQL Aliases</a:t>
            </a:r>
          </a:p>
        </p:txBody>
      </p:sp>
      <p:sp>
        <p:nvSpPr>
          <p:cNvPr id="3" name="Content Placeholder 2">
            <a:extLst>
              <a:ext uri="{FF2B5EF4-FFF2-40B4-BE49-F238E27FC236}">
                <a16:creationId xmlns:a16="http://schemas.microsoft.com/office/drawing/2014/main" id="{5636F4F3-11A1-BACD-0A57-293D7514B429}"/>
              </a:ext>
            </a:extLst>
          </p:cNvPr>
          <p:cNvSpPr>
            <a:spLocks noGrp="1"/>
          </p:cNvSpPr>
          <p:nvPr>
            <p:ph idx="1"/>
          </p:nvPr>
        </p:nvSpPr>
        <p:spPr>
          <a:xfrm>
            <a:off x="838200" y="1320800"/>
            <a:ext cx="10515600" cy="5537199"/>
          </a:xfrm>
        </p:spPr>
        <p:txBody>
          <a:bodyPr>
            <a:normAutofit fontScale="92500" lnSpcReduction="10000"/>
          </a:bodyPr>
          <a:lstStyle/>
          <a:p>
            <a:r>
              <a:rPr lang="en-US" dirty="0"/>
              <a:t>SQL Aliases</a:t>
            </a:r>
          </a:p>
          <a:p>
            <a:r>
              <a:rPr lang="en-US" dirty="0"/>
              <a:t>SQL aliases are used to give a table, or a column in a table, a temporary name.</a:t>
            </a:r>
          </a:p>
          <a:p>
            <a:r>
              <a:rPr lang="en-US" dirty="0"/>
              <a:t>Aliases are often used to make column names more readable.</a:t>
            </a:r>
          </a:p>
          <a:p>
            <a:r>
              <a:rPr lang="en-US" dirty="0"/>
              <a:t>An alias only exists for the duration of that query.</a:t>
            </a:r>
          </a:p>
          <a:p>
            <a:r>
              <a:rPr lang="en-US" dirty="0"/>
              <a:t>An alias is created with the AS keyword.</a:t>
            </a:r>
          </a:p>
          <a:p>
            <a:pPr marL="0" indent="0">
              <a:buNone/>
            </a:pPr>
            <a:r>
              <a:rPr lang="en-US" dirty="0"/>
              <a:t>Alias column syntax</a:t>
            </a:r>
          </a:p>
          <a:p>
            <a:pPr algn="l"/>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alias_name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a:t>
            </a:r>
          </a:p>
          <a:p>
            <a:pPr marL="0" indent="0" algn="l">
              <a:buNone/>
            </a:pPr>
            <a:endParaRPr lang="en-US" b="0" i="1" dirty="0">
              <a:solidFill>
                <a:srgbClr val="000000"/>
              </a:solidFill>
              <a:effectLst/>
              <a:latin typeface="Consolas" panose="020B0609020204030204" pitchFamily="49" charset="0"/>
            </a:endParaRPr>
          </a:p>
          <a:p>
            <a:pPr marL="0" indent="0" algn="l">
              <a:buNone/>
            </a:pPr>
            <a:r>
              <a:rPr lang="en-US" b="0" i="0" dirty="0">
                <a:solidFill>
                  <a:srgbClr val="000000"/>
                </a:solidFill>
                <a:effectLst/>
                <a:latin typeface="Segoe UI" panose="020B0502040204020203" pitchFamily="34" charset="0"/>
              </a:rPr>
              <a:t>Alias Table Syntax</a:t>
            </a:r>
          </a:p>
          <a:p>
            <a:pPr algn="l"/>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alias_name</a:t>
            </a:r>
            <a:r>
              <a:rPr lang="en-US" b="0" i="1" dirty="0">
                <a:solidFill>
                  <a:srgbClr val="000000"/>
                </a:solidFill>
                <a:effectLst/>
                <a:latin typeface="Consolas" panose="020B0609020204030204" pitchFamily="49" charset="0"/>
              </a:rPr>
              <a:t>;</a:t>
            </a:r>
            <a:endParaRPr lang="en-US" dirty="0"/>
          </a:p>
          <a:p>
            <a:endParaRPr lang="en-US" dirty="0"/>
          </a:p>
          <a:p>
            <a:endParaRPr lang="en-US" dirty="0"/>
          </a:p>
        </p:txBody>
      </p:sp>
    </p:spTree>
    <p:extLst>
      <p:ext uri="{BB962C8B-B14F-4D97-AF65-F5344CB8AC3E}">
        <p14:creationId xmlns:p14="http://schemas.microsoft.com/office/powerpoint/2010/main" val="406776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9954-3377-6759-570B-C283245F70D2}"/>
              </a:ext>
            </a:extLst>
          </p:cNvPr>
          <p:cNvSpPr>
            <a:spLocks noGrp="1"/>
          </p:cNvSpPr>
          <p:nvPr>
            <p:ph type="title"/>
          </p:nvPr>
        </p:nvSpPr>
        <p:spPr/>
        <p:txBody>
          <a:bodyPr/>
          <a:lstStyle/>
          <a:p>
            <a:r>
              <a:rPr lang="en-US" dirty="0"/>
              <a:t>SQL AND, OR and NOT Operators</a:t>
            </a:r>
            <a:br>
              <a:rPr lang="en-US" dirty="0"/>
            </a:br>
            <a:endParaRPr lang="en-US" dirty="0"/>
          </a:p>
        </p:txBody>
      </p:sp>
      <p:sp>
        <p:nvSpPr>
          <p:cNvPr id="3" name="Content Placeholder 2">
            <a:extLst>
              <a:ext uri="{FF2B5EF4-FFF2-40B4-BE49-F238E27FC236}">
                <a16:creationId xmlns:a16="http://schemas.microsoft.com/office/drawing/2014/main" id="{A73618F6-51F2-5C2D-A4AE-046013FD6BC2}"/>
              </a:ext>
            </a:extLst>
          </p:cNvPr>
          <p:cNvSpPr>
            <a:spLocks noGrp="1"/>
          </p:cNvSpPr>
          <p:nvPr>
            <p:ph idx="1"/>
          </p:nvPr>
        </p:nvSpPr>
        <p:spPr>
          <a:xfrm>
            <a:off x="838200" y="1690688"/>
            <a:ext cx="10515600" cy="4958468"/>
          </a:xfrm>
        </p:spPr>
        <p:txBody>
          <a:bodyPr>
            <a:normAutofit fontScale="62500" lnSpcReduction="20000"/>
          </a:bodyPr>
          <a:lstStyle/>
          <a:p>
            <a:r>
              <a:rPr lang="en-US" dirty="0"/>
              <a:t>The SQL AND, OR and NOT Operators</a:t>
            </a:r>
          </a:p>
          <a:p>
            <a:pPr marL="0" indent="0">
              <a:buNone/>
            </a:pPr>
            <a:r>
              <a:rPr lang="en-US" dirty="0"/>
              <a:t>The WHERE clause can be combined with AND, OR, and NOT operators.</a:t>
            </a:r>
          </a:p>
          <a:p>
            <a:pPr marL="0" indent="0">
              <a:buNone/>
            </a:pPr>
            <a:r>
              <a:rPr lang="en-US" dirty="0"/>
              <a:t>The AND </a:t>
            </a:r>
            <a:r>
              <a:rPr lang="en-US" dirty="0" err="1"/>
              <a:t>and</a:t>
            </a:r>
            <a:r>
              <a:rPr lang="en-US" dirty="0"/>
              <a:t> OR operators are used to filter records based on more than one condition:</a:t>
            </a:r>
          </a:p>
          <a:p>
            <a:pPr marL="0" indent="0">
              <a:buNone/>
            </a:pPr>
            <a:r>
              <a:rPr lang="en-US" dirty="0"/>
              <a:t>The AND operator displays a record if all the conditions separated by AND are TRUE.</a:t>
            </a:r>
          </a:p>
          <a:p>
            <a:pPr marL="0" indent="0">
              <a:buNone/>
            </a:pPr>
            <a:r>
              <a:rPr lang="en-US" dirty="0"/>
              <a:t>The OR operator displays a record if any of the conditions separated by OR is TRUE.</a:t>
            </a:r>
          </a:p>
          <a:p>
            <a:pPr marL="0" indent="0">
              <a:buNone/>
            </a:pPr>
            <a:r>
              <a:rPr lang="en-US" dirty="0"/>
              <a:t>The NOT operator displays a record if the condition(s) is NOT TRUE.</a:t>
            </a:r>
          </a:p>
          <a:p>
            <a:endParaRPr lang="en-US" dirty="0"/>
          </a:p>
          <a:p>
            <a:r>
              <a:rPr lang="en-US" dirty="0"/>
              <a:t>AND Syntax</a:t>
            </a:r>
          </a:p>
          <a:p>
            <a:r>
              <a:rPr lang="en-US" dirty="0"/>
              <a:t>SELECT column1, column2, ...</a:t>
            </a:r>
          </a:p>
          <a:p>
            <a:r>
              <a:rPr lang="en-US" dirty="0"/>
              <a:t>FROM </a:t>
            </a:r>
            <a:r>
              <a:rPr lang="en-US" dirty="0" err="1"/>
              <a:t>table_name</a:t>
            </a:r>
            <a:endParaRPr lang="en-US" dirty="0"/>
          </a:p>
          <a:p>
            <a:r>
              <a:rPr lang="en-US" dirty="0"/>
              <a:t>WHERE condition1 AND condition2 AND condition3 ...;</a:t>
            </a:r>
          </a:p>
          <a:p>
            <a:r>
              <a:rPr lang="en-US" dirty="0"/>
              <a:t>OR Syntax</a:t>
            </a:r>
          </a:p>
          <a:p>
            <a:r>
              <a:rPr lang="en-US" dirty="0"/>
              <a:t>SELECT column1, column2, ...</a:t>
            </a:r>
          </a:p>
          <a:p>
            <a:r>
              <a:rPr lang="en-US" dirty="0"/>
              <a:t>FROM </a:t>
            </a:r>
            <a:r>
              <a:rPr lang="en-US" dirty="0" err="1"/>
              <a:t>table_name</a:t>
            </a:r>
            <a:endParaRPr lang="en-US" dirty="0"/>
          </a:p>
          <a:p>
            <a:r>
              <a:rPr lang="en-US" dirty="0"/>
              <a:t>WHERE condition1 OR condition2 OR condition3 ...;</a:t>
            </a:r>
          </a:p>
          <a:p>
            <a:endParaRPr lang="en-US" dirty="0"/>
          </a:p>
        </p:txBody>
      </p:sp>
    </p:spTree>
    <p:extLst>
      <p:ext uri="{BB962C8B-B14F-4D97-AF65-F5344CB8AC3E}">
        <p14:creationId xmlns:p14="http://schemas.microsoft.com/office/powerpoint/2010/main" val="407574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31D0-10C6-1041-F312-30AE82AF50E1}"/>
              </a:ext>
            </a:extLst>
          </p:cNvPr>
          <p:cNvSpPr>
            <a:spLocks noGrp="1"/>
          </p:cNvSpPr>
          <p:nvPr>
            <p:ph type="title"/>
          </p:nvPr>
        </p:nvSpPr>
        <p:spPr/>
        <p:txBody>
          <a:bodyPr/>
          <a:lstStyle/>
          <a:p>
            <a:r>
              <a:rPr lang="en-US" dirty="0"/>
              <a:t>Combining AND, OR and NOT</a:t>
            </a:r>
          </a:p>
        </p:txBody>
      </p:sp>
      <p:sp>
        <p:nvSpPr>
          <p:cNvPr id="3" name="Content Placeholder 2">
            <a:extLst>
              <a:ext uri="{FF2B5EF4-FFF2-40B4-BE49-F238E27FC236}">
                <a16:creationId xmlns:a16="http://schemas.microsoft.com/office/drawing/2014/main" id="{696E4911-5D9C-D97E-8F96-0B43DD6481EF}"/>
              </a:ext>
            </a:extLst>
          </p:cNvPr>
          <p:cNvSpPr>
            <a:spLocks noGrp="1"/>
          </p:cNvSpPr>
          <p:nvPr>
            <p:ph idx="1"/>
          </p:nvPr>
        </p:nvSpPr>
        <p:spPr/>
        <p:txBody>
          <a:bodyPr>
            <a:normAutofit fontScale="92500" lnSpcReduction="10000"/>
          </a:bodyPr>
          <a:lstStyle/>
          <a:p>
            <a:pPr marL="0" indent="0">
              <a:buNone/>
            </a:pPr>
            <a:r>
              <a:rPr lang="en-US" dirty="0"/>
              <a:t>You can also combine the AND, OR and NOT operators.</a:t>
            </a:r>
          </a:p>
          <a:p>
            <a:r>
              <a:rPr lang="en-US" dirty="0"/>
              <a:t>The following SQL statement selects all fields from "Customers" where country is "Germany" AND city must be "Berlin" OR "München" (use parenthesis to form complex expressions):SELECT * FROM Customers</a:t>
            </a:r>
          </a:p>
          <a:p>
            <a:r>
              <a:rPr lang="en-US" dirty="0"/>
              <a:t>WHERE Country='Germany' AND (City='Berlin' OR City='München');</a:t>
            </a:r>
          </a:p>
          <a:p>
            <a:pPr marL="0" indent="0">
              <a:buNone/>
            </a:pPr>
            <a:r>
              <a:rPr lang="en-US" dirty="0"/>
              <a:t>The following SQL statement selects all fields from "Customers" where country is NOT "Germany" and NOT "USA":</a:t>
            </a:r>
          </a:p>
          <a:p>
            <a:pPr marL="0" indent="0">
              <a:buNone/>
            </a:pPr>
            <a:r>
              <a:rPr lang="en-US" dirty="0"/>
              <a:t>Example</a:t>
            </a:r>
          </a:p>
          <a:p>
            <a:r>
              <a:rPr lang="en-US" dirty="0"/>
              <a:t>SELECT * FROM Customers</a:t>
            </a:r>
          </a:p>
          <a:p>
            <a:r>
              <a:rPr lang="en-US" dirty="0"/>
              <a:t>WHERE NOT Country='Germany' AND NOT Country='USA';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344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69EB-2847-8BF8-1922-9482916C4090}"/>
              </a:ext>
            </a:extLst>
          </p:cNvPr>
          <p:cNvSpPr>
            <a:spLocks noGrp="1"/>
          </p:cNvSpPr>
          <p:nvPr>
            <p:ph type="title"/>
          </p:nvPr>
        </p:nvSpPr>
        <p:spPr/>
        <p:txBody>
          <a:bodyPr/>
          <a:lstStyle/>
          <a:p>
            <a:r>
              <a:rPr lang="en-US" dirty="0"/>
              <a:t>SQL INSERT INTO Statement</a:t>
            </a:r>
            <a:br>
              <a:rPr lang="en-US" dirty="0"/>
            </a:br>
            <a:endParaRPr lang="en-US" dirty="0"/>
          </a:p>
        </p:txBody>
      </p:sp>
      <p:sp>
        <p:nvSpPr>
          <p:cNvPr id="3" name="Content Placeholder 2">
            <a:extLst>
              <a:ext uri="{FF2B5EF4-FFF2-40B4-BE49-F238E27FC236}">
                <a16:creationId xmlns:a16="http://schemas.microsoft.com/office/drawing/2014/main" id="{D3858840-D39F-FE12-B1F9-860F66D1B180}"/>
              </a:ext>
            </a:extLst>
          </p:cNvPr>
          <p:cNvSpPr>
            <a:spLocks noGrp="1"/>
          </p:cNvSpPr>
          <p:nvPr>
            <p:ph idx="1"/>
          </p:nvPr>
        </p:nvSpPr>
        <p:spPr/>
        <p:txBody>
          <a:bodyPr>
            <a:normAutofit lnSpcReduction="10000"/>
          </a:bodyPr>
          <a:lstStyle/>
          <a:p>
            <a:r>
              <a:rPr lang="en-US" dirty="0"/>
              <a:t>The SQL INSERT INTO Statement</a:t>
            </a:r>
          </a:p>
          <a:p>
            <a:r>
              <a:rPr lang="en-US" dirty="0"/>
              <a:t>The INSERT INTO statement is used to insert new records in a table.</a:t>
            </a:r>
          </a:p>
          <a:p>
            <a:r>
              <a:rPr lang="en-US" dirty="0"/>
              <a:t>It is possible to write the INSERT INTO statement in two ways:</a:t>
            </a:r>
          </a:p>
          <a:p>
            <a:pPr marL="0" indent="0">
              <a:buNone/>
            </a:pPr>
            <a:r>
              <a:rPr lang="en-US" sz="2000" dirty="0"/>
              <a:t>1. Specify both the column names and the values to be inserted:</a:t>
            </a:r>
          </a:p>
          <a:p>
            <a:pPr marL="0" indent="0">
              <a:buNone/>
            </a:pPr>
            <a:r>
              <a:rPr lang="en-US" sz="2000" dirty="0"/>
              <a:t>INSERT INTO </a:t>
            </a:r>
            <a:r>
              <a:rPr lang="en-US" sz="2000" dirty="0" err="1"/>
              <a:t>table_name</a:t>
            </a:r>
            <a:r>
              <a:rPr lang="en-US" sz="2000" dirty="0"/>
              <a:t> (column1, column2, column3, ...)</a:t>
            </a:r>
          </a:p>
          <a:p>
            <a:pPr marL="0" indent="0">
              <a:buNone/>
            </a:pPr>
            <a:r>
              <a:rPr lang="en-US" sz="2000" dirty="0"/>
              <a:t>VALUES (value1, value2, value3, ...); </a:t>
            </a:r>
          </a:p>
          <a:p>
            <a:pPr marL="0" indent="0">
              <a:buNone/>
            </a:pPr>
            <a:r>
              <a:rPr lang="en-US" sz="2000" dirty="0"/>
              <a:t>2. If you are adding values for all the columns of the table, you do not need to specify the column names in the SQL query. However, make sure the order of the values is in the same order as the columns in the table. Here, the INSERT INTO syntax would be as follows:</a:t>
            </a:r>
          </a:p>
          <a:p>
            <a:pPr marL="0" indent="0">
              <a:buNone/>
            </a:pPr>
            <a:r>
              <a:rPr lang="en-US" sz="2000" dirty="0"/>
              <a:t>INSERT INTO </a:t>
            </a:r>
            <a:r>
              <a:rPr lang="en-US" sz="2000" dirty="0" err="1"/>
              <a:t>table_name</a:t>
            </a:r>
            <a:endParaRPr lang="en-US" sz="2000" dirty="0"/>
          </a:p>
          <a:p>
            <a:pPr marL="0" indent="0">
              <a:buNone/>
            </a:pPr>
            <a:r>
              <a:rPr lang="en-US" sz="2000" dirty="0"/>
              <a:t>VALUES (value1, value2, value3,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5731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A6D2-B54A-3863-1E7D-26017A9CB061}"/>
              </a:ext>
            </a:extLst>
          </p:cNvPr>
          <p:cNvSpPr>
            <a:spLocks noGrp="1"/>
          </p:cNvSpPr>
          <p:nvPr>
            <p:ph type="title"/>
          </p:nvPr>
        </p:nvSpPr>
        <p:spPr/>
        <p:txBody>
          <a:bodyPr/>
          <a:lstStyle/>
          <a:p>
            <a:r>
              <a:rPr lang="en-US" dirty="0"/>
              <a:t>SQL ORDER BY Keyword</a:t>
            </a:r>
          </a:p>
        </p:txBody>
      </p:sp>
      <p:sp>
        <p:nvSpPr>
          <p:cNvPr id="3" name="Content Placeholder 2">
            <a:extLst>
              <a:ext uri="{FF2B5EF4-FFF2-40B4-BE49-F238E27FC236}">
                <a16:creationId xmlns:a16="http://schemas.microsoft.com/office/drawing/2014/main" id="{1793498A-55FE-B38D-E0DE-455CC588BF46}"/>
              </a:ext>
            </a:extLst>
          </p:cNvPr>
          <p:cNvSpPr>
            <a:spLocks noGrp="1"/>
          </p:cNvSpPr>
          <p:nvPr>
            <p:ph idx="1"/>
          </p:nvPr>
        </p:nvSpPr>
        <p:spPr/>
        <p:txBody>
          <a:bodyPr>
            <a:normAutofit lnSpcReduction="10000"/>
          </a:bodyPr>
          <a:lstStyle/>
          <a:p>
            <a:r>
              <a:rPr lang="en-US" dirty="0"/>
              <a:t>The SQL ORDER BY Keyword</a:t>
            </a:r>
          </a:p>
          <a:p>
            <a:r>
              <a:rPr lang="en-US" dirty="0"/>
              <a:t>The ORDER BY keyword is used to sort the result-set in ascending or descending order.</a:t>
            </a:r>
          </a:p>
          <a:p>
            <a:r>
              <a:rPr lang="en-US" dirty="0"/>
              <a:t>The ORDER BY keyword sorts the records in ascending order by default. To sort the records in descending order, use the DESC keyword.</a:t>
            </a:r>
          </a:p>
          <a:p>
            <a:r>
              <a:rPr lang="en-US" dirty="0"/>
              <a:t>ORDER BY Syntax</a:t>
            </a:r>
          </a:p>
          <a:p>
            <a:pPr marL="0" indent="0">
              <a:buNone/>
            </a:pPr>
            <a:r>
              <a:rPr lang="en-US" dirty="0"/>
              <a:t>SELECT column1, column2, ...</a:t>
            </a:r>
          </a:p>
          <a:p>
            <a:pPr marL="0" indent="0">
              <a:buNone/>
            </a:pPr>
            <a:r>
              <a:rPr lang="en-US" dirty="0"/>
              <a:t>FROM </a:t>
            </a:r>
            <a:r>
              <a:rPr lang="en-US" dirty="0" err="1"/>
              <a:t>table_name</a:t>
            </a:r>
            <a:endParaRPr lang="en-US" dirty="0"/>
          </a:p>
          <a:p>
            <a:pPr marL="0" indent="0">
              <a:buNone/>
            </a:pPr>
            <a:r>
              <a:rPr lang="en-US" dirty="0"/>
              <a:t>ORDER BY column1, column2, ... ASC|DESC;</a:t>
            </a:r>
          </a:p>
          <a:p>
            <a:endParaRPr lang="en-US" dirty="0"/>
          </a:p>
          <a:p>
            <a:endParaRPr lang="en-US" dirty="0"/>
          </a:p>
          <a:p>
            <a:endParaRPr lang="en-US" dirty="0"/>
          </a:p>
        </p:txBody>
      </p:sp>
    </p:spTree>
    <p:extLst>
      <p:ext uri="{BB962C8B-B14F-4D97-AF65-F5344CB8AC3E}">
        <p14:creationId xmlns:p14="http://schemas.microsoft.com/office/powerpoint/2010/main" val="358331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6823-59D4-362B-5873-FBB1F8AF0A01}"/>
              </a:ext>
            </a:extLst>
          </p:cNvPr>
          <p:cNvSpPr>
            <a:spLocks noGrp="1"/>
          </p:cNvSpPr>
          <p:nvPr>
            <p:ph type="title"/>
          </p:nvPr>
        </p:nvSpPr>
        <p:spPr/>
        <p:txBody>
          <a:bodyPr/>
          <a:lstStyle/>
          <a:p>
            <a:r>
              <a:rPr lang="en-US" dirty="0"/>
              <a:t>Order by Example</a:t>
            </a:r>
          </a:p>
        </p:txBody>
      </p:sp>
      <p:sp>
        <p:nvSpPr>
          <p:cNvPr id="3" name="Content Placeholder 2">
            <a:extLst>
              <a:ext uri="{FF2B5EF4-FFF2-40B4-BE49-F238E27FC236}">
                <a16:creationId xmlns:a16="http://schemas.microsoft.com/office/drawing/2014/main" id="{E43EA317-ED34-E966-4CEE-6BD5EB9E79D1}"/>
              </a:ext>
            </a:extLst>
          </p:cNvPr>
          <p:cNvSpPr>
            <a:spLocks noGrp="1"/>
          </p:cNvSpPr>
          <p:nvPr>
            <p:ph idx="1"/>
          </p:nvPr>
        </p:nvSpPr>
        <p:spPr>
          <a:xfrm>
            <a:off x="838200" y="1825624"/>
            <a:ext cx="10515600" cy="5032375"/>
          </a:xfrm>
        </p:spPr>
        <p:txBody>
          <a:bodyPr/>
          <a:lstStyle/>
          <a:p>
            <a:pPr marL="0" indent="0">
              <a:buNone/>
            </a:pPr>
            <a:r>
              <a:rPr lang="en-US" dirty="0"/>
              <a:t>1)ORDER BY Example</a:t>
            </a:r>
          </a:p>
          <a:p>
            <a:pPr marL="0" indent="0">
              <a:buNone/>
            </a:pPr>
            <a:r>
              <a:rPr lang="en-US" dirty="0"/>
              <a:t>The following SQL statement selects all customers from the "Customers" table, sorted by the "Country" column:</a:t>
            </a:r>
          </a:p>
          <a:p>
            <a:pPr marL="0" indent="0">
              <a:buNone/>
            </a:pPr>
            <a:r>
              <a:rPr lang="en-US" dirty="0"/>
              <a:t>SELECT * FROM Customers</a:t>
            </a:r>
          </a:p>
          <a:p>
            <a:pPr marL="0" indent="0">
              <a:buNone/>
            </a:pPr>
            <a:r>
              <a:rPr lang="en-US" dirty="0"/>
              <a:t>ORDER BY Country; </a:t>
            </a:r>
          </a:p>
          <a:p>
            <a:pPr marL="0" indent="0">
              <a:buNone/>
            </a:pPr>
            <a:r>
              <a:rPr lang="en-US" dirty="0"/>
              <a:t>2)ORDER BY DESC Example</a:t>
            </a:r>
          </a:p>
          <a:p>
            <a:pPr marL="0" indent="0">
              <a:buNone/>
            </a:pPr>
            <a:r>
              <a:rPr lang="en-US" dirty="0"/>
              <a:t>The following SQL statement selects all customers from the "Customers" table, sorted DESCENDING by the "</a:t>
            </a:r>
            <a:r>
              <a:rPr lang="en-US" dirty="0" err="1"/>
              <a:t>Country“column</a:t>
            </a:r>
            <a:r>
              <a:rPr lang="en-US" dirty="0"/>
              <a:t>:</a:t>
            </a:r>
          </a:p>
          <a:p>
            <a:pPr marL="0" indent="0">
              <a:buNone/>
            </a:pPr>
            <a:r>
              <a:rPr lang="en-US" dirty="0"/>
              <a:t>SELECT * FROM Customers</a:t>
            </a:r>
          </a:p>
          <a:p>
            <a:pPr marL="0" indent="0">
              <a:buNone/>
            </a:pPr>
            <a:r>
              <a:rPr lang="en-US" dirty="0"/>
              <a:t>ORDER BY Country DESC;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3102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C9E3-B893-2CCB-4436-06ECCF36228A}"/>
              </a:ext>
            </a:extLst>
          </p:cNvPr>
          <p:cNvSpPr>
            <a:spLocks noGrp="1"/>
          </p:cNvSpPr>
          <p:nvPr>
            <p:ph type="title"/>
          </p:nvPr>
        </p:nvSpPr>
        <p:spPr>
          <a:xfrm>
            <a:off x="838200" y="180622"/>
            <a:ext cx="10515600" cy="1027289"/>
          </a:xfrm>
        </p:spPr>
        <p:txBody>
          <a:bodyPr>
            <a:normAutofit fontScale="90000"/>
          </a:bodyPr>
          <a:lstStyle/>
          <a:p>
            <a:r>
              <a:rPr lang="en-US" dirty="0"/>
              <a:t>ORDER BY Several Columns Example</a:t>
            </a:r>
            <a:br>
              <a:rPr lang="en-US" dirty="0"/>
            </a:br>
            <a:endParaRPr lang="en-US" dirty="0"/>
          </a:p>
        </p:txBody>
      </p:sp>
      <p:sp>
        <p:nvSpPr>
          <p:cNvPr id="3" name="Content Placeholder 2">
            <a:extLst>
              <a:ext uri="{FF2B5EF4-FFF2-40B4-BE49-F238E27FC236}">
                <a16:creationId xmlns:a16="http://schemas.microsoft.com/office/drawing/2014/main" id="{6D1FDC4D-7C71-15A0-8F66-03B36DCDA189}"/>
              </a:ext>
            </a:extLst>
          </p:cNvPr>
          <p:cNvSpPr>
            <a:spLocks noGrp="1"/>
          </p:cNvSpPr>
          <p:nvPr>
            <p:ph idx="1"/>
          </p:nvPr>
        </p:nvSpPr>
        <p:spPr>
          <a:xfrm>
            <a:off x="838200" y="1377244"/>
            <a:ext cx="10515600" cy="4799719"/>
          </a:xfrm>
        </p:spPr>
        <p:txBody>
          <a:bodyPr/>
          <a:lstStyle/>
          <a:p>
            <a:pPr marL="0" indent="0">
              <a:buNone/>
            </a:pPr>
            <a:r>
              <a:rPr lang="en-US" dirty="0"/>
              <a:t>The following SQL statement selects all customers from the "Customers" table, sorted by the "Country" and the "</a:t>
            </a:r>
            <a:r>
              <a:rPr lang="en-US" dirty="0" err="1"/>
              <a:t>CustomerName</a:t>
            </a:r>
            <a:r>
              <a:rPr lang="en-US" dirty="0"/>
              <a:t>" column. This means that it orders by Country, but if some rows have the same Country, it orders them by </a:t>
            </a:r>
            <a:r>
              <a:rPr lang="en-US" dirty="0" err="1"/>
              <a:t>CustomerName</a:t>
            </a:r>
            <a:r>
              <a:rPr lang="en-US" dirty="0"/>
              <a:t>:</a:t>
            </a:r>
          </a:p>
          <a:p>
            <a:pPr marL="0" indent="0">
              <a:buNone/>
            </a:pPr>
            <a:r>
              <a:rPr lang="en-US" dirty="0"/>
              <a:t>EXAMPLE</a:t>
            </a:r>
          </a:p>
          <a:p>
            <a:pPr marL="0" indent="0">
              <a:buNone/>
            </a:pPr>
            <a:r>
              <a:rPr lang="en-US" dirty="0"/>
              <a:t>SELECT * FROM Customers</a:t>
            </a:r>
          </a:p>
          <a:p>
            <a:pPr marL="0" indent="0">
              <a:buNone/>
            </a:pPr>
            <a:r>
              <a:rPr lang="en-US" dirty="0"/>
              <a:t>ORDER BY Country, </a:t>
            </a:r>
            <a:r>
              <a:rPr lang="en-US" dirty="0" err="1"/>
              <a:t>CustomerName</a:t>
            </a:r>
            <a:r>
              <a:rPr lang="en-US" dirty="0"/>
              <a: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6296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C969-D558-0B41-826A-A89147C20FB6}"/>
              </a:ext>
            </a:extLst>
          </p:cNvPr>
          <p:cNvSpPr>
            <a:spLocks noGrp="1"/>
          </p:cNvSpPr>
          <p:nvPr>
            <p:ph type="title"/>
          </p:nvPr>
        </p:nvSpPr>
        <p:spPr/>
        <p:txBody>
          <a:bodyPr/>
          <a:lstStyle/>
          <a:p>
            <a:r>
              <a:rPr lang="en-US" dirty="0"/>
              <a:t>ORDER BY Several Columns Example 2</a:t>
            </a:r>
          </a:p>
        </p:txBody>
      </p:sp>
      <p:sp>
        <p:nvSpPr>
          <p:cNvPr id="3" name="Content Placeholder 2">
            <a:extLst>
              <a:ext uri="{FF2B5EF4-FFF2-40B4-BE49-F238E27FC236}">
                <a16:creationId xmlns:a16="http://schemas.microsoft.com/office/drawing/2014/main" id="{7F47228B-DE62-D1D8-845C-7C63741223A4}"/>
              </a:ext>
            </a:extLst>
          </p:cNvPr>
          <p:cNvSpPr>
            <a:spLocks noGrp="1"/>
          </p:cNvSpPr>
          <p:nvPr>
            <p:ph idx="1"/>
          </p:nvPr>
        </p:nvSpPr>
        <p:spPr/>
        <p:txBody>
          <a:bodyPr/>
          <a:lstStyle/>
          <a:p>
            <a:r>
              <a:rPr lang="en-US" dirty="0"/>
              <a:t>The following SQL statement selects all customers from the "Customers" table, sorted ascending by the "Country" and descending by the "</a:t>
            </a:r>
            <a:r>
              <a:rPr lang="en-US" dirty="0" err="1"/>
              <a:t>CustomerName</a:t>
            </a:r>
            <a:r>
              <a:rPr lang="en-US" dirty="0"/>
              <a:t>" column:</a:t>
            </a:r>
          </a:p>
          <a:p>
            <a:r>
              <a:rPr lang="en-US" dirty="0"/>
              <a:t>EXAMPLE</a:t>
            </a:r>
          </a:p>
          <a:p>
            <a:pPr marL="0" indent="0">
              <a:buNone/>
            </a:pPr>
            <a:r>
              <a:rPr lang="en-US" dirty="0"/>
              <a:t>SELECT * FROM Customers</a:t>
            </a:r>
          </a:p>
          <a:p>
            <a:pPr marL="0" indent="0">
              <a:buNone/>
            </a:pPr>
            <a:r>
              <a:rPr lang="en-US" dirty="0"/>
              <a:t>ORDER BY Country ASC, </a:t>
            </a:r>
            <a:r>
              <a:rPr lang="en-US" dirty="0" err="1"/>
              <a:t>CustomerName</a:t>
            </a:r>
            <a:r>
              <a:rPr lang="en-US" dirty="0"/>
              <a:t> DESC;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5666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758</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Segoe UI</vt:lpstr>
      <vt:lpstr>Office Theme</vt:lpstr>
      <vt:lpstr>SQL CONTD</vt:lpstr>
      <vt:lpstr>SQL Aliases</vt:lpstr>
      <vt:lpstr>SQL AND, OR and NOT Operators </vt:lpstr>
      <vt:lpstr>Combining AND, OR and NOT</vt:lpstr>
      <vt:lpstr>SQL INSERT INTO Statement </vt:lpstr>
      <vt:lpstr>SQL ORDER BY Keyword</vt:lpstr>
      <vt:lpstr>Order by Example</vt:lpstr>
      <vt:lpstr>ORDER BY Several Columns Example </vt:lpstr>
      <vt:lpstr>ORDER BY Several Columns 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CONTD</dc:title>
  <dc:creator>user</dc:creator>
  <cp:lastModifiedBy>user</cp:lastModifiedBy>
  <cp:revision>1</cp:revision>
  <dcterms:created xsi:type="dcterms:W3CDTF">2023-07-14T18:40:14Z</dcterms:created>
  <dcterms:modified xsi:type="dcterms:W3CDTF">2023-07-14T19:20:54Z</dcterms:modified>
</cp:coreProperties>
</file>