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97" r:id="rId5"/>
    <p:sldMasterId id="2147483696" r:id="rId6"/>
    <p:sldMasterId id="2147483718" r:id="rId7"/>
    <p:sldMasterId id="2147483724" r:id="rId8"/>
    <p:sldMasterId id="2147483737" r:id="rId9"/>
  </p:sldMasterIdLst>
  <p:notesMasterIdLst>
    <p:notesMasterId r:id="rId13"/>
  </p:notesMasterIdLst>
  <p:handoutMasterIdLst>
    <p:handoutMasterId r:id="rId14"/>
  </p:handoutMasterIdLst>
  <p:sldIdLst>
    <p:sldId id="577" r:id="rId10"/>
    <p:sldId id="576" r:id="rId11"/>
    <p:sldId id="594" r:id="rId12"/>
  </p:sldIdLst>
  <p:sldSz cx="9144000" cy="5143500" type="screen16x9"/>
  <p:notesSz cx="9926638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DWICHOWSKI Cécile IST/ISAD" initials="CLU" lastIdx="9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9F"/>
    <a:srgbClr val="1D2F3A"/>
    <a:srgbClr val="9B1C1F"/>
    <a:srgbClr val="D6262E"/>
    <a:srgbClr val="FFFFCC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4" autoAdjust="0"/>
    <p:restoredTop sz="98531" autoAdjust="0"/>
  </p:normalViewPr>
  <p:slideViewPr>
    <p:cSldViewPr>
      <p:cViewPr varScale="1">
        <p:scale>
          <a:sx n="140" d="100"/>
          <a:sy n="140" d="100"/>
        </p:scale>
        <p:origin x="552" y="120"/>
      </p:cViewPr>
      <p:guideLst>
        <p:guide orient="horz" pos="2880"/>
        <p:guide pos="2160"/>
        <p:guide orient="horz"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2478"/>
          </a:xfrm>
          <a:prstGeom prst="rect">
            <a:avLst/>
          </a:prstGeom>
        </p:spPr>
        <p:txBody>
          <a:bodyPr vert="horz" lIns="106637" tIns="53319" rIns="106637" bIns="53319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374" y="0"/>
            <a:ext cx="4301543" cy="342478"/>
          </a:xfrm>
          <a:prstGeom prst="rect">
            <a:avLst/>
          </a:prstGeom>
        </p:spPr>
        <p:txBody>
          <a:bodyPr vert="horz" lIns="106637" tIns="53319" rIns="106637" bIns="53319" rtlCol="0"/>
          <a:lstStyle>
            <a:lvl1pPr algn="r">
              <a:defRPr sz="1400"/>
            </a:lvl1pPr>
          </a:lstStyle>
          <a:p>
            <a:fld id="{846FC6CD-BEFB-B94C-8B15-770EF6C645B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13410"/>
            <a:ext cx="4301543" cy="342478"/>
          </a:xfrm>
          <a:prstGeom prst="rect">
            <a:avLst/>
          </a:prstGeom>
        </p:spPr>
        <p:txBody>
          <a:bodyPr vert="horz" lIns="106637" tIns="53319" rIns="106637" bIns="53319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374" y="6513410"/>
            <a:ext cx="4301543" cy="342478"/>
          </a:xfrm>
          <a:prstGeom prst="rect">
            <a:avLst/>
          </a:prstGeom>
        </p:spPr>
        <p:txBody>
          <a:bodyPr vert="horz" lIns="106637" tIns="53319" rIns="106637" bIns="53319" rtlCol="0" anchor="b"/>
          <a:lstStyle>
            <a:lvl1pPr algn="r">
              <a:defRPr sz="1400"/>
            </a:lvl1pPr>
          </a:lstStyle>
          <a:p>
            <a:fld id="{F4D81D01-E8E2-2842-A249-96AC2997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344592"/>
          </a:xfrm>
          <a:prstGeom prst="rect">
            <a:avLst/>
          </a:prstGeom>
        </p:spPr>
        <p:txBody>
          <a:bodyPr vert="horz" lIns="106637" tIns="53319" rIns="106637" bIns="53319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374" y="1"/>
            <a:ext cx="4301543" cy="344592"/>
          </a:xfrm>
          <a:prstGeom prst="rect">
            <a:avLst/>
          </a:prstGeom>
        </p:spPr>
        <p:txBody>
          <a:bodyPr vert="horz" lIns="106637" tIns="53319" rIns="106637" bIns="53319" rtlCol="0"/>
          <a:lstStyle>
            <a:lvl1pPr algn="r">
              <a:defRPr sz="1400"/>
            </a:lvl1pPr>
          </a:lstStyle>
          <a:p>
            <a:fld id="{C5B47915-2D4A-44DD-A55B-A93F041E157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8300" y="858838"/>
            <a:ext cx="4110038" cy="2312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637" tIns="53319" rIns="106637" bIns="53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300045"/>
            <a:ext cx="7941310" cy="2701764"/>
          </a:xfrm>
          <a:prstGeom prst="rect">
            <a:avLst/>
          </a:prstGeom>
        </p:spPr>
        <p:txBody>
          <a:bodyPr vert="horz" lIns="106637" tIns="53319" rIns="106637" bIns="5331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13411"/>
            <a:ext cx="4301543" cy="344590"/>
          </a:xfrm>
          <a:prstGeom prst="rect">
            <a:avLst/>
          </a:prstGeom>
        </p:spPr>
        <p:txBody>
          <a:bodyPr vert="horz" lIns="106637" tIns="53319" rIns="106637" bIns="53319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374" y="6513411"/>
            <a:ext cx="4301543" cy="344590"/>
          </a:xfrm>
          <a:prstGeom prst="rect">
            <a:avLst/>
          </a:prstGeom>
        </p:spPr>
        <p:txBody>
          <a:bodyPr vert="horz" lIns="106637" tIns="53319" rIns="106637" bIns="53319" rtlCol="0" anchor="b"/>
          <a:lstStyle>
            <a:lvl1pPr algn="r">
              <a:defRPr sz="1400"/>
            </a:lvl1pPr>
          </a:lstStyle>
          <a:p>
            <a:fld id="{E868F246-B3C9-412E-BD0E-C290D7FBC3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9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8F246-B3C9-412E-BD0E-C290D7FBC3C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4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4350"/>
            <a:ext cx="86868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4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5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91" y="-138403"/>
            <a:ext cx="6989558" cy="72959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91" y="651070"/>
            <a:ext cx="8576831" cy="4167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86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36401" y="513386"/>
            <a:ext cx="8562211" cy="301915"/>
          </a:xfrm>
        </p:spPr>
        <p:txBody>
          <a:bodyPr tIns="0" bIns="0" anchor="ctr">
            <a:noAutofit/>
          </a:bodyPr>
          <a:lstStyle>
            <a:lvl1pPr algn="l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03" y="-132810"/>
            <a:ext cx="7001524" cy="718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6402" y="914400"/>
            <a:ext cx="8562211" cy="39040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8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 Cog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9797" y="2008556"/>
            <a:ext cx="4823765" cy="978797"/>
          </a:xfrm>
          <a:effectLst/>
        </p:spPr>
        <p:txBody>
          <a:bodyPr anchor="ctr" anchorCtr="0">
            <a:noAutofit/>
          </a:bodyPr>
          <a:lstStyle>
            <a:lvl1pPr algn="r">
              <a:defRPr sz="2800" b="0" i="0">
                <a:solidFill>
                  <a:srgbClr val="5C5C5C"/>
                </a:solidFill>
                <a:effectLst/>
                <a:latin typeface="Microsoft Sans Serif"/>
                <a:cs typeface="Microsoft Sans Serif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8240" y="3812146"/>
            <a:ext cx="3335322" cy="998113"/>
          </a:xfr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itchFamily="34" charset="0"/>
              <a:buNone/>
              <a:defRPr lang="en-US" sz="2000" kern="1200" dirty="0">
                <a:solidFill>
                  <a:schemeClr val="bg1">
                    <a:lumMod val="50000"/>
                  </a:schemeClr>
                </a:solidFill>
                <a:effectLst/>
                <a:latin typeface="Microsoft Sans Serif"/>
                <a:ea typeface="+mn-ea"/>
                <a:cs typeface="Microsoft Sans Serif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2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Cogs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1885950"/>
            <a:ext cx="4800600" cy="1600200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rgbClr val="E012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3"/>
          <p:cNvSpPr txBox="1"/>
          <p:nvPr userDrawn="1"/>
        </p:nvSpPr>
        <p:spPr>
          <a:xfrm>
            <a:off x="6934201" y="4781550"/>
            <a:ext cx="19811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r">
              <a:spcBef>
                <a:spcPts val="105"/>
              </a:spcBef>
            </a:pPr>
            <a:r>
              <a:rPr lang="is-IS" sz="800" dirty="0">
                <a:solidFill>
                  <a:srgbClr val="999999"/>
                </a:solidFill>
              </a:rPr>
              <a:t>© 2020 TM Forum |</a:t>
            </a:r>
            <a:r>
              <a:rPr lang="is-IS" sz="800" spc="80" dirty="0">
                <a:solidFill>
                  <a:srgbClr val="999999"/>
                </a:solidFill>
              </a:rPr>
              <a:t> </a:t>
            </a:r>
            <a:fld id="{FE1BC5A7-5ADC-7C46-99BB-5F157FBEB3E3}" type="slidenum">
              <a:rPr lang="is-IS" sz="800" smtClean="0">
                <a:solidFill>
                  <a:srgbClr val="999999"/>
                </a:solidFill>
              </a:rPr>
              <a:t>‹#›</a:t>
            </a:fld>
            <a:endParaRPr lang="is-IS" sz="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3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91" y="-138403"/>
            <a:ext cx="6989558" cy="72959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91" y="651070"/>
            <a:ext cx="8576831" cy="4167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7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36401" y="513386"/>
            <a:ext cx="8562211" cy="301915"/>
          </a:xfrm>
        </p:spPr>
        <p:txBody>
          <a:bodyPr tIns="0" bIns="0" anchor="ctr">
            <a:noAutofit/>
          </a:bodyPr>
          <a:lstStyle>
            <a:lvl1pPr algn="l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03" y="-132810"/>
            <a:ext cx="7001524" cy="718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6402" y="914400"/>
            <a:ext cx="8562211" cy="39040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19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 Cog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9797" y="2008556"/>
            <a:ext cx="4823765" cy="978797"/>
          </a:xfrm>
          <a:effectLst/>
        </p:spPr>
        <p:txBody>
          <a:bodyPr anchor="ctr" anchorCtr="0">
            <a:noAutofit/>
          </a:bodyPr>
          <a:lstStyle>
            <a:lvl1pPr algn="r">
              <a:defRPr sz="2800" b="0" i="0">
                <a:solidFill>
                  <a:srgbClr val="5C5C5C"/>
                </a:solidFill>
                <a:effectLst/>
                <a:latin typeface="Microsoft Sans Serif"/>
                <a:cs typeface="Microsoft Sans Serif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8240" y="3812146"/>
            <a:ext cx="3335322" cy="998113"/>
          </a:xfr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itchFamily="34" charset="0"/>
              <a:buNone/>
              <a:defRPr lang="en-US" sz="2000" kern="1200" dirty="0">
                <a:solidFill>
                  <a:schemeClr val="bg1">
                    <a:lumMod val="50000"/>
                  </a:schemeClr>
                </a:solidFill>
                <a:effectLst/>
                <a:latin typeface="Microsoft Sans Serif"/>
                <a:ea typeface="+mn-ea"/>
                <a:cs typeface="Microsoft Sans Serif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9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3048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19150"/>
            <a:ext cx="8686800" cy="38862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6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4350"/>
            <a:ext cx="86868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29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3048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19150"/>
            <a:ext cx="8686800" cy="38862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19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09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562600" y="4476750"/>
            <a:ext cx="3581400" cy="666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590550"/>
            <a:ext cx="91440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715000" y="0"/>
            <a:ext cx="3429000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11" descr="TMForum_Logo2018.RedGray-CMYK-NEW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4800600" cy="914399"/>
          </a:xfrm>
        </p:spPr>
        <p:txBody>
          <a:bodyPr numCol="1"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03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-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2931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rgbClr val="E012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799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3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514350"/>
            <a:ext cx="42672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514350"/>
            <a:ext cx="43434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60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514350"/>
            <a:ext cx="4346575" cy="48042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123199"/>
            <a:ext cx="4346575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215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750"/>
            <a:ext cx="8686800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228600" y="33337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11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28600" y="2952750"/>
            <a:ext cx="2133600" cy="228600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1" name="object 12"/>
          <p:cNvSpPr/>
          <p:nvPr userDrawn="1"/>
        </p:nvSpPr>
        <p:spPr>
          <a:xfrm>
            <a:off x="304800" y="3333749"/>
            <a:ext cx="533400" cy="45719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30" y="0"/>
                </a:lnTo>
              </a:path>
            </a:pathLst>
          </a:custGeom>
          <a:ln w="6350">
            <a:solidFill>
              <a:srgbClr val="E8222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29313B"/>
              </a:solidFill>
            </a:endParaRP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228600" y="5905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960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0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9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365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903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63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4350"/>
            <a:ext cx="86868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40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3048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19150"/>
            <a:ext cx="8686800" cy="38862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60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62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22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562600" y="4476750"/>
            <a:ext cx="3581400" cy="666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590550"/>
            <a:ext cx="91440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715000" y="0"/>
            <a:ext cx="3429000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11" descr="TMForum_Logo2018.RedGray-CMYK-NEW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4800600" cy="914399"/>
          </a:xfrm>
        </p:spPr>
        <p:txBody>
          <a:bodyPr numCol="1"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660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-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2931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rgbClr val="E012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799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87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514350"/>
            <a:ext cx="42672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514350"/>
            <a:ext cx="43434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8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564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514350"/>
            <a:ext cx="4346575" cy="48042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123199"/>
            <a:ext cx="4346575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241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750"/>
            <a:ext cx="8686800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228600" y="33337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11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28600" y="2952750"/>
            <a:ext cx="2133600" cy="228600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1" name="object 12"/>
          <p:cNvSpPr/>
          <p:nvPr userDrawn="1"/>
        </p:nvSpPr>
        <p:spPr>
          <a:xfrm>
            <a:off x="304800" y="3333749"/>
            <a:ext cx="533400" cy="45719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30" y="0"/>
                </a:lnTo>
              </a:path>
            </a:pathLst>
          </a:custGeom>
          <a:ln w="6350">
            <a:solidFill>
              <a:srgbClr val="E8222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29313B"/>
              </a:solidFill>
            </a:endParaRP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228600" y="5905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960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202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715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241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17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C1B678-471D-4086-B8DC-6C4EFBF9588C}" type="datetimeFigureOut">
              <a:rPr lang="fr-FR" smtClean="0">
                <a:solidFill>
                  <a:srgbClr val="29313B"/>
                </a:solidFill>
              </a:rPr>
              <a:pPr/>
              <a:t>22/02/2021</a:t>
            </a:fld>
            <a:endParaRPr lang="fr-FR">
              <a:solidFill>
                <a:srgbClr val="29313B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srgbClr val="29313B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78636BE-39FE-4134-BEA1-ACA1AB8AB63D}" type="slidenum">
              <a:rPr lang="fr-FR" smtClean="0">
                <a:solidFill>
                  <a:srgbClr val="29313B"/>
                </a:solidFill>
              </a:rPr>
              <a:pPr/>
              <a:t>‹#›</a:t>
            </a:fld>
            <a:endParaRPr lang="fr-FR">
              <a:solidFill>
                <a:srgbClr val="2931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9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562600" y="4476750"/>
            <a:ext cx="3581400" cy="666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590550"/>
            <a:ext cx="91440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715000" y="0"/>
            <a:ext cx="3429000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11" descr="TMForum_Logo2018.RedGray-CMYK-NEW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4800600" cy="914399"/>
          </a:xfrm>
        </p:spPr>
        <p:txBody>
          <a:bodyPr numCol="1"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-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2931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rgbClr val="E012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799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8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514350"/>
            <a:ext cx="42672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514350"/>
            <a:ext cx="43434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514350"/>
            <a:ext cx="4346575" cy="48042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123199"/>
            <a:ext cx="4346575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2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750"/>
            <a:ext cx="8686800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228600" y="33337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11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28600" y="2952750"/>
            <a:ext cx="2133600" cy="228600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1" name="object 12"/>
          <p:cNvSpPr/>
          <p:nvPr userDrawn="1"/>
        </p:nvSpPr>
        <p:spPr>
          <a:xfrm>
            <a:off x="304800" y="3333749"/>
            <a:ext cx="533400" cy="45719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30" y="0"/>
                </a:lnTo>
              </a:path>
            </a:pathLst>
          </a:custGeom>
          <a:ln w="6350">
            <a:solidFill>
              <a:srgbClr val="E822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228600" y="5905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960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0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jp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object 3"/>
          <p:cNvSpPr txBox="1"/>
          <p:nvPr userDrawn="1"/>
        </p:nvSpPr>
        <p:spPr>
          <a:xfrm>
            <a:off x="7010400" y="4857750"/>
            <a:ext cx="19811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r">
              <a:spcBef>
                <a:spcPts val="105"/>
              </a:spcBef>
            </a:pPr>
            <a:r>
              <a:rPr lang="is-IS" sz="800" dirty="0">
                <a:solidFill>
                  <a:srgbClr val="999999"/>
                </a:solidFill>
              </a:rPr>
              <a:t>© 2020 TM Forum |</a:t>
            </a:r>
            <a:r>
              <a:rPr lang="is-IS" sz="800" spc="80" dirty="0">
                <a:solidFill>
                  <a:srgbClr val="999999"/>
                </a:solidFill>
              </a:rPr>
              <a:t> </a:t>
            </a:r>
            <a:fld id="{FE1BC5A7-5ADC-7C46-99BB-5F157FBEB3E3}" type="slidenum">
              <a:rPr lang="is-IS" sz="800" smtClean="0">
                <a:solidFill>
                  <a:srgbClr val="999999"/>
                </a:solidFill>
              </a:rPr>
              <a:t>‹#›</a:t>
            </a:fld>
            <a:endParaRPr lang="is-IS" sz="800" dirty="0">
              <a:solidFill>
                <a:srgbClr val="999999"/>
              </a:solidFill>
            </a:endParaRPr>
          </a:p>
        </p:txBody>
      </p:sp>
      <p:pic>
        <p:nvPicPr>
          <p:cNvPr id="8" name="Picture 7" descr="TMForum_Logo2018.RedGray-CMYK-NEW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6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88" r:id="rId3"/>
    <p:sldLayoutId id="2147483670" r:id="rId4"/>
    <p:sldLayoutId id="2147483692" r:id="rId5"/>
    <p:sldLayoutId id="2147483687" r:id="rId6"/>
    <p:sldLayoutId id="2147483673" r:id="rId7"/>
    <p:sldLayoutId id="2147483674" r:id="rId8"/>
    <p:sldLayoutId id="2147483691" r:id="rId9"/>
    <p:sldLayoutId id="2147483689" r:id="rId10"/>
    <p:sldLayoutId id="2147483690" r:id="rId11"/>
    <p:sldLayoutId id="214748370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905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949" y="650383"/>
            <a:ext cx="8689622" cy="425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822" y="13353"/>
            <a:ext cx="7005978" cy="50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654053" y="4901685"/>
            <a:ext cx="126751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700" dirty="0">
                <a:solidFill>
                  <a:srgbClr val="FFFFFF">
                    <a:lumMod val="65000"/>
                  </a:srgbClr>
                </a:solidFill>
                <a:cs typeface="Arial"/>
              </a:rPr>
              <a:t>© 2020 TM Forum   |   </a:t>
            </a:r>
            <a:fld id="{BCE395A0-52DA-44FA-938D-312C31F3009D}" type="slidenum">
              <a:rPr lang="en-US" sz="700" smtClean="0">
                <a:solidFill>
                  <a:srgbClr val="FFFFFF">
                    <a:lumMod val="65000"/>
                  </a:srgbClr>
                </a:solidFill>
                <a:cs typeface="Arial"/>
              </a:rPr>
              <a:pPr algn="r">
                <a:defRPr/>
              </a:pPr>
              <a:t>‹#›</a:t>
            </a:fld>
            <a:endParaRPr lang="en-US" sz="700" dirty="0">
              <a:solidFill>
                <a:srgbClr val="FFFFFF">
                  <a:lumMod val="65000"/>
                </a:srgbClr>
              </a:solidFill>
              <a:cs typeface="Arial"/>
            </a:endParaRPr>
          </a:p>
        </p:txBody>
      </p:sp>
      <p:pic>
        <p:nvPicPr>
          <p:cNvPr id="5" name="Picture 4" descr="TMForum_Logo2018.RedGray-CMYK-NEW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771" y="49529"/>
            <a:ext cx="1066800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1800" b="0" kern="1200" dirty="0">
          <a:solidFill>
            <a:schemeClr val="tx1"/>
          </a:solidFill>
          <a:latin typeface="Microsoft Sans Serif"/>
          <a:ea typeface="+mj-ea"/>
          <a:cs typeface="Microsoft Sans Serif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buClr>
          <a:srgbClr val="173288"/>
        </a:buClr>
        <a:buSzPct val="115000"/>
        <a:buFont typeface="Wingdings" pitchFamily="2" charset="2"/>
        <a:buChar char="§"/>
        <a:defRPr sz="20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1pPr>
      <a:lvl2pPr marL="511175" indent="-228600" algn="l" defTabSz="457200" rtl="0" eaLnBrk="1" latinLnBrk="0" hangingPunct="1">
        <a:spcBef>
          <a:spcPts val="1200"/>
        </a:spcBef>
        <a:buClr>
          <a:srgbClr val="173288"/>
        </a:buClr>
        <a:buSzPct val="65000"/>
        <a:buFont typeface="Wingdings" pitchFamily="2" charset="2"/>
        <a:buChar char="q"/>
        <a:defRPr sz="18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2pPr>
      <a:lvl3pPr marL="739775" indent="-163513" algn="l" defTabSz="457200" rtl="0" eaLnBrk="1" latinLnBrk="0" hangingPunct="1">
        <a:spcBef>
          <a:spcPts val="1200"/>
        </a:spcBef>
        <a:buClr>
          <a:srgbClr val="173288"/>
        </a:buClr>
        <a:buFont typeface="Wingdings" pitchFamily="2" charset="2"/>
        <a:buChar char="§"/>
        <a:defRPr sz="16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3pPr>
      <a:lvl4pPr marL="1033463" indent="-228600" algn="l" defTabSz="457200" rtl="0" eaLnBrk="1" latinLnBrk="0" hangingPunct="1">
        <a:spcBef>
          <a:spcPts val="1200"/>
        </a:spcBef>
        <a:buClr>
          <a:srgbClr val="173288"/>
        </a:buClr>
        <a:buFont typeface="Courier New" pitchFamily="49" charset="0"/>
        <a:buChar char="o"/>
        <a:defRPr sz="14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4pPr>
      <a:lvl5pPr marL="1371600" indent="-282575" algn="l" defTabSz="457200" rtl="0" eaLnBrk="1" latinLnBrk="0" hangingPunct="1">
        <a:spcBef>
          <a:spcPts val="1200"/>
        </a:spcBef>
        <a:buClr>
          <a:srgbClr val="173288"/>
        </a:buClr>
        <a:buFont typeface="Wingdings" pitchFamily="2" charset="2"/>
        <a:buChar char="Ø"/>
        <a:defRPr sz="14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 txBox="1"/>
          <p:nvPr userDrawn="1"/>
        </p:nvSpPr>
        <p:spPr>
          <a:xfrm>
            <a:off x="6934201" y="4781550"/>
            <a:ext cx="19811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r">
              <a:spcBef>
                <a:spcPts val="105"/>
              </a:spcBef>
            </a:pPr>
            <a:r>
              <a:rPr lang="is-IS" sz="800" dirty="0">
                <a:solidFill>
                  <a:srgbClr val="999999"/>
                </a:solidFill>
              </a:rPr>
              <a:t>© 2018 TM Forum |</a:t>
            </a:r>
            <a:r>
              <a:rPr lang="is-IS" sz="800" spc="80" dirty="0">
                <a:solidFill>
                  <a:srgbClr val="999999"/>
                </a:solidFill>
              </a:rPr>
              <a:t> </a:t>
            </a:r>
            <a:fld id="{FE1BC5A7-5ADC-7C46-99BB-5F157FBEB3E3}" type="slidenum">
              <a:rPr lang="is-IS" sz="800" smtClean="0">
                <a:solidFill>
                  <a:srgbClr val="999999"/>
                </a:solidFill>
              </a:rPr>
              <a:t>‹#›</a:t>
            </a:fld>
            <a:endParaRPr lang="is-IS" sz="800" dirty="0">
              <a:solidFill>
                <a:srgbClr val="99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84076-962E-3E47-9759-31D954EF38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3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905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949" y="650383"/>
            <a:ext cx="8689622" cy="425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822" y="13353"/>
            <a:ext cx="7005978" cy="50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654053" y="4901685"/>
            <a:ext cx="126751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700" dirty="0">
                <a:solidFill>
                  <a:srgbClr val="FFFFFF">
                    <a:lumMod val="65000"/>
                  </a:srgbClr>
                </a:solidFill>
                <a:cs typeface="Arial"/>
              </a:rPr>
              <a:t>© 2020 TM Forum   |   </a:t>
            </a:r>
            <a:fld id="{BCE395A0-52DA-44FA-938D-312C31F3009D}" type="slidenum">
              <a:rPr lang="en-US" sz="700" smtClean="0">
                <a:solidFill>
                  <a:srgbClr val="FFFFFF">
                    <a:lumMod val="65000"/>
                  </a:srgbClr>
                </a:solidFill>
                <a:cs typeface="Arial"/>
              </a:rPr>
              <a:pPr algn="r">
                <a:defRPr/>
              </a:pPr>
              <a:t>‹#›</a:t>
            </a:fld>
            <a:endParaRPr lang="en-US" sz="700" dirty="0">
              <a:solidFill>
                <a:srgbClr val="FFFFFF">
                  <a:lumMod val="65000"/>
                </a:srgbClr>
              </a:solidFill>
              <a:cs typeface="Arial"/>
            </a:endParaRPr>
          </a:p>
        </p:txBody>
      </p:sp>
      <p:pic>
        <p:nvPicPr>
          <p:cNvPr id="5" name="Picture 4" descr="TMForum_Logo2018.RedGray-CMYK-NEW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771" y="49529"/>
            <a:ext cx="1066800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1800" b="0" kern="1200" dirty="0">
          <a:solidFill>
            <a:schemeClr val="tx1"/>
          </a:solidFill>
          <a:latin typeface="Microsoft Sans Serif"/>
          <a:ea typeface="+mj-ea"/>
          <a:cs typeface="Microsoft Sans Serif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buClr>
          <a:srgbClr val="173288"/>
        </a:buClr>
        <a:buSzPct val="115000"/>
        <a:buFont typeface="Wingdings" pitchFamily="2" charset="2"/>
        <a:buChar char="§"/>
        <a:defRPr sz="20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1pPr>
      <a:lvl2pPr marL="511175" indent="-228600" algn="l" defTabSz="457200" rtl="0" eaLnBrk="1" latinLnBrk="0" hangingPunct="1">
        <a:spcBef>
          <a:spcPts val="1200"/>
        </a:spcBef>
        <a:buClr>
          <a:srgbClr val="173288"/>
        </a:buClr>
        <a:buSzPct val="65000"/>
        <a:buFont typeface="Wingdings" pitchFamily="2" charset="2"/>
        <a:buChar char="q"/>
        <a:defRPr sz="18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2pPr>
      <a:lvl3pPr marL="739775" indent="-163513" algn="l" defTabSz="457200" rtl="0" eaLnBrk="1" latinLnBrk="0" hangingPunct="1">
        <a:spcBef>
          <a:spcPts val="1200"/>
        </a:spcBef>
        <a:buClr>
          <a:srgbClr val="173288"/>
        </a:buClr>
        <a:buFont typeface="Wingdings" pitchFamily="2" charset="2"/>
        <a:buChar char="§"/>
        <a:defRPr sz="16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3pPr>
      <a:lvl4pPr marL="1033463" indent="-228600" algn="l" defTabSz="457200" rtl="0" eaLnBrk="1" latinLnBrk="0" hangingPunct="1">
        <a:spcBef>
          <a:spcPts val="1200"/>
        </a:spcBef>
        <a:buClr>
          <a:srgbClr val="173288"/>
        </a:buClr>
        <a:buFont typeface="Courier New" pitchFamily="49" charset="0"/>
        <a:buChar char="o"/>
        <a:defRPr sz="14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4pPr>
      <a:lvl5pPr marL="1371600" indent="-282575" algn="l" defTabSz="457200" rtl="0" eaLnBrk="1" latinLnBrk="0" hangingPunct="1">
        <a:spcBef>
          <a:spcPts val="1200"/>
        </a:spcBef>
        <a:buClr>
          <a:srgbClr val="173288"/>
        </a:buClr>
        <a:buFont typeface="Wingdings" pitchFamily="2" charset="2"/>
        <a:buChar char="Ø"/>
        <a:defRPr sz="14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object 3"/>
          <p:cNvSpPr txBox="1"/>
          <p:nvPr userDrawn="1"/>
        </p:nvSpPr>
        <p:spPr>
          <a:xfrm>
            <a:off x="7010400" y="4857750"/>
            <a:ext cx="19811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r">
              <a:spcBef>
                <a:spcPts val="105"/>
              </a:spcBef>
            </a:pPr>
            <a:r>
              <a:rPr lang="is-IS" sz="800" dirty="0">
                <a:solidFill>
                  <a:srgbClr val="999999"/>
                </a:solidFill>
              </a:rPr>
              <a:t>© 2018 TM Forum |</a:t>
            </a:r>
            <a:r>
              <a:rPr lang="is-IS" sz="800" spc="80" dirty="0">
                <a:solidFill>
                  <a:srgbClr val="999999"/>
                </a:solidFill>
              </a:rPr>
              <a:t> </a:t>
            </a:r>
            <a:fld id="{FE1BC5A7-5ADC-7C46-99BB-5F157FBEB3E3}" type="slidenum">
              <a:rPr lang="is-IS" sz="800" smtClean="0">
                <a:solidFill>
                  <a:srgbClr val="999999"/>
                </a:solidFill>
              </a:rPr>
              <a:pPr marL="61594" algn="r">
                <a:spcBef>
                  <a:spcPts val="105"/>
                </a:spcBef>
              </a:pPr>
              <a:t>‹#›</a:t>
            </a:fld>
            <a:endParaRPr lang="is-IS" sz="800" dirty="0">
              <a:solidFill>
                <a:srgbClr val="999999"/>
              </a:solidFill>
            </a:endParaRPr>
          </a:p>
        </p:txBody>
      </p:sp>
      <p:pic>
        <p:nvPicPr>
          <p:cNvPr id="8" name="Picture 7" descr="TMForum_Logo2018.RedGray-CMYK-NEW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object 3"/>
          <p:cNvSpPr txBox="1"/>
          <p:nvPr userDrawn="1"/>
        </p:nvSpPr>
        <p:spPr>
          <a:xfrm>
            <a:off x="7010400" y="4857750"/>
            <a:ext cx="19811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r">
              <a:spcBef>
                <a:spcPts val="105"/>
              </a:spcBef>
            </a:pPr>
            <a:r>
              <a:rPr lang="is-IS" sz="800" dirty="0">
                <a:solidFill>
                  <a:srgbClr val="999999"/>
                </a:solidFill>
              </a:rPr>
              <a:t>© 2020 TM Forum |</a:t>
            </a:r>
            <a:r>
              <a:rPr lang="is-IS" sz="800" spc="80" dirty="0">
                <a:solidFill>
                  <a:srgbClr val="999999"/>
                </a:solidFill>
              </a:rPr>
              <a:t> </a:t>
            </a:r>
            <a:fld id="{FE1BC5A7-5ADC-7C46-99BB-5F157FBEB3E3}" type="slidenum">
              <a:rPr lang="is-IS" sz="800" smtClean="0">
                <a:solidFill>
                  <a:srgbClr val="999999"/>
                </a:solidFill>
              </a:rPr>
              <a:pPr marL="61594" algn="r">
                <a:spcBef>
                  <a:spcPts val="105"/>
                </a:spcBef>
              </a:pPr>
              <a:t>‹#›</a:t>
            </a:fld>
            <a:endParaRPr lang="is-IS" sz="800" dirty="0">
              <a:solidFill>
                <a:srgbClr val="999999"/>
              </a:solidFill>
            </a:endParaRPr>
          </a:p>
        </p:txBody>
      </p:sp>
      <p:pic>
        <p:nvPicPr>
          <p:cNvPr id="8" name="Picture 7" descr="TMForum_Logo2018.RedGray-CMYK-NEW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2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Catalogue </a:t>
            </a:r>
            <a:r>
              <a:rPr lang="fr-FR" dirty="0" err="1"/>
              <a:t>View</a:t>
            </a:r>
            <a:r>
              <a:rPr lang="fr-FR" dirty="0"/>
              <a:t> (UC3 &amp; UC4) – CFS &amp; Product </a:t>
            </a:r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746209" y="3992781"/>
            <a:ext cx="1080120" cy="396119"/>
          </a:xfrm>
          <a:prstGeom prst="rect">
            <a:avLst/>
          </a:prstGeom>
          <a:solidFill>
            <a:srgbClr val="FF7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[Access CFS]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Fiber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Fixed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Access (L2)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5695" y="4046642"/>
            <a:ext cx="926861" cy="396119"/>
          </a:xfrm>
          <a:prstGeom prst="rect">
            <a:avLst/>
          </a:prstGeom>
          <a:solidFill>
            <a:srgbClr val="FFD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Device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BOX2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865346" y="4478620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Requires</a:t>
            </a:r>
            <a:endParaRPr lang="fr-FR" sz="700" dirty="0">
              <a:solidFill>
                <a:srgbClr val="000000"/>
              </a:solidFill>
              <a:latin typeface="Helvetica 75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41472" y="941728"/>
            <a:ext cx="893352" cy="342075"/>
          </a:xfrm>
          <a:prstGeom prst="rect">
            <a:avLst/>
          </a:prstGeom>
          <a:solidFill>
            <a:srgbClr val="FFD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ResourceSpec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1472" y="500468"/>
            <a:ext cx="893352" cy="342075"/>
          </a:xfrm>
          <a:prstGeom prst="rect">
            <a:avLst/>
          </a:prstGeom>
          <a:solidFill>
            <a:srgbClr val="FF7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[CFS Type]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CFSSpec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3020748"/>
            <a:ext cx="893352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Box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7624" y="3326745"/>
            <a:ext cx="893352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Box 2</a:t>
            </a:r>
          </a:p>
        </p:txBody>
      </p:sp>
      <p:cxnSp>
        <p:nvCxnSpPr>
          <p:cNvPr id="11" name="Connecteur en angle 10"/>
          <p:cNvCxnSpPr>
            <a:stCxn id="9" idx="2"/>
            <a:endCxn id="38" idx="0"/>
          </p:cNvCxnSpPr>
          <p:nvPr/>
        </p:nvCxnSpPr>
        <p:spPr>
          <a:xfrm rot="16200000" flipH="1">
            <a:off x="496742" y="3492269"/>
            <a:ext cx="602937" cy="344044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2" name="Connecteur en angle 11"/>
          <p:cNvCxnSpPr>
            <a:stCxn id="10" idx="2"/>
            <a:endCxn id="5" idx="0"/>
          </p:cNvCxnSpPr>
          <p:nvPr/>
        </p:nvCxnSpPr>
        <p:spPr>
          <a:xfrm rot="16200000" flipH="1">
            <a:off x="1777802" y="3525318"/>
            <a:ext cx="377822" cy="66482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3635896" y="3020748"/>
            <a:ext cx="1224136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Fiber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Access</a:t>
            </a:r>
          </a:p>
        </p:txBody>
      </p:sp>
      <p:cxnSp>
        <p:nvCxnSpPr>
          <p:cNvPr id="14" name="Connecteur droit avec flèche 13"/>
          <p:cNvCxnSpPr>
            <a:endCxn id="9" idx="3"/>
          </p:cNvCxnSpPr>
          <p:nvPr/>
        </p:nvCxnSpPr>
        <p:spPr>
          <a:xfrm flipH="1">
            <a:off x="1072864" y="3189683"/>
            <a:ext cx="2202992" cy="2103"/>
          </a:xfrm>
          <a:prstGeom prst="straightConnector1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5" name="Connecteur en angle 14"/>
          <p:cNvCxnSpPr>
            <a:stCxn id="19" idx="0"/>
          </p:cNvCxnSpPr>
          <p:nvPr/>
        </p:nvCxnSpPr>
        <p:spPr>
          <a:xfrm rot="16200000" flipH="1" flipV="1">
            <a:off x="3861661" y="1220525"/>
            <a:ext cx="478012" cy="4074253"/>
          </a:xfrm>
          <a:prstGeom prst="bentConnector4">
            <a:avLst>
              <a:gd name="adj1" fmla="val -47823"/>
              <a:gd name="adj2" fmla="val 70310"/>
            </a:avLst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5673901" y="2563832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Requires</a:t>
            </a:r>
            <a:endParaRPr lang="fr-FR" sz="700" dirty="0">
              <a:solidFill>
                <a:srgbClr val="000000"/>
              </a:solidFill>
              <a:latin typeface="Helvetica 75 Bold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65346" y="3213649"/>
            <a:ext cx="425742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1000" dirty="0">
                <a:solidFill>
                  <a:srgbClr val="000000"/>
                </a:solidFill>
                <a:latin typeface="Helvetica 75 Bold"/>
              </a:rPr>
              <a:t>OR</a:t>
            </a:r>
          </a:p>
        </p:txBody>
      </p:sp>
      <p:cxnSp>
        <p:nvCxnSpPr>
          <p:cNvPr id="18" name="Connecteur en angle 17"/>
          <p:cNvCxnSpPr>
            <a:stCxn id="13" idx="2"/>
            <a:endCxn id="4" idx="0"/>
          </p:cNvCxnSpPr>
          <p:nvPr/>
        </p:nvCxnSpPr>
        <p:spPr>
          <a:xfrm rot="16200000" flipH="1">
            <a:off x="3952137" y="3658649"/>
            <a:ext cx="629958" cy="38305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5580112" y="3018646"/>
            <a:ext cx="1115361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Connectivity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94605" y="3020748"/>
            <a:ext cx="1295660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TV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Channels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80312" y="3308780"/>
            <a:ext cx="1209953" cy="185222"/>
          </a:xfrm>
          <a:prstGeom prst="rect">
            <a:avLst/>
          </a:prstGeom>
          <a:solidFill>
            <a:srgbClr val="50BE87">
              <a:lumMod val="40000"/>
              <a:lumOff val="6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Car1: Basic or Extra</a:t>
            </a:r>
          </a:p>
        </p:txBody>
      </p:sp>
      <p:cxnSp>
        <p:nvCxnSpPr>
          <p:cNvPr id="22" name="Connecteur en angle 21"/>
          <p:cNvCxnSpPr>
            <a:stCxn id="20" idx="1"/>
            <a:endCxn id="19" idx="3"/>
          </p:cNvCxnSpPr>
          <p:nvPr/>
        </p:nvCxnSpPr>
        <p:spPr>
          <a:xfrm rot="10800000">
            <a:off x="6695473" y="3189684"/>
            <a:ext cx="599132" cy="2102"/>
          </a:xfrm>
          <a:prstGeom prst="bentConnector3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3" name="Connecteur en angle 22"/>
          <p:cNvCxnSpPr>
            <a:stCxn id="19" idx="1"/>
            <a:endCxn id="13" idx="3"/>
          </p:cNvCxnSpPr>
          <p:nvPr/>
        </p:nvCxnSpPr>
        <p:spPr>
          <a:xfrm rot="10800000" flipV="1">
            <a:off x="4860032" y="3189684"/>
            <a:ext cx="720080" cy="2102"/>
          </a:xfrm>
          <a:prstGeom prst="bentConnector3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24" name="ZoneTexte 23"/>
          <p:cNvSpPr txBox="1"/>
          <p:nvPr/>
        </p:nvSpPr>
        <p:spPr>
          <a:xfrm>
            <a:off x="4984665" y="3020748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Requires</a:t>
            </a:r>
            <a:endParaRPr lang="fr-FR" sz="700" dirty="0">
              <a:solidFill>
                <a:srgbClr val="000000"/>
              </a:solidFill>
              <a:latin typeface="Helvetica 75 Bold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821203" y="3020748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Requires</a:t>
            </a:r>
            <a:endParaRPr lang="fr-FR" sz="700" dirty="0">
              <a:solidFill>
                <a:srgbClr val="000000"/>
              </a:solidFill>
              <a:latin typeface="Helvetica 75 Bold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299125" y="2006996"/>
            <a:ext cx="2001009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Product 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configuration 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geographic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fr-FR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509171" y="2405938"/>
            <a:ext cx="1607386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TV 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configurable </a:t>
            </a:r>
            <a:r>
              <a:rPr lang="fr-FR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possible values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43311" y="3986325"/>
            <a:ext cx="1219004" cy="396119"/>
          </a:xfrm>
          <a:prstGeom prst="rect">
            <a:avLst/>
          </a:prstGeom>
          <a:solidFill>
            <a:srgbClr val="FF7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[Network Service CFS]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Fix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Connectivity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(L3)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02375" y="3992781"/>
            <a:ext cx="1080120" cy="396119"/>
          </a:xfrm>
          <a:prstGeom prst="rect">
            <a:avLst/>
          </a:prstGeom>
          <a:solidFill>
            <a:srgbClr val="FF7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[Soft Service CFS]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TV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Channels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0" name="Connecteur en angle 29"/>
          <p:cNvCxnSpPr>
            <a:stCxn id="19" idx="2"/>
            <a:endCxn id="28" idx="0"/>
          </p:cNvCxnSpPr>
          <p:nvPr/>
        </p:nvCxnSpPr>
        <p:spPr>
          <a:xfrm rot="16200000" flipH="1">
            <a:off x="5882501" y="3616013"/>
            <a:ext cx="625604" cy="11502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31" name="Connecteur en angle 30"/>
          <p:cNvCxnSpPr>
            <a:stCxn id="21" idx="2"/>
            <a:endCxn id="29" idx="0"/>
          </p:cNvCxnSpPr>
          <p:nvPr/>
        </p:nvCxnSpPr>
        <p:spPr>
          <a:xfrm rot="5400000">
            <a:off x="7714473" y="3721964"/>
            <a:ext cx="498779" cy="4285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32" name="Connecteur en angle 31"/>
          <p:cNvCxnSpPr>
            <a:stCxn id="29" idx="1"/>
            <a:endCxn id="28" idx="3"/>
          </p:cNvCxnSpPr>
          <p:nvPr/>
        </p:nvCxnSpPr>
        <p:spPr>
          <a:xfrm rot="10800000">
            <a:off x="6862315" y="4184385"/>
            <a:ext cx="540060" cy="6456"/>
          </a:xfrm>
          <a:prstGeom prst="bentConnector3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33" name="ZoneTexte 32"/>
          <p:cNvSpPr txBox="1"/>
          <p:nvPr/>
        </p:nvSpPr>
        <p:spPr>
          <a:xfrm>
            <a:off x="6926639" y="3977633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Requires</a:t>
            </a:r>
            <a:r>
              <a:rPr lang="fr-FR" sz="700" dirty="0">
                <a:solidFill>
                  <a:srgbClr val="000000"/>
                </a:solidFill>
                <a:latin typeface="Helvetica 75 Bold"/>
              </a:rPr>
              <a:t> </a:t>
            </a:r>
          </a:p>
        </p:txBody>
      </p:sp>
      <p:cxnSp>
        <p:nvCxnSpPr>
          <p:cNvPr id="34" name="Connecteur en angle 33"/>
          <p:cNvCxnSpPr>
            <a:stCxn id="28" idx="1"/>
            <a:endCxn id="4" idx="3"/>
          </p:cNvCxnSpPr>
          <p:nvPr/>
        </p:nvCxnSpPr>
        <p:spPr>
          <a:xfrm rot="10800000" flipV="1">
            <a:off x="4826329" y="4184385"/>
            <a:ext cx="816982" cy="6456"/>
          </a:xfrm>
          <a:prstGeom prst="bentConnector3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35" name="ZoneTexte 34"/>
          <p:cNvSpPr txBox="1"/>
          <p:nvPr/>
        </p:nvSpPr>
        <p:spPr>
          <a:xfrm>
            <a:off x="5023201" y="4002048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Requires</a:t>
            </a:r>
            <a:endParaRPr lang="fr-FR" sz="700" dirty="0">
              <a:solidFill>
                <a:srgbClr val="000000"/>
              </a:solidFill>
              <a:latin typeface="Helvetica 75 Bold"/>
            </a:endParaRPr>
          </a:p>
        </p:txBody>
      </p:sp>
      <p:cxnSp>
        <p:nvCxnSpPr>
          <p:cNvPr id="36" name="Connecteur en angle 35"/>
          <p:cNvCxnSpPr>
            <a:stCxn id="28" idx="2"/>
            <a:endCxn id="38" idx="2"/>
          </p:cNvCxnSpPr>
          <p:nvPr/>
        </p:nvCxnSpPr>
        <p:spPr>
          <a:xfrm rot="5400000" flipH="1">
            <a:off x="3601240" y="1730872"/>
            <a:ext cx="20565" cy="5282581"/>
          </a:xfrm>
          <a:prstGeom prst="bentConnector3">
            <a:avLst>
              <a:gd name="adj1" fmla="val -1205208"/>
            </a:avLst>
          </a:prstGeom>
          <a:noFill/>
          <a:ln w="9525" cap="flat" cmpd="sng" algn="ctr">
            <a:solidFill>
              <a:srgbClr val="8F8F8F"/>
            </a:solidFill>
            <a:prstDash val="solid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8143589" y="1367614"/>
            <a:ext cx="893352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ProductSpec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6801" y="3965760"/>
            <a:ext cx="926861" cy="396119"/>
          </a:xfrm>
          <a:prstGeom prst="rect">
            <a:avLst/>
          </a:prstGeom>
          <a:solidFill>
            <a:srgbClr val="FFD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Device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BOX1</a:t>
            </a:r>
          </a:p>
        </p:txBody>
      </p:sp>
      <p:cxnSp>
        <p:nvCxnSpPr>
          <p:cNvPr id="39" name="Connecteur en angle 38"/>
          <p:cNvCxnSpPr>
            <a:stCxn id="28" idx="2"/>
            <a:endCxn id="5" idx="2"/>
          </p:cNvCxnSpPr>
          <p:nvPr/>
        </p:nvCxnSpPr>
        <p:spPr>
          <a:xfrm rot="5400000">
            <a:off x="4245812" y="2435759"/>
            <a:ext cx="60317" cy="3953687"/>
          </a:xfrm>
          <a:prstGeom prst="bentConnector3">
            <a:avLst>
              <a:gd name="adj1" fmla="val 383252"/>
            </a:avLst>
          </a:prstGeom>
          <a:noFill/>
          <a:ln w="9525" cap="flat" cmpd="sng" algn="ctr">
            <a:solidFill>
              <a:srgbClr val="8F8F8F"/>
            </a:solidFill>
            <a:prstDash val="solid"/>
            <a:tailEnd type="triangle"/>
          </a:ln>
          <a:effectLst/>
        </p:spPr>
      </p:cxnSp>
      <p:sp>
        <p:nvSpPr>
          <p:cNvPr id="40" name="ZoneTexte 39"/>
          <p:cNvSpPr txBox="1"/>
          <p:nvPr/>
        </p:nvSpPr>
        <p:spPr>
          <a:xfrm>
            <a:off x="2086254" y="4627662"/>
            <a:ext cx="425742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1000" dirty="0">
                <a:solidFill>
                  <a:srgbClr val="000000"/>
                </a:solidFill>
                <a:latin typeface="Helvetica 75 Bold"/>
              </a:rPr>
              <a:t>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24328" y="1803149"/>
            <a:ext cx="1512168" cy="221266"/>
          </a:xfrm>
          <a:prstGeom prst="rect">
            <a:avLst/>
          </a:prstGeom>
          <a:solidFill>
            <a:srgbClr val="50BE87">
              <a:lumMod val="40000"/>
              <a:lumOff val="6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ProductSpecCaracteristic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55976" y="3308780"/>
            <a:ext cx="852906" cy="126997"/>
          </a:xfrm>
          <a:prstGeom prst="rect">
            <a:avLst/>
          </a:prstGeom>
          <a:solidFill>
            <a:srgbClr val="50BE87">
              <a:lumMod val="40000"/>
              <a:lumOff val="6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Speed: XXX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63868" y="3452796"/>
            <a:ext cx="852906" cy="137904"/>
          </a:xfrm>
          <a:prstGeom prst="rect">
            <a:avLst/>
          </a:prstGeom>
          <a:solidFill>
            <a:srgbClr val="50BE87">
              <a:lumMod val="40000"/>
              <a:lumOff val="6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Address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?</a:t>
            </a:r>
          </a:p>
        </p:txBody>
      </p:sp>
    </p:spTree>
    <p:extLst>
      <p:ext uri="{BB962C8B-B14F-4D97-AF65-F5344CB8AC3E}">
        <p14:creationId xmlns:p14="http://schemas.microsoft.com/office/powerpoint/2010/main" val="296650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Catalogue </a:t>
            </a:r>
            <a:r>
              <a:rPr lang="fr-FR" dirty="0" err="1"/>
              <a:t>View</a:t>
            </a:r>
            <a:r>
              <a:rPr lang="fr-FR" dirty="0"/>
              <a:t> (UC3 &amp; UC4) - Global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324600" y="4745465"/>
            <a:ext cx="1252801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Composite or Atomic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ProductOfferingSpec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19872" y="2177013"/>
            <a:ext cx="1644881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Fiber</a:t>
            </a: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Access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563" y="2199169"/>
            <a:ext cx="1577737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Box 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741986" y="2198778"/>
            <a:ext cx="1557427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Box 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19003" y="1399008"/>
            <a:ext cx="1790704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Box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290033" y="734827"/>
            <a:ext cx="1897102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Fiber</a:t>
            </a: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fr-FR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Contract</a:t>
            </a:r>
            <a:endParaRPr kumimoji="0" lang="fr-F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0" name="Connecteur droit avec flèche 79"/>
          <p:cNvCxnSpPr>
            <a:stCxn id="79" idx="2"/>
            <a:endCxn id="75" idx="0"/>
          </p:cNvCxnSpPr>
          <p:nvPr/>
        </p:nvCxnSpPr>
        <p:spPr>
          <a:xfrm>
            <a:off x="4238584" y="1076902"/>
            <a:ext cx="3729" cy="1100111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81" name="ZoneTexte 80"/>
          <p:cNvSpPr txBox="1"/>
          <p:nvPr/>
        </p:nvSpPr>
        <p:spPr>
          <a:xfrm>
            <a:off x="4275970" y="1771426"/>
            <a:ext cx="1080120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1000" dirty="0">
                <a:solidFill>
                  <a:srgbClr val="000000"/>
                </a:solidFill>
                <a:latin typeface="Helvetica 75 Bold"/>
              </a:rPr>
              <a:t>Min 1, Max 1</a:t>
            </a:r>
          </a:p>
        </p:txBody>
      </p:sp>
      <p:cxnSp>
        <p:nvCxnSpPr>
          <p:cNvPr id="82" name="Connecteur en angle 81"/>
          <p:cNvCxnSpPr>
            <a:stCxn id="79" idx="2"/>
            <a:endCxn id="78" idx="0"/>
          </p:cNvCxnSpPr>
          <p:nvPr/>
        </p:nvCxnSpPr>
        <p:spPr>
          <a:xfrm rot="5400000">
            <a:off x="2865417" y="25841"/>
            <a:ext cx="322106" cy="2424229"/>
          </a:xfrm>
          <a:prstGeom prst="bentConnector3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83" name="ZoneTexte 82"/>
          <p:cNvSpPr txBox="1"/>
          <p:nvPr/>
        </p:nvSpPr>
        <p:spPr>
          <a:xfrm>
            <a:off x="2088566" y="1055039"/>
            <a:ext cx="1080120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1000" dirty="0">
                <a:solidFill>
                  <a:srgbClr val="000000"/>
                </a:solidFill>
                <a:latin typeface="Helvetica 75 Bold"/>
              </a:rPr>
              <a:t>Min 0, Max 1</a:t>
            </a:r>
          </a:p>
        </p:txBody>
      </p:sp>
      <p:cxnSp>
        <p:nvCxnSpPr>
          <p:cNvPr id="84" name="Connecteur en angle 83"/>
          <p:cNvCxnSpPr>
            <a:stCxn id="78" idx="2"/>
            <a:endCxn id="76" idx="0"/>
          </p:cNvCxnSpPr>
          <p:nvPr/>
        </p:nvCxnSpPr>
        <p:spPr>
          <a:xfrm rot="5400000">
            <a:off x="1100851" y="1485665"/>
            <a:ext cx="458086" cy="968923"/>
          </a:xfrm>
          <a:prstGeom prst="bentConnector3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85" name="Connecteur en angle 84"/>
          <p:cNvCxnSpPr>
            <a:stCxn id="78" idx="2"/>
            <a:endCxn id="77" idx="0"/>
          </p:cNvCxnSpPr>
          <p:nvPr/>
        </p:nvCxnSpPr>
        <p:spPr>
          <a:xfrm rot="16200000" flipH="1">
            <a:off x="1938680" y="1616757"/>
            <a:ext cx="457695" cy="70634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86" name="ZoneTexte 85"/>
          <p:cNvSpPr txBox="1"/>
          <p:nvPr/>
        </p:nvSpPr>
        <p:spPr>
          <a:xfrm>
            <a:off x="2133238" y="1792803"/>
            <a:ext cx="1080120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1000" dirty="0">
                <a:solidFill>
                  <a:srgbClr val="000000"/>
                </a:solidFill>
                <a:latin typeface="Helvetica 75 Bold"/>
              </a:rPr>
              <a:t>Min 0, Max 1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750619" y="1792803"/>
            <a:ext cx="1080120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1000" dirty="0">
                <a:solidFill>
                  <a:srgbClr val="000000"/>
                </a:solidFill>
                <a:latin typeface="Helvetica 75 Bold"/>
              </a:rPr>
              <a:t>Min 0, Max 1</a:t>
            </a:r>
          </a:p>
        </p:txBody>
      </p:sp>
      <p:cxnSp>
        <p:nvCxnSpPr>
          <p:cNvPr id="88" name="Connecteur en angle 87"/>
          <p:cNvCxnSpPr>
            <a:stCxn id="76" idx="2"/>
            <a:endCxn id="102" idx="0"/>
          </p:cNvCxnSpPr>
          <p:nvPr/>
        </p:nvCxnSpPr>
        <p:spPr>
          <a:xfrm rot="5400000">
            <a:off x="576541" y="2590891"/>
            <a:ext cx="318538" cy="219244"/>
          </a:xfrm>
          <a:prstGeom prst="bentConnector3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89" name="Connecteur en angle 88"/>
          <p:cNvCxnSpPr>
            <a:stCxn id="77" idx="2"/>
            <a:endCxn id="103" idx="0"/>
          </p:cNvCxnSpPr>
          <p:nvPr/>
        </p:nvCxnSpPr>
        <p:spPr>
          <a:xfrm rot="5400000">
            <a:off x="1765037" y="2410116"/>
            <a:ext cx="624926" cy="886400"/>
          </a:xfrm>
          <a:prstGeom prst="bentConnector3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90" name="Connecteur en angle 89"/>
          <p:cNvCxnSpPr>
            <a:stCxn id="75" idx="2"/>
            <a:endCxn id="106" idx="0"/>
          </p:cNvCxnSpPr>
          <p:nvPr/>
        </p:nvCxnSpPr>
        <p:spPr>
          <a:xfrm rot="16200000" flipH="1">
            <a:off x="4074791" y="2686609"/>
            <a:ext cx="340694" cy="5651"/>
          </a:xfrm>
          <a:prstGeom prst="bentConnector3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sp>
        <p:nvSpPr>
          <p:cNvPr id="91" name="Rectangle 90"/>
          <p:cNvSpPr/>
          <p:nvPr/>
        </p:nvSpPr>
        <p:spPr>
          <a:xfrm>
            <a:off x="7181078" y="2135073"/>
            <a:ext cx="1567386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TV </a:t>
            </a:r>
            <a:r>
              <a:rPr kumimoji="0" lang="fr-FR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Channels</a:t>
            </a:r>
            <a:endParaRPr kumimoji="0" lang="fr-F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2" name="Connecteur en angle 91"/>
          <p:cNvCxnSpPr>
            <a:stCxn id="79" idx="2"/>
            <a:endCxn id="91" idx="0"/>
          </p:cNvCxnSpPr>
          <p:nvPr/>
        </p:nvCxnSpPr>
        <p:spPr>
          <a:xfrm rot="16200000" flipH="1">
            <a:off x="5572592" y="-257107"/>
            <a:ext cx="1058171" cy="3726187"/>
          </a:xfrm>
          <a:prstGeom prst="bentConnector3">
            <a:avLst>
              <a:gd name="adj1" fmla="val 3180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93" name="ZoneTexte 92"/>
          <p:cNvSpPr txBox="1"/>
          <p:nvPr/>
        </p:nvSpPr>
        <p:spPr>
          <a:xfrm>
            <a:off x="6247259" y="1220236"/>
            <a:ext cx="1080120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1000" dirty="0">
                <a:solidFill>
                  <a:srgbClr val="000000"/>
                </a:solidFill>
                <a:latin typeface="Helvetica 75 Bold"/>
              </a:rPr>
              <a:t>Min 0, Max 1</a:t>
            </a:r>
          </a:p>
        </p:txBody>
      </p:sp>
      <p:cxnSp>
        <p:nvCxnSpPr>
          <p:cNvPr id="94" name="Connecteur en angle 93"/>
          <p:cNvCxnSpPr>
            <a:stCxn id="91" idx="2"/>
            <a:endCxn id="113" idx="0"/>
          </p:cNvCxnSpPr>
          <p:nvPr/>
        </p:nvCxnSpPr>
        <p:spPr>
          <a:xfrm rot="5400000">
            <a:off x="7762286" y="2657297"/>
            <a:ext cx="382634" cy="2233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5429725" y="2160727"/>
            <a:ext cx="1619803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Connectivity</a:t>
            </a:r>
            <a:endParaRPr kumimoji="0" lang="fr-F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6" name="Connecteur en angle 95"/>
          <p:cNvCxnSpPr>
            <a:stCxn id="79" idx="2"/>
            <a:endCxn id="95" idx="0"/>
          </p:cNvCxnSpPr>
          <p:nvPr/>
        </p:nvCxnSpPr>
        <p:spPr>
          <a:xfrm rot="16200000" flipH="1">
            <a:off x="4697193" y="618292"/>
            <a:ext cx="1083825" cy="2001043"/>
          </a:xfrm>
          <a:prstGeom prst="bentConnector3">
            <a:avLst>
              <a:gd name="adj1" fmla="val 57993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97" name="ZoneTexte 96"/>
          <p:cNvSpPr txBox="1"/>
          <p:nvPr/>
        </p:nvSpPr>
        <p:spPr>
          <a:xfrm>
            <a:off x="5059315" y="1551528"/>
            <a:ext cx="1080120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1000" dirty="0">
                <a:solidFill>
                  <a:srgbClr val="000000"/>
                </a:solidFill>
                <a:latin typeface="Helvetica 75 Bold"/>
              </a:rPr>
              <a:t>Min 1, Max 1</a:t>
            </a:r>
          </a:p>
        </p:txBody>
      </p:sp>
      <p:cxnSp>
        <p:nvCxnSpPr>
          <p:cNvPr id="98" name="Connecteur en angle 97"/>
          <p:cNvCxnSpPr>
            <a:stCxn id="95" idx="2"/>
          </p:cNvCxnSpPr>
          <p:nvPr/>
        </p:nvCxnSpPr>
        <p:spPr>
          <a:xfrm rot="5400000">
            <a:off x="6011271" y="2629324"/>
            <a:ext cx="354878" cy="1018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sp>
        <p:nvSpPr>
          <p:cNvPr id="99" name="Rectangle 98"/>
          <p:cNvSpPr/>
          <p:nvPr/>
        </p:nvSpPr>
        <p:spPr>
          <a:xfrm>
            <a:off x="3746209" y="3831815"/>
            <a:ext cx="1080120" cy="396119"/>
          </a:xfrm>
          <a:prstGeom prst="rect">
            <a:avLst/>
          </a:prstGeom>
          <a:solidFill>
            <a:srgbClr val="FF7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[Access CFS]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Fiber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Fixed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Access (L2)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835695" y="3885676"/>
            <a:ext cx="926861" cy="396119"/>
          </a:xfrm>
          <a:prstGeom prst="rect">
            <a:avLst/>
          </a:prstGeom>
          <a:solidFill>
            <a:srgbClr val="FFD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Device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BOX2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2865346" y="4317654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Requires</a:t>
            </a:r>
            <a:endParaRPr lang="fr-FR" sz="700" dirty="0">
              <a:solidFill>
                <a:srgbClr val="000000"/>
              </a:solidFill>
              <a:latin typeface="Helvetica 75 Bold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79512" y="2859782"/>
            <a:ext cx="893352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Box 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187624" y="3165779"/>
            <a:ext cx="893352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Box 2</a:t>
            </a:r>
          </a:p>
        </p:txBody>
      </p:sp>
      <p:cxnSp>
        <p:nvCxnSpPr>
          <p:cNvPr id="104" name="Connecteur en angle 103"/>
          <p:cNvCxnSpPr>
            <a:stCxn id="102" idx="2"/>
            <a:endCxn id="130" idx="0"/>
          </p:cNvCxnSpPr>
          <p:nvPr/>
        </p:nvCxnSpPr>
        <p:spPr>
          <a:xfrm rot="16200000" flipH="1">
            <a:off x="496742" y="3331303"/>
            <a:ext cx="602937" cy="344044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05" name="Connecteur en angle 104"/>
          <p:cNvCxnSpPr>
            <a:stCxn id="103" idx="2"/>
            <a:endCxn id="100" idx="0"/>
          </p:cNvCxnSpPr>
          <p:nvPr/>
        </p:nvCxnSpPr>
        <p:spPr>
          <a:xfrm rot="16200000" flipH="1">
            <a:off x="1777802" y="3364352"/>
            <a:ext cx="377822" cy="66482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6" name="Rectangle 105"/>
          <p:cNvSpPr/>
          <p:nvPr/>
        </p:nvSpPr>
        <p:spPr>
          <a:xfrm>
            <a:off x="3635896" y="2859782"/>
            <a:ext cx="1224136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Fiber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Access</a:t>
            </a:r>
          </a:p>
        </p:txBody>
      </p:sp>
      <p:cxnSp>
        <p:nvCxnSpPr>
          <p:cNvPr id="107" name="Connecteur droit avec flèche 106"/>
          <p:cNvCxnSpPr>
            <a:endCxn id="102" idx="3"/>
          </p:cNvCxnSpPr>
          <p:nvPr/>
        </p:nvCxnSpPr>
        <p:spPr>
          <a:xfrm flipH="1">
            <a:off x="1072864" y="3028717"/>
            <a:ext cx="2202992" cy="2103"/>
          </a:xfrm>
          <a:prstGeom prst="straightConnector1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08" name="Connecteur en angle 107"/>
          <p:cNvCxnSpPr>
            <a:stCxn id="112" idx="0"/>
          </p:cNvCxnSpPr>
          <p:nvPr/>
        </p:nvCxnSpPr>
        <p:spPr>
          <a:xfrm rot="16200000" flipH="1" flipV="1">
            <a:off x="3861661" y="1059560"/>
            <a:ext cx="478012" cy="4074252"/>
          </a:xfrm>
          <a:prstGeom prst="bentConnector4">
            <a:avLst>
              <a:gd name="adj1" fmla="val -47823"/>
              <a:gd name="adj2" fmla="val 70783"/>
            </a:avLst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109" name="ZoneTexte 108"/>
          <p:cNvSpPr txBox="1"/>
          <p:nvPr/>
        </p:nvSpPr>
        <p:spPr>
          <a:xfrm>
            <a:off x="3340940" y="2663540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Requires</a:t>
            </a:r>
            <a:endParaRPr lang="fr-FR" sz="700" dirty="0">
              <a:solidFill>
                <a:srgbClr val="000000"/>
              </a:solidFill>
              <a:latin typeface="Helvetica 75 Bold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2865346" y="3052683"/>
            <a:ext cx="425742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1000" dirty="0">
                <a:solidFill>
                  <a:srgbClr val="000000"/>
                </a:solidFill>
                <a:latin typeface="Helvetica 75 Bold"/>
              </a:rPr>
              <a:t>OR</a:t>
            </a:r>
          </a:p>
        </p:txBody>
      </p:sp>
      <p:cxnSp>
        <p:nvCxnSpPr>
          <p:cNvPr id="111" name="Connecteur en angle 110"/>
          <p:cNvCxnSpPr>
            <a:stCxn id="106" idx="2"/>
            <a:endCxn id="99" idx="0"/>
          </p:cNvCxnSpPr>
          <p:nvPr/>
        </p:nvCxnSpPr>
        <p:spPr>
          <a:xfrm rot="16200000" flipH="1">
            <a:off x="3952137" y="3497683"/>
            <a:ext cx="629958" cy="38305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12" name="Rectangle 111"/>
          <p:cNvSpPr/>
          <p:nvPr/>
        </p:nvSpPr>
        <p:spPr>
          <a:xfrm>
            <a:off x="5580112" y="2857680"/>
            <a:ext cx="1115361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Connectivity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294605" y="2859782"/>
            <a:ext cx="1295660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TV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Channels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80312" y="3147814"/>
            <a:ext cx="1209953" cy="185222"/>
          </a:xfrm>
          <a:prstGeom prst="rect">
            <a:avLst/>
          </a:prstGeom>
          <a:solidFill>
            <a:srgbClr val="50BE87">
              <a:lumMod val="40000"/>
              <a:lumOff val="6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Car1: Basic or Extra</a:t>
            </a:r>
          </a:p>
        </p:txBody>
      </p:sp>
      <p:cxnSp>
        <p:nvCxnSpPr>
          <p:cNvPr id="115" name="Connecteur en angle 114"/>
          <p:cNvCxnSpPr>
            <a:stCxn id="113" idx="1"/>
            <a:endCxn id="112" idx="3"/>
          </p:cNvCxnSpPr>
          <p:nvPr/>
        </p:nvCxnSpPr>
        <p:spPr>
          <a:xfrm rot="10800000">
            <a:off x="6695473" y="3028718"/>
            <a:ext cx="599132" cy="2102"/>
          </a:xfrm>
          <a:prstGeom prst="bentConnector3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6" name="Connecteur en angle 115"/>
          <p:cNvCxnSpPr>
            <a:stCxn id="112" idx="1"/>
            <a:endCxn id="106" idx="3"/>
          </p:cNvCxnSpPr>
          <p:nvPr/>
        </p:nvCxnSpPr>
        <p:spPr>
          <a:xfrm rot="10800000" flipV="1">
            <a:off x="4860032" y="3028718"/>
            <a:ext cx="720080" cy="2102"/>
          </a:xfrm>
          <a:prstGeom prst="bentConnector3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4355976" y="3147814"/>
            <a:ext cx="852906" cy="126997"/>
          </a:xfrm>
          <a:prstGeom prst="rect">
            <a:avLst/>
          </a:prstGeom>
          <a:solidFill>
            <a:srgbClr val="50BE87">
              <a:lumMod val="40000"/>
              <a:lumOff val="6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Speed: XXX</a:t>
            </a:r>
          </a:p>
        </p:txBody>
      </p:sp>
      <p:sp>
        <p:nvSpPr>
          <p:cNvPr id="118" name="ZoneTexte 117"/>
          <p:cNvSpPr txBox="1"/>
          <p:nvPr/>
        </p:nvSpPr>
        <p:spPr>
          <a:xfrm>
            <a:off x="4984665" y="2859782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Requires</a:t>
            </a:r>
            <a:endParaRPr lang="fr-FR" sz="700" dirty="0">
              <a:solidFill>
                <a:srgbClr val="000000"/>
              </a:solidFill>
              <a:latin typeface="Helvetica 75 Bold"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6821203" y="2859782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Requires</a:t>
            </a:r>
            <a:endParaRPr lang="fr-FR" sz="700" dirty="0">
              <a:solidFill>
                <a:srgbClr val="000000"/>
              </a:solidFill>
              <a:latin typeface="Helvetica 75 Bold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363868" y="3291830"/>
            <a:ext cx="852906" cy="137904"/>
          </a:xfrm>
          <a:prstGeom prst="rect">
            <a:avLst/>
          </a:prstGeom>
          <a:solidFill>
            <a:srgbClr val="50BE87">
              <a:lumMod val="40000"/>
              <a:lumOff val="6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Address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?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643311" y="3825359"/>
            <a:ext cx="1219004" cy="396119"/>
          </a:xfrm>
          <a:prstGeom prst="rect">
            <a:avLst/>
          </a:prstGeom>
          <a:solidFill>
            <a:srgbClr val="FF7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[Network Service CFS]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Fix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Connectivity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(L3)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02375" y="3831815"/>
            <a:ext cx="1080120" cy="396119"/>
          </a:xfrm>
          <a:prstGeom prst="rect">
            <a:avLst/>
          </a:prstGeom>
          <a:solidFill>
            <a:srgbClr val="FF7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[Soft Service CFS]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TV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Channels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3" name="Connecteur en angle 122"/>
          <p:cNvCxnSpPr>
            <a:stCxn id="112" idx="2"/>
            <a:endCxn id="121" idx="0"/>
          </p:cNvCxnSpPr>
          <p:nvPr/>
        </p:nvCxnSpPr>
        <p:spPr>
          <a:xfrm rot="16200000" flipH="1">
            <a:off x="5882501" y="3455047"/>
            <a:ext cx="625604" cy="11502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24" name="Connecteur en angle 123"/>
          <p:cNvCxnSpPr>
            <a:stCxn id="114" idx="2"/>
            <a:endCxn id="122" idx="0"/>
          </p:cNvCxnSpPr>
          <p:nvPr/>
        </p:nvCxnSpPr>
        <p:spPr>
          <a:xfrm rot="5400000">
            <a:off x="7714473" y="3560998"/>
            <a:ext cx="498779" cy="4285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25" name="Connecteur en angle 124"/>
          <p:cNvCxnSpPr>
            <a:stCxn id="122" idx="1"/>
            <a:endCxn id="121" idx="3"/>
          </p:cNvCxnSpPr>
          <p:nvPr/>
        </p:nvCxnSpPr>
        <p:spPr>
          <a:xfrm rot="10800000">
            <a:off x="6862315" y="4023419"/>
            <a:ext cx="540060" cy="6456"/>
          </a:xfrm>
          <a:prstGeom prst="bentConnector3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126" name="ZoneTexte 125"/>
          <p:cNvSpPr txBox="1"/>
          <p:nvPr/>
        </p:nvSpPr>
        <p:spPr>
          <a:xfrm>
            <a:off x="6926639" y="3816667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Requires</a:t>
            </a:r>
            <a:r>
              <a:rPr lang="fr-FR" sz="700" dirty="0">
                <a:solidFill>
                  <a:srgbClr val="000000"/>
                </a:solidFill>
                <a:latin typeface="Helvetica 75 Bold"/>
              </a:rPr>
              <a:t> </a:t>
            </a:r>
          </a:p>
        </p:txBody>
      </p:sp>
      <p:cxnSp>
        <p:nvCxnSpPr>
          <p:cNvPr id="127" name="Connecteur en angle 126"/>
          <p:cNvCxnSpPr>
            <a:stCxn id="121" idx="1"/>
            <a:endCxn id="99" idx="3"/>
          </p:cNvCxnSpPr>
          <p:nvPr/>
        </p:nvCxnSpPr>
        <p:spPr>
          <a:xfrm rot="10800000" flipV="1">
            <a:off x="4826329" y="4023419"/>
            <a:ext cx="816982" cy="6456"/>
          </a:xfrm>
          <a:prstGeom prst="bentConnector3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128" name="ZoneTexte 127"/>
          <p:cNvSpPr txBox="1"/>
          <p:nvPr/>
        </p:nvSpPr>
        <p:spPr>
          <a:xfrm>
            <a:off x="5023201" y="3841082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Requires</a:t>
            </a:r>
            <a:endParaRPr lang="fr-FR" sz="700" dirty="0">
              <a:solidFill>
                <a:srgbClr val="000000"/>
              </a:solidFill>
              <a:latin typeface="Helvetica 75 Bold"/>
            </a:endParaRPr>
          </a:p>
        </p:txBody>
      </p:sp>
      <p:cxnSp>
        <p:nvCxnSpPr>
          <p:cNvPr id="129" name="Connecteur en angle 128"/>
          <p:cNvCxnSpPr>
            <a:stCxn id="121" idx="2"/>
            <a:endCxn id="130" idx="2"/>
          </p:cNvCxnSpPr>
          <p:nvPr/>
        </p:nvCxnSpPr>
        <p:spPr>
          <a:xfrm rot="5400000" flipH="1">
            <a:off x="3601240" y="1569906"/>
            <a:ext cx="20565" cy="5282581"/>
          </a:xfrm>
          <a:prstGeom prst="bentConnector3">
            <a:avLst>
              <a:gd name="adj1" fmla="val -1205208"/>
            </a:avLst>
          </a:prstGeom>
          <a:noFill/>
          <a:ln w="9525" cap="flat" cmpd="sng" algn="ctr">
            <a:solidFill>
              <a:srgbClr val="8F8F8F"/>
            </a:solidFill>
            <a:prstDash val="solid"/>
            <a:tailEnd type="triangle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506801" y="3804794"/>
            <a:ext cx="926861" cy="396119"/>
          </a:xfrm>
          <a:prstGeom prst="rect">
            <a:avLst/>
          </a:prstGeom>
          <a:solidFill>
            <a:srgbClr val="FFD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Device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BOX1</a:t>
            </a:r>
          </a:p>
        </p:txBody>
      </p:sp>
      <p:cxnSp>
        <p:nvCxnSpPr>
          <p:cNvPr id="131" name="Connecteur en angle 130"/>
          <p:cNvCxnSpPr>
            <a:stCxn id="121" idx="2"/>
            <a:endCxn id="100" idx="2"/>
          </p:cNvCxnSpPr>
          <p:nvPr/>
        </p:nvCxnSpPr>
        <p:spPr>
          <a:xfrm rot="5400000">
            <a:off x="4245812" y="2274793"/>
            <a:ext cx="60317" cy="3953687"/>
          </a:xfrm>
          <a:prstGeom prst="bentConnector3">
            <a:avLst>
              <a:gd name="adj1" fmla="val 383252"/>
            </a:avLst>
          </a:prstGeom>
          <a:noFill/>
          <a:ln w="9525" cap="flat" cmpd="sng" algn="ctr">
            <a:solidFill>
              <a:srgbClr val="8F8F8F"/>
            </a:solidFill>
            <a:prstDash val="solid"/>
            <a:tailEnd type="triangle"/>
          </a:ln>
          <a:effectLst/>
        </p:spPr>
      </p:cxnSp>
      <p:sp>
        <p:nvSpPr>
          <p:cNvPr id="132" name="ZoneTexte 131"/>
          <p:cNvSpPr txBox="1"/>
          <p:nvPr/>
        </p:nvSpPr>
        <p:spPr>
          <a:xfrm>
            <a:off x="2086254" y="4466696"/>
            <a:ext cx="425742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1000" dirty="0">
                <a:solidFill>
                  <a:srgbClr val="000000"/>
                </a:solidFill>
                <a:latin typeface="Helvetica 75 Bold"/>
              </a:rPr>
              <a:t>OR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781235" y="4743501"/>
            <a:ext cx="893352" cy="342075"/>
          </a:xfrm>
          <a:prstGeom prst="rect">
            <a:avLst/>
          </a:prstGeom>
          <a:solidFill>
            <a:srgbClr val="FFD2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ResourceSpec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38200" y="4743501"/>
            <a:ext cx="893352" cy="342075"/>
          </a:xfrm>
          <a:prstGeom prst="rect">
            <a:avLst/>
          </a:prstGeom>
          <a:solidFill>
            <a:srgbClr val="FF7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[CFS Type]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CFSSpec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203054" y="4743500"/>
            <a:ext cx="893352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ProductSpec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202832" y="4805870"/>
            <a:ext cx="1512168" cy="221266"/>
          </a:xfrm>
          <a:prstGeom prst="rect">
            <a:avLst/>
          </a:prstGeom>
          <a:solidFill>
            <a:srgbClr val="50BE87">
              <a:lumMod val="40000"/>
              <a:lumOff val="6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ProductSpecCaracteristic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59672" y="4812325"/>
            <a:ext cx="1232808" cy="214811"/>
          </a:xfrm>
          <a:prstGeom prst="rect">
            <a:avLst/>
          </a:prstGeom>
          <a:solidFill>
            <a:srgbClr val="4BB4E6">
              <a:lumMod val="40000"/>
              <a:lumOff val="60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ProductOfferingPrice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382144" y="2043264"/>
            <a:ext cx="888367" cy="183124"/>
          </a:xfrm>
          <a:prstGeom prst="rect">
            <a:avLst/>
          </a:prstGeom>
          <a:solidFill>
            <a:srgbClr val="4BB4E6">
              <a:lumMod val="40000"/>
              <a:lumOff val="60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10€ /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month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733999" y="2070113"/>
            <a:ext cx="754623" cy="184629"/>
          </a:xfrm>
          <a:prstGeom prst="rect">
            <a:avLst/>
          </a:prstGeom>
          <a:solidFill>
            <a:srgbClr val="4BB4E6">
              <a:lumMod val="40000"/>
              <a:lumOff val="60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7€ /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month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57539" y="2097334"/>
            <a:ext cx="706729" cy="168608"/>
          </a:xfrm>
          <a:prstGeom prst="rect">
            <a:avLst/>
          </a:prstGeom>
          <a:solidFill>
            <a:srgbClr val="4BB4E6">
              <a:lumMod val="40000"/>
              <a:lumOff val="60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5€ /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month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781853" y="1917536"/>
            <a:ext cx="1249374" cy="251455"/>
          </a:xfrm>
          <a:prstGeom prst="rect">
            <a:avLst/>
          </a:prstGeom>
          <a:solidFill>
            <a:srgbClr val="4BB4E6">
              <a:lumMod val="40000"/>
              <a:lumOff val="60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Basic: 5€ /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month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Extra 15€ /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month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342331" y="483216"/>
            <a:ext cx="1507014" cy="274272"/>
          </a:xfrm>
          <a:prstGeom prst="rect">
            <a:avLst/>
          </a:prstGeom>
          <a:solidFill>
            <a:srgbClr val="4BB4E6">
              <a:lumMod val="40000"/>
              <a:lumOff val="60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Welcome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Discount: -5€ /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month</a:t>
            </a:r>
            <a:r>
              <a: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first 10 </a:t>
            </a:r>
            <a:r>
              <a:rPr kumimoji="0" lang="fr-F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months</a:t>
            </a:r>
            <a:endParaRPr kumimoji="0" lang="fr-F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3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Customer Product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(UC3 &amp; UC4) - Global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4188" y="4656486"/>
            <a:ext cx="2030288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CustomerProductOrderItem</a:t>
            </a: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ProductOffering</a:t>
            </a: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419872" y="2690629"/>
            <a:ext cx="1644881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10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fr-FR" sz="1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52400" y="2712785"/>
            <a:ext cx="1481900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1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290033" y="1248443"/>
            <a:ext cx="1897102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10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fr-FR" sz="1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endParaRPr lang="fr-FR" sz="10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Connecteur droit avec flèche 79"/>
          <p:cNvCxnSpPr>
            <a:stCxn id="79" idx="2"/>
            <a:endCxn id="75" idx="0"/>
          </p:cNvCxnSpPr>
          <p:nvPr/>
        </p:nvCxnSpPr>
        <p:spPr>
          <a:xfrm>
            <a:off x="4238584" y="1590518"/>
            <a:ext cx="3729" cy="1100111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82" name="Connecteur en angle 81"/>
          <p:cNvCxnSpPr>
            <a:stCxn id="79" idx="2"/>
            <a:endCxn id="76" idx="0"/>
          </p:cNvCxnSpPr>
          <p:nvPr/>
        </p:nvCxnSpPr>
        <p:spPr>
          <a:xfrm rot="5400000">
            <a:off x="2004834" y="479034"/>
            <a:ext cx="1122267" cy="3345234"/>
          </a:xfrm>
          <a:prstGeom prst="bentConnector3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88" name="Connecteur en angle 87"/>
          <p:cNvCxnSpPr>
            <a:stCxn id="76" idx="2"/>
            <a:endCxn id="102" idx="0"/>
          </p:cNvCxnSpPr>
          <p:nvPr/>
        </p:nvCxnSpPr>
        <p:spPr>
          <a:xfrm rot="16200000" flipH="1">
            <a:off x="766494" y="3181715"/>
            <a:ext cx="318538" cy="64827"/>
          </a:xfrm>
          <a:prstGeom prst="bentConnector3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90" name="Connecteur en angle 89"/>
          <p:cNvCxnSpPr>
            <a:stCxn id="75" idx="2"/>
            <a:endCxn id="106" idx="0"/>
          </p:cNvCxnSpPr>
          <p:nvPr/>
        </p:nvCxnSpPr>
        <p:spPr>
          <a:xfrm rot="16200000" flipH="1">
            <a:off x="4074791" y="3200225"/>
            <a:ext cx="340694" cy="5651"/>
          </a:xfrm>
          <a:prstGeom prst="bentConnector3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sp>
        <p:nvSpPr>
          <p:cNvPr id="91" name="Rectangle 90"/>
          <p:cNvSpPr/>
          <p:nvPr/>
        </p:nvSpPr>
        <p:spPr>
          <a:xfrm>
            <a:off x="7181078" y="2648689"/>
            <a:ext cx="1567386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1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 </a:t>
            </a:r>
            <a:r>
              <a:rPr lang="fr-FR" sz="10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endParaRPr lang="fr-FR" sz="10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Connecteur en angle 91"/>
          <p:cNvCxnSpPr>
            <a:stCxn id="79" idx="2"/>
            <a:endCxn id="91" idx="0"/>
          </p:cNvCxnSpPr>
          <p:nvPr/>
        </p:nvCxnSpPr>
        <p:spPr>
          <a:xfrm rot="16200000" flipH="1">
            <a:off x="5572592" y="256509"/>
            <a:ext cx="1058171" cy="3726187"/>
          </a:xfrm>
          <a:prstGeom prst="bentConnector3">
            <a:avLst>
              <a:gd name="adj1" fmla="val 3180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94" name="Connecteur en angle 93"/>
          <p:cNvCxnSpPr>
            <a:stCxn id="91" idx="2"/>
            <a:endCxn id="113" idx="0"/>
          </p:cNvCxnSpPr>
          <p:nvPr/>
        </p:nvCxnSpPr>
        <p:spPr>
          <a:xfrm rot="5400000">
            <a:off x="7762286" y="3170913"/>
            <a:ext cx="382634" cy="2233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5429725" y="2674343"/>
            <a:ext cx="1619803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10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endParaRPr lang="fr-FR" sz="10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Connecteur en angle 95"/>
          <p:cNvCxnSpPr>
            <a:stCxn id="79" idx="2"/>
            <a:endCxn id="95" idx="0"/>
          </p:cNvCxnSpPr>
          <p:nvPr/>
        </p:nvCxnSpPr>
        <p:spPr>
          <a:xfrm rot="16200000" flipH="1">
            <a:off x="4697193" y="1131908"/>
            <a:ext cx="1083825" cy="2001043"/>
          </a:xfrm>
          <a:prstGeom prst="bentConnector3">
            <a:avLst>
              <a:gd name="adj1" fmla="val 57993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98" name="Connecteur en angle 97"/>
          <p:cNvCxnSpPr>
            <a:stCxn id="95" idx="2"/>
          </p:cNvCxnSpPr>
          <p:nvPr/>
        </p:nvCxnSpPr>
        <p:spPr>
          <a:xfrm rot="5400000">
            <a:off x="6011271" y="3142940"/>
            <a:ext cx="354878" cy="1018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sp>
        <p:nvSpPr>
          <p:cNvPr id="102" name="Rectangle 101"/>
          <p:cNvSpPr/>
          <p:nvPr/>
        </p:nvSpPr>
        <p:spPr>
          <a:xfrm>
            <a:off x="179512" y="3373398"/>
            <a:ext cx="1557330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635896" y="3373398"/>
            <a:ext cx="1224136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</a:t>
            </a:r>
          </a:p>
        </p:txBody>
      </p:sp>
      <p:cxnSp>
        <p:nvCxnSpPr>
          <p:cNvPr id="107" name="Connecteur droit avec flèche 106"/>
          <p:cNvCxnSpPr>
            <a:stCxn id="106" idx="1"/>
            <a:endCxn id="102" idx="3"/>
          </p:cNvCxnSpPr>
          <p:nvPr/>
        </p:nvCxnSpPr>
        <p:spPr>
          <a:xfrm flipH="1">
            <a:off x="1736842" y="3544436"/>
            <a:ext cx="1899054" cy="0"/>
          </a:xfrm>
          <a:prstGeom prst="straightConnector1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109" name="ZoneTexte 108"/>
          <p:cNvSpPr txBox="1"/>
          <p:nvPr/>
        </p:nvSpPr>
        <p:spPr>
          <a:xfrm>
            <a:off x="2469432" y="3369941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Applies</a:t>
            </a:r>
            <a:r>
              <a:rPr lang="fr-FR" sz="700" dirty="0">
                <a:solidFill>
                  <a:srgbClr val="000000"/>
                </a:solidFill>
                <a:latin typeface="Helvetica 75 Bold"/>
              </a:rPr>
              <a:t> on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580112" y="3371296"/>
            <a:ext cx="1115361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294605" y="3373398"/>
            <a:ext cx="1295660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 </a:t>
            </a: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80312" y="3661430"/>
            <a:ext cx="1209953" cy="185222"/>
          </a:xfrm>
          <a:prstGeom prst="rect">
            <a:avLst/>
          </a:prstGeom>
          <a:solidFill>
            <a:srgbClr val="50BE87">
              <a:lumMod val="40000"/>
              <a:lumOff val="6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Car1: Basic</a:t>
            </a:r>
          </a:p>
        </p:txBody>
      </p:sp>
      <p:cxnSp>
        <p:nvCxnSpPr>
          <p:cNvPr id="115" name="Connecteur en angle 114"/>
          <p:cNvCxnSpPr>
            <a:stCxn id="113" idx="1"/>
            <a:endCxn id="112" idx="3"/>
          </p:cNvCxnSpPr>
          <p:nvPr/>
        </p:nvCxnSpPr>
        <p:spPr>
          <a:xfrm rot="10800000">
            <a:off x="6695473" y="3542334"/>
            <a:ext cx="599132" cy="2102"/>
          </a:xfrm>
          <a:prstGeom prst="bentConnector3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6" name="Connecteur en angle 115"/>
          <p:cNvCxnSpPr>
            <a:stCxn id="112" idx="1"/>
            <a:endCxn id="106" idx="3"/>
          </p:cNvCxnSpPr>
          <p:nvPr/>
        </p:nvCxnSpPr>
        <p:spPr>
          <a:xfrm rot="10800000" flipV="1">
            <a:off x="4860032" y="3542334"/>
            <a:ext cx="720080" cy="2102"/>
          </a:xfrm>
          <a:prstGeom prst="bentConnector3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4355976" y="3661430"/>
            <a:ext cx="852906" cy="126997"/>
          </a:xfrm>
          <a:prstGeom prst="rect">
            <a:avLst/>
          </a:prstGeom>
          <a:solidFill>
            <a:srgbClr val="50BE87">
              <a:lumMod val="40000"/>
              <a:lumOff val="6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Speed: XXX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363868" y="3805446"/>
            <a:ext cx="852906" cy="137904"/>
          </a:xfrm>
          <a:prstGeom prst="rect">
            <a:avLst/>
          </a:prstGeom>
          <a:solidFill>
            <a:srgbClr val="50BE87">
              <a:lumMod val="40000"/>
              <a:lumOff val="6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YY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422742" y="4656536"/>
            <a:ext cx="1692058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CustomerProductOrderItem</a:t>
            </a: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(Product </a:t>
            </a: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939389" y="4798545"/>
            <a:ext cx="1512168" cy="221266"/>
          </a:xfrm>
          <a:prstGeom prst="rect">
            <a:avLst/>
          </a:prstGeom>
          <a:solidFill>
            <a:srgbClr val="50BE87">
              <a:lumMod val="40000"/>
              <a:lumOff val="6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ProductSpecCaracteristic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59672" y="4812325"/>
            <a:ext cx="1232808" cy="214811"/>
          </a:xfrm>
          <a:prstGeom prst="rect">
            <a:avLst/>
          </a:prstGeom>
          <a:solidFill>
            <a:srgbClr val="4BB4E6">
              <a:lumMod val="40000"/>
              <a:lumOff val="60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ProductOfferingPrice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382144" y="2556880"/>
            <a:ext cx="888367" cy="183124"/>
          </a:xfrm>
          <a:prstGeom prst="rect">
            <a:avLst/>
          </a:prstGeom>
          <a:solidFill>
            <a:srgbClr val="4BB4E6">
              <a:lumMod val="40000"/>
              <a:lumOff val="60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10€ / </a:t>
            </a: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57539" y="2610950"/>
            <a:ext cx="706729" cy="168608"/>
          </a:xfrm>
          <a:prstGeom prst="rect">
            <a:avLst/>
          </a:prstGeom>
          <a:solidFill>
            <a:srgbClr val="4BB4E6">
              <a:lumMod val="40000"/>
              <a:lumOff val="60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5€ / </a:t>
            </a: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781853" y="2461011"/>
            <a:ext cx="1249374" cy="221596"/>
          </a:xfrm>
          <a:prstGeom prst="rect">
            <a:avLst/>
          </a:prstGeom>
          <a:solidFill>
            <a:srgbClr val="4BB4E6">
              <a:lumMod val="40000"/>
              <a:lumOff val="60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Basic: 5€ / </a:t>
            </a: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342331" y="996832"/>
            <a:ext cx="1507014" cy="274272"/>
          </a:xfrm>
          <a:prstGeom prst="rect">
            <a:avLst/>
          </a:prstGeom>
          <a:solidFill>
            <a:srgbClr val="4BB4E6">
              <a:lumMod val="40000"/>
              <a:lumOff val="60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Discount: -5€ / </a:t>
            </a: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first 10 </a:t>
            </a: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309745" y="4658686"/>
            <a:ext cx="637008" cy="3420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101368" y="994083"/>
            <a:ext cx="578753" cy="28135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6345" y="2480862"/>
            <a:ext cx="578753" cy="28135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255490" y="2486958"/>
            <a:ext cx="578753" cy="28135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376151" y="2480862"/>
            <a:ext cx="578753" cy="28135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125123" y="2431132"/>
            <a:ext cx="578753" cy="28135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3448" y="3182081"/>
            <a:ext cx="578753" cy="28135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425523" y="3177564"/>
            <a:ext cx="578753" cy="28135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473450" y="3154819"/>
            <a:ext cx="578753" cy="28135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241921" y="3168924"/>
            <a:ext cx="578753" cy="28135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fr-FR" sz="8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fr-FR" sz="8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4990491" y="3397686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Applies</a:t>
            </a:r>
            <a:r>
              <a:rPr lang="fr-FR" sz="700" dirty="0">
                <a:solidFill>
                  <a:srgbClr val="000000"/>
                </a:solidFill>
                <a:latin typeface="Helvetica 75 Bold"/>
              </a:rPr>
              <a:t> on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6758709" y="3388024"/>
            <a:ext cx="463891" cy="1077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fr-FR" sz="700" dirty="0" err="1">
                <a:solidFill>
                  <a:srgbClr val="000000"/>
                </a:solidFill>
                <a:latin typeface="Helvetica 75 Bold"/>
              </a:rPr>
              <a:t>Applies</a:t>
            </a:r>
            <a:r>
              <a:rPr lang="fr-FR" sz="700" dirty="0">
                <a:solidFill>
                  <a:srgbClr val="000000"/>
                </a:solidFill>
                <a:latin typeface="Helvetica 75 Bold"/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1719189310"/>
      </p:ext>
    </p:extLst>
  </p:cSld>
  <p:clrMapOvr>
    <a:masterClrMapping/>
  </p:clrMapOvr>
</p:sld>
</file>

<file path=ppt/theme/theme1.xml><?xml version="1.0" encoding="utf-8"?>
<a:theme xmlns:a="http://schemas.openxmlformats.org/drawingml/2006/main" name="TM Forum Theme 2017">
  <a:themeElements>
    <a:clrScheme name="TMForum">
      <a:dk1>
        <a:srgbClr val="29313B"/>
      </a:dk1>
      <a:lt1>
        <a:sysClr val="window" lastClr="FFFFFF"/>
      </a:lt1>
      <a:dk2>
        <a:srgbClr val="29313B"/>
      </a:dk2>
      <a:lt2>
        <a:srgbClr val="FFFFFF"/>
      </a:lt2>
      <a:accent1>
        <a:srgbClr val="E0121D"/>
      </a:accent1>
      <a:accent2>
        <a:srgbClr val="29313B"/>
      </a:accent2>
      <a:accent3>
        <a:srgbClr val="999999"/>
      </a:accent3>
      <a:accent4>
        <a:srgbClr val="133595"/>
      </a:accent4>
      <a:accent5>
        <a:srgbClr val="572F7E"/>
      </a:accent5>
      <a:accent6>
        <a:srgbClr val="FD7F3A"/>
      </a:accent6>
      <a:hlink>
        <a:srgbClr val="E0121D"/>
      </a:hlink>
      <a:folHlink>
        <a:srgbClr val="9B1C1F"/>
      </a:folHlink>
    </a:clrScheme>
    <a:fontScheme name="Office 2">
      <a:majorFont>
        <a:latin typeface="Georg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M Forum Theme 2011">
  <a:themeElements>
    <a:clrScheme name="TMForum Color Mode 2013">
      <a:dk1>
        <a:srgbClr val="262626"/>
      </a:dk1>
      <a:lt1>
        <a:srgbClr val="FFFFFF"/>
      </a:lt1>
      <a:dk2>
        <a:srgbClr val="172E7D"/>
      </a:dk2>
      <a:lt2>
        <a:srgbClr val="F2F2F2"/>
      </a:lt2>
      <a:accent1>
        <a:srgbClr val="EF5E18"/>
      </a:accent1>
      <a:accent2>
        <a:srgbClr val="F0601A"/>
      </a:accent2>
      <a:accent3>
        <a:srgbClr val="000080"/>
      </a:accent3>
      <a:accent4>
        <a:srgbClr val="D84291"/>
      </a:accent4>
      <a:accent5>
        <a:srgbClr val="B72927"/>
      </a:accent5>
      <a:accent6>
        <a:srgbClr val="87B50E"/>
      </a:accent6>
      <a:hlink>
        <a:srgbClr val="00B0F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73288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85750" indent="-285750" algn="ctr">
          <a:buFont typeface="Wingdings" panose="05000000000000000000" pitchFamily="2" charset="2"/>
          <a:buChar char="§"/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Clr>
            <a:srgbClr val="173288"/>
          </a:buClr>
          <a:buSzPct val="125000"/>
          <a:buFont typeface="Wingdings" panose="05000000000000000000" pitchFamily="2" charset="2"/>
          <a:buChar char="§"/>
          <a:defRPr dirty="0" smtClean="0">
            <a:solidFill>
              <a:schemeClr val="tx2"/>
            </a:solidFill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Georg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TM Forum Theme 2011">
  <a:themeElements>
    <a:clrScheme name="TMForum Color Mode 2013">
      <a:dk1>
        <a:srgbClr val="262626"/>
      </a:dk1>
      <a:lt1>
        <a:srgbClr val="FFFFFF"/>
      </a:lt1>
      <a:dk2>
        <a:srgbClr val="172E7D"/>
      </a:dk2>
      <a:lt2>
        <a:srgbClr val="F2F2F2"/>
      </a:lt2>
      <a:accent1>
        <a:srgbClr val="EF5E18"/>
      </a:accent1>
      <a:accent2>
        <a:srgbClr val="F0601A"/>
      </a:accent2>
      <a:accent3>
        <a:srgbClr val="000080"/>
      </a:accent3>
      <a:accent4>
        <a:srgbClr val="D84291"/>
      </a:accent4>
      <a:accent5>
        <a:srgbClr val="B72927"/>
      </a:accent5>
      <a:accent6>
        <a:srgbClr val="87B50E"/>
      </a:accent6>
      <a:hlink>
        <a:srgbClr val="00B0F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73288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85750" indent="-285750" algn="ctr">
          <a:buFont typeface="Wingdings" panose="05000000000000000000" pitchFamily="2" charset="2"/>
          <a:buChar char="§"/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Clr>
            <a:srgbClr val="173288"/>
          </a:buClr>
          <a:buSzPct val="125000"/>
          <a:buFont typeface="Wingdings" panose="05000000000000000000" pitchFamily="2" charset="2"/>
          <a:buChar char="§"/>
          <a:defRPr dirty="0" smtClean="0">
            <a:solidFill>
              <a:schemeClr val="tx2"/>
            </a:solidFill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TM Forum Theme 2017">
  <a:themeElements>
    <a:clrScheme name="TMForum">
      <a:dk1>
        <a:srgbClr val="29313B"/>
      </a:dk1>
      <a:lt1>
        <a:sysClr val="window" lastClr="FFFFFF"/>
      </a:lt1>
      <a:dk2>
        <a:srgbClr val="29313B"/>
      </a:dk2>
      <a:lt2>
        <a:srgbClr val="FFFFFF"/>
      </a:lt2>
      <a:accent1>
        <a:srgbClr val="E0121D"/>
      </a:accent1>
      <a:accent2>
        <a:srgbClr val="29313B"/>
      </a:accent2>
      <a:accent3>
        <a:srgbClr val="999999"/>
      </a:accent3>
      <a:accent4>
        <a:srgbClr val="133595"/>
      </a:accent4>
      <a:accent5>
        <a:srgbClr val="572F7E"/>
      </a:accent5>
      <a:accent6>
        <a:srgbClr val="FD7F3A"/>
      </a:accent6>
      <a:hlink>
        <a:srgbClr val="E0121D"/>
      </a:hlink>
      <a:folHlink>
        <a:srgbClr val="9B1C1F"/>
      </a:folHlink>
    </a:clrScheme>
    <a:fontScheme name="Office 2">
      <a:majorFont>
        <a:latin typeface="Georg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TM Forum Theme 2017">
  <a:themeElements>
    <a:clrScheme name="TMForum">
      <a:dk1>
        <a:srgbClr val="29313B"/>
      </a:dk1>
      <a:lt1>
        <a:sysClr val="window" lastClr="FFFFFF"/>
      </a:lt1>
      <a:dk2>
        <a:srgbClr val="29313B"/>
      </a:dk2>
      <a:lt2>
        <a:srgbClr val="FFFFFF"/>
      </a:lt2>
      <a:accent1>
        <a:srgbClr val="E0121D"/>
      </a:accent1>
      <a:accent2>
        <a:srgbClr val="29313B"/>
      </a:accent2>
      <a:accent3>
        <a:srgbClr val="999999"/>
      </a:accent3>
      <a:accent4>
        <a:srgbClr val="133595"/>
      </a:accent4>
      <a:accent5>
        <a:srgbClr val="572F7E"/>
      </a:accent5>
      <a:accent6>
        <a:srgbClr val="FD7F3A"/>
      </a:accent6>
      <a:hlink>
        <a:srgbClr val="E0121D"/>
      </a:hlink>
      <a:folHlink>
        <a:srgbClr val="9B1C1F"/>
      </a:folHlink>
    </a:clrScheme>
    <a:fontScheme name="Office 2">
      <a:majorFont>
        <a:latin typeface="Georg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477517FFCBE844B3C3A62F66DC35A2" ma:contentTypeVersion="9" ma:contentTypeDescription="Create a new document." ma:contentTypeScope="" ma:versionID="b190cf1bdb9e3ee25c93d222ebdd59de">
  <xsd:schema xmlns:xsd="http://www.w3.org/2001/XMLSchema" xmlns:xs="http://www.w3.org/2001/XMLSchema" xmlns:p="http://schemas.microsoft.com/office/2006/metadata/properties" xmlns:ns2="106fa8b1-b7cc-493d-8bef-ccac6cba2d4a" xmlns:ns3="5205b3b8-45dc-4fc0-a057-689d8d72d07b" targetNamespace="http://schemas.microsoft.com/office/2006/metadata/properties" ma:root="true" ma:fieldsID="0d7de6f2fa169f27ddf53acfe4d68615" ns2:_="" ns3:_="">
    <xsd:import namespace="106fa8b1-b7cc-493d-8bef-ccac6cba2d4a"/>
    <xsd:import namespace="5205b3b8-45dc-4fc0-a057-689d8d72d0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6fa8b1-b7cc-493d-8bef-ccac6cba2d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5b3b8-45dc-4fc0-a057-689d8d72d07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CDBE6-DDD2-43DF-A92E-C75E658222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6fa8b1-b7cc-493d-8bef-ccac6cba2d4a"/>
    <ds:schemaRef ds:uri="5205b3b8-45dc-4fc0-a057-689d8d72d0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4EFD44-5C91-4E62-B416-9CBAF679E0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1A6086-4175-494C-8C1E-49D97868051C}">
  <ds:schemaRefs>
    <ds:schemaRef ds:uri="http://purl.org/dc/elements/1.1/"/>
    <ds:schemaRef ds:uri="http://schemas.microsoft.com/office/2006/metadata/properties"/>
    <ds:schemaRef ds:uri="5205b3b8-45dc-4fc0-a057-689d8d72d07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6fa8b1-b7cc-493d-8bef-ccac6cba2d4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On-screen Show (16:9)</PresentationFormat>
  <Paragraphs>122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Arial</vt:lpstr>
      <vt:lpstr>Calibri</vt:lpstr>
      <vt:lpstr>Courier New</vt:lpstr>
      <vt:lpstr>Georgia</vt:lpstr>
      <vt:lpstr>Helvetica 75 Bold</vt:lpstr>
      <vt:lpstr>Microsoft Sans Serif</vt:lpstr>
      <vt:lpstr>Wingdings</vt:lpstr>
      <vt:lpstr>TM Forum Theme 2017</vt:lpstr>
      <vt:lpstr>TM Forum Theme 2011</vt:lpstr>
      <vt:lpstr>Custom Design</vt:lpstr>
      <vt:lpstr>1_TM Forum Theme 2011</vt:lpstr>
      <vt:lpstr>1_TM Forum Theme 2017</vt:lpstr>
      <vt:lpstr>2_TM Forum Theme 2017</vt:lpstr>
      <vt:lpstr>Catalogue View (UC3 &amp; UC4) – CFS &amp; Product specifications</vt:lpstr>
      <vt:lpstr>Catalogue View (UC3 &amp; UC4) - Global</vt:lpstr>
      <vt:lpstr>Customer Product Order View (UC3 &amp; UC4) - Global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 FA / Open APIs – Call flows use cases</dc:title>
  <dc:creator>Alan Pope</dc:creator>
  <cp:lastModifiedBy>de Peufeilhoux, Alexis</cp:lastModifiedBy>
  <cp:revision>127</cp:revision>
  <dcterms:created xsi:type="dcterms:W3CDTF">2020-10-03T17:08:48Z</dcterms:created>
  <dcterms:modified xsi:type="dcterms:W3CDTF">2021-02-23T13:25:36Z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0x0101006C477517FFCBE844B3C3A62F66DC35A2</vt:lpwstr>
  </property>
</Properties>
</file>