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97" r:id="rId5"/>
    <p:sldMasterId id="2147483696" r:id="rId6"/>
    <p:sldMasterId id="2147483718" r:id="rId7"/>
    <p:sldMasterId id="2147483724" r:id="rId8"/>
  </p:sldMasterIdLst>
  <p:notesMasterIdLst>
    <p:notesMasterId r:id="rId10"/>
  </p:notesMasterIdLst>
  <p:handoutMasterIdLst>
    <p:handoutMasterId r:id="rId11"/>
  </p:handoutMasterIdLst>
  <p:sldIdLst>
    <p:sldId id="572" r:id="rId9"/>
  </p:sldIdLst>
  <p:sldSz cx="9144000" cy="5143500" type="screen16x9"/>
  <p:notesSz cx="9926638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DWICHOWSKI Cécile IST/ISAD" initials="CLU" lastIdx="9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C1F"/>
    <a:srgbClr val="FF9F9F"/>
    <a:srgbClr val="D6262E"/>
    <a:srgbClr val="FFFFCC"/>
    <a:srgbClr val="A7A9AC"/>
    <a:srgbClr val="1D2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2880"/>
        <p:guide pos="2160"/>
        <p:guide orient="horz"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374" y="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r">
              <a:defRPr sz="1400"/>
            </a:lvl1pPr>
          </a:lstStyle>
          <a:p>
            <a:fld id="{846FC6CD-BEFB-B94C-8B15-770EF6C645B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1341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374" y="651341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r">
              <a:defRPr sz="1400"/>
            </a:lvl1pPr>
          </a:lstStyle>
          <a:p>
            <a:fld id="{F4D81D01-E8E2-2842-A249-96AC2997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44592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374" y="1"/>
            <a:ext cx="4301543" cy="344592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r">
              <a:defRPr sz="1400"/>
            </a:lvl1pPr>
          </a:lstStyle>
          <a:p>
            <a:fld id="{C5B47915-2D4A-44DD-A55B-A93F041E15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8300" y="858838"/>
            <a:ext cx="4110038" cy="2312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637" tIns="53319" rIns="106637" bIns="53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300045"/>
            <a:ext cx="7941310" cy="2701764"/>
          </a:xfrm>
          <a:prstGeom prst="rect">
            <a:avLst/>
          </a:prstGeom>
        </p:spPr>
        <p:txBody>
          <a:bodyPr vert="horz" lIns="106637" tIns="53319" rIns="106637" bIns="533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13411"/>
            <a:ext cx="4301543" cy="344590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374" y="6513411"/>
            <a:ext cx="4301543" cy="344590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r">
              <a:defRPr sz="1400"/>
            </a:lvl1pPr>
          </a:lstStyle>
          <a:p>
            <a:fld id="{E868F246-B3C9-412E-BD0E-C290D7F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868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91" y="-138403"/>
            <a:ext cx="6989558" cy="72959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91" y="651070"/>
            <a:ext cx="8576831" cy="4167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8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6401" y="513386"/>
            <a:ext cx="8562211" cy="301915"/>
          </a:xfrm>
        </p:spPr>
        <p:txBody>
          <a:bodyPr tIns="0" bIns="0" anchor="ctr">
            <a:noAutofit/>
          </a:bodyPr>
          <a:lstStyle>
            <a:lvl1pPr algn="l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03" y="-132810"/>
            <a:ext cx="7001524" cy="718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6402" y="914400"/>
            <a:ext cx="8562211" cy="39040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 Cog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9797" y="2008556"/>
            <a:ext cx="4823765" cy="978797"/>
          </a:xfrm>
          <a:effectLst/>
        </p:spPr>
        <p:txBody>
          <a:bodyPr anchor="ctr" anchorCtr="0">
            <a:noAutofit/>
          </a:bodyPr>
          <a:lstStyle>
            <a:lvl1pPr algn="r">
              <a:defRPr sz="2800" b="0" i="0">
                <a:solidFill>
                  <a:srgbClr val="5C5C5C"/>
                </a:solidFill>
                <a:effectLst/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240" y="3812146"/>
            <a:ext cx="3335322" cy="998113"/>
          </a:xfr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lang="en-US" sz="2000" kern="1200" dirty="0">
                <a:solidFill>
                  <a:schemeClr val="bg1">
                    <a:lumMod val="50000"/>
                  </a:schemeClr>
                </a:solidFill>
                <a:effectLst/>
                <a:latin typeface="Microsoft Sans Serif"/>
                <a:ea typeface="+mn-ea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2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Cog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1885950"/>
            <a:ext cx="4800600" cy="1600200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3"/>
          <p:cNvSpPr txBox="1"/>
          <p:nvPr userDrawn="1"/>
        </p:nvSpPr>
        <p:spPr>
          <a:xfrm>
            <a:off x="6934201" y="47815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>
                <a:solidFill>
                  <a:srgbClr val="999999"/>
                </a:solidFill>
              </a:rPr>
              <a:t>© 2020 TM Forum |</a:t>
            </a:r>
            <a:r>
              <a:rPr lang="is-IS" sz="800" spc="8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t>‹#›</a:t>
            </a:fld>
            <a:endParaRPr lang="is-IS" sz="80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3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91" y="-138403"/>
            <a:ext cx="6989558" cy="72959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91" y="651070"/>
            <a:ext cx="8576831" cy="4167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7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6401" y="513386"/>
            <a:ext cx="8562211" cy="301915"/>
          </a:xfrm>
        </p:spPr>
        <p:txBody>
          <a:bodyPr tIns="0" bIns="0" anchor="ctr">
            <a:noAutofit/>
          </a:bodyPr>
          <a:lstStyle>
            <a:lvl1pPr algn="l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03" y="-132810"/>
            <a:ext cx="7001524" cy="718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6402" y="914400"/>
            <a:ext cx="8562211" cy="39040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19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 Cog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9797" y="2008556"/>
            <a:ext cx="4823765" cy="978797"/>
          </a:xfrm>
          <a:effectLst/>
        </p:spPr>
        <p:txBody>
          <a:bodyPr anchor="ctr" anchorCtr="0">
            <a:noAutofit/>
          </a:bodyPr>
          <a:lstStyle>
            <a:lvl1pPr algn="r">
              <a:defRPr sz="2800" b="0" i="0">
                <a:solidFill>
                  <a:srgbClr val="5C5C5C"/>
                </a:solidFill>
                <a:effectLst/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240" y="3812146"/>
            <a:ext cx="3335322" cy="998113"/>
          </a:xfr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lang="en-US" sz="2000" kern="1200" dirty="0">
                <a:solidFill>
                  <a:schemeClr val="bg1">
                    <a:lumMod val="50000"/>
                  </a:schemeClr>
                </a:solidFill>
                <a:effectLst/>
                <a:latin typeface="Microsoft Sans Serif"/>
                <a:ea typeface="+mn-ea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9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3048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19150"/>
            <a:ext cx="8686800" cy="38862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868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86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3048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19150"/>
            <a:ext cx="8686800" cy="38862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79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2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81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562600" y="4476750"/>
            <a:ext cx="3581400" cy="666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590550"/>
            <a:ext cx="9144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715000" y="0"/>
            <a:ext cx="3429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MForum_Logo2018.RedGray-CMYK-NE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4800600" cy="914399"/>
          </a:xfrm>
        </p:spPr>
        <p:txBody>
          <a:bodyPr numCol="1"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3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-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2931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799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2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14350"/>
            <a:ext cx="42672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514350"/>
            <a:ext cx="43434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88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514350"/>
            <a:ext cx="4346575" cy="48042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123199"/>
            <a:ext cx="4346575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686800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228600" y="33337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11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28600" y="2952750"/>
            <a:ext cx="2133600" cy="228600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1" name="object 12"/>
          <p:cNvSpPr/>
          <p:nvPr userDrawn="1"/>
        </p:nvSpPr>
        <p:spPr>
          <a:xfrm>
            <a:off x="304800" y="3333749"/>
            <a:ext cx="533400" cy="45719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30" y="0"/>
                </a:lnTo>
              </a:path>
            </a:pathLst>
          </a:custGeom>
          <a:ln w="6350">
            <a:solidFill>
              <a:srgbClr val="E8222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313B"/>
              </a:solidFill>
            </a:endParaRP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228600" y="5905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960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5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9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38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35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562600" y="4476750"/>
            <a:ext cx="3581400" cy="666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590550"/>
            <a:ext cx="9144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715000" y="0"/>
            <a:ext cx="3429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MForum_Logo2018.RedGray-CMYK-NE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4800600" cy="914399"/>
          </a:xfrm>
        </p:spPr>
        <p:txBody>
          <a:bodyPr numCol="1"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-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2931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799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14350"/>
            <a:ext cx="42672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514350"/>
            <a:ext cx="43434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514350"/>
            <a:ext cx="4346575" cy="48042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123199"/>
            <a:ext cx="4346575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686800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228600" y="33337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11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28600" y="2952750"/>
            <a:ext cx="2133600" cy="228600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1" name="object 12"/>
          <p:cNvSpPr/>
          <p:nvPr userDrawn="1"/>
        </p:nvSpPr>
        <p:spPr>
          <a:xfrm>
            <a:off x="304800" y="3333749"/>
            <a:ext cx="533400" cy="45719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30" y="0"/>
                </a:lnTo>
              </a:path>
            </a:pathLst>
          </a:custGeom>
          <a:ln w="6350">
            <a:solidFill>
              <a:srgbClr val="E822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228600" y="5905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960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object 3"/>
          <p:cNvSpPr txBox="1"/>
          <p:nvPr userDrawn="1"/>
        </p:nvSpPr>
        <p:spPr>
          <a:xfrm>
            <a:off x="7010400" y="48577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>
                <a:solidFill>
                  <a:srgbClr val="999999"/>
                </a:solidFill>
              </a:rPr>
              <a:t>© 2020 TM Forum |</a:t>
            </a:r>
            <a:r>
              <a:rPr lang="is-IS" sz="800" spc="8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t>‹#›</a:t>
            </a:fld>
            <a:endParaRPr lang="is-IS" sz="800">
              <a:solidFill>
                <a:srgbClr val="999999"/>
              </a:solidFill>
            </a:endParaRPr>
          </a:p>
        </p:txBody>
      </p:sp>
      <p:pic>
        <p:nvPicPr>
          <p:cNvPr id="8" name="Picture 7" descr="TMForum_Logo2018.RedGray-CMYK-NEW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6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88" r:id="rId3"/>
    <p:sldLayoutId id="2147483670" r:id="rId4"/>
    <p:sldLayoutId id="2147483692" r:id="rId5"/>
    <p:sldLayoutId id="2147483687" r:id="rId6"/>
    <p:sldLayoutId id="2147483673" r:id="rId7"/>
    <p:sldLayoutId id="2147483674" r:id="rId8"/>
    <p:sldLayoutId id="2147483691" r:id="rId9"/>
    <p:sldLayoutId id="2147483689" r:id="rId10"/>
    <p:sldLayoutId id="2147483690" r:id="rId11"/>
    <p:sldLayoutId id="214748370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5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949" y="650383"/>
            <a:ext cx="8689622" cy="425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822" y="13353"/>
            <a:ext cx="7005978" cy="50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54053" y="4901685"/>
            <a:ext cx="12675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700">
                <a:solidFill>
                  <a:srgbClr val="FFFFFF">
                    <a:lumMod val="65000"/>
                  </a:srgbClr>
                </a:solidFill>
                <a:cs typeface="Arial"/>
              </a:rPr>
              <a:t>© 2020 TM Forum   |   </a:t>
            </a:r>
            <a:fld id="{BCE395A0-52DA-44FA-938D-312C31F3009D}" type="slidenum">
              <a:rPr lang="en-US" sz="700" smtClean="0">
                <a:solidFill>
                  <a:srgbClr val="FFFFFF">
                    <a:lumMod val="65000"/>
                  </a:srgbClr>
                </a:solidFill>
                <a:cs typeface="Arial"/>
              </a:rPr>
              <a:pPr algn="r">
                <a:defRPr/>
              </a:pPr>
              <a:t>‹#›</a:t>
            </a:fld>
            <a:endParaRPr lang="en-US" sz="700">
              <a:solidFill>
                <a:srgbClr val="FFFFFF">
                  <a:lumMod val="65000"/>
                </a:srgbClr>
              </a:solidFill>
              <a:cs typeface="Arial"/>
            </a:endParaRPr>
          </a:p>
        </p:txBody>
      </p:sp>
      <p:pic>
        <p:nvPicPr>
          <p:cNvPr id="5" name="Picture 4" descr="TMForum_Logo2018.RedGray-CMYK-NEW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71" y="49529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1800" b="0" kern="1200" dirty="0">
          <a:solidFill>
            <a:schemeClr val="tx1"/>
          </a:solidFill>
          <a:latin typeface="Microsoft Sans Serif"/>
          <a:ea typeface="+mj-ea"/>
          <a:cs typeface="Microsoft Sans Serif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buClr>
          <a:srgbClr val="173288"/>
        </a:buClr>
        <a:buSzPct val="115000"/>
        <a:buFont typeface="Wingdings" pitchFamily="2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1pPr>
      <a:lvl2pPr marL="511175" indent="-228600" algn="l" defTabSz="457200" rtl="0" eaLnBrk="1" latinLnBrk="0" hangingPunct="1">
        <a:spcBef>
          <a:spcPts val="1200"/>
        </a:spcBef>
        <a:buClr>
          <a:srgbClr val="173288"/>
        </a:buClr>
        <a:buSzPct val="65000"/>
        <a:buFont typeface="Wingdings" pitchFamily="2" charset="2"/>
        <a:buChar char="q"/>
        <a:defRPr sz="18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2pPr>
      <a:lvl3pPr marL="739775" indent="-163513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§"/>
        <a:defRPr sz="16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3pPr>
      <a:lvl4pPr marL="1033463" indent="-228600" algn="l" defTabSz="457200" rtl="0" eaLnBrk="1" latinLnBrk="0" hangingPunct="1">
        <a:spcBef>
          <a:spcPts val="1200"/>
        </a:spcBef>
        <a:buClr>
          <a:srgbClr val="173288"/>
        </a:buClr>
        <a:buFont typeface="Courier New" pitchFamily="49" charset="0"/>
        <a:buChar char="o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4pPr>
      <a:lvl5pPr marL="1371600" indent="-282575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 userDrawn="1"/>
        </p:nvSpPr>
        <p:spPr>
          <a:xfrm>
            <a:off x="6934201" y="47815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>
                <a:solidFill>
                  <a:srgbClr val="999999"/>
                </a:solidFill>
              </a:rPr>
              <a:t>© 2018 TM Forum |</a:t>
            </a:r>
            <a:r>
              <a:rPr lang="is-IS" sz="800" spc="8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t>‹#›</a:t>
            </a:fld>
            <a:endParaRPr lang="is-IS" sz="80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84076-962E-3E47-9759-31D954EF38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5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949" y="650383"/>
            <a:ext cx="8689622" cy="425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822" y="13353"/>
            <a:ext cx="7005978" cy="50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54053" y="4901685"/>
            <a:ext cx="12675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700">
                <a:solidFill>
                  <a:srgbClr val="FFFFFF">
                    <a:lumMod val="65000"/>
                  </a:srgbClr>
                </a:solidFill>
                <a:cs typeface="Arial"/>
              </a:rPr>
              <a:t>© 2020 TM Forum   |   </a:t>
            </a:r>
            <a:fld id="{BCE395A0-52DA-44FA-938D-312C31F3009D}" type="slidenum">
              <a:rPr lang="en-US" sz="700" smtClean="0">
                <a:solidFill>
                  <a:srgbClr val="FFFFFF">
                    <a:lumMod val="65000"/>
                  </a:srgbClr>
                </a:solidFill>
                <a:cs typeface="Arial"/>
              </a:rPr>
              <a:pPr algn="r">
                <a:defRPr/>
              </a:pPr>
              <a:t>‹#›</a:t>
            </a:fld>
            <a:endParaRPr lang="en-US" sz="700">
              <a:solidFill>
                <a:srgbClr val="FFFFFF">
                  <a:lumMod val="65000"/>
                </a:srgbClr>
              </a:solidFill>
              <a:cs typeface="Arial"/>
            </a:endParaRPr>
          </a:p>
        </p:txBody>
      </p:sp>
      <p:pic>
        <p:nvPicPr>
          <p:cNvPr id="5" name="Picture 4" descr="TMForum_Logo2018.RedGray-CMYK-NEW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71" y="49529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1800" b="0" kern="1200" dirty="0">
          <a:solidFill>
            <a:schemeClr val="tx1"/>
          </a:solidFill>
          <a:latin typeface="Microsoft Sans Serif"/>
          <a:ea typeface="+mj-ea"/>
          <a:cs typeface="Microsoft Sans Serif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buClr>
          <a:srgbClr val="173288"/>
        </a:buClr>
        <a:buSzPct val="115000"/>
        <a:buFont typeface="Wingdings" pitchFamily="2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1pPr>
      <a:lvl2pPr marL="511175" indent="-228600" algn="l" defTabSz="457200" rtl="0" eaLnBrk="1" latinLnBrk="0" hangingPunct="1">
        <a:spcBef>
          <a:spcPts val="1200"/>
        </a:spcBef>
        <a:buClr>
          <a:srgbClr val="173288"/>
        </a:buClr>
        <a:buSzPct val="65000"/>
        <a:buFont typeface="Wingdings" pitchFamily="2" charset="2"/>
        <a:buChar char="q"/>
        <a:defRPr sz="18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2pPr>
      <a:lvl3pPr marL="739775" indent="-163513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§"/>
        <a:defRPr sz="16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3pPr>
      <a:lvl4pPr marL="1033463" indent="-228600" algn="l" defTabSz="457200" rtl="0" eaLnBrk="1" latinLnBrk="0" hangingPunct="1">
        <a:spcBef>
          <a:spcPts val="1200"/>
        </a:spcBef>
        <a:buClr>
          <a:srgbClr val="173288"/>
        </a:buClr>
        <a:buFont typeface="Courier New" pitchFamily="49" charset="0"/>
        <a:buChar char="o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4pPr>
      <a:lvl5pPr marL="1371600" indent="-282575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object 3"/>
          <p:cNvSpPr txBox="1"/>
          <p:nvPr userDrawn="1"/>
        </p:nvSpPr>
        <p:spPr>
          <a:xfrm>
            <a:off x="7010400" y="48577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 dirty="0">
                <a:solidFill>
                  <a:srgbClr val="999999"/>
                </a:solidFill>
              </a:rPr>
              <a:t>© 2018 TM Forum |</a:t>
            </a:r>
            <a:r>
              <a:rPr lang="is-IS" sz="800" spc="80" dirty="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pPr marL="61594" algn="r">
                <a:spcBef>
                  <a:spcPts val="105"/>
                </a:spcBef>
              </a:pPr>
              <a:t>‹#›</a:t>
            </a:fld>
            <a:endParaRPr lang="is-IS" sz="800" dirty="0">
              <a:solidFill>
                <a:srgbClr val="999999"/>
              </a:solidFill>
            </a:endParaRPr>
          </a:p>
        </p:txBody>
      </p:sp>
      <p:pic>
        <p:nvPicPr>
          <p:cNvPr id="8" name="Picture 7" descr="TMForum_Logo2018.RedGray-CMYK-NEW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AD2D-17F8-4823-843F-A66514E2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UC4 GUI– Order fulfillment and confirmation to customer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53CB36-6F34-43F9-9669-E03BF89FD06D}"/>
              </a:ext>
            </a:extLst>
          </p:cNvPr>
          <p:cNvSpPr/>
          <p:nvPr/>
        </p:nvSpPr>
        <p:spPr>
          <a:xfrm>
            <a:off x="1143000" y="2419350"/>
            <a:ext cx="1447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844A5E-3E0F-49B2-A77C-020F196506F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590800" y="272415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F28787-869D-4038-94D3-CE42711A769D}"/>
              </a:ext>
            </a:extLst>
          </p:cNvPr>
          <p:cNvSpPr/>
          <p:nvPr/>
        </p:nvSpPr>
        <p:spPr>
          <a:xfrm>
            <a:off x="3657600" y="514350"/>
            <a:ext cx="4829012" cy="44196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/>
                </a:solidFill>
              </a:rPr>
              <a:t>FROM: OrderMgt@lambda.com</a:t>
            </a:r>
          </a:p>
          <a:p>
            <a:r>
              <a:rPr lang="en-US" b="1">
                <a:solidFill>
                  <a:schemeClr val="tx1"/>
                </a:solidFill>
              </a:rPr>
              <a:t>TO: james.bond@tmforum.org</a:t>
            </a:r>
          </a:p>
          <a:p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Dear Mr. Bond,</a:t>
            </a:r>
          </a:p>
          <a:p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Your order for:</a:t>
            </a:r>
          </a:p>
          <a:p>
            <a:pPr marL="285750" indent="-285750">
              <a:buFontTx/>
              <a:buChar char="-"/>
            </a:pPr>
            <a:r>
              <a:rPr lang="en-US" b="1">
                <a:solidFill>
                  <a:schemeClr val="tx1"/>
                </a:solidFill>
              </a:rPr>
              <a:t>Fiber Access 1</a:t>
            </a:r>
          </a:p>
          <a:p>
            <a:pPr marL="285750" indent="-285750">
              <a:buFontTx/>
              <a:buChar char="-"/>
            </a:pPr>
            <a:r>
              <a:rPr lang="en-US" b="1">
                <a:solidFill>
                  <a:schemeClr val="tx1"/>
                </a:solidFill>
              </a:rPr>
              <a:t>Box 1</a:t>
            </a:r>
          </a:p>
          <a:p>
            <a:pPr marL="285750" indent="-285750">
              <a:buFontTx/>
              <a:buChar char="-"/>
            </a:pPr>
            <a:r>
              <a:rPr lang="en-US" b="1">
                <a:solidFill>
                  <a:schemeClr val="tx1"/>
                </a:solidFill>
              </a:rPr>
              <a:t>TV</a:t>
            </a:r>
          </a:p>
          <a:p>
            <a:r>
              <a:rPr lang="en-US" b="1">
                <a:solidFill>
                  <a:schemeClr val="tx1"/>
                </a:solidFill>
              </a:rPr>
              <a:t>has been fulfilled. </a:t>
            </a:r>
          </a:p>
          <a:p>
            <a:r>
              <a:rPr lang="en-US" b="1">
                <a:solidFill>
                  <a:schemeClr val="tx1"/>
                </a:solidFill>
              </a:rPr>
              <a:t>You can now enjoy your product!</a:t>
            </a:r>
          </a:p>
          <a:p>
            <a:r>
              <a:rPr lang="en-US" b="1">
                <a:solidFill>
                  <a:schemeClr val="tx1"/>
                </a:solidFill>
              </a:rPr>
              <a:t>Best regards</a:t>
            </a:r>
          </a:p>
          <a:p>
            <a:endParaRPr lang="en-US" b="1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FBCDC9-DE28-461D-9382-FDF8D86E31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4248150"/>
            <a:ext cx="285750" cy="285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DE2A86-83BA-45DB-A3AA-85D2146B8CCF}"/>
              </a:ext>
            </a:extLst>
          </p:cNvPr>
          <p:cNvSpPr/>
          <p:nvPr/>
        </p:nvSpPr>
        <p:spPr>
          <a:xfrm>
            <a:off x="4017560" y="4206359"/>
            <a:ext cx="348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Lambda connects you to the world</a:t>
            </a:r>
          </a:p>
        </p:txBody>
      </p:sp>
    </p:spTree>
    <p:extLst>
      <p:ext uri="{BB962C8B-B14F-4D97-AF65-F5344CB8AC3E}">
        <p14:creationId xmlns:p14="http://schemas.microsoft.com/office/powerpoint/2010/main" val="3544653208"/>
      </p:ext>
    </p:extLst>
  </p:cSld>
  <p:clrMapOvr>
    <a:masterClrMapping/>
  </p:clrMapOvr>
</p:sld>
</file>

<file path=ppt/theme/theme1.xml><?xml version="1.0" encoding="utf-8"?>
<a:theme xmlns:a="http://schemas.openxmlformats.org/drawingml/2006/main" name="TM Forum Theme 2017">
  <a:themeElements>
    <a:clrScheme name="TMForum">
      <a:dk1>
        <a:srgbClr val="29313B"/>
      </a:dk1>
      <a:lt1>
        <a:sysClr val="window" lastClr="FFFFFF"/>
      </a:lt1>
      <a:dk2>
        <a:srgbClr val="29313B"/>
      </a:dk2>
      <a:lt2>
        <a:srgbClr val="FFFFFF"/>
      </a:lt2>
      <a:accent1>
        <a:srgbClr val="E0121D"/>
      </a:accent1>
      <a:accent2>
        <a:srgbClr val="29313B"/>
      </a:accent2>
      <a:accent3>
        <a:srgbClr val="999999"/>
      </a:accent3>
      <a:accent4>
        <a:srgbClr val="133595"/>
      </a:accent4>
      <a:accent5>
        <a:srgbClr val="572F7E"/>
      </a:accent5>
      <a:accent6>
        <a:srgbClr val="FD7F3A"/>
      </a:accent6>
      <a:hlink>
        <a:srgbClr val="E0121D"/>
      </a:hlink>
      <a:folHlink>
        <a:srgbClr val="9B1C1F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M Forum Theme 2011">
  <a:themeElements>
    <a:clrScheme name="TMForum Color Mode 2013">
      <a:dk1>
        <a:srgbClr val="262626"/>
      </a:dk1>
      <a:lt1>
        <a:srgbClr val="FFFFFF"/>
      </a:lt1>
      <a:dk2>
        <a:srgbClr val="172E7D"/>
      </a:dk2>
      <a:lt2>
        <a:srgbClr val="F2F2F2"/>
      </a:lt2>
      <a:accent1>
        <a:srgbClr val="EF5E18"/>
      </a:accent1>
      <a:accent2>
        <a:srgbClr val="F0601A"/>
      </a:accent2>
      <a:accent3>
        <a:srgbClr val="000080"/>
      </a:accent3>
      <a:accent4>
        <a:srgbClr val="D84291"/>
      </a:accent4>
      <a:accent5>
        <a:srgbClr val="B72927"/>
      </a:accent5>
      <a:accent6>
        <a:srgbClr val="87B50E"/>
      </a:accent6>
      <a:hlink>
        <a:srgbClr val="00B0F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73288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85750" indent="-285750" algn="ctr">
          <a:buFont typeface="Wingdings" panose="05000000000000000000" pitchFamily="2" charset="2"/>
          <a:buChar char="§"/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Clr>
            <a:srgbClr val="173288"/>
          </a:buClr>
          <a:buSzPct val="125000"/>
          <a:buFont typeface="Wingdings" panose="05000000000000000000" pitchFamily="2" charset="2"/>
          <a:buChar char="§"/>
          <a:defRPr dirty="0" smtClean="0">
            <a:solidFill>
              <a:schemeClr val="tx2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TM Forum Theme 2011">
  <a:themeElements>
    <a:clrScheme name="TMForum Color Mode 2013">
      <a:dk1>
        <a:srgbClr val="262626"/>
      </a:dk1>
      <a:lt1>
        <a:srgbClr val="FFFFFF"/>
      </a:lt1>
      <a:dk2>
        <a:srgbClr val="172E7D"/>
      </a:dk2>
      <a:lt2>
        <a:srgbClr val="F2F2F2"/>
      </a:lt2>
      <a:accent1>
        <a:srgbClr val="EF5E18"/>
      </a:accent1>
      <a:accent2>
        <a:srgbClr val="F0601A"/>
      </a:accent2>
      <a:accent3>
        <a:srgbClr val="000080"/>
      </a:accent3>
      <a:accent4>
        <a:srgbClr val="D84291"/>
      </a:accent4>
      <a:accent5>
        <a:srgbClr val="B72927"/>
      </a:accent5>
      <a:accent6>
        <a:srgbClr val="87B50E"/>
      </a:accent6>
      <a:hlink>
        <a:srgbClr val="00B0F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73288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85750" indent="-285750" algn="ctr">
          <a:buFont typeface="Wingdings" panose="05000000000000000000" pitchFamily="2" charset="2"/>
          <a:buChar char="§"/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Clr>
            <a:srgbClr val="173288"/>
          </a:buClr>
          <a:buSzPct val="125000"/>
          <a:buFont typeface="Wingdings" panose="05000000000000000000" pitchFamily="2" charset="2"/>
          <a:buChar char="§"/>
          <a:defRPr dirty="0" smtClean="0">
            <a:solidFill>
              <a:schemeClr val="tx2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TM Forum Theme 2017">
  <a:themeElements>
    <a:clrScheme name="TMForum">
      <a:dk1>
        <a:srgbClr val="29313B"/>
      </a:dk1>
      <a:lt1>
        <a:sysClr val="window" lastClr="FFFFFF"/>
      </a:lt1>
      <a:dk2>
        <a:srgbClr val="29313B"/>
      </a:dk2>
      <a:lt2>
        <a:srgbClr val="FFFFFF"/>
      </a:lt2>
      <a:accent1>
        <a:srgbClr val="E0121D"/>
      </a:accent1>
      <a:accent2>
        <a:srgbClr val="29313B"/>
      </a:accent2>
      <a:accent3>
        <a:srgbClr val="999999"/>
      </a:accent3>
      <a:accent4>
        <a:srgbClr val="133595"/>
      </a:accent4>
      <a:accent5>
        <a:srgbClr val="572F7E"/>
      </a:accent5>
      <a:accent6>
        <a:srgbClr val="FD7F3A"/>
      </a:accent6>
      <a:hlink>
        <a:srgbClr val="E0121D"/>
      </a:hlink>
      <a:folHlink>
        <a:srgbClr val="9B1C1F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77517FFCBE844B3C3A62F66DC35A2" ma:contentTypeVersion="7" ma:contentTypeDescription="Crée un document." ma:contentTypeScope="" ma:versionID="6f719141fb3f58beabe89cc70ffecad3">
  <xsd:schema xmlns:xsd="http://www.w3.org/2001/XMLSchema" xmlns:xs="http://www.w3.org/2001/XMLSchema" xmlns:p="http://schemas.microsoft.com/office/2006/metadata/properties" xmlns:ns2="106fa8b1-b7cc-493d-8bef-ccac6cba2d4a" xmlns:ns3="5205b3b8-45dc-4fc0-a057-689d8d72d07b" targetNamespace="http://schemas.microsoft.com/office/2006/metadata/properties" ma:root="true" ma:fieldsID="d1552f550e6a132f166657e31a57c628" ns2:_="" ns3:_="">
    <xsd:import namespace="106fa8b1-b7cc-493d-8bef-ccac6cba2d4a"/>
    <xsd:import namespace="5205b3b8-45dc-4fc0-a057-689d8d72d0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fa8b1-b7cc-493d-8bef-ccac6cba2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5b3b8-45dc-4fc0-a057-689d8d72d0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A6086-4175-494C-8C1E-49D97868051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6fa8b1-b7cc-493d-8bef-ccac6cba2d4a"/>
    <ds:schemaRef ds:uri="http://purl.org/dc/elements/1.1/"/>
    <ds:schemaRef ds:uri="http://schemas.microsoft.com/office/2006/metadata/properties"/>
    <ds:schemaRef ds:uri="5205b3b8-45dc-4fc0-a057-689d8d72d07b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DBE82B-3400-4481-B52F-C408A0461ADF}">
  <ds:schemaRefs>
    <ds:schemaRef ds:uri="106fa8b1-b7cc-493d-8bef-ccac6cba2d4a"/>
    <ds:schemaRef ds:uri="5205b3b8-45dc-4fc0-a057-689d8d72d0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B4EFD44-5C91-4E62-B416-9CBAF679E0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Microsoft Sans Serif</vt:lpstr>
      <vt:lpstr>Wingdings</vt:lpstr>
      <vt:lpstr>TM Forum Theme 2017</vt:lpstr>
      <vt:lpstr>TM Forum Theme 2011</vt:lpstr>
      <vt:lpstr>Custom Design</vt:lpstr>
      <vt:lpstr>1_TM Forum Theme 2011</vt:lpstr>
      <vt:lpstr>1_TM Forum Theme 2017</vt:lpstr>
      <vt:lpstr>UC4 GUI– Order fulfillment and confirmation to customer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 FA / Open APIs – Call flows use cases</dc:title>
  <dc:creator>Alan Pope</dc:creator>
  <cp:lastModifiedBy>de Peufeilhoux, Alexis</cp:lastModifiedBy>
  <cp:revision>40</cp:revision>
  <dcterms:created xsi:type="dcterms:W3CDTF">2020-10-03T17:08:48Z</dcterms:created>
  <dcterms:modified xsi:type="dcterms:W3CDTF">2021-02-22T13:30:55Z</dcterms:modified>
</cp:coreProperties>
</file>