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97" r:id="rId5"/>
    <p:sldMasterId id="2147483696" r:id="rId6"/>
    <p:sldMasterId id="2147483718" r:id="rId7"/>
    <p:sldMasterId id="2147483724" r:id="rId8"/>
  </p:sldMasterIdLst>
  <p:notesMasterIdLst>
    <p:notesMasterId r:id="rId11"/>
  </p:notesMasterIdLst>
  <p:handoutMasterIdLst>
    <p:handoutMasterId r:id="rId12"/>
  </p:handoutMasterIdLst>
  <p:sldIdLst>
    <p:sldId id="549" r:id="rId9"/>
    <p:sldId id="550" r:id="rId10"/>
  </p:sldIdLst>
  <p:sldSz cx="9144000" cy="5143500" type="screen16x9"/>
  <p:notesSz cx="9926638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DWICHOWSKI Cécile IST/ISAD" initials="CLU" lastIdx="9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C1F"/>
    <a:srgbClr val="FF9F9F"/>
    <a:srgbClr val="D6262E"/>
    <a:srgbClr val="FFFFCC"/>
    <a:srgbClr val="A7A9AC"/>
    <a:srgbClr val="1D2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162"/>
      </p:cViewPr>
      <p:guideLst>
        <p:guide orient="horz" pos="2880"/>
        <p:guide pos="2160"/>
        <p:guide orient="horz"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374" y="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r">
              <a:defRPr sz="1400"/>
            </a:lvl1pPr>
          </a:lstStyle>
          <a:p>
            <a:fld id="{846FC6CD-BEFB-B94C-8B15-770EF6C645B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1341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374" y="6513410"/>
            <a:ext cx="4301543" cy="342478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r">
              <a:defRPr sz="1400"/>
            </a:lvl1pPr>
          </a:lstStyle>
          <a:p>
            <a:fld id="{F4D81D01-E8E2-2842-A249-96AC2997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44592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4" y="1"/>
            <a:ext cx="4301543" cy="344592"/>
          </a:xfrm>
          <a:prstGeom prst="rect">
            <a:avLst/>
          </a:prstGeom>
        </p:spPr>
        <p:txBody>
          <a:bodyPr vert="horz" lIns="106637" tIns="53319" rIns="106637" bIns="53319" rtlCol="0"/>
          <a:lstStyle>
            <a:lvl1pPr algn="r">
              <a:defRPr sz="1400"/>
            </a:lvl1pPr>
          </a:lstStyle>
          <a:p>
            <a:fld id="{C5B47915-2D4A-44DD-A55B-A93F041E157C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8300" y="858838"/>
            <a:ext cx="4110038" cy="2312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637" tIns="53319" rIns="106637" bIns="53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300045"/>
            <a:ext cx="7941310" cy="2701764"/>
          </a:xfrm>
          <a:prstGeom prst="rect">
            <a:avLst/>
          </a:prstGeom>
        </p:spPr>
        <p:txBody>
          <a:bodyPr vert="horz" lIns="106637" tIns="53319" rIns="106637" bIns="533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13411"/>
            <a:ext cx="4301543" cy="344590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4" y="6513411"/>
            <a:ext cx="4301543" cy="344590"/>
          </a:xfrm>
          <a:prstGeom prst="rect">
            <a:avLst/>
          </a:prstGeom>
        </p:spPr>
        <p:txBody>
          <a:bodyPr vert="horz" lIns="106637" tIns="53319" rIns="106637" bIns="53319" rtlCol="0" anchor="b"/>
          <a:lstStyle>
            <a:lvl1pPr algn="r">
              <a:defRPr sz="1400"/>
            </a:lvl1pPr>
          </a:lstStyle>
          <a:p>
            <a:fld id="{E868F246-B3C9-412E-BD0E-C290D7FB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91" y="-138403"/>
            <a:ext cx="6989558" cy="72959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91" y="651070"/>
            <a:ext cx="8576831" cy="4167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8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6401" y="513386"/>
            <a:ext cx="8562211" cy="301915"/>
          </a:xfrm>
        </p:spPr>
        <p:txBody>
          <a:bodyPr tIns="0" bIns="0" anchor="ctr">
            <a:noAutofit/>
          </a:bodyPr>
          <a:lstStyle>
            <a:lvl1pPr algn="l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03" y="-132810"/>
            <a:ext cx="7001524" cy="718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6402" y="914400"/>
            <a:ext cx="8562211" cy="39040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 Cog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9797" y="2008556"/>
            <a:ext cx="4823765" cy="978797"/>
          </a:xfrm>
          <a:effectLst/>
        </p:spPr>
        <p:txBody>
          <a:bodyPr anchor="ctr" anchorCtr="0">
            <a:noAutofit/>
          </a:bodyPr>
          <a:lstStyle>
            <a:lvl1pPr algn="r">
              <a:defRPr sz="2800" b="0" i="0">
                <a:solidFill>
                  <a:srgbClr val="5C5C5C"/>
                </a:solidFill>
                <a:effectLst/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240" y="3812146"/>
            <a:ext cx="3335322" cy="998113"/>
          </a:xfr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lang="en-US" sz="2000" kern="1200" dirty="0">
                <a:solidFill>
                  <a:schemeClr val="bg1">
                    <a:lumMod val="50000"/>
                  </a:schemeClr>
                </a:solidFill>
                <a:effectLst/>
                <a:latin typeface="Microsoft Sans Serif"/>
                <a:ea typeface="+mn-ea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2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Cogs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1885950"/>
            <a:ext cx="4800600" cy="1600200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3"/>
          <p:cNvSpPr txBox="1"/>
          <p:nvPr userDrawn="1"/>
        </p:nvSpPr>
        <p:spPr>
          <a:xfrm>
            <a:off x="6934201" y="47815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>
                <a:solidFill>
                  <a:srgbClr val="999999"/>
                </a:solidFill>
              </a:rPr>
              <a:t>© 2020 TM Forum |</a:t>
            </a:r>
            <a:r>
              <a:rPr lang="is-IS" sz="800" spc="8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3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91" y="-138403"/>
            <a:ext cx="6989558" cy="72959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91" y="651070"/>
            <a:ext cx="8576831" cy="4167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7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6401" y="513386"/>
            <a:ext cx="8562211" cy="301915"/>
          </a:xfrm>
        </p:spPr>
        <p:txBody>
          <a:bodyPr tIns="0" bIns="0" anchor="ctr">
            <a:noAutofit/>
          </a:bodyPr>
          <a:lstStyle>
            <a:lvl1pPr algn="l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03" y="-132810"/>
            <a:ext cx="7001524" cy="718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6402" y="914400"/>
            <a:ext cx="8562211" cy="39040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19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 Cog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9797" y="2008556"/>
            <a:ext cx="4823765" cy="978797"/>
          </a:xfrm>
          <a:effectLst/>
        </p:spPr>
        <p:txBody>
          <a:bodyPr anchor="ctr" anchorCtr="0">
            <a:noAutofit/>
          </a:bodyPr>
          <a:lstStyle>
            <a:lvl1pPr algn="r">
              <a:defRPr sz="2800" b="0" i="0">
                <a:solidFill>
                  <a:srgbClr val="5C5C5C"/>
                </a:solidFill>
                <a:effectLst/>
                <a:latin typeface="Microsoft Sans Serif"/>
                <a:cs typeface="Microsoft Sans Serif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240" y="3812146"/>
            <a:ext cx="3335322" cy="998113"/>
          </a:xfr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lang="en-US" sz="2000" kern="1200" dirty="0">
                <a:solidFill>
                  <a:schemeClr val="bg1">
                    <a:lumMod val="50000"/>
                  </a:schemeClr>
                </a:solidFill>
                <a:effectLst/>
                <a:latin typeface="Microsoft Sans Serif"/>
                <a:ea typeface="+mn-ea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9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048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19150"/>
            <a:ext cx="8686800" cy="38862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8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048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19150"/>
            <a:ext cx="8686800" cy="38862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79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2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81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562600" y="4476750"/>
            <a:ext cx="3581400" cy="666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590550"/>
            <a:ext cx="9144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715000" y="0"/>
            <a:ext cx="3429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MForum_Logo2018.RedGray-CMYK-NE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4800600" cy="914399"/>
          </a:xfrm>
        </p:spPr>
        <p:txBody>
          <a:bodyPr numCol="1"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3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2931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799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2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4350"/>
            <a:ext cx="42672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514350"/>
            <a:ext cx="43434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8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514350"/>
            <a:ext cx="4346575" cy="48042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123199"/>
            <a:ext cx="4346575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8600" y="33337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11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28600" y="2952750"/>
            <a:ext cx="2133600" cy="22860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1" name="object 12"/>
          <p:cNvSpPr/>
          <p:nvPr userDrawn="1"/>
        </p:nvSpPr>
        <p:spPr>
          <a:xfrm>
            <a:off x="304800" y="3333749"/>
            <a:ext cx="533400" cy="45719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30" y="0"/>
                </a:lnTo>
              </a:path>
            </a:pathLst>
          </a:custGeom>
          <a:ln w="6350">
            <a:solidFill>
              <a:srgbClr val="E8222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29313B"/>
              </a:solidFill>
            </a:endParaRP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228600" y="5905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960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5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9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38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35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Job Title, Company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C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924800" y="4778825"/>
            <a:ext cx="1143000" cy="304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562600" y="4476750"/>
            <a:ext cx="3581400" cy="666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590550"/>
            <a:ext cx="91440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715000" y="0"/>
            <a:ext cx="3429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MForum_Logo2018.RedGray-CMYK-NE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4800600" cy="914399"/>
          </a:xfrm>
        </p:spPr>
        <p:txBody>
          <a:bodyPr numCol="1" anchor="t"/>
          <a:lstStyle>
            <a:lvl1pPr>
              <a:defRPr sz="4000">
                <a:solidFill>
                  <a:srgbClr val="1D2F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2931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1719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04800" y="3943350"/>
            <a:ext cx="3581400" cy="2286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962150"/>
            <a:ext cx="152400" cy="609600"/>
          </a:xfrm>
          <a:prstGeom prst="rect">
            <a:avLst/>
          </a:prstGeom>
          <a:solidFill>
            <a:srgbClr val="E012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04800" y="1885950"/>
            <a:ext cx="7772400" cy="914399"/>
          </a:xfrm>
        </p:spPr>
        <p:txBody>
          <a:bodyPr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799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4350"/>
            <a:ext cx="42672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514350"/>
            <a:ext cx="43434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4268788" cy="480420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23199"/>
            <a:ext cx="4268788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514350"/>
            <a:ext cx="4346575" cy="48042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123199"/>
            <a:ext cx="4346575" cy="358215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686800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8600" y="33337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11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/>
              <a:t>Job Title, Company</a:t>
            </a:r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28600" y="2952750"/>
            <a:ext cx="2133600" cy="22860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en-GB"/>
              <a:t>Name</a:t>
            </a:r>
            <a:endParaRPr lang="en-US"/>
          </a:p>
        </p:txBody>
      </p:sp>
      <p:sp>
        <p:nvSpPr>
          <p:cNvPr id="11" name="object 12"/>
          <p:cNvSpPr/>
          <p:nvPr userDrawn="1"/>
        </p:nvSpPr>
        <p:spPr>
          <a:xfrm>
            <a:off x="304800" y="3333749"/>
            <a:ext cx="533400" cy="45719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30" y="0"/>
                </a:lnTo>
              </a:path>
            </a:pathLst>
          </a:custGeom>
          <a:ln w="6350">
            <a:solidFill>
              <a:srgbClr val="E82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228600" y="590550"/>
            <a:ext cx="2133600" cy="457200"/>
          </a:xfrm>
        </p:spPr>
        <p:txBody>
          <a:bodyPr>
            <a:noAutofit/>
          </a:bodyPr>
          <a:lstStyle>
            <a:lvl1pPr marL="0" indent="0">
              <a:buNone/>
              <a:defRPr sz="960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object 3"/>
          <p:cNvSpPr txBox="1"/>
          <p:nvPr userDrawn="1"/>
        </p:nvSpPr>
        <p:spPr>
          <a:xfrm>
            <a:off x="7010400" y="48577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>
                <a:solidFill>
                  <a:srgbClr val="999999"/>
                </a:solidFill>
              </a:rPr>
              <a:t>© 2020 TM Forum |</a:t>
            </a:r>
            <a:r>
              <a:rPr lang="is-IS" sz="800" spc="8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>
              <a:solidFill>
                <a:srgbClr val="999999"/>
              </a:solidFill>
            </a:endParaRPr>
          </a:p>
        </p:txBody>
      </p:sp>
      <p:pic>
        <p:nvPicPr>
          <p:cNvPr id="8" name="Picture 7" descr="TMForum_Logo2018.RedGray-CMYK-NEW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6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88" r:id="rId3"/>
    <p:sldLayoutId id="2147483670" r:id="rId4"/>
    <p:sldLayoutId id="2147483692" r:id="rId5"/>
    <p:sldLayoutId id="2147483687" r:id="rId6"/>
    <p:sldLayoutId id="2147483673" r:id="rId7"/>
    <p:sldLayoutId id="2147483674" r:id="rId8"/>
    <p:sldLayoutId id="2147483691" r:id="rId9"/>
    <p:sldLayoutId id="2147483689" r:id="rId10"/>
    <p:sldLayoutId id="2147483690" r:id="rId11"/>
    <p:sldLayoutId id="214748370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5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49" y="650383"/>
            <a:ext cx="8689622" cy="425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822" y="13353"/>
            <a:ext cx="7005978" cy="50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54053" y="4901685"/>
            <a:ext cx="1267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700">
                <a:solidFill>
                  <a:srgbClr val="FFFFFF">
                    <a:lumMod val="65000"/>
                  </a:srgbClr>
                </a:solidFill>
                <a:cs typeface="Arial"/>
              </a:rPr>
              <a:t>© 2020 TM Forum   |   </a:t>
            </a:r>
            <a:fld id="{BCE395A0-52DA-44FA-938D-312C31F3009D}" type="slidenum">
              <a:rPr lang="en-US" sz="700" smtClean="0">
                <a:solidFill>
                  <a:srgbClr val="FFFFFF">
                    <a:lumMod val="65000"/>
                  </a:srgbClr>
                </a:solidFill>
                <a:cs typeface="Arial"/>
              </a:rPr>
              <a:pPr algn="r">
                <a:defRPr/>
              </a:pPr>
              <a:t>‹#›</a:t>
            </a:fld>
            <a:endParaRPr lang="en-US" sz="700">
              <a:solidFill>
                <a:srgbClr val="FFFFFF">
                  <a:lumMod val="65000"/>
                </a:srgbClr>
              </a:solidFill>
              <a:cs typeface="Arial"/>
            </a:endParaRPr>
          </a:p>
        </p:txBody>
      </p:sp>
      <p:pic>
        <p:nvPicPr>
          <p:cNvPr id="5" name="Picture 4" descr="TMForum_Logo2018.RedGray-CMYK-NEW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71" y="49529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1800" b="0" kern="1200" dirty="0">
          <a:solidFill>
            <a:schemeClr val="tx1"/>
          </a:solidFill>
          <a:latin typeface="Microsoft Sans Serif"/>
          <a:ea typeface="+mj-ea"/>
          <a:cs typeface="Microsoft Sans Serif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buClr>
          <a:srgbClr val="173288"/>
        </a:buClr>
        <a:buSzPct val="115000"/>
        <a:buFont typeface="Wingdings" pitchFamily="2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1pPr>
      <a:lvl2pPr marL="511175" indent="-228600" algn="l" defTabSz="457200" rtl="0" eaLnBrk="1" latinLnBrk="0" hangingPunct="1">
        <a:spcBef>
          <a:spcPts val="1200"/>
        </a:spcBef>
        <a:buClr>
          <a:srgbClr val="173288"/>
        </a:buClr>
        <a:buSzPct val="65000"/>
        <a:buFont typeface="Wingdings" pitchFamily="2" charset="2"/>
        <a:buChar char="q"/>
        <a:defRPr sz="18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2pPr>
      <a:lvl3pPr marL="739775" indent="-163513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§"/>
        <a:defRPr sz="16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3pPr>
      <a:lvl4pPr marL="1033463" indent="-228600" algn="l" defTabSz="457200" rtl="0" eaLnBrk="1" latinLnBrk="0" hangingPunct="1">
        <a:spcBef>
          <a:spcPts val="1200"/>
        </a:spcBef>
        <a:buClr>
          <a:srgbClr val="173288"/>
        </a:buClr>
        <a:buFont typeface="Courier New" pitchFamily="49" charset="0"/>
        <a:buChar char="o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4pPr>
      <a:lvl5pPr marL="1371600" indent="-282575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 userDrawn="1"/>
        </p:nvSpPr>
        <p:spPr>
          <a:xfrm>
            <a:off x="6934201" y="47815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>
                <a:solidFill>
                  <a:srgbClr val="999999"/>
                </a:solidFill>
              </a:rPr>
              <a:t>© 2018 TM Forum |</a:t>
            </a:r>
            <a:r>
              <a:rPr lang="is-IS" sz="800" spc="8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t>‹#›</a:t>
            </a:fld>
            <a:endParaRPr lang="is-IS" sz="80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84076-962E-3E47-9759-31D954EF38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5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49" y="650383"/>
            <a:ext cx="8689622" cy="425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822" y="13353"/>
            <a:ext cx="7005978" cy="50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54053" y="4901685"/>
            <a:ext cx="12675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700">
                <a:solidFill>
                  <a:srgbClr val="FFFFFF">
                    <a:lumMod val="65000"/>
                  </a:srgbClr>
                </a:solidFill>
                <a:cs typeface="Arial"/>
              </a:rPr>
              <a:t>© 2020 TM Forum   |   </a:t>
            </a:r>
            <a:fld id="{BCE395A0-52DA-44FA-938D-312C31F3009D}" type="slidenum">
              <a:rPr lang="en-US" sz="700" smtClean="0">
                <a:solidFill>
                  <a:srgbClr val="FFFFFF">
                    <a:lumMod val="65000"/>
                  </a:srgbClr>
                </a:solidFill>
                <a:cs typeface="Arial"/>
              </a:rPr>
              <a:pPr algn="r">
                <a:defRPr/>
              </a:pPr>
              <a:t>‹#›</a:t>
            </a:fld>
            <a:endParaRPr lang="en-US" sz="700">
              <a:solidFill>
                <a:srgbClr val="FFFFFF">
                  <a:lumMod val="65000"/>
                </a:srgbClr>
              </a:solidFill>
              <a:cs typeface="Arial"/>
            </a:endParaRPr>
          </a:p>
        </p:txBody>
      </p:sp>
      <p:pic>
        <p:nvPicPr>
          <p:cNvPr id="5" name="Picture 4" descr="TMForum_Logo2018.RedGray-CMYK-NEW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71" y="49529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1800" b="0" kern="1200" dirty="0">
          <a:solidFill>
            <a:schemeClr val="tx1"/>
          </a:solidFill>
          <a:latin typeface="Microsoft Sans Serif"/>
          <a:ea typeface="+mj-ea"/>
          <a:cs typeface="Microsoft Sans Serif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buClr>
          <a:srgbClr val="173288"/>
        </a:buClr>
        <a:buSzPct val="115000"/>
        <a:buFont typeface="Wingdings" pitchFamily="2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1pPr>
      <a:lvl2pPr marL="511175" indent="-228600" algn="l" defTabSz="457200" rtl="0" eaLnBrk="1" latinLnBrk="0" hangingPunct="1">
        <a:spcBef>
          <a:spcPts val="1200"/>
        </a:spcBef>
        <a:buClr>
          <a:srgbClr val="173288"/>
        </a:buClr>
        <a:buSzPct val="65000"/>
        <a:buFont typeface="Wingdings" pitchFamily="2" charset="2"/>
        <a:buChar char="q"/>
        <a:defRPr sz="18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2pPr>
      <a:lvl3pPr marL="739775" indent="-163513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§"/>
        <a:defRPr sz="16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3pPr>
      <a:lvl4pPr marL="1033463" indent="-228600" algn="l" defTabSz="457200" rtl="0" eaLnBrk="1" latinLnBrk="0" hangingPunct="1">
        <a:spcBef>
          <a:spcPts val="1200"/>
        </a:spcBef>
        <a:buClr>
          <a:srgbClr val="173288"/>
        </a:buClr>
        <a:buFont typeface="Courier New" pitchFamily="49" charset="0"/>
        <a:buChar char="o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4pPr>
      <a:lvl5pPr marL="1371600" indent="-282575" algn="l" defTabSz="457200" rtl="0" eaLnBrk="1" latinLnBrk="0" hangingPunct="1">
        <a:spcBef>
          <a:spcPts val="1200"/>
        </a:spcBef>
        <a:buClr>
          <a:srgbClr val="173288"/>
        </a:buClr>
        <a:buFont typeface="Wingdings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02267"/>
            <a:ext cx="7696200" cy="234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object 3"/>
          <p:cNvSpPr txBox="1"/>
          <p:nvPr userDrawn="1"/>
        </p:nvSpPr>
        <p:spPr>
          <a:xfrm>
            <a:off x="7010400" y="4857750"/>
            <a:ext cx="19811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r">
              <a:spcBef>
                <a:spcPts val="105"/>
              </a:spcBef>
            </a:pPr>
            <a:r>
              <a:rPr lang="is-IS" sz="800" dirty="0">
                <a:solidFill>
                  <a:srgbClr val="999999"/>
                </a:solidFill>
              </a:rPr>
              <a:t>© 2018 TM Forum |</a:t>
            </a:r>
            <a:r>
              <a:rPr lang="is-IS" sz="800" spc="80" dirty="0">
                <a:solidFill>
                  <a:srgbClr val="999999"/>
                </a:solidFill>
              </a:rPr>
              <a:t> </a:t>
            </a:r>
            <a:fld id="{FE1BC5A7-5ADC-7C46-99BB-5F157FBEB3E3}" type="slidenum">
              <a:rPr lang="is-IS" sz="800" smtClean="0">
                <a:solidFill>
                  <a:srgbClr val="999999"/>
                </a:solidFill>
              </a:rPr>
              <a:pPr marL="61594" algn="r">
                <a:spcBef>
                  <a:spcPts val="105"/>
                </a:spcBef>
              </a:pPr>
              <a:t>‹#›</a:t>
            </a:fld>
            <a:endParaRPr lang="is-IS" sz="800" dirty="0">
              <a:solidFill>
                <a:srgbClr val="999999"/>
              </a:solidFill>
            </a:endParaRPr>
          </a:p>
        </p:txBody>
      </p:sp>
      <p:pic>
        <p:nvPicPr>
          <p:cNvPr id="8" name="Picture 7" descr="TMForum_Logo2018.RedGray-CMYK-NEW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150"/>
            <a:ext cx="1066800" cy="3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C95A10-F9A9-4FDC-9D1C-994FE480A9FE}"/>
              </a:ext>
            </a:extLst>
          </p:cNvPr>
          <p:cNvSpPr/>
          <p:nvPr/>
        </p:nvSpPr>
        <p:spPr>
          <a:xfrm>
            <a:off x="440037" y="921327"/>
            <a:ext cx="3891084" cy="289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Configure a legal tutor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33828E-9B50-467C-95F2-D8467F89CCEE}"/>
              </a:ext>
            </a:extLst>
          </p:cNvPr>
          <p:cNvSpPr/>
          <p:nvPr/>
        </p:nvSpPr>
        <p:spPr>
          <a:xfrm>
            <a:off x="876856" y="3207605"/>
            <a:ext cx="1828800" cy="228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Configure tutor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ACCFD4-88B9-4438-A186-9B06EA956C24}"/>
              </a:ext>
            </a:extLst>
          </p:cNvPr>
          <p:cNvSpPr/>
          <p:nvPr/>
        </p:nvSpPr>
        <p:spPr>
          <a:xfrm>
            <a:off x="797192" y="3138144"/>
            <a:ext cx="1981200" cy="361949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05724C6-46AD-4475-B984-8F80988B4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2" y="965098"/>
            <a:ext cx="285750" cy="285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89AE0B-0575-4A47-BC09-C3D51B427511}"/>
              </a:ext>
            </a:extLst>
          </p:cNvPr>
          <p:cNvSpPr txBox="1"/>
          <p:nvPr/>
        </p:nvSpPr>
        <p:spPr>
          <a:xfrm>
            <a:off x="649421" y="1874477"/>
            <a:ext cx="290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Selected customer: </a:t>
            </a:r>
            <a:r>
              <a:rPr lang="en-US" sz="1400" b="1"/>
              <a:t>Hans Frühwein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2C9B1-F893-4B0B-9195-D53876F3DA47}"/>
              </a:ext>
            </a:extLst>
          </p:cNvPr>
          <p:cNvSpPr txBox="1"/>
          <p:nvPr/>
        </p:nvSpPr>
        <p:spPr>
          <a:xfrm>
            <a:off x="649421" y="2275304"/>
            <a:ext cx="344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Person selected as tutor: </a:t>
            </a:r>
            <a:r>
              <a:rPr lang="en-US" sz="1400" b="1"/>
              <a:t>Steffi Apfelbaum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3FA92-B3CA-4428-A84D-376856A6C83D}"/>
              </a:ext>
            </a:extLst>
          </p:cNvPr>
          <p:cNvSpPr/>
          <p:nvPr/>
        </p:nvSpPr>
        <p:spPr>
          <a:xfrm>
            <a:off x="3010456" y="3204818"/>
            <a:ext cx="1080608" cy="228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Cancel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F771DE-5B97-4C47-89EA-7C2C77AFB249}"/>
              </a:ext>
            </a:extLst>
          </p:cNvPr>
          <p:cNvSpPr/>
          <p:nvPr/>
        </p:nvSpPr>
        <p:spPr>
          <a:xfrm>
            <a:off x="4091064" y="776339"/>
            <a:ext cx="361949" cy="3619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E055D-E2E8-4301-A341-7E22D23CB79D}"/>
              </a:ext>
            </a:extLst>
          </p:cNvPr>
          <p:cNvSpPr/>
          <p:nvPr/>
        </p:nvSpPr>
        <p:spPr>
          <a:xfrm>
            <a:off x="5478612" y="921327"/>
            <a:ext cx="2730054" cy="289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   Legal tutor configured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82038B-621A-456B-9B29-68EBF674A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16" y="965098"/>
            <a:ext cx="285750" cy="2857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646B090-0C7E-4CEE-B99C-3B6E3A204DD5}"/>
              </a:ext>
            </a:extLst>
          </p:cNvPr>
          <p:cNvSpPr/>
          <p:nvPr/>
        </p:nvSpPr>
        <p:spPr>
          <a:xfrm>
            <a:off x="6438356" y="3204818"/>
            <a:ext cx="1080608" cy="228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0AA1C1-AA0C-462F-B2C5-59B10B11957A}"/>
              </a:ext>
            </a:extLst>
          </p:cNvPr>
          <p:cNvSpPr txBox="1"/>
          <p:nvPr/>
        </p:nvSpPr>
        <p:spPr>
          <a:xfrm>
            <a:off x="5522307" y="1905972"/>
            <a:ext cx="270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Steffi Apfelbaum</a:t>
            </a:r>
            <a:r>
              <a:rPr lang="en-US" sz="1400"/>
              <a:t> has been successfully configured as legal tutor to </a:t>
            </a:r>
            <a:r>
              <a:rPr lang="en-US" sz="1400" b="1"/>
              <a:t>Hans Frühwein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B3503B-4037-4875-9835-634843C80A95}"/>
              </a:ext>
            </a:extLst>
          </p:cNvPr>
          <p:cNvSpPr/>
          <p:nvPr/>
        </p:nvSpPr>
        <p:spPr>
          <a:xfrm>
            <a:off x="8011702" y="733681"/>
            <a:ext cx="361949" cy="3619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9A44D00-607B-4B16-8F0A-CF1CDE69BC37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3498847" y="1176931"/>
            <a:ext cx="250158" cy="36722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C95A10-F9A9-4FDC-9D1C-994FE480A9FE}"/>
              </a:ext>
            </a:extLst>
          </p:cNvPr>
          <p:cNvSpPr/>
          <p:nvPr/>
        </p:nvSpPr>
        <p:spPr>
          <a:xfrm>
            <a:off x="440037" y="921327"/>
            <a:ext cx="3023599" cy="28956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Log in to customer center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33828E-9B50-467C-95F2-D8467F89CCEE}"/>
              </a:ext>
            </a:extLst>
          </p:cNvPr>
          <p:cNvSpPr/>
          <p:nvPr/>
        </p:nvSpPr>
        <p:spPr>
          <a:xfrm>
            <a:off x="876857" y="3207605"/>
            <a:ext cx="980882" cy="228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ACCFD4-88B9-4438-A186-9B06EA956C24}"/>
              </a:ext>
            </a:extLst>
          </p:cNvPr>
          <p:cNvSpPr/>
          <p:nvPr/>
        </p:nvSpPr>
        <p:spPr>
          <a:xfrm>
            <a:off x="797192" y="3138144"/>
            <a:ext cx="1197863" cy="361949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05724C6-46AD-4475-B984-8F80988B4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2" y="965098"/>
            <a:ext cx="285750" cy="2857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F771DE-5B97-4C47-89EA-7C2C77AFB249}"/>
              </a:ext>
            </a:extLst>
          </p:cNvPr>
          <p:cNvSpPr/>
          <p:nvPr/>
        </p:nvSpPr>
        <p:spPr>
          <a:xfrm>
            <a:off x="3301213" y="733680"/>
            <a:ext cx="361949" cy="3619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E055D-E2E8-4301-A341-7E22D23CB79D}"/>
              </a:ext>
            </a:extLst>
          </p:cNvPr>
          <p:cNvSpPr/>
          <p:nvPr/>
        </p:nvSpPr>
        <p:spPr>
          <a:xfrm>
            <a:off x="4069585" y="921327"/>
            <a:ext cx="4700342" cy="38169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Welcome Steffi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82038B-621A-456B-9B29-68EBF674A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6" y="965098"/>
            <a:ext cx="285750" cy="28575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5B3503B-4037-4875-9835-634843C80A95}"/>
              </a:ext>
            </a:extLst>
          </p:cNvPr>
          <p:cNvSpPr/>
          <p:nvPr/>
        </p:nvSpPr>
        <p:spPr>
          <a:xfrm>
            <a:off x="8522988" y="784123"/>
            <a:ext cx="361949" cy="3619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9A44D00-607B-4B16-8F0A-CF1CDE69BC37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2618555" y="1687115"/>
            <a:ext cx="228599" cy="2673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11D17-2AC3-4013-BA27-D658AB4D8709}"/>
              </a:ext>
            </a:extLst>
          </p:cNvPr>
          <p:cNvSpPr txBox="1"/>
          <p:nvPr/>
        </p:nvSpPr>
        <p:spPr>
          <a:xfrm>
            <a:off x="577096" y="1888707"/>
            <a:ext cx="182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Login 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482619-61D7-4D75-BA32-05267FDA2E16}"/>
              </a:ext>
            </a:extLst>
          </p:cNvPr>
          <p:cNvCxnSpPr>
            <a:cxnSpLocks/>
          </p:cNvCxnSpPr>
          <p:nvPr/>
        </p:nvCxnSpPr>
        <p:spPr>
          <a:xfrm>
            <a:off x="1634954" y="2063819"/>
            <a:ext cx="137160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A0E19C-849F-448E-8829-643B6A09AC79}"/>
              </a:ext>
            </a:extLst>
          </p:cNvPr>
          <p:cNvSpPr txBox="1"/>
          <p:nvPr/>
        </p:nvSpPr>
        <p:spPr>
          <a:xfrm>
            <a:off x="577096" y="2178320"/>
            <a:ext cx="98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Password: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481F5D-39E4-4E81-858A-3E426FD61E4F}"/>
              </a:ext>
            </a:extLst>
          </p:cNvPr>
          <p:cNvCxnSpPr>
            <a:cxnSpLocks/>
          </p:cNvCxnSpPr>
          <p:nvPr/>
        </p:nvCxnSpPr>
        <p:spPr>
          <a:xfrm>
            <a:off x="1634954" y="2368619"/>
            <a:ext cx="137160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B89D35-19E6-41AA-8CE3-E5EE0ED37B78}"/>
              </a:ext>
            </a:extLst>
          </p:cNvPr>
          <p:cNvSpPr txBox="1"/>
          <p:nvPr/>
        </p:nvSpPr>
        <p:spPr>
          <a:xfrm>
            <a:off x="4145287" y="1585713"/>
            <a:ext cx="143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Your products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7DA15A-3472-4CEA-86C8-18B33DD017F2}"/>
              </a:ext>
            </a:extLst>
          </p:cNvPr>
          <p:cNvSpPr/>
          <p:nvPr/>
        </p:nvSpPr>
        <p:spPr>
          <a:xfrm>
            <a:off x="4411986" y="1974978"/>
            <a:ext cx="859669" cy="7144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Prod.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EB5D3-05DF-4465-9352-AB09CC77D0D4}"/>
              </a:ext>
            </a:extLst>
          </p:cNvPr>
          <p:cNvSpPr/>
          <p:nvPr/>
        </p:nvSpPr>
        <p:spPr>
          <a:xfrm>
            <a:off x="5415871" y="1974978"/>
            <a:ext cx="859669" cy="7144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Prod.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7FE77A-74EE-4BAB-B77A-E476E06968D4}"/>
              </a:ext>
            </a:extLst>
          </p:cNvPr>
          <p:cNvSpPr/>
          <p:nvPr/>
        </p:nvSpPr>
        <p:spPr>
          <a:xfrm>
            <a:off x="6419756" y="1974978"/>
            <a:ext cx="859669" cy="7144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Prod.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4CCDCC-BF5D-45D4-B43D-F5B405D2D5EF}"/>
              </a:ext>
            </a:extLst>
          </p:cNvPr>
          <p:cNvSpPr/>
          <p:nvPr/>
        </p:nvSpPr>
        <p:spPr>
          <a:xfrm>
            <a:off x="7455539" y="1974978"/>
            <a:ext cx="859669" cy="7144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Prod.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F683CD-FB80-4B63-89A3-91614DA8DBA2}"/>
              </a:ext>
            </a:extLst>
          </p:cNvPr>
          <p:cNvSpPr/>
          <p:nvPr/>
        </p:nvSpPr>
        <p:spPr>
          <a:xfrm>
            <a:off x="4411986" y="2907576"/>
            <a:ext cx="859669" cy="1270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Prod. 5</a:t>
            </a:r>
          </a:p>
          <a:p>
            <a:pPr algn="ctr"/>
            <a:r>
              <a:rPr lang="en-US" sz="1400"/>
              <a:t>(as tutor from Hans)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15B31-C092-4BFA-A7E8-0AF68C19E80B}"/>
              </a:ext>
            </a:extLst>
          </p:cNvPr>
          <p:cNvSpPr/>
          <p:nvPr/>
        </p:nvSpPr>
        <p:spPr>
          <a:xfrm>
            <a:off x="4411986" y="1931252"/>
            <a:ext cx="3990796" cy="8019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CE9C5-2F49-4186-AB58-058C6E72468A}"/>
              </a:ext>
            </a:extLst>
          </p:cNvPr>
          <p:cNvSpPr/>
          <p:nvPr/>
        </p:nvSpPr>
        <p:spPr>
          <a:xfrm rot="21175589">
            <a:off x="5296405" y="2160124"/>
            <a:ext cx="214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Steffi’s own products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45F7A2-E814-4465-AC83-B894A06FE046}"/>
              </a:ext>
            </a:extLst>
          </p:cNvPr>
          <p:cNvSpPr/>
          <p:nvPr/>
        </p:nvSpPr>
        <p:spPr>
          <a:xfrm>
            <a:off x="5415871" y="2919222"/>
            <a:ext cx="859669" cy="1270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Prod. 6</a:t>
            </a:r>
          </a:p>
          <a:p>
            <a:pPr algn="ctr"/>
            <a:r>
              <a:rPr lang="en-US" sz="1400"/>
              <a:t>(as tutor from Hans)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A4B4B3-1425-45AE-AE32-49425B04B30A}"/>
              </a:ext>
            </a:extLst>
          </p:cNvPr>
          <p:cNvSpPr/>
          <p:nvPr/>
        </p:nvSpPr>
        <p:spPr>
          <a:xfrm>
            <a:off x="6419756" y="2919222"/>
            <a:ext cx="859669" cy="1270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Prod. 7</a:t>
            </a:r>
          </a:p>
          <a:p>
            <a:pPr algn="ctr"/>
            <a:r>
              <a:rPr lang="en-US" sz="1400"/>
              <a:t>(as tutor from Hans)</a:t>
            </a:r>
          </a:p>
        </p:txBody>
      </p:sp>
    </p:spTree>
    <p:extLst>
      <p:ext uri="{BB962C8B-B14F-4D97-AF65-F5344CB8AC3E}">
        <p14:creationId xmlns:p14="http://schemas.microsoft.com/office/powerpoint/2010/main" val="609562350"/>
      </p:ext>
    </p:extLst>
  </p:cSld>
  <p:clrMapOvr>
    <a:masterClrMapping/>
  </p:clrMapOvr>
</p:sld>
</file>

<file path=ppt/theme/theme1.xml><?xml version="1.0" encoding="utf-8"?>
<a:theme xmlns:a="http://schemas.openxmlformats.org/drawingml/2006/main" name="TM Forum Theme 2017">
  <a:themeElements>
    <a:clrScheme name="TMForum">
      <a:dk1>
        <a:srgbClr val="29313B"/>
      </a:dk1>
      <a:lt1>
        <a:sysClr val="window" lastClr="FFFFFF"/>
      </a:lt1>
      <a:dk2>
        <a:srgbClr val="29313B"/>
      </a:dk2>
      <a:lt2>
        <a:srgbClr val="FFFFFF"/>
      </a:lt2>
      <a:accent1>
        <a:srgbClr val="E0121D"/>
      </a:accent1>
      <a:accent2>
        <a:srgbClr val="29313B"/>
      </a:accent2>
      <a:accent3>
        <a:srgbClr val="999999"/>
      </a:accent3>
      <a:accent4>
        <a:srgbClr val="133595"/>
      </a:accent4>
      <a:accent5>
        <a:srgbClr val="572F7E"/>
      </a:accent5>
      <a:accent6>
        <a:srgbClr val="FD7F3A"/>
      </a:accent6>
      <a:hlink>
        <a:srgbClr val="E0121D"/>
      </a:hlink>
      <a:folHlink>
        <a:srgbClr val="9B1C1F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M Forum Theme 2011">
  <a:themeElements>
    <a:clrScheme name="TMForum Color Mode 2013">
      <a:dk1>
        <a:srgbClr val="262626"/>
      </a:dk1>
      <a:lt1>
        <a:srgbClr val="FFFFFF"/>
      </a:lt1>
      <a:dk2>
        <a:srgbClr val="172E7D"/>
      </a:dk2>
      <a:lt2>
        <a:srgbClr val="F2F2F2"/>
      </a:lt2>
      <a:accent1>
        <a:srgbClr val="EF5E18"/>
      </a:accent1>
      <a:accent2>
        <a:srgbClr val="F0601A"/>
      </a:accent2>
      <a:accent3>
        <a:srgbClr val="000080"/>
      </a:accent3>
      <a:accent4>
        <a:srgbClr val="D84291"/>
      </a:accent4>
      <a:accent5>
        <a:srgbClr val="B72927"/>
      </a:accent5>
      <a:accent6>
        <a:srgbClr val="87B50E"/>
      </a:accent6>
      <a:hlink>
        <a:srgbClr val="00B0F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288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85750" indent="-285750" algn="ctr">
          <a:buFont typeface="Wingdings" panose="05000000000000000000" pitchFamily="2" charset="2"/>
          <a:buChar char="§"/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Clr>
            <a:srgbClr val="173288"/>
          </a:buClr>
          <a:buSzPct val="125000"/>
          <a:buFont typeface="Wingdings" panose="05000000000000000000" pitchFamily="2" charset="2"/>
          <a:buChar char="§"/>
          <a:defRPr dirty="0" smtClean="0">
            <a:solidFill>
              <a:schemeClr val="tx2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TM Forum Theme 2011">
  <a:themeElements>
    <a:clrScheme name="TMForum Color Mode 2013">
      <a:dk1>
        <a:srgbClr val="262626"/>
      </a:dk1>
      <a:lt1>
        <a:srgbClr val="FFFFFF"/>
      </a:lt1>
      <a:dk2>
        <a:srgbClr val="172E7D"/>
      </a:dk2>
      <a:lt2>
        <a:srgbClr val="F2F2F2"/>
      </a:lt2>
      <a:accent1>
        <a:srgbClr val="EF5E18"/>
      </a:accent1>
      <a:accent2>
        <a:srgbClr val="F0601A"/>
      </a:accent2>
      <a:accent3>
        <a:srgbClr val="000080"/>
      </a:accent3>
      <a:accent4>
        <a:srgbClr val="D84291"/>
      </a:accent4>
      <a:accent5>
        <a:srgbClr val="B72927"/>
      </a:accent5>
      <a:accent6>
        <a:srgbClr val="87B50E"/>
      </a:accent6>
      <a:hlink>
        <a:srgbClr val="00B0F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73288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85750" indent="-285750" algn="ctr">
          <a:buFont typeface="Wingdings" panose="05000000000000000000" pitchFamily="2" charset="2"/>
          <a:buChar char="§"/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Clr>
            <a:srgbClr val="173288"/>
          </a:buClr>
          <a:buSzPct val="125000"/>
          <a:buFont typeface="Wingdings" panose="05000000000000000000" pitchFamily="2" charset="2"/>
          <a:buChar char="§"/>
          <a:defRPr dirty="0" smtClean="0">
            <a:solidFill>
              <a:schemeClr val="tx2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TM Forum Theme 2017">
  <a:themeElements>
    <a:clrScheme name="TMForum">
      <a:dk1>
        <a:srgbClr val="29313B"/>
      </a:dk1>
      <a:lt1>
        <a:sysClr val="window" lastClr="FFFFFF"/>
      </a:lt1>
      <a:dk2>
        <a:srgbClr val="29313B"/>
      </a:dk2>
      <a:lt2>
        <a:srgbClr val="FFFFFF"/>
      </a:lt2>
      <a:accent1>
        <a:srgbClr val="E0121D"/>
      </a:accent1>
      <a:accent2>
        <a:srgbClr val="29313B"/>
      </a:accent2>
      <a:accent3>
        <a:srgbClr val="999999"/>
      </a:accent3>
      <a:accent4>
        <a:srgbClr val="133595"/>
      </a:accent4>
      <a:accent5>
        <a:srgbClr val="572F7E"/>
      </a:accent5>
      <a:accent6>
        <a:srgbClr val="FD7F3A"/>
      </a:accent6>
      <a:hlink>
        <a:srgbClr val="E0121D"/>
      </a:hlink>
      <a:folHlink>
        <a:srgbClr val="9B1C1F"/>
      </a:folHlink>
    </a:clrScheme>
    <a:fontScheme name="Office 2">
      <a:majorFont>
        <a:latin typeface="Georg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77517FFCBE844B3C3A62F66DC35A2" ma:contentTypeVersion="7" ma:contentTypeDescription="Crée un document." ma:contentTypeScope="" ma:versionID="6f719141fb3f58beabe89cc70ffecad3">
  <xsd:schema xmlns:xsd="http://www.w3.org/2001/XMLSchema" xmlns:xs="http://www.w3.org/2001/XMLSchema" xmlns:p="http://schemas.microsoft.com/office/2006/metadata/properties" xmlns:ns2="106fa8b1-b7cc-493d-8bef-ccac6cba2d4a" xmlns:ns3="5205b3b8-45dc-4fc0-a057-689d8d72d07b" targetNamespace="http://schemas.microsoft.com/office/2006/metadata/properties" ma:root="true" ma:fieldsID="d1552f550e6a132f166657e31a57c628" ns2:_="" ns3:_="">
    <xsd:import namespace="106fa8b1-b7cc-493d-8bef-ccac6cba2d4a"/>
    <xsd:import namespace="5205b3b8-45dc-4fc0-a057-689d8d72d0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fa8b1-b7cc-493d-8bef-ccac6cba2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5b3b8-45dc-4fc0-a057-689d8d72d0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EFD44-5C91-4E62-B416-9CBAF679E0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DBE82B-3400-4481-B52F-C408A0461ADF}">
  <ds:schemaRefs>
    <ds:schemaRef ds:uri="106fa8b1-b7cc-493d-8bef-ccac6cba2d4a"/>
    <ds:schemaRef ds:uri="5205b3b8-45dc-4fc0-a057-689d8d72d0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1A6086-4175-494C-8C1E-49D97868051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6fa8b1-b7cc-493d-8bef-ccac6cba2d4a"/>
    <ds:schemaRef ds:uri="http://purl.org/dc/elements/1.1/"/>
    <ds:schemaRef ds:uri="http://schemas.microsoft.com/office/2006/metadata/properties"/>
    <ds:schemaRef ds:uri="5205b3b8-45dc-4fc0-a057-689d8d72d07b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Microsoft Sans Serif</vt:lpstr>
      <vt:lpstr>Wingdings</vt:lpstr>
      <vt:lpstr>TM Forum Theme 2017</vt:lpstr>
      <vt:lpstr>TM Forum Theme 2011</vt:lpstr>
      <vt:lpstr>Custom Design</vt:lpstr>
      <vt:lpstr>1_TM Forum Theme 2011</vt:lpstr>
      <vt:lpstr>1_TM Forum Theme 2017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 FA / Open APIs – Call flows use cases</dc:title>
  <dc:creator>Alan Pope</dc:creator>
  <cp:lastModifiedBy>de Peufeilhoux, Alexis</cp:lastModifiedBy>
  <cp:revision>38</cp:revision>
  <dcterms:created xsi:type="dcterms:W3CDTF">2020-10-03T17:08:48Z</dcterms:created>
  <dcterms:modified xsi:type="dcterms:W3CDTF">2021-02-18T15:06:44Z</dcterms:modified>
</cp:coreProperties>
</file>