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</p:sldIdLst>
  <p:sldSz cx="51206400" cy="38404800"/>
  <p:notesSz cx="6985000" cy="9283700"/>
  <p:defaultTextStyle>
    <a:defPPr>
      <a:defRPr lang="en-US"/>
    </a:defPPr>
    <a:lvl1pPr marL="0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1pPr>
    <a:lvl2pPr marL="2150669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2pPr>
    <a:lvl3pPr marL="4301338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3pPr>
    <a:lvl4pPr marL="6452006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4pPr>
    <a:lvl5pPr marL="8602675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5pPr>
    <a:lvl6pPr marL="10753344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6pPr>
    <a:lvl7pPr marL="12904013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7pPr>
    <a:lvl8pPr marL="15054682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8pPr>
    <a:lvl9pPr marL="17205350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5">
          <p15:clr>
            <a:srgbClr val="A4A3A4"/>
          </p15:clr>
        </p15:guide>
        <p15:guide id="2" pos="156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 autoAdjust="0"/>
    <p:restoredTop sz="94674"/>
  </p:normalViewPr>
  <p:slideViewPr>
    <p:cSldViewPr snapToGrid="0" snapToObjects="1">
      <p:cViewPr>
        <p:scale>
          <a:sx n="23" d="100"/>
          <a:sy n="23" d="100"/>
        </p:scale>
        <p:origin x="1392" y="-1040"/>
      </p:cViewPr>
      <p:guideLst>
        <p:guide orient="horz" pos="3505"/>
        <p:guide pos="156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adepu\Downloads\CVD%20Death%20Data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adepu\Downloads\CVD%20Death%20Data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adepu\Downloads\CVD%20Death%20Data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adepu\Downloads\CVD%20Death%20Data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Percentage W/o Health Insurance Vs. Total Cardiovascular Mortality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rendlineType val="linear"/>
            <c:dispRSqr val="0"/>
            <c:dispEq val="0"/>
          </c:trendline>
          <c:xVal>
            <c:numRef>
              <c:f>'[CVD Death Data Charts.xlsx]Original Data'!$S$4:$S$162</c:f>
              <c:numCache>
                <c:formatCode>General</c:formatCode>
                <c:ptCount val="159"/>
                <c:pt idx="0">
                  <c:v>19.2</c:v>
                </c:pt>
                <c:pt idx="1">
                  <c:v>25.6</c:v>
                </c:pt>
                <c:pt idx="2">
                  <c:v>20.2</c:v>
                </c:pt>
                <c:pt idx="3">
                  <c:v>14.3</c:v>
                </c:pt>
                <c:pt idx="4">
                  <c:v>14.5</c:v>
                </c:pt>
                <c:pt idx="5">
                  <c:v>18.5</c:v>
                </c:pt>
                <c:pt idx="6">
                  <c:v>17.100000000000001</c:v>
                </c:pt>
                <c:pt idx="7">
                  <c:v>16.2</c:v>
                </c:pt>
                <c:pt idx="8">
                  <c:v>16.8</c:v>
                </c:pt>
                <c:pt idx="9">
                  <c:v>19.100000000000001</c:v>
                </c:pt>
                <c:pt idx="10">
                  <c:v>15.4</c:v>
                </c:pt>
                <c:pt idx="11">
                  <c:v>14.4</c:v>
                </c:pt>
                <c:pt idx="12">
                  <c:v>18.600000000000001</c:v>
                </c:pt>
                <c:pt idx="13">
                  <c:v>19.399999999999999</c:v>
                </c:pt>
                <c:pt idx="14">
                  <c:v>12.9</c:v>
                </c:pt>
                <c:pt idx="15">
                  <c:v>17.899999999999999</c:v>
                </c:pt>
                <c:pt idx="16">
                  <c:v>15.9</c:v>
                </c:pt>
                <c:pt idx="17">
                  <c:v>16.399999999999999</c:v>
                </c:pt>
                <c:pt idx="18">
                  <c:v>21.1</c:v>
                </c:pt>
                <c:pt idx="19">
                  <c:v>12.5</c:v>
                </c:pt>
                <c:pt idx="20">
                  <c:v>21.2</c:v>
                </c:pt>
                <c:pt idx="21">
                  <c:v>16.5</c:v>
                </c:pt>
                <c:pt idx="22">
                  <c:v>13.4</c:v>
                </c:pt>
                <c:pt idx="23">
                  <c:v>14.5</c:v>
                </c:pt>
                <c:pt idx="24">
                  <c:v>15.4</c:v>
                </c:pt>
                <c:pt idx="25">
                  <c:v>11</c:v>
                </c:pt>
                <c:pt idx="26">
                  <c:v>17.899999999999999</c:v>
                </c:pt>
                <c:pt idx="27">
                  <c:v>13.8</c:v>
                </c:pt>
                <c:pt idx="28">
                  <c:v>18.399999999999999</c:v>
                </c:pt>
                <c:pt idx="29">
                  <c:v>17.2</c:v>
                </c:pt>
                <c:pt idx="30">
                  <c:v>18.899999999999999</c:v>
                </c:pt>
                <c:pt idx="31">
                  <c:v>18</c:v>
                </c:pt>
                <c:pt idx="32">
                  <c:v>14.6</c:v>
                </c:pt>
                <c:pt idx="33">
                  <c:v>20.3</c:v>
                </c:pt>
                <c:pt idx="34">
                  <c:v>24.1</c:v>
                </c:pt>
                <c:pt idx="35">
                  <c:v>11.5</c:v>
                </c:pt>
                <c:pt idx="36">
                  <c:v>18.8</c:v>
                </c:pt>
                <c:pt idx="37">
                  <c:v>12.6</c:v>
                </c:pt>
                <c:pt idx="38">
                  <c:v>16.600000000000001</c:v>
                </c:pt>
                <c:pt idx="39">
                  <c:v>15</c:v>
                </c:pt>
                <c:pt idx="40">
                  <c:v>14.5</c:v>
                </c:pt>
                <c:pt idx="41">
                  <c:v>16.8</c:v>
                </c:pt>
                <c:pt idx="42">
                  <c:v>18.399999999999999</c:v>
                </c:pt>
                <c:pt idx="43">
                  <c:v>16.899999999999999</c:v>
                </c:pt>
                <c:pt idx="44">
                  <c:v>16.2</c:v>
                </c:pt>
                <c:pt idx="45">
                  <c:v>19.899999999999999</c:v>
                </c:pt>
                <c:pt idx="46">
                  <c:v>16.8</c:v>
                </c:pt>
                <c:pt idx="47">
                  <c:v>15.2</c:v>
                </c:pt>
                <c:pt idx="48">
                  <c:v>15.2</c:v>
                </c:pt>
                <c:pt idx="49">
                  <c:v>27.6</c:v>
                </c:pt>
                <c:pt idx="50">
                  <c:v>12.5</c:v>
                </c:pt>
                <c:pt idx="51">
                  <c:v>18</c:v>
                </c:pt>
                <c:pt idx="52">
                  <c:v>15.8</c:v>
                </c:pt>
                <c:pt idx="53">
                  <c:v>19.7</c:v>
                </c:pt>
                <c:pt idx="54">
                  <c:v>20.100000000000001</c:v>
                </c:pt>
                <c:pt idx="55">
                  <c:v>11</c:v>
                </c:pt>
                <c:pt idx="56">
                  <c:v>17.600000000000001</c:v>
                </c:pt>
                <c:pt idx="57">
                  <c:v>10.5</c:v>
                </c:pt>
                <c:pt idx="58">
                  <c:v>18.5</c:v>
                </c:pt>
                <c:pt idx="59">
                  <c:v>14</c:v>
                </c:pt>
                <c:pt idx="60">
                  <c:v>22.4</c:v>
                </c:pt>
                <c:pt idx="61">
                  <c:v>12.4</c:v>
                </c:pt>
                <c:pt idx="62">
                  <c:v>17.3</c:v>
                </c:pt>
                <c:pt idx="63">
                  <c:v>19.399999999999999</c:v>
                </c:pt>
                <c:pt idx="64">
                  <c:v>22.3</c:v>
                </c:pt>
                <c:pt idx="65">
                  <c:v>19.7</c:v>
                </c:pt>
                <c:pt idx="66">
                  <c:v>17.8</c:v>
                </c:pt>
                <c:pt idx="67">
                  <c:v>20.3</c:v>
                </c:pt>
                <c:pt idx="68">
                  <c:v>21.3</c:v>
                </c:pt>
                <c:pt idx="69">
                  <c:v>14.2</c:v>
                </c:pt>
                <c:pt idx="70">
                  <c:v>14.9</c:v>
                </c:pt>
                <c:pt idx="71">
                  <c:v>10.4</c:v>
                </c:pt>
                <c:pt idx="72">
                  <c:v>16.8</c:v>
                </c:pt>
                <c:pt idx="73">
                  <c:v>15.3</c:v>
                </c:pt>
                <c:pt idx="74">
                  <c:v>12.8</c:v>
                </c:pt>
                <c:pt idx="75">
                  <c:v>12.6</c:v>
                </c:pt>
                <c:pt idx="76">
                  <c:v>15.1</c:v>
                </c:pt>
                <c:pt idx="77">
                  <c:v>15.8</c:v>
                </c:pt>
                <c:pt idx="78">
                  <c:v>17.8</c:v>
                </c:pt>
                <c:pt idx="79">
                  <c:v>19.3</c:v>
                </c:pt>
                <c:pt idx="80">
                  <c:v>19.100000000000001</c:v>
                </c:pt>
                <c:pt idx="81">
                  <c:v>17.3</c:v>
                </c:pt>
                <c:pt idx="82">
                  <c:v>15.7</c:v>
                </c:pt>
                <c:pt idx="83">
                  <c:v>13.1</c:v>
                </c:pt>
                <c:pt idx="84">
                  <c:v>14.5</c:v>
                </c:pt>
                <c:pt idx="85">
                  <c:v>17</c:v>
                </c:pt>
                <c:pt idx="86">
                  <c:v>14.8</c:v>
                </c:pt>
                <c:pt idx="87">
                  <c:v>12.2</c:v>
                </c:pt>
                <c:pt idx="88">
                  <c:v>12.6</c:v>
                </c:pt>
                <c:pt idx="89">
                  <c:v>16.5</c:v>
                </c:pt>
                <c:pt idx="90">
                  <c:v>17</c:v>
                </c:pt>
                <c:pt idx="91">
                  <c:v>16.8</c:v>
                </c:pt>
                <c:pt idx="92">
                  <c:v>19</c:v>
                </c:pt>
                <c:pt idx="93">
                  <c:v>19.3</c:v>
                </c:pt>
                <c:pt idx="94">
                  <c:v>18.8</c:v>
                </c:pt>
                <c:pt idx="95">
                  <c:v>17.8</c:v>
                </c:pt>
                <c:pt idx="96">
                  <c:v>15.6</c:v>
                </c:pt>
                <c:pt idx="97">
                  <c:v>16.5</c:v>
                </c:pt>
                <c:pt idx="98">
                  <c:v>17</c:v>
                </c:pt>
                <c:pt idx="99">
                  <c:v>17.3</c:v>
                </c:pt>
                <c:pt idx="100">
                  <c:v>17.899999999999999</c:v>
                </c:pt>
                <c:pt idx="101">
                  <c:v>14.7</c:v>
                </c:pt>
                <c:pt idx="102">
                  <c:v>17.5</c:v>
                </c:pt>
                <c:pt idx="103">
                  <c:v>15.1</c:v>
                </c:pt>
                <c:pt idx="104">
                  <c:v>19.899999999999999</c:v>
                </c:pt>
                <c:pt idx="105">
                  <c:v>13.5</c:v>
                </c:pt>
                <c:pt idx="106">
                  <c:v>15.1</c:v>
                </c:pt>
                <c:pt idx="107">
                  <c:v>11.4</c:v>
                </c:pt>
                <c:pt idx="108">
                  <c:v>17.100000000000001</c:v>
                </c:pt>
                <c:pt idx="109">
                  <c:v>12.6</c:v>
                </c:pt>
                <c:pt idx="110">
                  <c:v>17.600000000000001</c:v>
                </c:pt>
                <c:pt idx="111">
                  <c:v>16.399999999999999</c:v>
                </c:pt>
                <c:pt idx="112">
                  <c:v>17.7</c:v>
                </c:pt>
                <c:pt idx="113">
                  <c:v>15.5</c:v>
                </c:pt>
                <c:pt idx="114">
                  <c:v>18.3</c:v>
                </c:pt>
                <c:pt idx="115">
                  <c:v>17.5</c:v>
                </c:pt>
                <c:pt idx="116">
                  <c:v>17</c:v>
                </c:pt>
                <c:pt idx="117">
                  <c:v>19.399999999999999</c:v>
                </c:pt>
                <c:pt idx="118">
                  <c:v>21.8</c:v>
                </c:pt>
                <c:pt idx="119">
                  <c:v>16.2</c:v>
                </c:pt>
                <c:pt idx="120">
                  <c:v>14.4</c:v>
                </c:pt>
                <c:pt idx="121">
                  <c:v>16.100000000000001</c:v>
                </c:pt>
                <c:pt idx="122">
                  <c:v>17.7</c:v>
                </c:pt>
                <c:pt idx="123">
                  <c:v>16.2</c:v>
                </c:pt>
                <c:pt idx="124">
                  <c:v>15.9</c:v>
                </c:pt>
                <c:pt idx="125">
                  <c:v>15.5</c:v>
                </c:pt>
                <c:pt idx="126">
                  <c:v>15.3</c:v>
                </c:pt>
                <c:pt idx="127">
                  <c:v>19.5</c:v>
                </c:pt>
                <c:pt idx="128">
                  <c:v>16.3</c:v>
                </c:pt>
                <c:pt idx="129">
                  <c:v>17.8</c:v>
                </c:pt>
                <c:pt idx="130">
                  <c:v>19.899999999999999</c:v>
                </c:pt>
                <c:pt idx="131">
                  <c:v>19.7</c:v>
                </c:pt>
                <c:pt idx="132">
                  <c:v>17.600000000000001</c:v>
                </c:pt>
                <c:pt idx="133">
                  <c:v>15.8</c:v>
                </c:pt>
                <c:pt idx="134">
                  <c:v>17.399999999999999</c:v>
                </c:pt>
                <c:pt idx="135">
                  <c:v>16</c:v>
                </c:pt>
                <c:pt idx="136">
                  <c:v>19.5</c:v>
                </c:pt>
                <c:pt idx="137">
                  <c:v>19.2</c:v>
                </c:pt>
                <c:pt idx="138">
                  <c:v>17.3</c:v>
                </c:pt>
                <c:pt idx="139">
                  <c:v>16</c:v>
                </c:pt>
                <c:pt idx="140">
                  <c:v>14.5</c:v>
                </c:pt>
                <c:pt idx="141">
                  <c:v>19.100000000000001</c:v>
                </c:pt>
                <c:pt idx="142">
                  <c:v>16.100000000000001</c:v>
                </c:pt>
                <c:pt idx="143">
                  <c:v>17.100000000000001</c:v>
                </c:pt>
                <c:pt idx="144">
                  <c:v>16.2</c:v>
                </c:pt>
                <c:pt idx="145">
                  <c:v>14.4</c:v>
                </c:pt>
                <c:pt idx="146">
                  <c:v>14</c:v>
                </c:pt>
                <c:pt idx="147">
                  <c:v>17.3</c:v>
                </c:pt>
                <c:pt idx="148">
                  <c:v>16.5</c:v>
                </c:pt>
                <c:pt idx="149">
                  <c:v>14.5</c:v>
                </c:pt>
                <c:pt idx="150">
                  <c:v>16.100000000000001</c:v>
                </c:pt>
                <c:pt idx="151">
                  <c:v>16.2</c:v>
                </c:pt>
                <c:pt idx="152">
                  <c:v>16.600000000000001</c:v>
                </c:pt>
                <c:pt idx="153">
                  <c:v>15.9</c:v>
                </c:pt>
                <c:pt idx="154">
                  <c:v>22.3</c:v>
                </c:pt>
                <c:pt idx="155">
                  <c:v>16.899999999999999</c:v>
                </c:pt>
                <c:pt idx="156">
                  <c:v>18.399999999999999</c:v>
                </c:pt>
                <c:pt idx="157">
                  <c:v>14.8</c:v>
                </c:pt>
                <c:pt idx="158">
                  <c:v>17.3</c:v>
                </c:pt>
              </c:numCache>
            </c:numRef>
          </c:xVal>
          <c:yVal>
            <c:numRef>
              <c:f>'[CVD Death Data Charts.xlsx]Original Data'!$B$4:$B$162</c:f>
              <c:numCache>
                <c:formatCode>General</c:formatCode>
                <c:ptCount val="159"/>
                <c:pt idx="0">
                  <c:v>619.4</c:v>
                </c:pt>
                <c:pt idx="1">
                  <c:v>510.7</c:v>
                </c:pt>
                <c:pt idx="2">
                  <c:v>657</c:v>
                </c:pt>
                <c:pt idx="3">
                  <c:v>421.3</c:v>
                </c:pt>
                <c:pt idx="4">
                  <c:v>590</c:v>
                </c:pt>
                <c:pt idx="5">
                  <c:v>450.3</c:v>
                </c:pt>
                <c:pt idx="6">
                  <c:v>438.1</c:v>
                </c:pt>
                <c:pt idx="7">
                  <c:v>501.2</c:v>
                </c:pt>
                <c:pt idx="8">
                  <c:v>654.29999999999995</c:v>
                </c:pt>
                <c:pt idx="9">
                  <c:v>609.1</c:v>
                </c:pt>
                <c:pt idx="10">
                  <c:v>685</c:v>
                </c:pt>
                <c:pt idx="11">
                  <c:v>484.9</c:v>
                </c:pt>
                <c:pt idx="12">
                  <c:v>498</c:v>
                </c:pt>
                <c:pt idx="13">
                  <c:v>591.20000000000005</c:v>
                </c:pt>
                <c:pt idx="14">
                  <c:v>449.1</c:v>
                </c:pt>
                <c:pt idx="15">
                  <c:v>524.5</c:v>
                </c:pt>
                <c:pt idx="16">
                  <c:v>580.1</c:v>
                </c:pt>
                <c:pt idx="17">
                  <c:v>558.20000000000005</c:v>
                </c:pt>
                <c:pt idx="18">
                  <c:v>625.9</c:v>
                </c:pt>
                <c:pt idx="19">
                  <c:v>499.5</c:v>
                </c:pt>
                <c:pt idx="20">
                  <c:v>777.2</c:v>
                </c:pt>
                <c:pt idx="21">
                  <c:v>570.9</c:v>
                </c:pt>
                <c:pt idx="22">
                  <c:v>473.2</c:v>
                </c:pt>
                <c:pt idx="23">
                  <c:v>348.8</c:v>
                </c:pt>
                <c:pt idx="24">
                  <c:v>467.1</c:v>
                </c:pt>
                <c:pt idx="25">
                  <c:v>833.3</c:v>
                </c:pt>
                <c:pt idx="26">
                  <c:v>635.29999999999995</c:v>
                </c:pt>
                <c:pt idx="27">
                  <c:v>387</c:v>
                </c:pt>
                <c:pt idx="28">
                  <c:v>455.5</c:v>
                </c:pt>
                <c:pt idx="29">
                  <c:v>488.2</c:v>
                </c:pt>
                <c:pt idx="30">
                  <c:v>510</c:v>
                </c:pt>
                <c:pt idx="31">
                  <c:v>803.7</c:v>
                </c:pt>
                <c:pt idx="32">
                  <c:v>378.8</c:v>
                </c:pt>
                <c:pt idx="33">
                  <c:v>565.29999999999995</c:v>
                </c:pt>
                <c:pt idx="34">
                  <c:v>524.20000000000005</c:v>
                </c:pt>
                <c:pt idx="35">
                  <c:v>369.2</c:v>
                </c:pt>
                <c:pt idx="36">
                  <c:v>563.20000000000005</c:v>
                </c:pt>
                <c:pt idx="37">
                  <c:v>456.1</c:v>
                </c:pt>
                <c:pt idx="38">
                  <c:v>491.5</c:v>
                </c:pt>
                <c:pt idx="39">
                  <c:v>506.2</c:v>
                </c:pt>
                <c:pt idx="40">
                  <c:v>567.79999999999995</c:v>
                </c:pt>
                <c:pt idx="41">
                  <c:v>439.4</c:v>
                </c:pt>
                <c:pt idx="42">
                  <c:v>535.79999999999995</c:v>
                </c:pt>
                <c:pt idx="43">
                  <c:v>381.7</c:v>
                </c:pt>
                <c:pt idx="44">
                  <c:v>594</c:v>
                </c:pt>
                <c:pt idx="45">
                  <c:v>562.70000000000005</c:v>
                </c:pt>
                <c:pt idx="46">
                  <c:v>512.1</c:v>
                </c:pt>
                <c:pt idx="47">
                  <c:v>475.9</c:v>
                </c:pt>
                <c:pt idx="48">
                  <c:v>612.79999999999995</c:v>
                </c:pt>
                <c:pt idx="49">
                  <c:v>485.6</c:v>
                </c:pt>
                <c:pt idx="50">
                  <c:v>476.1</c:v>
                </c:pt>
                <c:pt idx="51">
                  <c:v>611.1</c:v>
                </c:pt>
                <c:pt idx="52">
                  <c:v>644.1</c:v>
                </c:pt>
                <c:pt idx="53">
                  <c:v>565.9</c:v>
                </c:pt>
                <c:pt idx="54">
                  <c:v>437.8</c:v>
                </c:pt>
                <c:pt idx="55">
                  <c:v>354.2</c:v>
                </c:pt>
                <c:pt idx="56">
                  <c:v>578.1</c:v>
                </c:pt>
                <c:pt idx="57">
                  <c:v>373.5</c:v>
                </c:pt>
                <c:pt idx="58">
                  <c:v>601.29999999999995</c:v>
                </c:pt>
                <c:pt idx="59">
                  <c:v>416.3</c:v>
                </c:pt>
                <c:pt idx="60">
                  <c:v>449.7</c:v>
                </c:pt>
                <c:pt idx="61">
                  <c:v>602.1</c:v>
                </c:pt>
                <c:pt idx="62">
                  <c:v>430.1</c:v>
                </c:pt>
                <c:pt idx="63">
                  <c:v>540</c:v>
                </c:pt>
                <c:pt idx="64">
                  <c:v>494.3</c:v>
                </c:pt>
                <c:pt idx="65">
                  <c:v>416</c:v>
                </c:pt>
                <c:pt idx="66">
                  <c:v>362</c:v>
                </c:pt>
                <c:pt idx="67">
                  <c:v>393</c:v>
                </c:pt>
                <c:pt idx="68">
                  <c:v>387.3</c:v>
                </c:pt>
                <c:pt idx="69">
                  <c:v>591.9</c:v>
                </c:pt>
                <c:pt idx="70">
                  <c:v>627.4</c:v>
                </c:pt>
                <c:pt idx="71">
                  <c:v>412.5</c:v>
                </c:pt>
                <c:pt idx="72">
                  <c:v>515.9</c:v>
                </c:pt>
                <c:pt idx="73">
                  <c:v>535.29999999999995</c:v>
                </c:pt>
                <c:pt idx="74">
                  <c:v>453.2</c:v>
                </c:pt>
                <c:pt idx="75">
                  <c:v>478.1</c:v>
                </c:pt>
                <c:pt idx="76">
                  <c:v>515.5</c:v>
                </c:pt>
                <c:pt idx="77">
                  <c:v>550.70000000000005</c:v>
                </c:pt>
                <c:pt idx="78">
                  <c:v>544</c:v>
                </c:pt>
                <c:pt idx="79">
                  <c:v>866.9</c:v>
                </c:pt>
                <c:pt idx="80">
                  <c:v>617.4</c:v>
                </c:pt>
                <c:pt idx="81">
                  <c:v>502</c:v>
                </c:pt>
                <c:pt idx="82">
                  <c:v>530.1</c:v>
                </c:pt>
                <c:pt idx="83">
                  <c:v>413.9</c:v>
                </c:pt>
                <c:pt idx="84">
                  <c:v>596.1</c:v>
                </c:pt>
                <c:pt idx="85">
                  <c:v>482.7</c:v>
                </c:pt>
                <c:pt idx="86">
                  <c:v>554.20000000000005</c:v>
                </c:pt>
                <c:pt idx="87">
                  <c:v>483.4</c:v>
                </c:pt>
                <c:pt idx="88">
                  <c:v>490</c:v>
                </c:pt>
                <c:pt idx="89">
                  <c:v>530</c:v>
                </c:pt>
                <c:pt idx="90">
                  <c:v>496.4</c:v>
                </c:pt>
                <c:pt idx="91">
                  <c:v>541.70000000000005</c:v>
                </c:pt>
                <c:pt idx="92">
                  <c:v>486.4</c:v>
                </c:pt>
                <c:pt idx="93">
                  <c:v>724.4</c:v>
                </c:pt>
                <c:pt idx="94">
                  <c:v>568.1</c:v>
                </c:pt>
                <c:pt idx="95">
                  <c:v>522</c:v>
                </c:pt>
                <c:pt idx="96">
                  <c:v>527.1</c:v>
                </c:pt>
                <c:pt idx="97">
                  <c:v>302.8</c:v>
                </c:pt>
                <c:pt idx="98">
                  <c:v>663.3</c:v>
                </c:pt>
                <c:pt idx="99">
                  <c:v>510.2</c:v>
                </c:pt>
                <c:pt idx="100">
                  <c:v>554.6</c:v>
                </c:pt>
                <c:pt idx="101">
                  <c:v>435.5</c:v>
                </c:pt>
                <c:pt idx="102">
                  <c:v>621.5</c:v>
                </c:pt>
                <c:pt idx="103">
                  <c:v>545.29999999999995</c:v>
                </c:pt>
                <c:pt idx="104">
                  <c:v>545.79999999999995</c:v>
                </c:pt>
                <c:pt idx="105">
                  <c:v>622.29999999999995</c:v>
                </c:pt>
                <c:pt idx="106">
                  <c:v>468.6</c:v>
                </c:pt>
                <c:pt idx="107">
                  <c:v>333</c:v>
                </c:pt>
                <c:pt idx="108">
                  <c:v>406.7</c:v>
                </c:pt>
                <c:pt idx="109">
                  <c:v>430.1</c:v>
                </c:pt>
                <c:pt idx="110">
                  <c:v>689.3</c:v>
                </c:pt>
                <c:pt idx="111">
                  <c:v>502.7</c:v>
                </c:pt>
                <c:pt idx="112">
                  <c:v>537.70000000000005</c:v>
                </c:pt>
                <c:pt idx="113">
                  <c:v>535.5</c:v>
                </c:pt>
                <c:pt idx="114">
                  <c:v>658.8</c:v>
                </c:pt>
                <c:pt idx="115">
                  <c:v>508.7</c:v>
                </c:pt>
                <c:pt idx="116">
                  <c:v>508.4</c:v>
                </c:pt>
                <c:pt idx="117">
                  <c:v>345.8</c:v>
                </c:pt>
                <c:pt idx="118">
                  <c:v>411.5</c:v>
                </c:pt>
                <c:pt idx="119">
                  <c:v>550.9</c:v>
                </c:pt>
                <c:pt idx="120">
                  <c:v>549.5</c:v>
                </c:pt>
                <c:pt idx="121">
                  <c:v>400.4</c:v>
                </c:pt>
                <c:pt idx="122">
                  <c:v>356</c:v>
                </c:pt>
                <c:pt idx="123">
                  <c:v>605.29999999999995</c:v>
                </c:pt>
                <c:pt idx="124">
                  <c:v>559.1</c:v>
                </c:pt>
                <c:pt idx="125">
                  <c:v>540.20000000000005</c:v>
                </c:pt>
                <c:pt idx="126">
                  <c:v>562.70000000000005</c:v>
                </c:pt>
                <c:pt idx="127">
                  <c:v>543.9</c:v>
                </c:pt>
                <c:pt idx="128">
                  <c:v>572.6</c:v>
                </c:pt>
                <c:pt idx="129">
                  <c:v>575.6</c:v>
                </c:pt>
                <c:pt idx="130">
                  <c:v>559.5</c:v>
                </c:pt>
                <c:pt idx="131">
                  <c:v>628.5</c:v>
                </c:pt>
                <c:pt idx="132">
                  <c:v>471.9</c:v>
                </c:pt>
                <c:pt idx="133">
                  <c:v>511.2</c:v>
                </c:pt>
                <c:pt idx="134">
                  <c:v>424.1</c:v>
                </c:pt>
                <c:pt idx="135">
                  <c:v>478.6</c:v>
                </c:pt>
                <c:pt idx="136">
                  <c:v>580.6</c:v>
                </c:pt>
                <c:pt idx="137">
                  <c:v>674</c:v>
                </c:pt>
                <c:pt idx="138">
                  <c:v>435.5</c:v>
                </c:pt>
                <c:pt idx="139">
                  <c:v>430</c:v>
                </c:pt>
                <c:pt idx="140">
                  <c:v>570.5</c:v>
                </c:pt>
                <c:pt idx="141">
                  <c:v>616.79999999999995</c:v>
                </c:pt>
                <c:pt idx="142">
                  <c:v>710.2</c:v>
                </c:pt>
                <c:pt idx="143">
                  <c:v>365.4</c:v>
                </c:pt>
                <c:pt idx="144">
                  <c:v>710</c:v>
                </c:pt>
                <c:pt idx="145">
                  <c:v>758.5</c:v>
                </c:pt>
                <c:pt idx="146">
                  <c:v>509.4</c:v>
                </c:pt>
                <c:pt idx="147">
                  <c:v>614.70000000000005</c:v>
                </c:pt>
                <c:pt idx="148">
                  <c:v>566.9</c:v>
                </c:pt>
                <c:pt idx="149">
                  <c:v>540.5</c:v>
                </c:pt>
                <c:pt idx="150">
                  <c:v>674</c:v>
                </c:pt>
                <c:pt idx="151">
                  <c:v>397.7</c:v>
                </c:pt>
                <c:pt idx="152">
                  <c:v>442.7</c:v>
                </c:pt>
                <c:pt idx="153">
                  <c:v>408.5</c:v>
                </c:pt>
                <c:pt idx="154">
                  <c:v>435.4</c:v>
                </c:pt>
                <c:pt idx="155">
                  <c:v>598.20000000000005</c:v>
                </c:pt>
                <c:pt idx="156">
                  <c:v>638.20000000000005</c:v>
                </c:pt>
                <c:pt idx="157">
                  <c:v>718.7</c:v>
                </c:pt>
                <c:pt idx="158">
                  <c:v>413.6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C0-4D7E-B246-325DF7CF5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6997856"/>
        <c:axId val="-966989696"/>
      </c:scatterChart>
      <c:valAx>
        <c:axId val="-96699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W/o Health Insurance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66989696"/>
        <c:crosses val="autoZero"/>
        <c:crossBetween val="midCat"/>
      </c:valAx>
      <c:valAx>
        <c:axId val="-9669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Cardiovascualr Death Rates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66997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Median Household Income Vs. Total Cardiovascular Mortality Rates</a:t>
            </a:r>
          </a:p>
        </c:rich>
      </c:tx>
      <c:layout>
        <c:manualLayout>
          <c:xMode val="edge"/>
          <c:yMode val="edge"/>
          <c:x val="0.121527776573955"/>
          <c:y val="2.2250711202492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rendlineType val="linear"/>
            <c:dispRSqr val="0"/>
            <c:dispEq val="0"/>
          </c:trendline>
          <c:xVal>
            <c:numRef>
              <c:f>'[CVD Death Data Charts.xlsx]Original Data'!$G$4:$G$162</c:f>
              <c:numCache>
                <c:formatCode>General</c:formatCode>
                <c:ptCount val="159"/>
                <c:pt idx="0">
                  <c:v>39.6</c:v>
                </c:pt>
                <c:pt idx="1">
                  <c:v>32.4</c:v>
                </c:pt>
                <c:pt idx="2">
                  <c:v>35.4</c:v>
                </c:pt>
                <c:pt idx="3">
                  <c:v>34.5</c:v>
                </c:pt>
                <c:pt idx="4">
                  <c:v>38</c:v>
                </c:pt>
                <c:pt idx="5">
                  <c:v>44.1</c:v>
                </c:pt>
                <c:pt idx="6">
                  <c:v>53.8</c:v>
                </c:pt>
                <c:pt idx="7">
                  <c:v>50.9</c:v>
                </c:pt>
                <c:pt idx="8">
                  <c:v>30.8</c:v>
                </c:pt>
                <c:pt idx="9">
                  <c:v>35.5</c:v>
                </c:pt>
                <c:pt idx="10">
                  <c:v>38.9</c:v>
                </c:pt>
                <c:pt idx="11">
                  <c:v>42.7</c:v>
                </c:pt>
                <c:pt idx="12">
                  <c:v>37.700000000000003</c:v>
                </c:pt>
                <c:pt idx="13">
                  <c:v>36.800000000000011</c:v>
                </c:pt>
                <c:pt idx="14">
                  <c:v>69.7</c:v>
                </c:pt>
                <c:pt idx="15">
                  <c:v>36.5</c:v>
                </c:pt>
                <c:pt idx="16">
                  <c:v>37</c:v>
                </c:pt>
                <c:pt idx="17">
                  <c:v>44.2</c:v>
                </c:pt>
                <c:pt idx="18">
                  <c:v>31</c:v>
                </c:pt>
                <c:pt idx="19">
                  <c:v>52.7</c:v>
                </c:pt>
                <c:pt idx="20">
                  <c:v>32.800000000000011</c:v>
                </c:pt>
                <c:pt idx="21">
                  <c:v>45.5</c:v>
                </c:pt>
                <c:pt idx="22">
                  <c:v>51</c:v>
                </c:pt>
                <c:pt idx="23">
                  <c:v>37</c:v>
                </c:pt>
                <c:pt idx="24">
                  <c:v>48.9</c:v>
                </c:pt>
                <c:pt idx="25">
                  <c:v>41.1</c:v>
                </c:pt>
                <c:pt idx="26">
                  <c:v>38.1</c:v>
                </c:pt>
                <c:pt idx="27">
                  <c:v>74.900000000000006</c:v>
                </c:pt>
                <c:pt idx="28">
                  <c:v>33.300000000000011</c:v>
                </c:pt>
                <c:pt idx="29">
                  <c:v>25.9</c:v>
                </c:pt>
                <c:pt idx="30">
                  <c:v>41.7</c:v>
                </c:pt>
                <c:pt idx="31">
                  <c:v>31.8</c:v>
                </c:pt>
                <c:pt idx="32">
                  <c:v>70.099999999999994</c:v>
                </c:pt>
                <c:pt idx="33">
                  <c:v>34.800000000000011</c:v>
                </c:pt>
                <c:pt idx="34">
                  <c:v>34.200000000000003</c:v>
                </c:pt>
                <c:pt idx="35">
                  <c:v>75.2</c:v>
                </c:pt>
                <c:pt idx="36">
                  <c:v>34.5</c:v>
                </c:pt>
                <c:pt idx="37">
                  <c:v>67.3</c:v>
                </c:pt>
                <c:pt idx="38">
                  <c:v>43.6</c:v>
                </c:pt>
                <c:pt idx="39">
                  <c:v>31.1</c:v>
                </c:pt>
                <c:pt idx="40">
                  <c:v>43.6</c:v>
                </c:pt>
                <c:pt idx="41">
                  <c:v>60.2</c:v>
                </c:pt>
                <c:pt idx="42">
                  <c:v>37.700000000000003</c:v>
                </c:pt>
                <c:pt idx="43">
                  <c:v>54</c:v>
                </c:pt>
                <c:pt idx="44">
                  <c:v>34.6</c:v>
                </c:pt>
                <c:pt idx="45">
                  <c:v>32.300000000000011</c:v>
                </c:pt>
                <c:pt idx="46">
                  <c:v>34.800000000000011</c:v>
                </c:pt>
                <c:pt idx="47">
                  <c:v>58.4</c:v>
                </c:pt>
                <c:pt idx="48">
                  <c:v>31.9</c:v>
                </c:pt>
                <c:pt idx="49">
                  <c:v>34.4</c:v>
                </c:pt>
                <c:pt idx="50">
                  <c:v>63.3</c:v>
                </c:pt>
                <c:pt idx="51">
                  <c:v>35.800000000000011</c:v>
                </c:pt>
                <c:pt idx="52">
                  <c:v>31.8</c:v>
                </c:pt>
                <c:pt idx="53">
                  <c:v>34.1</c:v>
                </c:pt>
                <c:pt idx="54">
                  <c:v>39.800000000000011</c:v>
                </c:pt>
                <c:pt idx="55">
                  <c:v>80.599999999999994</c:v>
                </c:pt>
                <c:pt idx="56">
                  <c:v>41.1</c:v>
                </c:pt>
                <c:pt idx="57">
                  <c:v>97.9</c:v>
                </c:pt>
                <c:pt idx="58">
                  <c:v>40.200000000000003</c:v>
                </c:pt>
                <c:pt idx="59">
                  <c:v>59.9</c:v>
                </c:pt>
                <c:pt idx="60">
                  <c:v>43.9</c:v>
                </c:pt>
                <c:pt idx="61">
                  <c:v>40.700000000000003</c:v>
                </c:pt>
                <c:pt idx="62">
                  <c:v>46.4</c:v>
                </c:pt>
                <c:pt idx="63">
                  <c:v>44.6</c:v>
                </c:pt>
                <c:pt idx="64">
                  <c:v>36.5</c:v>
                </c:pt>
                <c:pt idx="65">
                  <c:v>43.3</c:v>
                </c:pt>
                <c:pt idx="66">
                  <c:v>61.8</c:v>
                </c:pt>
                <c:pt idx="67">
                  <c:v>44.4</c:v>
                </c:pt>
                <c:pt idx="68">
                  <c:v>54.6</c:v>
                </c:pt>
                <c:pt idx="69">
                  <c:v>28.3</c:v>
                </c:pt>
                <c:pt idx="70">
                  <c:v>41.2</c:v>
                </c:pt>
                <c:pt idx="71">
                  <c:v>65.900000000000006</c:v>
                </c:pt>
                <c:pt idx="72">
                  <c:v>39.6</c:v>
                </c:pt>
                <c:pt idx="73">
                  <c:v>41.5</c:v>
                </c:pt>
                <c:pt idx="74">
                  <c:v>65.400000000000006</c:v>
                </c:pt>
                <c:pt idx="75">
                  <c:v>55.9</c:v>
                </c:pt>
                <c:pt idx="76">
                  <c:v>35.300000000000011</c:v>
                </c:pt>
                <c:pt idx="77">
                  <c:v>56.1</c:v>
                </c:pt>
                <c:pt idx="78">
                  <c:v>46.4</c:v>
                </c:pt>
                <c:pt idx="79">
                  <c:v>36.200000000000003</c:v>
                </c:pt>
                <c:pt idx="80">
                  <c:v>32</c:v>
                </c:pt>
                <c:pt idx="81">
                  <c:v>29.9</c:v>
                </c:pt>
                <c:pt idx="82">
                  <c:v>30.8</c:v>
                </c:pt>
                <c:pt idx="83">
                  <c:v>52.8</c:v>
                </c:pt>
                <c:pt idx="84">
                  <c:v>42.2</c:v>
                </c:pt>
                <c:pt idx="85">
                  <c:v>37.6</c:v>
                </c:pt>
                <c:pt idx="86">
                  <c:v>37</c:v>
                </c:pt>
                <c:pt idx="87">
                  <c:v>68.599999999999994</c:v>
                </c:pt>
                <c:pt idx="88">
                  <c:v>39.6</c:v>
                </c:pt>
                <c:pt idx="89">
                  <c:v>39.1</c:v>
                </c:pt>
                <c:pt idx="90">
                  <c:v>42.5</c:v>
                </c:pt>
                <c:pt idx="91">
                  <c:v>37.700000000000003</c:v>
                </c:pt>
                <c:pt idx="92">
                  <c:v>48.1</c:v>
                </c:pt>
                <c:pt idx="93">
                  <c:v>30.7</c:v>
                </c:pt>
                <c:pt idx="94">
                  <c:v>40.700000000000003</c:v>
                </c:pt>
                <c:pt idx="95">
                  <c:v>35.300000000000011</c:v>
                </c:pt>
                <c:pt idx="96">
                  <c:v>36.300000000000011</c:v>
                </c:pt>
                <c:pt idx="97">
                  <c:v>38.800000000000011</c:v>
                </c:pt>
                <c:pt idx="98">
                  <c:v>37.9</c:v>
                </c:pt>
                <c:pt idx="99">
                  <c:v>35.4</c:v>
                </c:pt>
                <c:pt idx="100">
                  <c:v>34.1</c:v>
                </c:pt>
                <c:pt idx="101">
                  <c:v>53.1</c:v>
                </c:pt>
                <c:pt idx="102">
                  <c:v>36.800000000000011</c:v>
                </c:pt>
                <c:pt idx="103">
                  <c:v>51.1</c:v>
                </c:pt>
                <c:pt idx="104">
                  <c:v>43.1</c:v>
                </c:pt>
                <c:pt idx="105">
                  <c:v>41.8</c:v>
                </c:pt>
                <c:pt idx="106">
                  <c:v>51.2</c:v>
                </c:pt>
                <c:pt idx="107">
                  <c:v>76.400000000000006</c:v>
                </c:pt>
                <c:pt idx="108">
                  <c:v>43.4</c:v>
                </c:pt>
                <c:pt idx="109">
                  <c:v>62.7</c:v>
                </c:pt>
                <c:pt idx="110">
                  <c:v>41.7</c:v>
                </c:pt>
                <c:pt idx="111">
                  <c:v>56.3</c:v>
                </c:pt>
                <c:pt idx="112">
                  <c:v>39.6</c:v>
                </c:pt>
                <c:pt idx="113">
                  <c:v>56.2</c:v>
                </c:pt>
                <c:pt idx="114">
                  <c:v>39.4</c:v>
                </c:pt>
                <c:pt idx="115">
                  <c:v>39.200000000000003</c:v>
                </c:pt>
                <c:pt idx="116">
                  <c:v>44.3</c:v>
                </c:pt>
                <c:pt idx="117">
                  <c:v>29.9</c:v>
                </c:pt>
                <c:pt idx="118">
                  <c:v>40.800000000000011</c:v>
                </c:pt>
                <c:pt idx="119">
                  <c:v>30.5</c:v>
                </c:pt>
                <c:pt idx="120">
                  <c:v>40.800000000000011</c:v>
                </c:pt>
                <c:pt idx="121">
                  <c:v>51.5</c:v>
                </c:pt>
                <c:pt idx="122">
                  <c:v>41.7</c:v>
                </c:pt>
                <c:pt idx="123">
                  <c:v>35.9</c:v>
                </c:pt>
                <c:pt idx="124">
                  <c:v>31.6</c:v>
                </c:pt>
                <c:pt idx="125">
                  <c:v>41.3</c:v>
                </c:pt>
                <c:pt idx="126">
                  <c:v>38.5</c:v>
                </c:pt>
                <c:pt idx="127">
                  <c:v>29</c:v>
                </c:pt>
                <c:pt idx="128">
                  <c:v>33.800000000000011</c:v>
                </c:pt>
                <c:pt idx="129">
                  <c:v>33.5</c:v>
                </c:pt>
                <c:pt idx="130">
                  <c:v>29</c:v>
                </c:pt>
                <c:pt idx="131">
                  <c:v>37.200000000000003</c:v>
                </c:pt>
                <c:pt idx="132">
                  <c:v>32</c:v>
                </c:pt>
                <c:pt idx="133">
                  <c:v>31.1</c:v>
                </c:pt>
                <c:pt idx="134">
                  <c:v>32.300000000000011</c:v>
                </c:pt>
                <c:pt idx="135">
                  <c:v>40.4</c:v>
                </c:pt>
                <c:pt idx="136">
                  <c:v>40</c:v>
                </c:pt>
                <c:pt idx="137">
                  <c:v>35</c:v>
                </c:pt>
                <c:pt idx="138">
                  <c:v>39.800000000000011</c:v>
                </c:pt>
                <c:pt idx="139">
                  <c:v>32.1</c:v>
                </c:pt>
                <c:pt idx="140">
                  <c:v>41.3</c:v>
                </c:pt>
                <c:pt idx="141">
                  <c:v>35.1</c:v>
                </c:pt>
                <c:pt idx="142">
                  <c:v>36.1</c:v>
                </c:pt>
                <c:pt idx="143">
                  <c:v>42.8</c:v>
                </c:pt>
                <c:pt idx="144">
                  <c:v>37.9</c:v>
                </c:pt>
                <c:pt idx="145">
                  <c:v>42.2</c:v>
                </c:pt>
                <c:pt idx="146">
                  <c:v>57.3</c:v>
                </c:pt>
                <c:pt idx="147">
                  <c:v>35.300000000000011</c:v>
                </c:pt>
                <c:pt idx="148">
                  <c:v>32.4</c:v>
                </c:pt>
                <c:pt idx="149">
                  <c:v>36.5</c:v>
                </c:pt>
                <c:pt idx="150">
                  <c:v>41.5</c:v>
                </c:pt>
                <c:pt idx="151">
                  <c:v>35.800000000000011</c:v>
                </c:pt>
                <c:pt idx="152">
                  <c:v>30.9</c:v>
                </c:pt>
                <c:pt idx="153">
                  <c:v>43.6</c:v>
                </c:pt>
                <c:pt idx="154">
                  <c:v>45.9</c:v>
                </c:pt>
                <c:pt idx="155">
                  <c:v>32.5</c:v>
                </c:pt>
                <c:pt idx="156">
                  <c:v>34</c:v>
                </c:pt>
                <c:pt idx="157">
                  <c:v>38.1</c:v>
                </c:pt>
                <c:pt idx="158">
                  <c:v>39.6</c:v>
                </c:pt>
              </c:numCache>
            </c:numRef>
          </c:xVal>
          <c:yVal>
            <c:numRef>
              <c:f>'[CVD Death Data Charts.xlsx]Original Data'!$B$4:$B$162</c:f>
              <c:numCache>
                <c:formatCode>General</c:formatCode>
                <c:ptCount val="159"/>
                <c:pt idx="0">
                  <c:v>619.4</c:v>
                </c:pt>
                <c:pt idx="1">
                  <c:v>510.7</c:v>
                </c:pt>
                <c:pt idx="2">
                  <c:v>657</c:v>
                </c:pt>
                <c:pt idx="3">
                  <c:v>421.3</c:v>
                </c:pt>
                <c:pt idx="4">
                  <c:v>590</c:v>
                </c:pt>
                <c:pt idx="5">
                  <c:v>450.3</c:v>
                </c:pt>
                <c:pt idx="6">
                  <c:v>438.1</c:v>
                </c:pt>
                <c:pt idx="7">
                  <c:v>501.2</c:v>
                </c:pt>
                <c:pt idx="8">
                  <c:v>654.29999999999995</c:v>
                </c:pt>
                <c:pt idx="9">
                  <c:v>609.1</c:v>
                </c:pt>
                <c:pt idx="10">
                  <c:v>685</c:v>
                </c:pt>
                <c:pt idx="11">
                  <c:v>484.9</c:v>
                </c:pt>
                <c:pt idx="12">
                  <c:v>498</c:v>
                </c:pt>
                <c:pt idx="13">
                  <c:v>591.20000000000005</c:v>
                </c:pt>
                <c:pt idx="14">
                  <c:v>449.1</c:v>
                </c:pt>
                <c:pt idx="15">
                  <c:v>524.5</c:v>
                </c:pt>
                <c:pt idx="16">
                  <c:v>580.1</c:v>
                </c:pt>
                <c:pt idx="17">
                  <c:v>558.20000000000005</c:v>
                </c:pt>
                <c:pt idx="18">
                  <c:v>625.9</c:v>
                </c:pt>
                <c:pt idx="19">
                  <c:v>499.5</c:v>
                </c:pt>
                <c:pt idx="20">
                  <c:v>777.2</c:v>
                </c:pt>
                <c:pt idx="21">
                  <c:v>570.9</c:v>
                </c:pt>
                <c:pt idx="22">
                  <c:v>473.2</c:v>
                </c:pt>
                <c:pt idx="23">
                  <c:v>348.8</c:v>
                </c:pt>
                <c:pt idx="24">
                  <c:v>467.1</c:v>
                </c:pt>
                <c:pt idx="25">
                  <c:v>833.3</c:v>
                </c:pt>
                <c:pt idx="26">
                  <c:v>635.29999999999995</c:v>
                </c:pt>
                <c:pt idx="27">
                  <c:v>387</c:v>
                </c:pt>
                <c:pt idx="28">
                  <c:v>455.5</c:v>
                </c:pt>
                <c:pt idx="29">
                  <c:v>488.2</c:v>
                </c:pt>
                <c:pt idx="30">
                  <c:v>510</c:v>
                </c:pt>
                <c:pt idx="31">
                  <c:v>803.7</c:v>
                </c:pt>
                <c:pt idx="32">
                  <c:v>378.8</c:v>
                </c:pt>
                <c:pt idx="33">
                  <c:v>565.29999999999995</c:v>
                </c:pt>
                <c:pt idx="34">
                  <c:v>524.20000000000005</c:v>
                </c:pt>
                <c:pt idx="35">
                  <c:v>369.2</c:v>
                </c:pt>
                <c:pt idx="36">
                  <c:v>563.20000000000005</c:v>
                </c:pt>
                <c:pt idx="37">
                  <c:v>456.1</c:v>
                </c:pt>
                <c:pt idx="38">
                  <c:v>491.5</c:v>
                </c:pt>
                <c:pt idx="39">
                  <c:v>506.2</c:v>
                </c:pt>
                <c:pt idx="40">
                  <c:v>567.79999999999995</c:v>
                </c:pt>
                <c:pt idx="41">
                  <c:v>439.4</c:v>
                </c:pt>
                <c:pt idx="42">
                  <c:v>535.79999999999995</c:v>
                </c:pt>
                <c:pt idx="43">
                  <c:v>381.7</c:v>
                </c:pt>
                <c:pt idx="44">
                  <c:v>594</c:v>
                </c:pt>
                <c:pt idx="45">
                  <c:v>562.70000000000005</c:v>
                </c:pt>
                <c:pt idx="46">
                  <c:v>512.1</c:v>
                </c:pt>
                <c:pt idx="47">
                  <c:v>475.9</c:v>
                </c:pt>
                <c:pt idx="48">
                  <c:v>612.79999999999995</c:v>
                </c:pt>
                <c:pt idx="49">
                  <c:v>485.6</c:v>
                </c:pt>
                <c:pt idx="50">
                  <c:v>476.1</c:v>
                </c:pt>
                <c:pt idx="51">
                  <c:v>611.1</c:v>
                </c:pt>
                <c:pt idx="52">
                  <c:v>644.1</c:v>
                </c:pt>
                <c:pt idx="53">
                  <c:v>565.9</c:v>
                </c:pt>
                <c:pt idx="54">
                  <c:v>437.8</c:v>
                </c:pt>
                <c:pt idx="55">
                  <c:v>354.2</c:v>
                </c:pt>
                <c:pt idx="56">
                  <c:v>578.1</c:v>
                </c:pt>
                <c:pt idx="57">
                  <c:v>373.5</c:v>
                </c:pt>
                <c:pt idx="58">
                  <c:v>601.29999999999995</c:v>
                </c:pt>
                <c:pt idx="59">
                  <c:v>416.3</c:v>
                </c:pt>
                <c:pt idx="60">
                  <c:v>449.7</c:v>
                </c:pt>
                <c:pt idx="61">
                  <c:v>602.1</c:v>
                </c:pt>
                <c:pt idx="62">
                  <c:v>430.1</c:v>
                </c:pt>
                <c:pt idx="63">
                  <c:v>540</c:v>
                </c:pt>
                <c:pt idx="64">
                  <c:v>494.3</c:v>
                </c:pt>
                <c:pt idx="65">
                  <c:v>416</c:v>
                </c:pt>
                <c:pt idx="66">
                  <c:v>362</c:v>
                </c:pt>
                <c:pt idx="67">
                  <c:v>393</c:v>
                </c:pt>
                <c:pt idx="68">
                  <c:v>387.3</c:v>
                </c:pt>
                <c:pt idx="69">
                  <c:v>591.9</c:v>
                </c:pt>
                <c:pt idx="70">
                  <c:v>627.4</c:v>
                </c:pt>
                <c:pt idx="71">
                  <c:v>412.5</c:v>
                </c:pt>
                <c:pt idx="72">
                  <c:v>515.9</c:v>
                </c:pt>
                <c:pt idx="73">
                  <c:v>535.29999999999995</c:v>
                </c:pt>
                <c:pt idx="74">
                  <c:v>453.2</c:v>
                </c:pt>
                <c:pt idx="75">
                  <c:v>478.1</c:v>
                </c:pt>
                <c:pt idx="76">
                  <c:v>515.5</c:v>
                </c:pt>
                <c:pt idx="77">
                  <c:v>550.70000000000005</c:v>
                </c:pt>
                <c:pt idx="78">
                  <c:v>544</c:v>
                </c:pt>
                <c:pt idx="79">
                  <c:v>866.9</c:v>
                </c:pt>
                <c:pt idx="80">
                  <c:v>617.4</c:v>
                </c:pt>
                <c:pt idx="81">
                  <c:v>502</c:v>
                </c:pt>
                <c:pt idx="82">
                  <c:v>530.1</c:v>
                </c:pt>
                <c:pt idx="83">
                  <c:v>413.9</c:v>
                </c:pt>
                <c:pt idx="84">
                  <c:v>596.1</c:v>
                </c:pt>
                <c:pt idx="85">
                  <c:v>482.7</c:v>
                </c:pt>
                <c:pt idx="86">
                  <c:v>554.20000000000005</c:v>
                </c:pt>
                <c:pt idx="87">
                  <c:v>483.4</c:v>
                </c:pt>
                <c:pt idx="88">
                  <c:v>490</c:v>
                </c:pt>
                <c:pt idx="89">
                  <c:v>530</c:v>
                </c:pt>
                <c:pt idx="90">
                  <c:v>496.4</c:v>
                </c:pt>
                <c:pt idx="91">
                  <c:v>541.70000000000005</c:v>
                </c:pt>
                <c:pt idx="92">
                  <c:v>486.4</c:v>
                </c:pt>
                <c:pt idx="93">
                  <c:v>724.4</c:v>
                </c:pt>
                <c:pt idx="94">
                  <c:v>568.1</c:v>
                </c:pt>
                <c:pt idx="95">
                  <c:v>522</c:v>
                </c:pt>
                <c:pt idx="96">
                  <c:v>527.1</c:v>
                </c:pt>
                <c:pt idx="97">
                  <c:v>302.8</c:v>
                </c:pt>
                <c:pt idx="98">
                  <c:v>663.3</c:v>
                </c:pt>
                <c:pt idx="99">
                  <c:v>510.2</c:v>
                </c:pt>
                <c:pt idx="100">
                  <c:v>554.6</c:v>
                </c:pt>
                <c:pt idx="101">
                  <c:v>435.5</c:v>
                </c:pt>
                <c:pt idx="102">
                  <c:v>621.5</c:v>
                </c:pt>
                <c:pt idx="103">
                  <c:v>545.29999999999995</c:v>
                </c:pt>
                <c:pt idx="104">
                  <c:v>545.79999999999995</c:v>
                </c:pt>
                <c:pt idx="105">
                  <c:v>622.29999999999995</c:v>
                </c:pt>
                <c:pt idx="106">
                  <c:v>468.6</c:v>
                </c:pt>
                <c:pt idx="107">
                  <c:v>333</c:v>
                </c:pt>
                <c:pt idx="108">
                  <c:v>406.7</c:v>
                </c:pt>
                <c:pt idx="109">
                  <c:v>430.1</c:v>
                </c:pt>
                <c:pt idx="110">
                  <c:v>689.3</c:v>
                </c:pt>
                <c:pt idx="111">
                  <c:v>502.7</c:v>
                </c:pt>
                <c:pt idx="112">
                  <c:v>537.70000000000005</c:v>
                </c:pt>
                <c:pt idx="113">
                  <c:v>535.5</c:v>
                </c:pt>
                <c:pt idx="114">
                  <c:v>658.8</c:v>
                </c:pt>
                <c:pt idx="115">
                  <c:v>508.7</c:v>
                </c:pt>
                <c:pt idx="116">
                  <c:v>508.4</c:v>
                </c:pt>
                <c:pt idx="117">
                  <c:v>345.8</c:v>
                </c:pt>
                <c:pt idx="118">
                  <c:v>411.5</c:v>
                </c:pt>
                <c:pt idx="119">
                  <c:v>550.9</c:v>
                </c:pt>
                <c:pt idx="120">
                  <c:v>549.5</c:v>
                </c:pt>
                <c:pt idx="121">
                  <c:v>400.4</c:v>
                </c:pt>
                <c:pt idx="122">
                  <c:v>356</c:v>
                </c:pt>
                <c:pt idx="123">
                  <c:v>605.29999999999995</c:v>
                </c:pt>
                <c:pt idx="124">
                  <c:v>559.1</c:v>
                </c:pt>
                <c:pt idx="125">
                  <c:v>540.20000000000005</c:v>
                </c:pt>
                <c:pt idx="126">
                  <c:v>562.70000000000005</c:v>
                </c:pt>
                <c:pt idx="127">
                  <c:v>543.9</c:v>
                </c:pt>
                <c:pt idx="128">
                  <c:v>572.6</c:v>
                </c:pt>
                <c:pt idx="129">
                  <c:v>575.6</c:v>
                </c:pt>
                <c:pt idx="130">
                  <c:v>559.5</c:v>
                </c:pt>
                <c:pt idx="131">
                  <c:v>628.5</c:v>
                </c:pt>
                <c:pt idx="132">
                  <c:v>471.9</c:v>
                </c:pt>
                <c:pt idx="133">
                  <c:v>511.2</c:v>
                </c:pt>
                <c:pt idx="134">
                  <c:v>424.1</c:v>
                </c:pt>
                <c:pt idx="135">
                  <c:v>478.6</c:v>
                </c:pt>
                <c:pt idx="136">
                  <c:v>580.6</c:v>
                </c:pt>
                <c:pt idx="137">
                  <c:v>674</c:v>
                </c:pt>
                <c:pt idx="138">
                  <c:v>435.5</c:v>
                </c:pt>
                <c:pt idx="139">
                  <c:v>430</c:v>
                </c:pt>
                <c:pt idx="140">
                  <c:v>570.5</c:v>
                </c:pt>
                <c:pt idx="141">
                  <c:v>616.79999999999995</c:v>
                </c:pt>
                <c:pt idx="142">
                  <c:v>710.2</c:v>
                </c:pt>
                <c:pt idx="143">
                  <c:v>365.4</c:v>
                </c:pt>
                <c:pt idx="144">
                  <c:v>710</c:v>
                </c:pt>
                <c:pt idx="145">
                  <c:v>758.5</c:v>
                </c:pt>
                <c:pt idx="146">
                  <c:v>509.4</c:v>
                </c:pt>
                <c:pt idx="147">
                  <c:v>614.70000000000005</c:v>
                </c:pt>
                <c:pt idx="148">
                  <c:v>566.9</c:v>
                </c:pt>
                <c:pt idx="149">
                  <c:v>540.5</c:v>
                </c:pt>
                <c:pt idx="150">
                  <c:v>674</c:v>
                </c:pt>
                <c:pt idx="151">
                  <c:v>397.7</c:v>
                </c:pt>
                <c:pt idx="152">
                  <c:v>442.7</c:v>
                </c:pt>
                <c:pt idx="153">
                  <c:v>408.5</c:v>
                </c:pt>
                <c:pt idx="154">
                  <c:v>435.4</c:v>
                </c:pt>
                <c:pt idx="155">
                  <c:v>598.20000000000005</c:v>
                </c:pt>
                <c:pt idx="156">
                  <c:v>638.20000000000005</c:v>
                </c:pt>
                <c:pt idx="157">
                  <c:v>718.7</c:v>
                </c:pt>
                <c:pt idx="158">
                  <c:v>413.6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4D-4A6F-8FB5-C111BD4FF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1597968"/>
        <c:axId val="-965036512"/>
      </c:scatterChart>
      <c:valAx>
        <c:axId val="-98159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Median Household Income (in thousands</a:t>
                </a:r>
                <a:r>
                  <a:rPr lang="en-US" baseline="0" dirty="0"/>
                  <a:t> of $)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65036512"/>
        <c:crosses val="autoZero"/>
        <c:crossBetween val="midCat"/>
      </c:valAx>
      <c:valAx>
        <c:axId val="-96503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Cardiovascular Death Rates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81597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Leisure-Time Physical Inactivity (2014) Vs. Total Cardiovascular Mortality Rates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rendlineType val="linear"/>
            <c:dispRSqr val="0"/>
            <c:dispEq val="0"/>
          </c:trendline>
          <c:xVal>
            <c:numRef>
              <c:f>'[CVD Death Data Charts.xlsx]Original Data'!$E$4:$E$162</c:f>
              <c:numCache>
                <c:formatCode>General</c:formatCode>
                <c:ptCount val="159"/>
                <c:pt idx="0">
                  <c:v>24.9</c:v>
                </c:pt>
                <c:pt idx="1">
                  <c:v>26</c:v>
                </c:pt>
                <c:pt idx="2">
                  <c:v>28</c:v>
                </c:pt>
                <c:pt idx="3">
                  <c:v>25.7</c:v>
                </c:pt>
                <c:pt idx="4">
                  <c:v>23</c:v>
                </c:pt>
                <c:pt idx="5">
                  <c:v>23.5</c:v>
                </c:pt>
                <c:pt idx="6">
                  <c:v>31.2</c:v>
                </c:pt>
                <c:pt idx="7">
                  <c:v>27.1</c:v>
                </c:pt>
                <c:pt idx="8">
                  <c:v>26</c:v>
                </c:pt>
                <c:pt idx="9">
                  <c:v>29.7</c:v>
                </c:pt>
                <c:pt idx="10">
                  <c:v>27.3</c:v>
                </c:pt>
                <c:pt idx="11">
                  <c:v>29.8</c:v>
                </c:pt>
                <c:pt idx="12">
                  <c:v>28.2</c:v>
                </c:pt>
                <c:pt idx="13">
                  <c:v>27.7</c:v>
                </c:pt>
                <c:pt idx="14">
                  <c:v>30.3</c:v>
                </c:pt>
                <c:pt idx="15">
                  <c:v>26.5</c:v>
                </c:pt>
                <c:pt idx="16">
                  <c:v>27.4</c:v>
                </c:pt>
                <c:pt idx="17">
                  <c:v>26</c:v>
                </c:pt>
                <c:pt idx="18">
                  <c:v>26.9</c:v>
                </c:pt>
                <c:pt idx="19">
                  <c:v>25.8</c:v>
                </c:pt>
                <c:pt idx="20">
                  <c:v>29.1</c:v>
                </c:pt>
                <c:pt idx="21">
                  <c:v>29.6</c:v>
                </c:pt>
                <c:pt idx="22">
                  <c:v>26.2</c:v>
                </c:pt>
                <c:pt idx="23">
                  <c:v>27.1</c:v>
                </c:pt>
                <c:pt idx="24">
                  <c:v>23.3</c:v>
                </c:pt>
                <c:pt idx="25">
                  <c:v>25.4</c:v>
                </c:pt>
                <c:pt idx="26">
                  <c:v>28.6</c:v>
                </c:pt>
                <c:pt idx="27">
                  <c:v>21</c:v>
                </c:pt>
                <c:pt idx="28">
                  <c:v>23.1</c:v>
                </c:pt>
                <c:pt idx="29">
                  <c:v>27.8</c:v>
                </c:pt>
                <c:pt idx="30">
                  <c:v>27.2</c:v>
                </c:pt>
                <c:pt idx="31">
                  <c:v>25.5</c:v>
                </c:pt>
                <c:pt idx="32">
                  <c:v>19</c:v>
                </c:pt>
                <c:pt idx="33">
                  <c:v>29.9</c:v>
                </c:pt>
                <c:pt idx="34">
                  <c:v>32.5</c:v>
                </c:pt>
                <c:pt idx="35">
                  <c:v>20.5</c:v>
                </c:pt>
                <c:pt idx="36">
                  <c:v>27.4</c:v>
                </c:pt>
                <c:pt idx="37">
                  <c:v>22.1</c:v>
                </c:pt>
                <c:pt idx="38">
                  <c:v>30.5</c:v>
                </c:pt>
                <c:pt idx="39">
                  <c:v>27.6</c:v>
                </c:pt>
                <c:pt idx="40">
                  <c:v>25.3</c:v>
                </c:pt>
                <c:pt idx="41">
                  <c:v>20.6</c:v>
                </c:pt>
                <c:pt idx="42">
                  <c:v>23.9</c:v>
                </c:pt>
                <c:pt idx="43">
                  <c:v>21.2</c:v>
                </c:pt>
                <c:pt idx="44">
                  <c:v>29.5</c:v>
                </c:pt>
                <c:pt idx="45">
                  <c:v>25.7</c:v>
                </c:pt>
                <c:pt idx="46">
                  <c:v>27.8</c:v>
                </c:pt>
                <c:pt idx="47">
                  <c:v>28</c:v>
                </c:pt>
                <c:pt idx="48">
                  <c:v>30.1</c:v>
                </c:pt>
                <c:pt idx="49">
                  <c:v>24.4</c:v>
                </c:pt>
                <c:pt idx="50">
                  <c:v>22.2</c:v>
                </c:pt>
                <c:pt idx="51">
                  <c:v>26.6</c:v>
                </c:pt>
                <c:pt idx="52">
                  <c:v>32.300000000000011</c:v>
                </c:pt>
                <c:pt idx="53">
                  <c:v>27.3</c:v>
                </c:pt>
                <c:pt idx="54">
                  <c:v>22.7</c:v>
                </c:pt>
                <c:pt idx="55">
                  <c:v>19</c:v>
                </c:pt>
                <c:pt idx="56">
                  <c:v>27.7</c:v>
                </c:pt>
                <c:pt idx="57">
                  <c:v>22.3</c:v>
                </c:pt>
                <c:pt idx="58">
                  <c:v>31.5</c:v>
                </c:pt>
                <c:pt idx="59">
                  <c:v>19.100000000000001</c:v>
                </c:pt>
                <c:pt idx="60">
                  <c:v>27.2</c:v>
                </c:pt>
                <c:pt idx="61">
                  <c:v>23.5</c:v>
                </c:pt>
                <c:pt idx="62">
                  <c:v>24.6</c:v>
                </c:pt>
                <c:pt idx="63">
                  <c:v>25.7</c:v>
                </c:pt>
                <c:pt idx="64">
                  <c:v>32</c:v>
                </c:pt>
                <c:pt idx="65">
                  <c:v>25.4</c:v>
                </c:pt>
                <c:pt idx="66">
                  <c:v>21.1</c:v>
                </c:pt>
                <c:pt idx="67">
                  <c:v>25</c:v>
                </c:pt>
                <c:pt idx="68">
                  <c:v>22.4</c:v>
                </c:pt>
                <c:pt idx="69">
                  <c:v>26.1</c:v>
                </c:pt>
                <c:pt idx="70">
                  <c:v>23.6</c:v>
                </c:pt>
                <c:pt idx="71">
                  <c:v>23.5</c:v>
                </c:pt>
                <c:pt idx="72">
                  <c:v>29.1</c:v>
                </c:pt>
                <c:pt idx="73">
                  <c:v>25.5</c:v>
                </c:pt>
                <c:pt idx="74">
                  <c:v>23</c:v>
                </c:pt>
                <c:pt idx="75">
                  <c:v>24.6</c:v>
                </c:pt>
                <c:pt idx="76">
                  <c:v>27.7</c:v>
                </c:pt>
                <c:pt idx="77">
                  <c:v>25.3</c:v>
                </c:pt>
                <c:pt idx="78">
                  <c:v>26.5</c:v>
                </c:pt>
                <c:pt idx="79">
                  <c:v>27.7</c:v>
                </c:pt>
                <c:pt idx="80">
                  <c:v>26.8</c:v>
                </c:pt>
                <c:pt idx="81">
                  <c:v>27.3</c:v>
                </c:pt>
                <c:pt idx="82">
                  <c:v>27.4</c:v>
                </c:pt>
                <c:pt idx="83">
                  <c:v>32</c:v>
                </c:pt>
                <c:pt idx="84">
                  <c:v>25.9</c:v>
                </c:pt>
                <c:pt idx="85">
                  <c:v>29.9</c:v>
                </c:pt>
                <c:pt idx="86">
                  <c:v>31.3</c:v>
                </c:pt>
                <c:pt idx="87">
                  <c:v>20.9</c:v>
                </c:pt>
                <c:pt idx="88">
                  <c:v>27.5</c:v>
                </c:pt>
                <c:pt idx="89">
                  <c:v>26.2</c:v>
                </c:pt>
                <c:pt idx="90">
                  <c:v>24.9</c:v>
                </c:pt>
                <c:pt idx="91">
                  <c:v>25.5</c:v>
                </c:pt>
                <c:pt idx="92">
                  <c:v>25.2</c:v>
                </c:pt>
                <c:pt idx="93">
                  <c:v>28.3</c:v>
                </c:pt>
                <c:pt idx="94">
                  <c:v>30.3</c:v>
                </c:pt>
                <c:pt idx="95">
                  <c:v>27.5</c:v>
                </c:pt>
                <c:pt idx="96">
                  <c:v>27.2</c:v>
                </c:pt>
                <c:pt idx="97">
                  <c:v>25.4</c:v>
                </c:pt>
                <c:pt idx="98">
                  <c:v>27.3</c:v>
                </c:pt>
                <c:pt idx="99">
                  <c:v>27.1</c:v>
                </c:pt>
                <c:pt idx="100">
                  <c:v>27.8</c:v>
                </c:pt>
                <c:pt idx="101">
                  <c:v>25.5</c:v>
                </c:pt>
                <c:pt idx="102">
                  <c:v>29</c:v>
                </c:pt>
                <c:pt idx="103">
                  <c:v>23.3</c:v>
                </c:pt>
                <c:pt idx="104">
                  <c:v>30.2</c:v>
                </c:pt>
                <c:pt idx="105">
                  <c:v>25.7</c:v>
                </c:pt>
                <c:pt idx="106">
                  <c:v>28.5</c:v>
                </c:pt>
                <c:pt idx="107">
                  <c:v>20.6</c:v>
                </c:pt>
                <c:pt idx="108">
                  <c:v>25.7</c:v>
                </c:pt>
                <c:pt idx="109">
                  <c:v>24</c:v>
                </c:pt>
                <c:pt idx="110">
                  <c:v>27.9</c:v>
                </c:pt>
                <c:pt idx="111">
                  <c:v>25.6</c:v>
                </c:pt>
                <c:pt idx="112">
                  <c:v>31</c:v>
                </c:pt>
                <c:pt idx="113">
                  <c:v>24.4</c:v>
                </c:pt>
                <c:pt idx="114">
                  <c:v>27.4</c:v>
                </c:pt>
                <c:pt idx="115">
                  <c:v>28</c:v>
                </c:pt>
                <c:pt idx="116">
                  <c:v>26.6</c:v>
                </c:pt>
                <c:pt idx="117">
                  <c:v>26.1</c:v>
                </c:pt>
                <c:pt idx="118">
                  <c:v>25.8</c:v>
                </c:pt>
                <c:pt idx="119">
                  <c:v>28.9</c:v>
                </c:pt>
                <c:pt idx="120">
                  <c:v>27</c:v>
                </c:pt>
                <c:pt idx="121">
                  <c:v>26.5</c:v>
                </c:pt>
                <c:pt idx="122">
                  <c:v>24.6</c:v>
                </c:pt>
                <c:pt idx="123">
                  <c:v>28.3</c:v>
                </c:pt>
                <c:pt idx="124">
                  <c:v>27.6</c:v>
                </c:pt>
                <c:pt idx="125">
                  <c:v>25.4</c:v>
                </c:pt>
                <c:pt idx="126">
                  <c:v>25.6</c:v>
                </c:pt>
                <c:pt idx="127">
                  <c:v>27</c:v>
                </c:pt>
                <c:pt idx="128">
                  <c:v>29.3</c:v>
                </c:pt>
                <c:pt idx="129">
                  <c:v>27.5</c:v>
                </c:pt>
                <c:pt idx="130">
                  <c:v>26.9</c:v>
                </c:pt>
                <c:pt idx="131">
                  <c:v>30.4</c:v>
                </c:pt>
                <c:pt idx="132">
                  <c:v>25.3</c:v>
                </c:pt>
                <c:pt idx="133">
                  <c:v>27.5</c:v>
                </c:pt>
                <c:pt idx="134">
                  <c:v>27.9</c:v>
                </c:pt>
                <c:pt idx="135">
                  <c:v>24.1</c:v>
                </c:pt>
                <c:pt idx="136">
                  <c:v>28.3</c:v>
                </c:pt>
                <c:pt idx="137">
                  <c:v>28.1</c:v>
                </c:pt>
                <c:pt idx="138">
                  <c:v>25.7</c:v>
                </c:pt>
                <c:pt idx="139">
                  <c:v>30.5</c:v>
                </c:pt>
                <c:pt idx="140">
                  <c:v>28</c:v>
                </c:pt>
                <c:pt idx="141">
                  <c:v>28.1</c:v>
                </c:pt>
                <c:pt idx="142">
                  <c:v>27.5</c:v>
                </c:pt>
                <c:pt idx="143">
                  <c:v>23.3</c:v>
                </c:pt>
                <c:pt idx="144">
                  <c:v>26.9</c:v>
                </c:pt>
                <c:pt idx="145">
                  <c:v>28.7</c:v>
                </c:pt>
                <c:pt idx="146">
                  <c:v>23.6</c:v>
                </c:pt>
                <c:pt idx="147">
                  <c:v>26.8</c:v>
                </c:pt>
                <c:pt idx="148">
                  <c:v>26.6</c:v>
                </c:pt>
                <c:pt idx="149">
                  <c:v>26.6</c:v>
                </c:pt>
                <c:pt idx="150">
                  <c:v>26.1</c:v>
                </c:pt>
                <c:pt idx="151">
                  <c:v>25.3</c:v>
                </c:pt>
                <c:pt idx="152">
                  <c:v>30.1</c:v>
                </c:pt>
                <c:pt idx="153">
                  <c:v>23.1</c:v>
                </c:pt>
                <c:pt idx="154">
                  <c:v>26.9</c:v>
                </c:pt>
                <c:pt idx="155">
                  <c:v>26.6</c:v>
                </c:pt>
                <c:pt idx="156">
                  <c:v>28.1</c:v>
                </c:pt>
                <c:pt idx="157">
                  <c:v>28.1</c:v>
                </c:pt>
                <c:pt idx="158">
                  <c:v>30.2</c:v>
                </c:pt>
              </c:numCache>
            </c:numRef>
          </c:xVal>
          <c:yVal>
            <c:numRef>
              <c:f>'[CVD Death Data Charts.xlsx]Original Data'!$B$4:$B$162</c:f>
              <c:numCache>
                <c:formatCode>General</c:formatCode>
                <c:ptCount val="159"/>
                <c:pt idx="0">
                  <c:v>619.4</c:v>
                </c:pt>
                <c:pt idx="1">
                  <c:v>510.7</c:v>
                </c:pt>
                <c:pt idx="2">
                  <c:v>657</c:v>
                </c:pt>
                <c:pt idx="3">
                  <c:v>421.3</c:v>
                </c:pt>
                <c:pt idx="4">
                  <c:v>590</c:v>
                </c:pt>
                <c:pt idx="5">
                  <c:v>450.3</c:v>
                </c:pt>
                <c:pt idx="6">
                  <c:v>438.1</c:v>
                </c:pt>
                <c:pt idx="7">
                  <c:v>501.2</c:v>
                </c:pt>
                <c:pt idx="8">
                  <c:v>654.29999999999995</c:v>
                </c:pt>
                <c:pt idx="9">
                  <c:v>609.1</c:v>
                </c:pt>
                <c:pt idx="10">
                  <c:v>685</c:v>
                </c:pt>
                <c:pt idx="11">
                  <c:v>484.9</c:v>
                </c:pt>
                <c:pt idx="12">
                  <c:v>498</c:v>
                </c:pt>
                <c:pt idx="13">
                  <c:v>591.20000000000005</c:v>
                </c:pt>
                <c:pt idx="14">
                  <c:v>449.1</c:v>
                </c:pt>
                <c:pt idx="15">
                  <c:v>524.5</c:v>
                </c:pt>
                <c:pt idx="16">
                  <c:v>580.1</c:v>
                </c:pt>
                <c:pt idx="17">
                  <c:v>558.20000000000005</c:v>
                </c:pt>
                <c:pt idx="18">
                  <c:v>625.9</c:v>
                </c:pt>
                <c:pt idx="19">
                  <c:v>499.5</c:v>
                </c:pt>
                <c:pt idx="20">
                  <c:v>777.2</c:v>
                </c:pt>
                <c:pt idx="21">
                  <c:v>570.9</c:v>
                </c:pt>
                <c:pt idx="22">
                  <c:v>473.2</c:v>
                </c:pt>
                <c:pt idx="23">
                  <c:v>348.8</c:v>
                </c:pt>
                <c:pt idx="24">
                  <c:v>467.1</c:v>
                </c:pt>
                <c:pt idx="25">
                  <c:v>833.3</c:v>
                </c:pt>
                <c:pt idx="26">
                  <c:v>635.29999999999995</c:v>
                </c:pt>
                <c:pt idx="27">
                  <c:v>387</c:v>
                </c:pt>
                <c:pt idx="28">
                  <c:v>455.5</c:v>
                </c:pt>
                <c:pt idx="29">
                  <c:v>488.2</c:v>
                </c:pt>
                <c:pt idx="30">
                  <c:v>510</c:v>
                </c:pt>
                <c:pt idx="31">
                  <c:v>803.7</c:v>
                </c:pt>
                <c:pt idx="32">
                  <c:v>378.8</c:v>
                </c:pt>
                <c:pt idx="33">
                  <c:v>565.29999999999995</c:v>
                </c:pt>
                <c:pt idx="34">
                  <c:v>524.20000000000005</c:v>
                </c:pt>
                <c:pt idx="35">
                  <c:v>369.2</c:v>
                </c:pt>
                <c:pt idx="36">
                  <c:v>563.20000000000005</c:v>
                </c:pt>
                <c:pt idx="37">
                  <c:v>456.1</c:v>
                </c:pt>
                <c:pt idx="38">
                  <c:v>491.5</c:v>
                </c:pt>
                <c:pt idx="39">
                  <c:v>506.2</c:v>
                </c:pt>
                <c:pt idx="40">
                  <c:v>567.79999999999995</c:v>
                </c:pt>
                <c:pt idx="41">
                  <c:v>439.4</c:v>
                </c:pt>
                <c:pt idx="42">
                  <c:v>535.79999999999995</c:v>
                </c:pt>
                <c:pt idx="43">
                  <c:v>381.7</c:v>
                </c:pt>
                <c:pt idx="44">
                  <c:v>594</c:v>
                </c:pt>
                <c:pt idx="45">
                  <c:v>562.70000000000005</c:v>
                </c:pt>
                <c:pt idx="46">
                  <c:v>512.1</c:v>
                </c:pt>
                <c:pt idx="47">
                  <c:v>475.9</c:v>
                </c:pt>
                <c:pt idx="48">
                  <c:v>612.79999999999995</c:v>
                </c:pt>
                <c:pt idx="49">
                  <c:v>485.6</c:v>
                </c:pt>
                <c:pt idx="50">
                  <c:v>476.1</c:v>
                </c:pt>
                <c:pt idx="51">
                  <c:v>611.1</c:v>
                </c:pt>
                <c:pt idx="52">
                  <c:v>644.1</c:v>
                </c:pt>
                <c:pt idx="53">
                  <c:v>565.9</c:v>
                </c:pt>
                <c:pt idx="54">
                  <c:v>437.8</c:v>
                </c:pt>
                <c:pt idx="55">
                  <c:v>354.2</c:v>
                </c:pt>
                <c:pt idx="56">
                  <c:v>578.1</c:v>
                </c:pt>
                <c:pt idx="57">
                  <c:v>373.5</c:v>
                </c:pt>
                <c:pt idx="58">
                  <c:v>601.29999999999995</c:v>
                </c:pt>
                <c:pt idx="59">
                  <c:v>416.3</c:v>
                </c:pt>
                <c:pt idx="60">
                  <c:v>449.7</c:v>
                </c:pt>
                <c:pt idx="61">
                  <c:v>602.1</c:v>
                </c:pt>
                <c:pt idx="62">
                  <c:v>430.1</c:v>
                </c:pt>
                <c:pt idx="63">
                  <c:v>540</c:v>
                </c:pt>
                <c:pt idx="64">
                  <c:v>494.3</c:v>
                </c:pt>
                <c:pt idx="65">
                  <c:v>416</c:v>
                </c:pt>
                <c:pt idx="66">
                  <c:v>362</c:v>
                </c:pt>
                <c:pt idx="67">
                  <c:v>393</c:v>
                </c:pt>
                <c:pt idx="68">
                  <c:v>387.3</c:v>
                </c:pt>
                <c:pt idx="69">
                  <c:v>591.9</c:v>
                </c:pt>
                <c:pt idx="70">
                  <c:v>627.4</c:v>
                </c:pt>
                <c:pt idx="71">
                  <c:v>412.5</c:v>
                </c:pt>
                <c:pt idx="72">
                  <c:v>515.9</c:v>
                </c:pt>
                <c:pt idx="73">
                  <c:v>535.29999999999995</c:v>
                </c:pt>
                <c:pt idx="74">
                  <c:v>453.2</c:v>
                </c:pt>
                <c:pt idx="75">
                  <c:v>478.1</c:v>
                </c:pt>
                <c:pt idx="76">
                  <c:v>515.5</c:v>
                </c:pt>
                <c:pt idx="77">
                  <c:v>550.70000000000005</c:v>
                </c:pt>
                <c:pt idx="78">
                  <c:v>544</c:v>
                </c:pt>
                <c:pt idx="79">
                  <c:v>866.9</c:v>
                </c:pt>
                <c:pt idx="80">
                  <c:v>617.4</c:v>
                </c:pt>
                <c:pt idx="81">
                  <c:v>502</c:v>
                </c:pt>
                <c:pt idx="82">
                  <c:v>530.1</c:v>
                </c:pt>
                <c:pt idx="83">
                  <c:v>413.9</c:v>
                </c:pt>
                <c:pt idx="84">
                  <c:v>596.1</c:v>
                </c:pt>
                <c:pt idx="85">
                  <c:v>482.7</c:v>
                </c:pt>
                <c:pt idx="86">
                  <c:v>554.20000000000005</c:v>
                </c:pt>
                <c:pt idx="87">
                  <c:v>483.4</c:v>
                </c:pt>
                <c:pt idx="88">
                  <c:v>490</c:v>
                </c:pt>
                <c:pt idx="89">
                  <c:v>530</c:v>
                </c:pt>
                <c:pt idx="90">
                  <c:v>496.4</c:v>
                </c:pt>
                <c:pt idx="91">
                  <c:v>541.70000000000005</c:v>
                </c:pt>
                <c:pt idx="92">
                  <c:v>486.4</c:v>
                </c:pt>
                <c:pt idx="93">
                  <c:v>724.4</c:v>
                </c:pt>
                <c:pt idx="94">
                  <c:v>568.1</c:v>
                </c:pt>
                <c:pt idx="95">
                  <c:v>522</c:v>
                </c:pt>
                <c:pt idx="96">
                  <c:v>527.1</c:v>
                </c:pt>
                <c:pt idx="97">
                  <c:v>302.8</c:v>
                </c:pt>
                <c:pt idx="98">
                  <c:v>663.3</c:v>
                </c:pt>
                <c:pt idx="99">
                  <c:v>510.2</c:v>
                </c:pt>
                <c:pt idx="100">
                  <c:v>554.6</c:v>
                </c:pt>
                <c:pt idx="101">
                  <c:v>435.5</c:v>
                </c:pt>
                <c:pt idx="102">
                  <c:v>621.5</c:v>
                </c:pt>
                <c:pt idx="103">
                  <c:v>545.29999999999995</c:v>
                </c:pt>
                <c:pt idx="104">
                  <c:v>545.79999999999995</c:v>
                </c:pt>
                <c:pt idx="105">
                  <c:v>622.29999999999995</c:v>
                </c:pt>
                <c:pt idx="106">
                  <c:v>468.6</c:v>
                </c:pt>
                <c:pt idx="107">
                  <c:v>333</c:v>
                </c:pt>
                <c:pt idx="108">
                  <c:v>406.7</c:v>
                </c:pt>
                <c:pt idx="109">
                  <c:v>430.1</c:v>
                </c:pt>
                <c:pt idx="110">
                  <c:v>689.3</c:v>
                </c:pt>
                <c:pt idx="111">
                  <c:v>502.7</c:v>
                </c:pt>
                <c:pt idx="112">
                  <c:v>537.70000000000005</c:v>
                </c:pt>
                <c:pt idx="113">
                  <c:v>535.5</c:v>
                </c:pt>
                <c:pt idx="114">
                  <c:v>658.8</c:v>
                </c:pt>
                <c:pt idx="115">
                  <c:v>508.7</c:v>
                </c:pt>
                <c:pt idx="116">
                  <c:v>508.4</c:v>
                </c:pt>
                <c:pt idx="117">
                  <c:v>345.8</c:v>
                </c:pt>
                <c:pt idx="118">
                  <c:v>411.5</c:v>
                </c:pt>
                <c:pt idx="119">
                  <c:v>550.9</c:v>
                </c:pt>
                <c:pt idx="120">
                  <c:v>549.5</c:v>
                </c:pt>
                <c:pt idx="121">
                  <c:v>400.4</c:v>
                </c:pt>
                <c:pt idx="122">
                  <c:v>356</c:v>
                </c:pt>
                <c:pt idx="123">
                  <c:v>605.29999999999995</c:v>
                </c:pt>
                <c:pt idx="124">
                  <c:v>559.1</c:v>
                </c:pt>
                <c:pt idx="125">
                  <c:v>540.20000000000005</c:v>
                </c:pt>
                <c:pt idx="126">
                  <c:v>562.70000000000005</c:v>
                </c:pt>
                <c:pt idx="127">
                  <c:v>543.9</c:v>
                </c:pt>
                <c:pt idx="128">
                  <c:v>572.6</c:v>
                </c:pt>
                <c:pt idx="129">
                  <c:v>575.6</c:v>
                </c:pt>
                <c:pt idx="130">
                  <c:v>559.5</c:v>
                </c:pt>
                <c:pt idx="131">
                  <c:v>628.5</c:v>
                </c:pt>
                <c:pt idx="132">
                  <c:v>471.9</c:v>
                </c:pt>
                <c:pt idx="133">
                  <c:v>511.2</c:v>
                </c:pt>
                <c:pt idx="134">
                  <c:v>424.1</c:v>
                </c:pt>
                <c:pt idx="135">
                  <c:v>478.6</c:v>
                </c:pt>
                <c:pt idx="136">
                  <c:v>580.6</c:v>
                </c:pt>
                <c:pt idx="137">
                  <c:v>674</c:v>
                </c:pt>
                <c:pt idx="138">
                  <c:v>435.5</c:v>
                </c:pt>
                <c:pt idx="139">
                  <c:v>430</c:v>
                </c:pt>
                <c:pt idx="140">
                  <c:v>570.5</c:v>
                </c:pt>
                <c:pt idx="141">
                  <c:v>616.79999999999995</c:v>
                </c:pt>
                <c:pt idx="142">
                  <c:v>710.2</c:v>
                </c:pt>
                <c:pt idx="143">
                  <c:v>365.4</c:v>
                </c:pt>
                <c:pt idx="144">
                  <c:v>710</c:v>
                </c:pt>
                <c:pt idx="145">
                  <c:v>758.5</c:v>
                </c:pt>
                <c:pt idx="146">
                  <c:v>509.4</c:v>
                </c:pt>
                <c:pt idx="147">
                  <c:v>614.70000000000005</c:v>
                </c:pt>
                <c:pt idx="148">
                  <c:v>566.9</c:v>
                </c:pt>
                <c:pt idx="149">
                  <c:v>540.5</c:v>
                </c:pt>
                <c:pt idx="150">
                  <c:v>674</c:v>
                </c:pt>
                <c:pt idx="151">
                  <c:v>397.7</c:v>
                </c:pt>
                <c:pt idx="152">
                  <c:v>442.7</c:v>
                </c:pt>
                <c:pt idx="153">
                  <c:v>408.5</c:v>
                </c:pt>
                <c:pt idx="154">
                  <c:v>435.4</c:v>
                </c:pt>
                <c:pt idx="155">
                  <c:v>598.20000000000005</c:v>
                </c:pt>
                <c:pt idx="156">
                  <c:v>638.20000000000005</c:v>
                </c:pt>
                <c:pt idx="157">
                  <c:v>718.7</c:v>
                </c:pt>
                <c:pt idx="158">
                  <c:v>413.6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63-4640-AA21-ACD344BF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6906256"/>
        <c:axId val="-966898080"/>
      </c:scatterChart>
      <c:valAx>
        <c:axId val="-96690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Leisure-Time Physical Inactivity (2014)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66898080"/>
        <c:crosses val="autoZero"/>
        <c:crossBetween val="midCat"/>
      </c:valAx>
      <c:valAx>
        <c:axId val="-96689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Cardiovascular Death Rates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66906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Annual Average Ambient Concentrations of PM2.5 Vs. Total Cardiovascular Mortality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rendlineType val="linear"/>
            <c:dispRSqr val="0"/>
            <c:dispEq val="0"/>
          </c:trendline>
          <c:xVal>
            <c:numRef>
              <c:f>'[CVD Death Data Charts.xlsx]Original Data'!$L$4:$L$162</c:f>
              <c:numCache>
                <c:formatCode>General</c:formatCode>
                <c:ptCount val="159"/>
                <c:pt idx="0">
                  <c:v>10.6</c:v>
                </c:pt>
                <c:pt idx="1">
                  <c:v>10.4</c:v>
                </c:pt>
                <c:pt idx="2">
                  <c:v>10.4</c:v>
                </c:pt>
                <c:pt idx="3">
                  <c:v>10.8</c:v>
                </c:pt>
                <c:pt idx="4">
                  <c:v>11.4</c:v>
                </c:pt>
                <c:pt idx="5">
                  <c:v>10.4</c:v>
                </c:pt>
                <c:pt idx="6">
                  <c:v>11.1</c:v>
                </c:pt>
                <c:pt idx="7">
                  <c:v>11.2</c:v>
                </c:pt>
                <c:pt idx="8">
                  <c:v>10.7</c:v>
                </c:pt>
                <c:pt idx="9">
                  <c:v>10.8</c:v>
                </c:pt>
                <c:pt idx="10">
                  <c:v>11.3</c:v>
                </c:pt>
                <c:pt idx="11">
                  <c:v>11</c:v>
                </c:pt>
                <c:pt idx="12">
                  <c:v>9.5</c:v>
                </c:pt>
                <c:pt idx="13">
                  <c:v>10.7</c:v>
                </c:pt>
                <c:pt idx="14">
                  <c:v>10.3</c:v>
                </c:pt>
                <c:pt idx="15">
                  <c:v>10.6</c:v>
                </c:pt>
                <c:pt idx="16">
                  <c:v>11</c:v>
                </c:pt>
                <c:pt idx="17">
                  <c:v>11.3</c:v>
                </c:pt>
                <c:pt idx="18">
                  <c:v>10.6</c:v>
                </c:pt>
                <c:pt idx="19">
                  <c:v>9</c:v>
                </c:pt>
                <c:pt idx="20">
                  <c:v>10.5</c:v>
                </c:pt>
                <c:pt idx="21">
                  <c:v>11.1</c:v>
                </c:pt>
                <c:pt idx="22">
                  <c:v>11</c:v>
                </c:pt>
                <c:pt idx="23">
                  <c:v>8.9</c:v>
                </c:pt>
                <c:pt idx="24">
                  <c:v>9.9</c:v>
                </c:pt>
                <c:pt idx="25">
                  <c:v>11.5</c:v>
                </c:pt>
                <c:pt idx="26">
                  <c:v>10.9</c:v>
                </c:pt>
                <c:pt idx="27">
                  <c:v>11.2</c:v>
                </c:pt>
                <c:pt idx="28">
                  <c:v>11</c:v>
                </c:pt>
                <c:pt idx="29">
                  <c:v>10.5</c:v>
                </c:pt>
                <c:pt idx="30">
                  <c:v>11.5</c:v>
                </c:pt>
                <c:pt idx="31">
                  <c:v>9.6</c:v>
                </c:pt>
                <c:pt idx="32">
                  <c:v>10.5</c:v>
                </c:pt>
                <c:pt idx="33">
                  <c:v>10.8</c:v>
                </c:pt>
                <c:pt idx="34">
                  <c:v>11</c:v>
                </c:pt>
                <c:pt idx="35">
                  <c:v>11.2</c:v>
                </c:pt>
                <c:pt idx="36">
                  <c:v>10.7</c:v>
                </c:pt>
                <c:pt idx="37">
                  <c:v>11.3</c:v>
                </c:pt>
                <c:pt idx="38">
                  <c:v>11.4</c:v>
                </c:pt>
                <c:pt idx="39">
                  <c:v>11</c:v>
                </c:pt>
                <c:pt idx="40">
                  <c:v>10.5</c:v>
                </c:pt>
                <c:pt idx="41">
                  <c:v>10</c:v>
                </c:pt>
                <c:pt idx="42">
                  <c:v>10.9</c:v>
                </c:pt>
                <c:pt idx="43">
                  <c:v>10.199999999999999</c:v>
                </c:pt>
                <c:pt idx="44">
                  <c:v>11.1</c:v>
                </c:pt>
                <c:pt idx="45">
                  <c:v>11.2</c:v>
                </c:pt>
                <c:pt idx="46">
                  <c:v>10.7</c:v>
                </c:pt>
                <c:pt idx="47">
                  <c:v>11.4</c:v>
                </c:pt>
                <c:pt idx="48">
                  <c:v>10.8</c:v>
                </c:pt>
                <c:pt idx="49">
                  <c:v>9.5</c:v>
                </c:pt>
                <c:pt idx="50">
                  <c:v>10.4</c:v>
                </c:pt>
                <c:pt idx="51">
                  <c:v>10.6</c:v>
                </c:pt>
                <c:pt idx="52">
                  <c:v>10.7</c:v>
                </c:pt>
                <c:pt idx="53">
                  <c:v>10.4</c:v>
                </c:pt>
                <c:pt idx="54">
                  <c:v>9.4</c:v>
                </c:pt>
                <c:pt idx="55">
                  <c:v>11.5</c:v>
                </c:pt>
                <c:pt idx="56">
                  <c:v>10.9</c:v>
                </c:pt>
                <c:pt idx="57">
                  <c:v>11.2</c:v>
                </c:pt>
                <c:pt idx="58">
                  <c:v>10.5</c:v>
                </c:pt>
                <c:pt idx="59">
                  <c:v>12</c:v>
                </c:pt>
                <c:pt idx="60">
                  <c:v>9.9</c:v>
                </c:pt>
                <c:pt idx="61">
                  <c:v>10.6</c:v>
                </c:pt>
                <c:pt idx="62">
                  <c:v>8.9</c:v>
                </c:pt>
                <c:pt idx="63">
                  <c:v>11</c:v>
                </c:pt>
                <c:pt idx="64">
                  <c:v>11.1</c:v>
                </c:pt>
                <c:pt idx="65">
                  <c:v>11.1</c:v>
                </c:pt>
                <c:pt idx="66">
                  <c:v>11.2</c:v>
                </c:pt>
                <c:pt idx="67">
                  <c:v>9.7000000000000011</c:v>
                </c:pt>
                <c:pt idx="68">
                  <c:v>10.5</c:v>
                </c:pt>
                <c:pt idx="69">
                  <c:v>10.9</c:v>
                </c:pt>
                <c:pt idx="70">
                  <c:v>10.7</c:v>
                </c:pt>
                <c:pt idx="71">
                  <c:v>11.3</c:v>
                </c:pt>
                <c:pt idx="72">
                  <c:v>10.6</c:v>
                </c:pt>
                <c:pt idx="73">
                  <c:v>10.8</c:v>
                </c:pt>
                <c:pt idx="74">
                  <c:v>11.7</c:v>
                </c:pt>
                <c:pt idx="75">
                  <c:v>11.3</c:v>
                </c:pt>
                <c:pt idx="76">
                  <c:v>10.6</c:v>
                </c:pt>
                <c:pt idx="77">
                  <c:v>11</c:v>
                </c:pt>
                <c:pt idx="78">
                  <c:v>11.3</c:v>
                </c:pt>
                <c:pt idx="79">
                  <c:v>10.6</c:v>
                </c:pt>
                <c:pt idx="80">
                  <c:v>11</c:v>
                </c:pt>
                <c:pt idx="81">
                  <c:v>10.4</c:v>
                </c:pt>
                <c:pt idx="82">
                  <c:v>10.8</c:v>
                </c:pt>
                <c:pt idx="83">
                  <c:v>11.6</c:v>
                </c:pt>
                <c:pt idx="84">
                  <c:v>11.2</c:v>
                </c:pt>
                <c:pt idx="85">
                  <c:v>10.1</c:v>
                </c:pt>
                <c:pt idx="86">
                  <c:v>11.2</c:v>
                </c:pt>
                <c:pt idx="87">
                  <c:v>11.2</c:v>
                </c:pt>
                <c:pt idx="88">
                  <c:v>10.199999999999999</c:v>
                </c:pt>
                <c:pt idx="89">
                  <c:v>10.4</c:v>
                </c:pt>
                <c:pt idx="90">
                  <c:v>10.199999999999999</c:v>
                </c:pt>
                <c:pt idx="91">
                  <c:v>10.4</c:v>
                </c:pt>
                <c:pt idx="92">
                  <c:v>9.6</c:v>
                </c:pt>
                <c:pt idx="93">
                  <c:v>11.4</c:v>
                </c:pt>
                <c:pt idx="94">
                  <c:v>10.9</c:v>
                </c:pt>
                <c:pt idx="95">
                  <c:v>11</c:v>
                </c:pt>
                <c:pt idx="96">
                  <c:v>10.9</c:v>
                </c:pt>
                <c:pt idx="97">
                  <c:v>9.4</c:v>
                </c:pt>
                <c:pt idx="98">
                  <c:v>11</c:v>
                </c:pt>
                <c:pt idx="99">
                  <c:v>10.6</c:v>
                </c:pt>
                <c:pt idx="100">
                  <c:v>11.1</c:v>
                </c:pt>
                <c:pt idx="101">
                  <c:v>11.5</c:v>
                </c:pt>
                <c:pt idx="102">
                  <c:v>10.7</c:v>
                </c:pt>
                <c:pt idx="103">
                  <c:v>11.3</c:v>
                </c:pt>
                <c:pt idx="104">
                  <c:v>10.5</c:v>
                </c:pt>
                <c:pt idx="105">
                  <c:v>11.9</c:v>
                </c:pt>
                <c:pt idx="106">
                  <c:v>11.5</c:v>
                </c:pt>
                <c:pt idx="107">
                  <c:v>11.1</c:v>
                </c:pt>
                <c:pt idx="108">
                  <c:v>10.9</c:v>
                </c:pt>
                <c:pt idx="109">
                  <c:v>10.7</c:v>
                </c:pt>
                <c:pt idx="110">
                  <c:v>11.5</c:v>
                </c:pt>
                <c:pt idx="111">
                  <c:v>10.199999999999999</c:v>
                </c:pt>
                <c:pt idx="112">
                  <c:v>10.1</c:v>
                </c:pt>
                <c:pt idx="113">
                  <c:v>11.1</c:v>
                </c:pt>
                <c:pt idx="114">
                  <c:v>10.9</c:v>
                </c:pt>
                <c:pt idx="115">
                  <c:v>11</c:v>
                </c:pt>
                <c:pt idx="116">
                  <c:v>11.3</c:v>
                </c:pt>
                <c:pt idx="117">
                  <c:v>10.9</c:v>
                </c:pt>
                <c:pt idx="118">
                  <c:v>8.8000000000000007</c:v>
                </c:pt>
                <c:pt idx="119">
                  <c:v>10.7</c:v>
                </c:pt>
                <c:pt idx="120">
                  <c:v>11.3</c:v>
                </c:pt>
                <c:pt idx="121">
                  <c:v>11.6</c:v>
                </c:pt>
                <c:pt idx="122">
                  <c:v>11.1</c:v>
                </c:pt>
                <c:pt idx="123">
                  <c:v>10.4</c:v>
                </c:pt>
                <c:pt idx="124">
                  <c:v>10.4</c:v>
                </c:pt>
                <c:pt idx="125">
                  <c:v>11.3</c:v>
                </c:pt>
                <c:pt idx="126">
                  <c:v>9.8000000000000007</c:v>
                </c:pt>
                <c:pt idx="127">
                  <c:v>11</c:v>
                </c:pt>
                <c:pt idx="128">
                  <c:v>11.4</c:v>
                </c:pt>
                <c:pt idx="129">
                  <c:v>11</c:v>
                </c:pt>
                <c:pt idx="130">
                  <c:v>10.5</c:v>
                </c:pt>
                <c:pt idx="131">
                  <c:v>10.6</c:v>
                </c:pt>
                <c:pt idx="132">
                  <c:v>11.2</c:v>
                </c:pt>
                <c:pt idx="133">
                  <c:v>10.8</c:v>
                </c:pt>
                <c:pt idx="134">
                  <c:v>10.9</c:v>
                </c:pt>
                <c:pt idx="135">
                  <c:v>11.2</c:v>
                </c:pt>
                <c:pt idx="136">
                  <c:v>10.9</c:v>
                </c:pt>
                <c:pt idx="137">
                  <c:v>10.7</c:v>
                </c:pt>
                <c:pt idx="138">
                  <c:v>8.7000000000000011</c:v>
                </c:pt>
                <c:pt idx="139">
                  <c:v>10.6</c:v>
                </c:pt>
                <c:pt idx="140">
                  <c:v>11.2</c:v>
                </c:pt>
                <c:pt idx="141">
                  <c:v>10.7</c:v>
                </c:pt>
                <c:pt idx="142">
                  <c:v>11.2</c:v>
                </c:pt>
                <c:pt idx="143">
                  <c:v>9</c:v>
                </c:pt>
                <c:pt idx="144">
                  <c:v>11.2</c:v>
                </c:pt>
                <c:pt idx="145">
                  <c:v>11</c:v>
                </c:pt>
                <c:pt idx="146">
                  <c:v>11.4</c:v>
                </c:pt>
                <c:pt idx="147">
                  <c:v>10.1</c:v>
                </c:pt>
                <c:pt idx="148">
                  <c:v>10.8</c:v>
                </c:pt>
                <c:pt idx="149">
                  <c:v>10.8</c:v>
                </c:pt>
                <c:pt idx="150">
                  <c:v>10.199999999999999</c:v>
                </c:pt>
                <c:pt idx="151">
                  <c:v>10.9</c:v>
                </c:pt>
                <c:pt idx="152">
                  <c:v>10.7</c:v>
                </c:pt>
                <c:pt idx="153">
                  <c:v>9.4</c:v>
                </c:pt>
                <c:pt idx="154">
                  <c:v>10.9</c:v>
                </c:pt>
                <c:pt idx="155">
                  <c:v>10.9</c:v>
                </c:pt>
                <c:pt idx="156">
                  <c:v>10.6</c:v>
                </c:pt>
                <c:pt idx="157">
                  <c:v>11.3</c:v>
                </c:pt>
                <c:pt idx="158">
                  <c:v>11</c:v>
                </c:pt>
              </c:numCache>
            </c:numRef>
          </c:xVal>
          <c:yVal>
            <c:numRef>
              <c:f>'[CVD Death Data Charts.xlsx]Original Data'!$B$4:$B$162</c:f>
              <c:numCache>
                <c:formatCode>General</c:formatCode>
                <c:ptCount val="159"/>
                <c:pt idx="0">
                  <c:v>619.4</c:v>
                </c:pt>
                <c:pt idx="1">
                  <c:v>510.7</c:v>
                </c:pt>
                <c:pt idx="2">
                  <c:v>657</c:v>
                </c:pt>
                <c:pt idx="3">
                  <c:v>421.3</c:v>
                </c:pt>
                <c:pt idx="4">
                  <c:v>590</c:v>
                </c:pt>
                <c:pt idx="5">
                  <c:v>450.3</c:v>
                </c:pt>
                <c:pt idx="6">
                  <c:v>438.1</c:v>
                </c:pt>
                <c:pt idx="7">
                  <c:v>501.2</c:v>
                </c:pt>
                <c:pt idx="8">
                  <c:v>654.29999999999995</c:v>
                </c:pt>
                <c:pt idx="9">
                  <c:v>609.1</c:v>
                </c:pt>
                <c:pt idx="10">
                  <c:v>685</c:v>
                </c:pt>
                <c:pt idx="11">
                  <c:v>484.9</c:v>
                </c:pt>
                <c:pt idx="12">
                  <c:v>498</c:v>
                </c:pt>
                <c:pt idx="13">
                  <c:v>591.20000000000005</c:v>
                </c:pt>
                <c:pt idx="14">
                  <c:v>449.1</c:v>
                </c:pt>
                <c:pt idx="15">
                  <c:v>524.5</c:v>
                </c:pt>
                <c:pt idx="16">
                  <c:v>580.1</c:v>
                </c:pt>
                <c:pt idx="17">
                  <c:v>558.20000000000005</c:v>
                </c:pt>
                <c:pt idx="18">
                  <c:v>625.9</c:v>
                </c:pt>
                <c:pt idx="19">
                  <c:v>499.5</c:v>
                </c:pt>
                <c:pt idx="20">
                  <c:v>777.2</c:v>
                </c:pt>
                <c:pt idx="21">
                  <c:v>570.9</c:v>
                </c:pt>
                <c:pt idx="22">
                  <c:v>473.2</c:v>
                </c:pt>
                <c:pt idx="23">
                  <c:v>348.8</c:v>
                </c:pt>
                <c:pt idx="24">
                  <c:v>467.1</c:v>
                </c:pt>
                <c:pt idx="25">
                  <c:v>833.3</c:v>
                </c:pt>
                <c:pt idx="26">
                  <c:v>635.29999999999995</c:v>
                </c:pt>
                <c:pt idx="27">
                  <c:v>387</c:v>
                </c:pt>
                <c:pt idx="28">
                  <c:v>455.5</c:v>
                </c:pt>
                <c:pt idx="29">
                  <c:v>488.2</c:v>
                </c:pt>
                <c:pt idx="30">
                  <c:v>510</c:v>
                </c:pt>
                <c:pt idx="31">
                  <c:v>803.7</c:v>
                </c:pt>
                <c:pt idx="32">
                  <c:v>378.8</c:v>
                </c:pt>
                <c:pt idx="33">
                  <c:v>565.29999999999995</c:v>
                </c:pt>
                <c:pt idx="34">
                  <c:v>524.20000000000005</c:v>
                </c:pt>
                <c:pt idx="35">
                  <c:v>369.2</c:v>
                </c:pt>
                <c:pt idx="36">
                  <c:v>563.20000000000005</c:v>
                </c:pt>
                <c:pt idx="37">
                  <c:v>456.1</c:v>
                </c:pt>
                <c:pt idx="38">
                  <c:v>491.5</c:v>
                </c:pt>
                <c:pt idx="39">
                  <c:v>506.2</c:v>
                </c:pt>
                <c:pt idx="40">
                  <c:v>567.79999999999995</c:v>
                </c:pt>
                <c:pt idx="41">
                  <c:v>439.4</c:v>
                </c:pt>
                <c:pt idx="42">
                  <c:v>535.79999999999995</c:v>
                </c:pt>
                <c:pt idx="43">
                  <c:v>381.7</c:v>
                </c:pt>
                <c:pt idx="44">
                  <c:v>594</c:v>
                </c:pt>
                <c:pt idx="45">
                  <c:v>562.70000000000005</c:v>
                </c:pt>
                <c:pt idx="46">
                  <c:v>512.1</c:v>
                </c:pt>
                <c:pt idx="47">
                  <c:v>475.9</c:v>
                </c:pt>
                <c:pt idx="48">
                  <c:v>612.79999999999995</c:v>
                </c:pt>
                <c:pt idx="49">
                  <c:v>485.6</c:v>
                </c:pt>
                <c:pt idx="50">
                  <c:v>476.1</c:v>
                </c:pt>
                <c:pt idx="51">
                  <c:v>611.1</c:v>
                </c:pt>
                <c:pt idx="52">
                  <c:v>644.1</c:v>
                </c:pt>
                <c:pt idx="53">
                  <c:v>565.9</c:v>
                </c:pt>
                <c:pt idx="54">
                  <c:v>437.8</c:v>
                </c:pt>
                <c:pt idx="55">
                  <c:v>354.2</c:v>
                </c:pt>
                <c:pt idx="56">
                  <c:v>578.1</c:v>
                </c:pt>
                <c:pt idx="57">
                  <c:v>373.5</c:v>
                </c:pt>
                <c:pt idx="58">
                  <c:v>601.29999999999995</c:v>
                </c:pt>
                <c:pt idx="59">
                  <c:v>416.3</c:v>
                </c:pt>
                <c:pt idx="60">
                  <c:v>449.7</c:v>
                </c:pt>
                <c:pt idx="61">
                  <c:v>602.1</c:v>
                </c:pt>
                <c:pt idx="62">
                  <c:v>430.1</c:v>
                </c:pt>
                <c:pt idx="63">
                  <c:v>540</c:v>
                </c:pt>
                <c:pt idx="64">
                  <c:v>494.3</c:v>
                </c:pt>
                <c:pt idx="65">
                  <c:v>416</c:v>
                </c:pt>
                <c:pt idx="66">
                  <c:v>362</c:v>
                </c:pt>
                <c:pt idx="67">
                  <c:v>393</c:v>
                </c:pt>
                <c:pt idx="68">
                  <c:v>387.3</c:v>
                </c:pt>
                <c:pt idx="69">
                  <c:v>591.9</c:v>
                </c:pt>
                <c:pt idx="70">
                  <c:v>627.4</c:v>
                </c:pt>
                <c:pt idx="71">
                  <c:v>412.5</c:v>
                </c:pt>
                <c:pt idx="72">
                  <c:v>515.9</c:v>
                </c:pt>
                <c:pt idx="73">
                  <c:v>535.29999999999995</c:v>
                </c:pt>
                <c:pt idx="74">
                  <c:v>453.2</c:v>
                </c:pt>
                <c:pt idx="75">
                  <c:v>478.1</c:v>
                </c:pt>
                <c:pt idx="76">
                  <c:v>515.5</c:v>
                </c:pt>
                <c:pt idx="77">
                  <c:v>550.70000000000005</c:v>
                </c:pt>
                <c:pt idx="78">
                  <c:v>544</c:v>
                </c:pt>
                <c:pt idx="79">
                  <c:v>866.9</c:v>
                </c:pt>
                <c:pt idx="80">
                  <c:v>617.4</c:v>
                </c:pt>
                <c:pt idx="81">
                  <c:v>502</c:v>
                </c:pt>
                <c:pt idx="82">
                  <c:v>530.1</c:v>
                </c:pt>
                <c:pt idx="83">
                  <c:v>413.9</c:v>
                </c:pt>
                <c:pt idx="84">
                  <c:v>596.1</c:v>
                </c:pt>
                <c:pt idx="85">
                  <c:v>482.7</c:v>
                </c:pt>
                <c:pt idx="86">
                  <c:v>554.20000000000005</c:v>
                </c:pt>
                <c:pt idx="87">
                  <c:v>483.4</c:v>
                </c:pt>
                <c:pt idx="88">
                  <c:v>490</c:v>
                </c:pt>
                <c:pt idx="89">
                  <c:v>530</c:v>
                </c:pt>
                <c:pt idx="90">
                  <c:v>496.4</c:v>
                </c:pt>
                <c:pt idx="91">
                  <c:v>541.70000000000005</c:v>
                </c:pt>
                <c:pt idx="92">
                  <c:v>486.4</c:v>
                </c:pt>
                <c:pt idx="93">
                  <c:v>724.4</c:v>
                </c:pt>
                <c:pt idx="94">
                  <c:v>568.1</c:v>
                </c:pt>
                <c:pt idx="95">
                  <c:v>522</c:v>
                </c:pt>
                <c:pt idx="96">
                  <c:v>527.1</c:v>
                </c:pt>
                <c:pt idx="97">
                  <c:v>302.8</c:v>
                </c:pt>
                <c:pt idx="98">
                  <c:v>663.3</c:v>
                </c:pt>
                <c:pt idx="99">
                  <c:v>510.2</c:v>
                </c:pt>
                <c:pt idx="100">
                  <c:v>554.6</c:v>
                </c:pt>
                <c:pt idx="101">
                  <c:v>435.5</c:v>
                </c:pt>
                <c:pt idx="102">
                  <c:v>621.5</c:v>
                </c:pt>
                <c:pt idx="103">
                  <c:v>545.29999999999995</c:v>
                </c:pt>
                <c:pt idx="104">
                  <c:v>545.79999999999995</c:v>
                </c:pt>
                <c:pt idx="105">
                  <c:v>622.29999999999995</c:v>
                </c:pt>
                <c:pt idx="106">
                  <c:v>468.6</c:v>
                </c:pt>
                <c:pt idx="107">
                  <c:v>333</c:v>
                </c:pt>
                <c:pt idx="108">
                  <c:v>406.7</c:v>
                </c:pt>
                <c:pt idx="109">
                  <c:v>430.1</c:v>
                </c:pt>
                <c:pt idx="110">
                  <c:v>689.3</c:v>
                </c:pt>
                <c:pt idx="111">
                  <c:v>502.7</c:v>
                </c:pt>
                <c:pt idx="112">
                  <c:v>537.70000000000005</c:v>
                </c:pt>
                <c:pt idx="113">
                  <c:v>535.5</c:v>
                </c:pt>
                <c:pt idx="114">
                  <c:v>658.8</c:v>
                </c:pt>
                <c:pt idx="115">
                  <c:v>508.7</c:v>
                </c:pt>
                <c:pt idx="116">
                  <c:v>508.4</c:v>
                </c:pt>
                <c:pt idx="117">
                  <c:v>345.8</c:v>
                </c:pt>
                <c:pt idx="118">
                  <c:v>411.5</c:v>
                </c:pt>
                <c:pt idx="119">
                  <c:v>550.9</c:v>
                </c:pt>
                <c:pt idx="120">
                  <c:v>549.5</c:v>
                </c:pt>
                <c:pt idx="121">
                  <c:v>400.4</c:v>
                </c:pt>
                <c:pt idx="122">
                  <c:v>356</c:v>
                </c:pt>
                <c:pt idx="123">
                  <c:v>605.29999999999995</c:v>
                </c:pt>
                <c:pt idx="124">
                  <c:v>559.1</c:v>
                </c:pt>
                <c:pt idx="125">
                  <c:v>540.20000000000005</c:v>
                </c:pt>
                <c:pt idx="126">
                  <c:v>562.70000000000005</c:v>
                </c:pt>
                <c:pt idx="127">
                  <c:v>543.9</c:v>
                </c:pt>
                <c:pt idx="128">
                  <c:v>572.6</c:v>
                </c:pt>
                <c:pt idx="129">
                  <c:v>575.6</c:v>
                </c:pt>
                <c:pt idx="130">
                  <c:v>559.5</c:v>
                </c:pt>
                <c:pt idx="131">
                  <c:v>628.5</c:v>
                </c:pt>
                <c:pt idx="132">
                  <c:v>471.9</c:v>
                </c:pt>
                <c:pt idx="133">
                  <c:v>511.2</c:v>
                </c:pt>
                <c:pt idx="134">
                  <c:v>424.1</c:v>
                </c:pt>
                <c:pt idx="135">
                  <c:v>478.6</c:v>
                </c:pt>
                <c:pt idx="136">
                  <c:v>580.6</c:v>
                </c:pt>
                <c:pt idx="137">
                  <c:v>674</c:v>
                </c:pt>
                <c:pt idx="138">
                  <c:v>435.5</c:v>
                </c:pt>
                <c:pt idx="139">
                  <c:v>430</c:v>
                </c:pt>
                <c:pt idx="140">
                  <c:v>570.5</c:v>
                </c:pt>
                <c:pt idx="141">
                  <c:v>616.79999999999995</c:v>
                </c:pt>
                <c:pt idx="142">
                  <c:v>710.2</c:v>
                </c:pt>
                <c:pt idx="143">
                  <c:v>365.4</c:v>
                </c:pt>
                <c:pt idx="144">
                  <c:v>710</c:v>
                </c:pt>
                <c:pt idx="145">
                  <c:v>758.5</c:v>
                </c:pt>
                <c:pt idx="146">
                  <c:v>509.4</c:v>
                </c:pt>
                <c:pt idx="147">
                  <c:v>614.70000000000005</c:v>
                </c:pt>
                <c:pt idx="148">
                  <c:v>566.9</c:v>
                </c:pt>
                <c:pt idx="149">
                  <c:v>540.5</c:v>
                </c:pt>
                <c:pt idx="150">
                  <c:v>674</c:v>
                </c:pt>
                <c:pt idx="151">
                  <c:v>397.7</c:v>
                </c:pt>
                <c:pt idx="152">
                  <c:v>442.7</c:v>
                </c:pt>
                <c:pt idx="153">
                  <c:v>408.5</c:v>
                </c:pt>
                <c:pt idx="154">
                  <c:v>435.4</c:v>
                </c:pt>
                <c:pt idx="155">
                  <c:v>598.20000000000005</c:v>
                </c:pt>
                <c:pt idx="156">
                  <c:v>638.20000000000005</c:v>
                </c:pt>
                <c:pt idx="157">
                  <c:v>718.7</c:v>
                </c:pt>
                <c:pt idx="158">
                  <c:v>413.6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1D-4D4B-B99A-EB4310D68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6830384"/>
        <c:axId val="-966822192"/>
      </c:scatterChart>
      <c:valAx>
        <c:axId val="-96683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Annual Average Ambient Concentrations of PM2.5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66822192"/>
        <c:crosses val="autoZero"/>
        <c:crossBetween val="midCat"/>
      </c:valAx>
      <c:valAx>
        <c:axId val="-96682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Cardiovascualr Death Rates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96683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8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51206400" cy="7431525"/>
            <a:chOff x="0" y="0"/>
            <a:chExt cx="51206400" cy="743152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1206400" cy="7431525"/>
            </a:xfrm>
            <a:prstGeom prst="rect">
              <a:avLst/>
            </a:prstGeom>
            <a:solidFill>
              <a:srgbClr val="002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ugustaUniversity_S_REVERS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478" y="683836"/>
              <a:ext cx="6113939" cy="5910232"/>
            </a:xfrm>
            <a:prstGeom prst="rect">
              <a:avLst/>
            </a:prstGeom>
          </p:spPr>
        </p:pic>
      </p:grpSp>
      <p:sp>
        <p:nvSpPr>
          <p:cNvPr id="6" name="Title 3"/>
          <p:cNvSpPr>
            <a:spLocks/>
          </p:cNvSpPr>
          <p:nvPr userDrawn="1"/>
        </p:nvSpPr>
        <p:spPr bwMode="auto">
          <a:xfrm>
            <a:off x="9829801" y="2668765"/>
            <a:ext cx="39685675" cy="47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886" tIns="326940" rIns="653886" bIns="326940" anchor="t"/>
          <a:lstStyle/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66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Poster Title</a:t>
            </a:r>
          </a:p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5399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Author Names</a:t>
            </a:r>
          </a:p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5399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Augusta University Pharmacy, Augusta, Georgia</a:t>
            </a:r>
          </a:p>
          <a:p>
            <a:endParaRPr lang="en-US" sz="7799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37621" y="21237741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>
            <a:spAutoFit/>
          </a:bodyPr>
          <a:lstStyle/>
          <a:p>
            <a:pPr algn="ctr"/>
            <a:r>
              <a:rPr lang="en-US" sz="5399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1273" y="7924910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37621" y="7886701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053252" y="16699601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>
            <a:spAutoFit/>
          </a:bodyPr>
          <a:lstStyle/>
          <a:p>
            <a:pPr algn="ctr"/>
            <a:r>
              <a:rPr lang="en-US" sz="5399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CLINICAL IMPLICATIONS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297400" y="7924910"/>
            <a:ext cx="176022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029189" y="34938302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ACKNOWLEDGEMENTS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7061273" y="26403868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1975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51206400" cy="7431525"/>
            <a:chOff x="0" y="0"/>
            <a:chExt cx="51206400" cy="743152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1206400" cy="7431525"/>
            </a:xfrm>
            <a:prstGeom prst="rect">
              <a:avLst/>
            </a:prstGeom>
            <a:solidFill>
              <a:srgbClr val="002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ugustaUniversity_S_REVERS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478" y="683836"/>
              <a:ext cx="6113939" cy="5910232"/>
            </a:xfrm>
            <a:prstGeom prst="rect">
              <a:avLst/>
            </a:prstGeom>
          </p:spPr>
        </p:pic>
      </p:grpSp>
      <p:sp>
        <p:nvSpPr>
          <p:cNvPr id="6" name="Title 3"/>
          <p:cNvSpPr>
            <a:spLocks/>
          </p:cNvSpPr>
          <p:nvPr userDrawn="1"/>
        </p:nvSpPr>
        <p:spPr bwMode="auto">
          <a:xfrm>
            <a:off x="9829801" y="2668765"/>
            <a:ext cx="39685675" cy="47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886" tIns="326940" rIns="653886" bIns="326940" anchor="t"/>
          <a:lstStyle/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66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Poster Title</a:t>
            </a:r>
          </a:p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5399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Author Names</a:t>
            </a:r>
          </a:p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5399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Augusta University Pharmacy, Augusta, Georgia</a:t>
            </a:r>
          </a:p>
          <a:p>
            <a:endParaRPr lang="en-US" sz="7799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37621" y="21237741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>
            <a:spAutoFit/>
          </a:bodyPr>
          <a:lstStyle/>
          <a:p>
            <a:pPr algn="ctr"/>
            <a:r>
              <a:rPr lang="en-US" sz="5399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1273" y="7924910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37621" y="7886701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053252" y="16699601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>
            <a:spAutoFit/>
          </a:bodyPr>
          <a:lstStyle/>
          <a:p>
            <a:pPr algn="ctr"/>
            <a:r>
              <a:rPr lang="en-US" sz="5399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CLINICAL IMPLICATIONS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297400" y="7924910"/>
            <a:ext cx="176022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029189" y="34938302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ACKNOWLEDGEMENTS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7061273" y="26403868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2832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image" Target="../media/image3.png"/><Relationship Id="rId4" Type="http://schemas.openxmlformats.org/officeDocument/2006/relationships/chart" Target="../charts/chart1.xml"/><Relationship Id="rId9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51206400" cy="7431525"/>
            <a:chOff x="0" y="0"/>
            <a:chExt cx="51206400" cy="7431525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51206400" cy="7431525"/>
            </a:xfrm>
            <a:prstGeom prst="rect">
              <a:avLst/>
            </a:prstGeom>
            <a:solidFill>
              <a:srgbClr val="002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ugustaUniversity_S_REVERS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478" y="683836"/>
              <a:ext cx="6113939" cy="5910232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/>
          </p:cNvSpPr>
          <p:nvPr/>
        </p:nvSpPr>
        <p:spPr bwMode="auto">
          <a:xfrm>
            <a:off x="9829801" y="2668765"/>
            <a:ext cx="39685675" cy="47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886" tIns="326940" rIns="653886" bIns="326940" anchor="t"/>
          <a:lstStyle/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110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Socio-Economic Factors and Cardiovascular Disease Mortality</a:t>
            </a:r>
          </a:p>
          <a:p>
            <a:pPr>
              <a:spcBef>
                <a:spcPts val="1201"/>
              </a:spcBef>
              <a:spcAft>
                <a:spcPts val="1201"/>
              </a:spcAft>
            </a:pPr>
            <a:r>
              <a:rPr lang="en-US" sz="5399" dirty="0" err="1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Sanjana</a:t>
            </a:r>
            <a:r>
              <a:rPr lang="en-US" sz="5399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5399" dirty="0" err="1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Adepu</a:t>
            </a:r>
            <a:r>
              <a:rPr lang="en-US" sz="5399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, Augusta University Hull College of Business, Augusta, Georgia</a:t>
            </a:r>
          </a:p>
          <a:p>
            <a:endParaRPr lang="en-US" sz="7799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150" y="7924910"/>
            <a:ext cx="14736122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CONCLUSION/IMPLICATIONS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621" y="7886701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65286" y="7886701"/>
            <a:ext cx="176022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25A8E-31DF-BB40-8B6A-0F5755650402}"/>
              </a:ext>
            </a:extLst>
          </p:cNvPr>
          <p:cNvSpPr txBox="1"/>
          <p:nvPr/>
        </p:nvSpPr>
        <p:spPr>
          <a:xfrm>
            <a:off x="937620" y="9316312"/>
            <a:ext cx="13546415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(CVD) is the leading cause of 1 in every 3 deaths per year in Georgia (GA).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overall impact of multiple socioeconomic factors (SES) factors on CVD could lead to a better understanding of the determinants of population health.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 factors: 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Inactivity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Household Income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Health Insurance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4AAF7-D11E-9243-B100-6771ADAED72F}"/>
              </a:ext>
            </a:extLst>
          </p:cNvPr>
          <p:cNvSpPr txBox="1"/>
          <p:nvPr/>
        </p:nvSpPr>
        <p:spPr>
          <a:xfrm>
            <a:off x="35660150" y="36042136"/>
            <a:ext cx="13355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Mark Thompson, Thesis Advisor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Tim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Sadenwasser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Honors Program at Augusta University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7620" y="20786927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60150" y="30902985"/>
            <a:ext cx="14736122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REFERENCES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60150" y="34700252"/>
            <a:ext cx="14736122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ACKNOWLEDGEMENTS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1867" y="22097659"/>
            <a:ext cx="13334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County Level data for GA were obtained from Center for Disease and Control Prevention (CDC).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 model was estimated to identify the factors that explain CVD mortality rates in GA.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7619" y="28066268"/>
            <a:ext cx="13335000" cy="974435"/>
          </a:xfrm>
          <a:prstGeom prst="rect">
            <a:avLst/>
          </a:prstGeom>
          <a:solidFill>
            <a:srgbClr val="002741"/>
          </a:solidFill>
        </p:spPr>
        <p:txBody>
          <a:bodyPr wrap="square" lIns="142176" tIns="71089" rIns="142176" bIns="71089" rtlCol="0" anchor="t">
            <a:spAutoFit/>
          </a:bodyPr>
          <a:lstStyle/>
          <a:p>
            <a:pPr algn="ctr"/>
            <a:r>
              <a:rPr lang="en-US" sz="5399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HYPOTHESES</a:t>
            </a:r>
          </a:p>
        </p:txBody>
      </p:sp>
      <p:graphicFrame>
        <p:nvGraphicFramePr>
          <p:cNvPr id="27" name="Char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84567"/>
              </p:ext>
            </p:extLst>
          </p:nvPr>
        </p:nvGraphicFramePr>
        <p:xfrm>
          <a:off x="16165287" y="22283288"/>
          <a:ext cx="8637813" cy="599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01317"/>
              </p:ext>
            </p:extLst>
          </p:nvPr>
        </p:nvGraphicFramePr>
        <p:xfrm>
          <a:off x="25184100" y="15941568"/>
          <a:ext cx="8583386" cy="566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88790"/>
              </p:ext>
            </p:extLst>
          </p:nvPr>
        </p:nvGraphicFramePr>
        <p:xfrm>
          <a:off x="16165286" y="15903468"/>
          <a:ext cx="8637814" cy="566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har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6465"/>
              </p:ext>
            </p:extLst>
          </p:nvPr>
        </p:nvGraphicFramePr>
        <p:xfrm>
          <a:off x="25129669" y="22283287"/>
          <a:ext cx="8583386" cy="5998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28735"/>
              </p:ext>
            </p:extLst>
          </p:nvPr>
        </p:nvGraphicFramePr>
        <p:xfrm>
          <a:off x="53266087" y="24913814"/>
          <a:ext cx="17746553" cy="765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8" imgW="8372486" imgH="3676765" progId="Excel.Sheet.12">
                  <p:embed/>
                </p:oleObj>
              </mc:Choice>
              <mc:Fallback>
                <p:oleObj name="Worksheet" r:id="rId8" imgW="8372486" imgH="36767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266087" y="24913814"/>
                        <a:ext cx="17746553" cy="76541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7619" y="29150691"/>
            <a:ext cx="1333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CVD = C</a:t>
            </a:r>
            <a:r>
              <a:rPr lang="en-US" sz="4400" b="1" baseline="-25000" dirty="0">
                <a:latin typeface="Times New Roman" charset="0"/>
                <a:ea typeface="Times New Roman" charset="0"/>
                <a:cs typeface="Times New Roman" charset="0"/>
              </a:rPr>
              <a:t>0 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+ β</a:t>
            </a:r>
            <a:r>
              <a:rPr lang="en-US" sz="44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Inactivity</a:t>
            </a:r>
            <a:r>
              <a:rPr lang="en-US" sz="4400" b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+ β</a:t>
            </a:r>
            <a:r>
              <a:rPr lang="en-US" sz="44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Income+ β</a:t>
            </a:r>
            <a:r>
              <a:rPr lang="en-US" sz="4400" b="1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NoIns + β</a:t>
            </a:r>
            <a:r>
              <a:rPr lang="en-US" sz="4400" b="1" baseline="-25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AirQ</a:t>
            </a:r>
            <a:r>
              <a:rPr lang="en-US" sz="4400" b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+ 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7619" y="30548043"/>
            <a:ext cx="1333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4800" baseline="-25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&gt; 0, the higher percentage of populations that is inactive, the higher the CVD mortality rate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48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 &lt; 0, the higher the level of income, the lower the CVD mortality rate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48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 &gt; 0, the higher the level in percentage of population that is uninsured, the higher the CVD mortality rate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4800" baseline="-25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 &gt; 0, the higher the PM2.5 concentration for air quality, the higher the CVD mortality rate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0150" y="9316312"/>
            <a:ext cx="14736122" cy="2317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Physical Inactivity</a:t>
            </a:r>
          </a:p>
          <a:p>
            <a:pPr marL="3293669" lvl="1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Coefficient is positive marginally significant.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Median Household Income</a:t>
            </a:r>
          </a:p>
          <a:p>
            <a:pPr marL="3293669" lvl="1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Coefficient is negative and significant.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No Health Insurance</a:t>
            </a:r>
          </a:p>
          <a:p>
            <a:pPr marL="3293669" lvl="1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Coefficient is negative and insignificant.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Air Quality </a:t>
            </a:r>
          </a:p>
          <a:p>
            <a:pPr marL="3293669" lvl="1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Coefficient was positive and significant.</a:t>
            </a:r>
          </a:p>
          <a:p>
            <a:pPr marL="3293669" lvl="1" indent="-1143000">
              <a:buFont typeface="Arial" charset="0"/>
              <a:buChar char="•"/>
            </a:pP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0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Educating individuals on healthy lifestyles and balancing a work-life routine could improve population health.</a:t>
            </a:r>
          </a:p>
          <a:p>
            <a:pPr marL="1143000" indent="-1143000">
              <a:buFont typeface="Arial" charset="0"/>
              <a:buChar char="•"/>
            </a:pP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0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Reduced stresses from increased income levels may see improved population health.</a:t>
            </a:r>
          </a:p>
          <a:p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Environmental policies on air pollution regulations could possibly be made in response to the worsening of air quality.</a:t>
            </a:r>
          </a:p>
          <a:p>
            <a:pPr marL="3293669" lvl="1" indent="-1143000">
              <a:buFont typeface="Arial" charset="0"/>
              <a:buChar char="•"/>
            </a:pP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293669" lvl="1" indent="-1143000">
              <a:buFont typeface="Arial" charset="0"/>
              <a:buChar char="•"/>
            </a:pP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0150" y="32270700"/>
            <a:ext cx="14736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Centers for Disease Control and Prevention. (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n.d.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). </a:t>
            </a:r>
            <a:r>
              <a:rPr lang="en-US" sz="3200" i="1" dirty="0" err="1">
                <a:latin typeface="Times New Roman" charset="0"/>
                <a:ea typeface="Times New Roman" charset="0"/>
                <a:cs typeface="Times New Roman" charset="0"/>
              </a:rPr>
              <a:t>Interactice</a:t>
            </a:r>
            <a:r>
              <a:rPr lang="en-US" sz="3200" i="1" dirty="0">
                <a:latin typeface="Times New Roman" charset="0"/>
                <a:ea typeface="Times New Roman" charset="0"/>
                <a:cs typeface="Times New Roman" charset="0"/>
              </a:rPr>
              <a:t> Atlas of Heart Disease and Stroke Tables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. Retrieved from Centers for Disease Control and Prevention: https://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nccd.cdc.gov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DHDSPAtlas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Reports.aspx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45995"/>
              </p:ext>
            </p:extLst>
          </p:nvPr>
        </p:nvGraphicFramePr>
        <p:xfrm>
          <a:off x="16165286" y="9975354"/>
          <a:ext cx="17602200" cy="514111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27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2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805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Median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Total Cardiovascular Disease Death Rate per 100,000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527.35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524.5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866.9 - Jeff Davis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302.8 - Mcintosh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1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Physical Inactivity (2014)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(Percentages)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26.48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32.5 – Colquitt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 – Cobb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Income Level (in thousands of $) (2015)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42.61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39.6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97.9 – Forsyth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25.9 – Clay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 Health Insurance (under 65) (2015)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16.77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27.6 – Echols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10.4 – Harris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3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Air Quality (concentrations of PM2.5) (2014)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 – Fulton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8.7 – Towns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212258" y="9064302"/>
            <a:ext cx="17746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Table 1. Descriptive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165283" y="28954940"/>
                <a:ext cx="175477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i="1" dirty="0">
                    <a:latin typeface="Cambria Math" panose="02040503050406030204" pitchFamily="18" charset="0"/>
                  </a:rPr>
                  <a:t>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𝑪𝑽𝑫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𝟐𝟒𝟕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𝑰𝒏𝒂𝒄𝒕𝒊𝒗𝒊𝒕𝒚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𝑰𝒏𝒄𝒐𝒎𝒆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𝑵𝒐𝑰𝒏𝒔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𝑨𝒊𝒓𝑸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283" y="28954940"/>
                <a:ext cx="17547772" cy="1200329"/>
              </a:xfrm>
              <a:prstGeom prst="rect">
                <a:avLst/>
              </a:prstGeom>
              <a:blipFill>
                <a:blip r:embed="rId10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24213"/>
              </p:ext>
            </p:extLst>
          </p:nvPr>
        </p:nvGraphicFramePr>
        <p:xfrm>
          <a:off x="16188772" y="30597241"/>
          <a:ext cx="17555228" cy="674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7614">
                  <a:extLst>
                    <a:ext uri="{9D8B030D-6E8A-4147-A177-3AD203B41FA5}">
                      <a16:colId xmlns:a16="http://schemas.microsoft.com/office/drawing/2014/main" val="3693625095"/>
                    </a:ext>
                  </a:extLst>
                </a:gridCol>
                <a:gridCol w="8777614">
                  <a:extLst>
                    <a:ext uri="{9D8B030D-6E8A-4147-A177-3AD203B41FA5}">
                      <a16:colId xmlns:a16="http://schemas.microsoft.com/office/drawing/2014/main" val="1351817383"/>
                    </a:ext>
                  </a:extLst>
                </a:gridCol>
              </a:tblGrid>
              <a:tr h="8428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Regression</a:t>
                      </a:r>
                      <a:r>
                        <a:rPr lang="en-US" sz="3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115459"/>
                  </a:ext>
                </a:extLst>
              </a:tr>
              <a:tr h="842872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R</a:t>
                      </a:r>
                      <a:r>
                        <a:rPr lang="en-US" sz="3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Square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581973"/>
                  </a:ext>
                </a:extLst>
              </a:tr>
              <a:tr h="842872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90834"/>
                  </a:ext>
                </a:extLst>
              </a:tr>
              <a:tr h="842872"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(sample size)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989302"/>
                  </a:ext>
                </a:extLst>
              </a:tr>
              <a:tr h="842872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</a:t>
                      </a:r>
                      <a:r>
                        <a:rPr lang="en-US" sz="3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Inactivity P-Value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&lt;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39004"/>
                  </a:ext>
                </a:extLst>
              </a:tr>
              <a:tr h="842872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r>
                        <a:rPr lang="en-US" sz="3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P - Value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&lt; 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1282"/>
                  </a:ext>
                </a:extLst>
              </a:tr>
              <a:tr h="842872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Insurance P</a:t>
                      </a:r>
                      <a:r>
                        <a:rPr lang="en-US" sz="3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Value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&gt;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44027"/>
                  </a:ext>
                </a:extLst>
              </a:tr>
              <a:tr h="842872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Quality P-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&lt; 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3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6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93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615</Words>
  <Application>Microsoft Macintosh PowerPoint</Application>
  <PresentationFormat>Custom</PresentationFormat>
  <Paragraphs>107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Times New Roman</vt:lpstr>
      <vt:lpstr>Office Theme</vt:lpstr>
      <vt:lpstr>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Mellinger</dc:creator>
  <cp:lastModifiedBy>Adepu, Sanjana</cp:lastModifiedBy>
  <cp:revision>60</cp:revision>
  <cp:lastPrinted>2019-03-04T16:52:38Z</cp:lastPrinted>
  <dcterms:created xsi:type="dcterms:W3CDTF">2016-02-19T19:13:49Z</dcterms:created>
  <dcterms:modified xsi:type="dcterms:W3CDTF">2019-05-23T15:05:27Z</dcterms:modified>
</cp:coreProperties>
</file>