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90" r:id="rId3"/>
    <p:sldId id="291" r:id="rId4"/>
    <p:sldId id="287" r:id="rId5"/>
    <p:sldId id="258" r:id="rId6"/>
    <p:sldId id="260" r:id="rId7"/>
    <p:sldId id="256" r:id="rId8"/>
    <p:sldId id="261" r:id="rId9"/>
    <p:sldId id="257" r:id="rId10"/>
    <p:sldId id="259" r:id="rId11"/>
    <p:sldId id="262" r:id="rId12"/>
    <p:sldId id="263" r:id="rId13"/>
    <p:sldId id="304" r:id="rId14"/>
    <p:sldId id="305" r:id="rId15"/>
    <p:sldId id="309" r:id="rId16"/>
    <p:sldId id="310" r:id="rId17"/>
    <p:sldId id="293" r:id="rId18"/>
    <p:sldId id="294" r:id="rId19"/>
    <p:sldId id="292" r:id="rId20"/>
    <p:sldId id="295" r:id="rId21"/>
    <p:sldId id="296" r:id="rId22"/>
    <p:sldId id="297" r:id="rId23"/>
    <p:sldId id="299" r:id="rId24"/>
    <p:sldId id="298" r:id="rId25"/>
    <p:sldId id="300" r:id="rId26"/>
    <p:sldId id="301" r:id="rId27"/>
    <p:sldId id="303" r:id="rId28"/>
    <p:sldId id="302" r:id="rId29"/>
    <p:sldId id="306" r:id="rId30"/>
    <p:sldId id="307" r:id="rId31"/>
    <p:sldId id="308" r:id="rId32"/>
    <p:sldId id="311" r:id="rId33"/>
    <p:sldId id="31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554" y="96"/>
      </p:cViewPr>
      <p:guideLst>
        <p:guide orient="horz" pos="2160"/>
        <p:guide pos="288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0" y="3505200"/>
            <a:ext cx="5972175" cy="3133725"/>
          </a:xfrm>
          <a:prstGeom prst="rect">
            <a:avLst/>
          </a:prstGeom>
          <a:noFill/>
          <a:ln w="9525">
            <a:noFill/>
            <a:miter lim="800000"/>
            <a:headEnd/>
            <a:tailEnd/>
          </a:ln>
        </p:spPr>
      </p:pic>
      <p:cxnSp>
        <p:nvCxnSpPr>
          <p:cNvPr id="8" name="Straight Arrow Connector 7"/>
          <p:cNvCxnSpPr/>
          <p:nvPr/>
        </p:nvCxnSpPr>
        <p:spPr>
          <a:xfrm>
            <a:off x="1447800" y="38862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1001" y="2895600"/>
            <a:ext cx="2438400" cy="1200329"/>
          </a:xfrm>
          <a:prstGeom prst="rect">
            <a:avLst/>
          </a:prstGeom>
          <a:noFill/>
        </p:spPr>
        <p:txBody>
          <a:bodyPr wrap="square" rtlCol="0">
            <a:spAutoFit/>
          </a:bodyPr>
          <a:lstStyle/>
          <a:p>
            <a:r>
              <a:rPr lang="en-US" b="1" dirty="0"/>
              <a:t>Class labels </a:t>
            </a:r>
            <a:r>
              <a:rPr lang="en-US" dirty="0"/>
              <a:t>are in the first column</a:t>
            </a:r>
          </a:p>
          <a:p>
            <a:r>
              <a:rPr lang="en-US" dirty="0"/>
              <a:t>Either a 1 or 2</a:t>
            </a:r>
          </a:p>
          <a:p>
            <a:endParaRPr lang="en-US" dirty="0"/>
          </a:p>
        </p:txBody>
      </p:sp>
      <p:sp>
        <p:nvSpPr>
          <p:cNvPr id="10" name="TextBox 9"/>
          <p:cNvSpPr txBox="1"/>
          <p:nvPr/>
        </p:nvSpPr>
        <p:spPr>
          <a:xfrm>
            <a:off x="3200400" y="2057400"/>
            <a:ext cx="5638800" cy="646331"/>
          </a:xfrm>
          <a:prstGeom prst="rect">
            <a:avLst/>
          </a:prstGeom>
          <a:noFill/>
        </p:spPr>
        <p:txBody>
          <a:bodyPr wrap="square" rtlCol="0">
            <a:spAutoFit/>
          </a:bodyPr>
          <a:lstStyle/>
          <a:p>
            <a:r>
              <a:rPr lang="en-US" dirty="0"/>
              <a:t>The second column up to the last column are the </a:t>
            </a:r>
            <a:r>
              <a:rPr lang="en-US" b="1" dirty="0"/>
              <a:t>features</a:t>
            </a:r>
          </a:p>
          <a:p>
            <a:endParaRPr lang="en-US" dirty="0"/>
          </a:p>
        </p:txBody>
      </p:sp>
      <p:cxnSp>
        <p:nvCxnSpPr>
          <p:cNvPr id="11" name="Straight Arrow Connector 10"/>
          <p:cNvCxnSpPr/>
          <p:nvPr/>
        </p:nvCxnSpPr>
        <p:spPr>
          <a:xfrm>
            <a:off x="4648200" y="2514600"/>
            <a:ext cx="152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2514600"/>
            <a:ext cx="3276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364462"/>
            <a:ext cx="9296400" cy="4493538"/>
          </a:xfrm>
          <a:prstGeom prst="rect">
            <a:avLst/>
          </a:prstGeom>
        </p:spPr>
        <p:txBody>
          <a:bodyPr wrap="square">
            <a:spAutoFit/>
          </a:bodyPr>
          <a:lstStyle/>
          <a:p>
            <a:r>
              <a:rPr lang="en-US" sz="1100" dirty="0">
                <a:solidFill>
                  <a:srgbClr val="0000FF"/>
                </a:solidFill>
                <a:latin typeface="Courier New"/>
              </a:rPr>
              <a:t>function</a:t>
            </a:r>
            <a:r>
              <a:rPr lang="en-US" sz="1100" dirty="0">
                <a:solidFill>
                  <a:srgbClr val="000000"/>
                </a:solidFill>
                <a:latin typeface="Courier New"/>
              </a:rPr>
              <a:t>  </a:t>
            </a:r>
            <a:r>
              <a:rPr lang="en-US" sz="1100" dirty="0" err="1">
                <a:solidFill>
                  <a:srgbClr val="000000"/>
                </a:solidFill>
                <a:latin typeface="Courier New"/>
              </a:rPr>
              <a:t>feature_search_demo</a:t>
            </a:r>
            <a:r>
              <a:rPr lang="en-US" sz="1100" dirty="0">
                <a:solidFill>
                  <a:srgbClr val="000000"/>
                </a:solidFill>
                <a:latin typeface="Courier New"/>
              </a:rPr>
              <a:t>(data)</a:t>
            </a:r>
          </a:p>
          <a:p>
            <a:r>
              <a:rPr lang="en-US" sz="1100" dirty="0">
                <a:solidFill>
                  <a:srgbClr val="000000"/>
                </a:solidFill>
                <a:latin typeface="Courier New"/>
              </a:rPr>
              <a:t> </a:t>
            </a:r>
          </a:p>
          <a:p>
            <a:r>
              <a:rPr lang="en-US" sz="1100" dirty="0" err="1">
                <a:solidFill>
                  <a:srgbClr val="000000"/>
                </a:solidFill>
                <a:latin typeface="Courier New"/>
              </a:rPr>
              <a:t>current_set_of_features</a:t>
            </a:r>
            <a:r>
              <a:rPr lang="en-US" sz="1100" dirty="0">
                <a:solidFill>
                  <a:srgbClr val="000000"/>
                </a:solidFill>
                <a:latin typeface="Courier New"/>
              </a:rPr>
              <a:t> = []; </a:t>
            </a:r>
            <a:r>
              <a:rPr lang="en-US" sz="1100" dirty="0">
                <a:solidFill>
                  <a:srgbClr val="228B22"/>
                </a:solidFill>
                <a:latin typeface="Courier New"/>
              </a:rPr>
              <a:t>% Initialize an empty set</a:t>
            </a:r>
          </a:p>
          <a:p>
            <a:r>
              <a:rPr lang="en-US" sz="1100" dirty="0">
                <a:solidFill>
                  <a:srgbClr val="228B22"/>
                </a:solidFill>
                <a:latin typeface="Courier New"/>
              </a:rPr>
              <a:t> </a:t>
            </a:r>
          </a:p>
          <a:p>
            <a:r>
              <a:rPr lang="en-US" sz="1100" dirty="0">
                <a:solidFill>
                  <a:srgbClr val="0000FF"/>
                </a:solidFill>
                <a:latin typeface="Courier New"/>
              </a:rPr>
              <a:t>for</a:t>
            </a:r>
            <a:r>
              <a:rPr lang="en-US" sz="1100" dirty="0">
                <a:solidFill>
                  <a:srgbClr val="000000"/>
                </a:solidFill>
                <a:latin typeface="Courier New"/>
              </a:rPr>
              <a:t> </a:t>
            </a:r>
            <a:r>
              <a:rPr lang="en-US" sz="1100" dirty="0" err="1">
                <a:solidFill>
                  <a:srgbClr val="000000"/>
                </a:solidFill>
                <a:latin typeface="Courier New"/>
              </a:rPr>
              <a:t>i</a:t>
            </a:r>
            <a:r>
              <a:rPr lang="en-US" sz="1100" dirty="0">
                <a:solidFill>
                  <a:srgbClr val="000000"/>
                </a:solidFill>
                <a:latin typeface="Courier New"/>
              </a:rPr>
              <a:t> = 1 : size(data,2)-1 </a:t>
            </a:r>
          </a:p>
          <a:p>
            <a:r>
              <a:rPr lang="en-US" sz="1100" dirty="0">
                <a:solidFill>
                  <a:srgbClr val="000000"/>
                </a:solidFill>
                <a:latin typeface="Courier New"/>
              </a:rPr>
              <a:t>    </a:t>
            </a:r>
            <a:r>
              <a:rPr lang="en-US" sz="1100" dirty="0" err="1">
                <a:solidFill>
                  <a:srgbClr val="000000"/>
                </a:solidFill>
                <a:latin typeface="Courier New"/>
              </a:rPr>
              <a:t>disp</a:t>
            </a:r>
            <a:r>
              <a:rPr lang="en-US" sz="1100" dirty="0">
                <a:solidFill>
                  <a:srgbClr val="000000"/>
                </a:solidFill>
                <a:latin typeface="Courier New"/>
              </a:rPr>
              <a:t>([</a:t>
            </a:r>
            <a:r>
              <a:rPr lang="en-US" sz="1100" dirty="0">
                <a:solidFill>
                  <a:srgbClr val="A020F0"/>
                </a:solidFill>
                <a:latin typeface="Courier New"/>
              </a:rPr>
              <a:t>'On the '</a:t>
            </a:r>
            <a:r>
              <a:rPr lang="en-US" sz="1100" dirty="0">
                <a:solidFill>
                  <a:srgbClr val="000000"/>
                </a:solidFill>
                <a:latin typeface="Courier New"/>
              </a:rPr>
              <a:t>,num2str(</a:t>
            </a:r>
            <a:r>
              <a:rPr lang="en-US" sz="1100" dirty="0" err="1">
                <a:solidFill>
                  <a:srgbClr val="000000"/>
                </a:solidFill>
                <a:latin typeface="Courier New"/>
              </a:rPr>
              <a:t>i</a:t>
            </a:r>
            <a:r>
              <a:rPr lang="en-US" sz="1100" dirty="0">
                <a:solidFill>
                  <a:srgbClr val="000000"/>
                </a:solidFill>
                <a:latin typeface="Courier New"/>
              </a:rPr>
              <a:t>),</a:t>
            </a:r>
            <a:r>
              <a:rPr lang="en-US" sz="1100" dirty="0">
                <a:solidFill>
                  <a:srgbClr val="A020F0"/>
                </a:solidFill>
                <a:latin typeface="Courier New"/>
              </a:rPr>
              <a:t>'</a:t>
            </a:r>
            <a:r>
              <a:rPr lang="en-US" sz="1100" dirty="0" err="1">
                <a:solidFill>
                  <a:srgbClr val="A020F0"/>
                </a:solidFill>
                <a:latin typeface="Courier New"/>
              </a:rPr>
              <a:t>th</a:t>
            </a:r>
            <a:r>
              <a:rPr lang="en-US" sz="1100" dirty="0">
                <a:solidFill>
                  <a:srgbClr val="A020F0"/>
                </a:solidFill>
                <a:latin typeface="Courier New"/>
              </a:rPr>
              <a:t> level of the search tree'</a:t>
            </a:r>
            <a:r>
              <a:rPr lang="en-US" sz="1100" dirty="0">
                <a:solidFill>
                  <a:srgbClr val="000000"/>
                </a:solidFill>
                <a:latin typeface="Courier New"/>
              </a:rPr>
              <a:t>])</a:t>
            </a:r>
          </a:p>
          <a:p>
            <a:r>
              <a:rPr lang="en-US" sz="1100" dirty="0">
                <a:solidFill>
                  <a:srgbClr val="000000"/>
                </a:solidFill>
                <a:latin typeface="Courier New"/>
              </a:rPr>
              <a:t>    </a:t>
            </a:r>
            <a:r>
              <a:rPr lang="en-US" sz="1100" dirty="0" err="1">
                <a:solidFill>
                  <a:srgbClr val="000000"/>
                </a:solidFill>
                <a:latin typeface="Courier New"/>
              </a:rPr>
              <a:t>feature_to_add_at_this_level</a:t>
            </a:r>
            <a:r>
              <a:rPr lang="en-US" sz="1100" dirty="0">
                <a:solidFill>
                  <a:srgbClr val="000000"/>
                </a:solidFill>
                <a:latin typeface="Courier New"/>
              </a:rPr>
              <a:t> = [];</a:t>
            </a:r>
          </a:p>
          <a:p>
            <a:r>
              <a:rPr lang="en-US" sz="1100" dirty="0">
                <a:solidFill>
                  <a:srgbClr val="000000"/>
                </a:solidFill>
                <a:latin typeface="Courier New"/>
              </a:rPr>
              <a:t>    </a:t>
            </a:r>
            <a:r>
              <a:rPr lang="en-US" sz="1100" dirty="0" err="1">
                <a:solidFill>
                  <a:srgbClr val="000000"/>
                </a:solidFill>
                <a:latin typeface="Courier New"/>
              </a:rPr>
              <a:t>best_so_far_accuracy</a:t>
            </a:r>
            <a:r>
              <a:rPr lang="en-US" sz="1100" dirty="0">
                <a:solidFill>
                  <a:srgbClr val="000000"/>
                </a:solidFill>
                <a:latin typeface="Courier New"/>
              </a:rPr>
              <a:t>    = 0;    </a:t>
            </a:r>
          </a:p>
          <a:p>
            <a:r>
              <a:rPr lang="en-US" sz="1100" dirty="0">
                <a:solidFill>
                  <a:srgbClr val="000000"/>
                </a:solidFill>
                <a:latin typeface="Courier New"/>
              </a:rPr>
              <a:t>    </a:t>
            </a:r>
          </a:p>
          <a:p>
            <a:r>
              <a:rPr lang="en-US" sz="1100" dirty="0">
                <a:solidFill>
                  <a:srgbClr val="000000"/>
                </a:solidFill>
                <a:latin typeface="Courier New"/>
              </a:rPr>
              <a:t>     </a:t>
            </a:r>
            <a:r>
              <a:rPr lang="en-US" sz="1100" dirty="0">
                <a:solidFill>
                  <a:srgbClr val="0000FF"/>
                </a:solidFill>
                <a:latin typeface="Courier New"/>
              </a:rPr>
              <a:t>for</a:t>
            </a:r>
            <a:r>
              <a:rPr lang="en-US" sz="1100" dirty="0">
                <a:solidFill>
                  <a:srgbClr val="000000"/>
                </a:solidFill>
                <a:latin typeface="Courier New"/>
              </a:rPr>
              <a:t> k = 1 : size(data,2)-1 </a:t>
            </a:r>
          </a:p>
          <a:p>
            <a:r>
              <a:rPr lang="en-US" sz="1100" dirty="0">
                <a:solidFill>
                  <a:srgbClr val="000000"/>
                </a:solidFill>
                <a:latin typeface="Courier New"/>
              </a:rPr>
              <a:t>       </a:t>
            </a:r>
            <a:r>
              <a:rPr lang="en-US" sz="1100" dirty="0">
                <a:solidFill>
                  <a:srgbClr val="0000FF"/>
                </a:solidFill>
                <a:latin typeface="Courier New"/>
              </a:rPr>
              <a:t>if</a:t>
            </a:r>
            <a:r>
              <a:rPr lang="en-US" sz="1100" dirty="0">
                <a:solidFill>
                  <a:srgbClr val="000000"/>
                </a:solidFill>
                <a:latin typeface="Courier New"/>
              </a:rPr>
              <a:t> </a:t>
            </a:r>
            <a:r>
              <a:rPr lang="en-US" sz="1100" dirty="0" err="1">
                <a:solidFill>
                  <a:srgbClr val="000000"/>
                </a:solidFill>
                <a:latin typeface="Courier New"/>
              </a:rPr>
              <a:t>isempty</a:t>
            </a:r>
            <a:r>
              <a:rPr lang="en-US" sz="1100" dirty="0">
                <a:solidFill>
                  <a:srgbClr val="000000"/>
                </a:solidFill>
                <a:latin typeface="Courier New"/>
              </a:rPr>
              <a:t>(intersect(</a:t>
            </a:r>
            <a:r>
              <a:rPr lang="en-US" sz="1100" dirty="0" err="1">
                <a:solidFill>
                  <a:srgbClr val="000000"/>
                </a:solidFill>
                <a:latin typeface="Courier New"/>
              </a:rPr>
              <a:t>current_set_of_features,k</a:t>
            </a:r>
            <a:r>
              <a:rPr lang="en-US" sz="1100" dirty="0">
                <a:solidFill>
                  <a:srgbClr val="000000"/>
                </a:solidFill>
                <a:latin typeface="Courier New"/>
              </a:rPr>
              <a:t>)) </a:t>
            </a:r>
            <a:r>
              <a:rPr lang="en-US" sz="1100" dirty="0">
                <a:solidFill>
                  <a:srgbClr val="228B22"/>
                </a:solidFill>
                <a:latin typeface="Courier New"/>
              </a:rPr>
              <a:t>% Only consider adding, if not already added.</a:t>
            </a:r>
          </a:p>
          <a:p>
            <a:r>
              <a:rPr lang="en-US" sz="1100" dirty="0">
                <a:solidFill>
                  <a:srgbClr val="000000"/>
                </a:solidFill>
                <a:latin typeface="Courier New"/>
              </a:rPr>
              <a:t>        </a:t>
            </a:r>
            <a:r>
              <a:rPr lang="en-US" sz="1100" dirty="0" err="1">
                <a:solidFill>
                  <a:srgbClr val="000000"/>
                </a:solidFill>
                <a:latin typeface="Courier New"/>
              </a:rPr>
              <a:t>disp</a:t>
            </a:r>
            <a:r>
              <a:rPr lang="en-US" sz="1100" dirty="0">
                <a:solidFill>
                  <a:srgbClr val="000000"/>
                </a:solidFill>
                <a:latin typeface="Courier New"/>
              </a:rPr>
              <a:t>([</a:t>
            </a:r>
            <a:r>
              <a:rPr lang="en-US" sz="1100" dirty="0">
                <a:solidFill>
                  <a:srgbClr val="A020F0"/>
                </a:solidFill>
                <a:latin typeface="Courier New"/>
              </a:rPr>
              <a:t>'--Considering adding the '</a:t>
            </a:r>
            <a:r>
              <a:rPr lang="en-US" sz="1100" dirty="0">
                <a:solidFill>
                  <a:srgbClr val="000000"/>
                </a:solidFill>
                <a:latin typeface="Courier New"/>
              </a:rPr>
              <a:t>, num2str(k),</a:t>
            </a:r>
            <a:r>
              <a:rPr lang="en-US" sz="1100" dirty="0">
                <a:solidFill>
                  <a:srgbClr val="A020F0"/>
                </a:solidFill>
                <a:latin typeface="Courier New"/>
              </a:rPr>
              <a:t>' feature'</a:t>
            </a:r>
            <a:r>
              <a:rPr lang="en-US" sz="1100" dirty="0">
                <a:solidFill>
                  <a:srgbClr val="000000"/>
                </a:solidFill>
                <a:latin typeface="Courier New"/>
              </a:rPr>
              <a:t>])</a:t>
            </a:r>
          </a:p>
          <a:p>
            <a:r>
              <a:rPr lang="en-US" sz="1100" dirty="0">
                <a:solidFill>
                  <a:srgbClr val="000000"/>
                </a:solidFill>
                <a:latin typeface="Courier New"/>
              </a:rPr>
              <a:t>        accuracy = </a:t>
            </a:r>
            <a:r>
              <a:rPr lang="en-US" sz="1100" dirty="0" err="1">
                <a:solidFill>
                  <a:srgbClr val="000000"/>
                </a:solidFill>
                <a:latin typeface="Courier New"/>
              </a:rPr>
              <a:t>leave_one_out_cross_validation</a:t>
            </a:r>
            <a:r>
              <a:rPr lang="en-US" sz="1100" dirty="0">
                <a:solidFill>
                  <a:srgbClr val="000000"/>
                </a:solidFill>
                <a:latin typeface="Courier New"/>
              </a:rPr>
              <a:t>(data,current_set_of_features,k+1);</a:t>
            </a:r>
          </a:p>
          <a:p>
            <a:r>
              <a:rPr lang="en-US" sz="1100" dirty="0">
                <a:solidFill>
                  <a:srgbClr val="000000"/>
                </a:solidFill>
                <a:latin typeface="Courier New"/>
              </a:rPr>
              <a:t>        </a:t>
            </a:r>
          </a:p>
          <a:p>
            <a:r>
              <a:rPr lang="en-US" sz="1100" dirty="0">
                <a:solidFill>
                  <a:srgbClr val="000000"/>
                </a:solidFill>
                <a:latin typeface="Courier New"/>
              </a:rPr>
              <a:t>        </a:t>
            </a:r>
            <a:r>
              <a:rPr lang="en-US" sz="1100" dirty="0">
                <a:solidFill>
                  <a:srgbClr val="0000FF"/>
                </a:solidFill>
                <a:latin typeface="Courier New"/>
              </a:rPr>
              <a:t>if</a:t>
            </a:r>
            <a:r>
              <a:rPr lang="en-US" sz="1100" dirty="0">
                <a:solidFill>
                  <a:srgbClr val="000000"/>
                </a:solidFill>
                <a:latin typeface="Courier New"/>
              </a:rPr>
              <a:t> accuracy &gt; </a:t>
            </a:r>
            <a:r>
              <a:rPr lang="en-US" sz="1100" dirty="0" err="1">
                <a:solidFill>
                  <a:srgbClr val="000000"/>
                </a:solidFill>
                <a:latin typeface="Courier New"/>
              </a:rPr>
              <a:t>best_so_far_accuracy</a:t>
            </a:r>
            <a:r>
              <a:rPr lang="en-US" sz="1100" dirty="0">
                <a:solidFill>
                  <a:srgbClr val="000000"/>
                </a:solidFill>
                <a:latin typeface="Courier New"/>
              </a:rPr>
              <a:t> </a:t>
            </a:r>
          </a:p>
          <a:p>
            <a:r>
              <a:rPr lang="en-US" sz="1100" dirty="0">
                <a:solidFill>
                  <a:srgbClr val="000000"/>
                </a:solidFill>
                <a:latin typeface="Courier New"/>
              </a:rPr>
              <a:t>            </a:t>
            </a:r>
            <a:r>
              <a:rPr lang="en-US" sz="1100" dirty="0" err="1">
                <a:solidFill>
                  <a:srgbClr val="000000"/>
                </a:solidFill>
                <a:latin typeface="Courier New"/>
              </a:rPr>
              <a:t>best_so_far_accuracy</a:t>
            </a:r>
            <a:r>
              <a:rPr lang="en-US" sz="1100" dirty="0">
                <a:solidFill>
                  <a:srgbClr val="000000"/>
                </a:solidFill>
                <a:latin typeface="Courier New"/>
              </a:rPr>
              <a:t> = accuracy;</a:t>
            </a:r>
          </a:p>
          <a:p>
            <a:r>
              <a:rPr lang="en-US" sz="1100" dirty="0">
                <a:solidFill>
                  <a:srgbClr val="000000"/>
                </a:solidFill>
                <a:latin typeface="Courier New"/>
              </a:rPr>
              <a:t>            </a:t>
            </a:r>
            <a:r>
              <a:rPr lang="en-US" sz="1100" dirty="0" err="1">
                <a:solidFill>
                  <a:srgbClr val="000000"/>
                </a:solidFill>
                <a:latin typeface="Courier New"/>
              </a:rPr>
              <a:t>feature_to_add_at_this_level</a:t>
            </a:r>
            <a:r>
              <a:rPr lang="en-US" sz="1100" dirty="0">
                <a:solidFill>
                  <a:srgbClr val="000000"/>
                </a:solidFill>
                <a:latin typeface="Courier New"/>
              </a:rPr>
              <a:t> = k;            </a:t>
            </a:r>
          </a:p>
          <a:p>
            <a:r>
              <a:rPr lang="en-US" sz="1100" dirty="0">
                <a:solidFill>
                  <a:srgbClr val="000000"/>
                </a:solidFill>
                <a:latin typeface="Courier New"/>
              </a:rPr>
              <a:t>        </a:t>
            </a:r>
            <a:r>
              <a:rPr lang="en-US" sz="1100" dirty="0">
                <a:solidFill>
                  <a:srgbClr val="0000FF"/>
                </a:solidFill>
                <a:latin typeface="Courier New"/>
              </a:rPr>
              <a:t>end</a:t>
            </a:r>
            <a:r>
              <a:rPr lang="en-US" sz="1100" dirty="0">
                <a:solidFill>
                  <a:srgbClr val="000000"/>
                </a:solidFill>
                <a:latin typeface="Courier New"/>
              </a:rPr>
              <a:t>        </a:t>
            </a:r>
          </a:p>
          <a:p>
            <a:r>
              <a:rPr lang="en-US" sz="1100" dirty="0">
                <a:solidFill>
                  <a:srgbClr val="000000"/>
                </a:solidFill>
                <a:latin typeface="Courier New"/>
              </a:rPr>
              <a:t>      </a:t>
            </a:r>
            <a:r>
              <a:rPr lang="en-US" sz="1100" dirty="0">
                <a:solidFill>
                  <a:srgbClr val="0000FF"/>
                </a:solidFill>
                <a:latin typeface="Courier New"/>
              </a:rPr>
              <a:t>end</a:t>
            </a:r>
          </a:p>
          <a:p>
            <a:r>
              <a:rPr lang="en-US" sz="1100" dirty="0">
                <a:solidFill>
                  <a:srgbClr val="000000"/>
                </a:solidFill>
                <a:latin typeface="Courier New"/>
              </a:rPr>
              <a:t>     </a:t>
            </a:r>
            <a:r>
              <a:rPr lang="en-US" sz="1100" dirty="0">
                <a:solidFill>
                  <a:srgbClr val="0000FF"/>
                </a:solidFill>
                <a:latin typeface="Courier New"/>
              </a:rPr>
              <a:t>end</a:t>
            </a:r>
          </a:p>
          <a:p>
            <a:r>
              <a:rPr lang="en-US" sz="1100" dirty="0">
                <a:solidFill>
                  <a:srgbClr val="000000"/>
                </a:solidFill>
                <a:latin typeface="Courier New"/>
              </a:rPr>
              <a:t>    </a:t>
            </a:r>
          </a:p>
          <a:p>
            <a:r>
              <a:rPr lang="en-US" sz="1100" dirty="0">
                <a:solidFill>
                  <a:srgbClr val="000000"/>
                </a:solidFill>
                <a:latin typeface="Courier New"/>
              </a:rPr>
              <a:t>    </a:t>
            </a:r>
            <a:r>
              <a:rPr lang="en-US" sz="1100" dirty="0" err="1">
                <a:solidFill>
                  <a:srgbClr val="000000"/>
                </a:solidFill>
                <a:latin typeface="Courier New"/>
              </a:rPr>
              <a:t>current_set_of_features</a:t>
            </a:r>
            <a:r>
              <a:rPr lang="en-US" sz="1100" dirty="0">
                <a:solidFill>
                  <a:srgbClr val="000000"/>
                </a:solidFill>
                <a:latin typeface="Courier New"/>
              </a:rPr>
              <a:t>(</a:t>
            </a:r>
            <a:r>
              <a:rPr lang="en-US" sz="1100" dirty="0" err="1">
                <a:solidFill>
                  <a:srgbClr val="000000"/>
                </a:solidFill>
                <a:latin typeface="Courier New"/>
              </a:rPr>
              <a:t>i</a:t>
            </a:r>
            <a:r>
              <a:rPr lang="en-US" sz="1100" dirty="0">
                <a:solidFill>
                  <a:srgbClr val="000000"/>
                </a:solidFill>
                <a:latin typeface="Courier New"/>
              </a:rPr>
              <a:t>) =  </a:t>
            </a:r>
            <a:r>
              <a:rPr lang="en-US" sz="1100" dirty="0" err="1">
                <a:solidFill>
                  <a:srgbClr val="000000"/>
                </a:solidFill>
                <a:latin typeface="Courier New"/>
              </a:rPr>
              <a:t>feature_to_add_at_this_level</a:t>
            </a:r>
            <a:r>
              <a:rPr lang="en-US" sz="1100" dirty="0">
                <a:solidFill>
                  <a:srgbClr val="000000"/>
                </a:solidFill>
                <a:latin typeface="Courier New"/>
              </a:rPr>
              <a:t>;</a:t>
            </a:r>
          </a:p>
          <a:p>
            <a:r>
              <a:rPr lang="en-US" sz="1100" dirty="0">
                <a:solidFill>
                  <a:srgbClr val="000000"/>
                </a:solidFill>
                <a:latin typeface="Courier New"/>
              </a:rPr>
              <a:t>    </a:t>
            </a:r>
            <a:r>
              <a:rPr lang="en-US" sz="1050" dirty="0" err="1">
                <a:solidFill>
                  <a:srgbClr val="000000"/>
                </a:solidFill>
                <a:latin typeface="Courier New"/>
              </a:rPr>
              <a:t>disp</a:t>
            </a:r>
            <a:r>
              <a:rPr lang="en-US" sz="1050" dirty="0">
                <a:solidFill>
                  <a:srgbClr val="000000"/>
                </a:solidFill>
                <a:latin typeface="Courier New"/>
              </a:rPr>
              <a:t>([</a:t>
            </a:r>
            <a:r>
              <a:rPr lang="en-US" sz="1050" dirty="0">
                <a:solidFill>
                  <a:srgbClr val="A020F0"/>
                </a:solidFill>
                <a:latin typeface="Courier New"/>
              </a:rPr>
              <a:t>'On level '</a:t>
            </a:r>
            <a:r>
              <a:rPr lang="en-US" sz="1050" dirty="0">
                <a:solidFill>
                  <a:srgbClr val="000000"/>
                </a:solidFill>
                <a:latin typeface="Courier New"/>
              </a:rPr>
              <a:t>, num2str(</a:t>
            </a:r>
            <a:r>
              <a:rPr lang="en-US" sz="1050" dirty="0" err="1">
                <a:solidFill>
                  <a:srgbClr val="000000"/>
                </a:solidFill>
                <a:latin typeface="Courier New"/>
              </a:rPr>
              <a:t>i</a:t>
            </a:r>
            <a:r>
              <a:rPr lang="en-US" sz="1050" dirty="0">
                <a:solidFill>
                  <a:srgbClr val="000000"/>
                </a:solidFill>
                <a:latin typeface="Courier New"/>
              </a:rPr>
              <a:t>),</a:t>
            </a:r>
            <a:r>
              <a:rPr lang="en-US" sz="1050" dirty="0">
                <a:solidFill>
                  <a:srgbClr val="A020F0"/>
                </a:solidFill>
                <a:latin typeface="Courier New"/>
              </a:rPr>
              <a:t>' </a:t>
            </a:r>
            <a:r>
              <a:rPr lang="en-US" sz="1050" dirty="0" err="1">
                <a:solidFill>
                  <a:srgbClr val="A020F0"/>
                </a:solidFill>
                <a:latin typeface="Courier New"/>
              </a:rPr>
              <a:t>i</a:t>
            </a:r>
            <a:r>
              <a:rPr lang="en-US" sz="1050" dirty="0">
                <a:solidFill>
                  <a:srgbClr val="A020F0"/>
                </a:solidFill>
                <a:latin typeface="Courier New"/>
              </a:rPr>
              <a:t> added feature '</a:t>
            </a:r>
            <a:r>
              <a:rPr lang="en-US" sz="1050" dirty="0">
                <a:solidFill>
                  <a:srgbClr val="000000"/>
                </a:solidFill>
                <a:latin typeface="Courier New"/>
              </a:rPr>
              <a:t>, num2str(</a:t>
            </a:r>
            <a:r>
              <a:rPr lang="en-US" sz="1050" dirty="0" err="1">
                <a:solidFill>
                  <a:srgbClr val="000000"/>
                </a:solidFill>
                <a:latin typeface="Courier New"/>
              </a:rPr>
              <a:t>feature_to_add_at_this_level</a:t>
            </a:r>
            <a:r>
              <a:rPr lang="en-US" sz="1050" dirty="0">
                <a:solidFill>
                  <a:srgbClr val="000000"/>
                </a:solidFill>
                <a:latin typeface="Courier New"/>
              </a:rPr>
              <a:t>), </a:t>
            </a:r>
            <a:r>
              <a:rPr lang="en-US" sz="1050" dirty="0">
                <a:solidFill>
                  <a:srgbClr val="A020F0"/>
                </a:solidFill>
                <a:latin typeface="Courier New"/>
              </a:rPr>
              <a:t>' to current set'</a:t>
            </a:r>
            <a:r>
              <a:rPr lang="en-US" sz="1050" dirty="0">
                <a:solidFill>
                  <a:srgbClr val="000000"/>
                </a:solidFill>
                <a:latin typeface="Courier New"/>
              </a:rPr>
              <a:t>])</a:t>
            </a:r>
            <a:endParaRPr lang="en-US" sz="1100" dirty="0">
              <a:solidFill>
                <a:srgbClr val="000000"/>
              </a:solidFill>
              <a:latin typeface="Courier New"/>
            </a:endParaRPr>
          </a:p>
          <a:p>
            <a:r>
              <a:rPr lang="en-US" sz="1100" dirty="0">
                <a:solidFill>
                  <a:srgbClr val="000000"/>
                </a:solidFill>
                <a:latin typeface="Courier New"/>
              </a:rPr>
              <a:t>        </a:t>
            </a:r>
          </a:p>
          <a:p>
            <a:r>
              <a:rPr lang="en-US" sz="1100" dirty="0">
                <a:solidFill>
                  <a:srgbClr val="0000FF"/>
                </a:solidFill>
                <a:latin typeface="Courier New"/>
              </a:rPr>
              <a:t> end </a:t>
            </a:r>
          </a:p>
          <a:p>
            <a:r>
              <a:rPr lang="en-US" sz="1100" dirty="0">
                <a:solidFill>
                  <a:srgbClr val="0000FF"/>
                </a:solidFill>
                <a:latin typeface="Courier New"/>
              </a:rPr>
              <a:t>end</a:t>
            </a:r>
          </a:p>
        </p:txBody>
      </p:sp>
      <p:sp>
        <p:nvSpPr>
          <p:cNvPr id="6" name="Rectangle 5"/>
          <p:cNvSpPr/>
          <p:nvPr/>
        </p:nvSpPr>
        <p:spPr>
          <a:xfrm>
            <a:off x="6044724" y="34184"/>
            <a:ext cx="3048000" cy="3600986"/>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level 1 </a:t>
            </a:r>
            <a:r>
              <a:rPr lang="en-US" sz="1200" dirty="0" err="1"/>
              <a:t>i</a:t>
            </a:r>
            <a:r>
              <a:rPr lang="en-US" sz="1200" dirty="0"/>
              <a:t> added feature 4 to current set</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On level 2 </a:t>
            </a:r>
            <a:r>
              <a:rPr lang="en-US" sz="1200" dirty="0" err="1"/>
              <a:t>i</a:t>
            </a:r>
            <a:r>
              <a:rPr lang="en-US" sz="1200" dirty="0"/>
              <a:t> added feature 2 to current set</a:t>
            </a:r>
          </a:p>
          <a:p>
            <a:r>
              <a:rPr lang="en-US" sz="1200" dirty="0"/>
              <a:t>On the 3th level of the search tree</a:t>
            </a:r>
          </a:p>
          <a:p>
            <a:r>
              <a:rPr lang="en-US" sz="1200" dirty="0"/>
              <a:t>--Considering adding the 1 feature</a:t>
            </a:r>
          </a:p>
          <a:p>
            <a:r>
              <a:rPr lang="en-US" sz="1200" dirty="0"/>
              <a:t>--Considering adding the 3 feature</a:t>
            </a:r>
          </a:p>
          <a:p>
            <a:r>
              <a:rPr lang="en-US" sz="1200" dirty="0"/>
              <a:t>On level 3 </a:t>
            </a:r>
            <a:r>
              <a:rPr lang="en-US" sz="1200" dirty="0" err="1"/>
              <a:t>i</a:t>
            </a:r>
            <a:r>
              <a:rPr lang="en-US" sz="1200" dirty="0"/>
              <a:t> added feature 1 to current set</a:t>
            </a:r>
          </a:p>
          <a:p>
            <a:r>
              <a:rPr lang="en-US" sz="1200" dirty="0"/>
              <a:t>On the 4th level of the search tree</a:t>
            </a:r>
          </a:p>
          <a:p>
            <a:r>
              <a:rPr lang="en-US" sz="1200" dirty="0"/>
              <a:t>--Considering adding the 3 feature</a:t>
            </a:r>
          </a:p>
          <a:p>
            <a:r>
              <a:rPr lang="en-US" sz="1200" dirty="0"/>
              <a:t>On level 4 </a:t>
            </a:r>
            <a:r>
              <a:rPr lang="en-US" sz="1200" dirty="0" err="1"/>
              <a:t>i</a:t>
            </a:r>
            <a:r>
              <a:rPr lang="en-US" sz="1200" dirty="0"/>
              <a:t> added feature 3 to current set</a:t>
            </a:r>
          </a:p>
        </p:txBody>
      </p:sp>
      <p:sp>
        <p:nvSpPr>
          <p:cNvPr id="7" name="Down Arrow 6"/>
          <p:cNvSpPr/>
          <p:nvPr/>
        </p:nvSpPr>
        <p:spPr>
          <a:xfrm rot="16200000">
            <a:off x="351446" y="3949938"/>
            <a:ext cx="194416" cy="44010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8600" y="304800"/>
            <a:ext cx="4343400" cy="923330"/>
          </a:xfrm>
          <a:prstGeom prst="rect">
            <a:avLst/>
          </a:prstGeom>
          <a:noFill/>
        </p:spPr>
        <p:txBody>
          <a:bodyPr wrap="square" rtlCol="0">
            <a:spAutoFit/>
          </a:bodyPr>
          <a:lstStyle/>
          <a:p>
            <a:r>
              <a:rPr lang="en-US" dirty="0">
                <a:solidFill>
                  <a:srgbClr val="C00000"/>
                </a:solidFill>
              </a:rPr>
              <a:t>…We need an IF statement in the inner loop that says “only consider adding this feature, if it was not already added”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44724" y="34184"/>
            <a:ext cx="3048000" cy="3600986"/>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level 1 </a:t>
            </a:r>
            <a:r>
              <a:rPr lang="en-US" sz="1200" dirty="0" err="1"/>
              <a:t>i</a:t>
            </a:r>
            <a:r>
              <a:rPr lang="en-US" sz="1200" dirty="0"/>
              <a:t> added </a:t>
            </a:r>
            <a:r>
              <a:rPr lang="en-US" sz="1200" b="1" dirty="0">
                <a:solidFill>
                  <a:srgbClr val="00B050"/>
                </a:solidFill>
              </a:rPr>
              <a:t>feature 4 to current set</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On level 2 </a:t>
            </a:r>
            <a:r>
              <a:rPr lang="en-US" sz="1200" dirty="0" err="1"/>
              <a:t>i</a:t>
            </a:r>
            <a:r>
              <a:rPr lang="en-US" sz="1200" dirty="0"/>
              <a:t> added </a:t>
            </a:r>
            <a:r>
              <a:rPr lang="en-US" sz="1200" b="1" dirty="0">
                <a:solidFill>
                  <a:srgbClr val="C00000"/>
                </a:solidFill>
              </a:rPr>
              <a:t>feature 2 to current set</a:t>
            </a:r>
          </a:p>
          <a:p>
            <a:r>
              <a:rPr lang="en-US" sz="1200" dirty="0"/>
              <a:t>On the 3th level of the search tree</a:t>
            </a:r>
          </a:p>
          <a:p>
            <a:r>
              <a:rPr lang="en-US" sz="1200" dirty="0"/>
              <a:t>--Considering adding the 1 feature</a:t>
            </a:r>
          </a:p>
          <a:p>
            <a:r>
              <a:rPr lang="en-US" sz="1200" dirty="0"/>
              <a:t>--Considering adding the 3 feature</a:t>
            </a:r>
          </a:p>
          <a:p>
            <a:r>
              <a:rPr lang="en-US" sz="1200" dirty="0"/>
              <a:t>On level 3 </a:t>
            </a:r>
            <a:r>
              <a:rPr lang="en-US" sz="1200" dirty="0" err="1"/>
              <a:t>i</a:t>
            </a:r>
            <a:r>
              <a:rPr lang="en-US" sz="1200" dirty="0"/>
              <a:t> added </a:t>
            </a:r>
            <a:r>
              <a:rPr lang="en-US" sz="1200" b="1" dirty="0">
                <a:solidFill>
                  <a:srgbClr val="FFC000"/>
                </a:solidFill>
              </a:rPr>
              <a:t>feature 1 to current set</a:t>
            </a:r>
          </a:p>
          <a:p>
            <a:r>
              <a:rPr lang="en-US" sz="1200" dirty="0"/>
              <a:t>On the 4th level of the search tree</a:t>
            </a:r>
          </a:p>
          <a:p>
            <a:r>
              <a:rPr lang="en-US" sz="1200" dirty="0"/>
              <a:t>--Considering adding the 3 feature</a:t>
            </a:r>
          </a:p>
          <a:p>
            <a:r>
              <a:rPr lang="en-US" sz="1200" dirty="0"/>
              <a:t>On level 4 </a:t>
            </a:r>
            <a:r>
              <a:rPr lang="en-US" sz="1200" dirty="0" err="1"/>
              <a:t>i</a:t>
            </a:r>
            <a:r>
              <a:rPr lang="en-US" sz="1200" dirty="0"/>
              <a:t> added </a:t>
            </a:r>
            <a:r>
              <a:rPr lang="en-US" sz="1200" b="1" dirty="0">
                <a:solidFill>
                  <a:srgbClr val="00B0F0"/>
                </a:solidFill>
              </a:rPr>
              <a:t>feature 3 to current set</a:t>
            </a:r>
          </a:p>
        </p:txBody>
      </p:sp>
      <p:sp>
        <p:nvSpPr>
          <p:cNvPr id="8" name="TextBox 7"/>
          <p:cNvSpPr txBox="1"/>
          <p:nvPr/>
        </p:nvSpPr>
        <p:spPr>
          <a:xfrm>
            <a:off x="228600" y="304800"/>
            <a:ext cx="5410200" cy="2185214"/>
          </a:xfrm>
          <a:prstGeom prst="rect">
            <a:avLst/>
          </a:prstGeom>
          <a:noFill/>
        </p:spPr>
        <p:txBody>
          <a:bodyPr wrap="square" rtlCol="0">
            <a:spAutoFit/>
          </a:bodyPr>
          <a:lstStyle/>
          <a:p>
            <a:r>
              <a:rPr lang="en-US" sz="2800" dirty="0">
                <a:solidFill>
                  <a:srgbClr val="C00000"/>
                </a:solidFill>
              </a:rPr>
              <a:t>We are done with the search!</a:t>
            </a:r>
          </a:p>
          <a:p>
            <a:endParaRPr lang="en-US" dirty="0">
              <a:solidFill>
                <a:srgbClr val="C00000"/>
              </a:solidFill>
            </a:endParaRPr>
          </a:p>
          <a:p>
            <a:r>
              <a:rPr lang="en-US" dirty="0">
                <a:solidFill>
                  <a:srgbClr val="C00000"/>
                </a:solidFill>
              </a:rPr>
              <a:t>The code is the previous slide is all you need.</a:t>
            </a:r>
          </a:p>
          <a:p>
            <a:r>
              <a:rPr lang="en-US" dirty="0">
                <a:solidFill>
                  <a:srgbClr val="C00000"/>
                </a:solidFill>
              </a:rPr>
              <a:t>You just have to replace the stub function </a:t>
            </a:r>
            <a:r>
              <a:rPr lang="en-US" dirty="0" err="1">
                <a:solidFill>
                  <a:srgbClr val="000000"/>
                </a:solidFill>
                <a:latin typeface="Courier New"/>
              </a:rPr>
              <a:t>leave_one_out_cross_validation</a:t>
            </a:r>
            <a:r>
              <a:rPr lang="en-US" dirty="0">
                <a:solidFill>
                  <a:srgbClr val="000000"/>
                </a:solidFill>
                <a:latin typeface="Courier New"/>
              </a:rPr>
              <a:t> </a:t>
            </a:r>
            <a:r>
              <a:rPr lang="en-US" dirty="0">
                <a:solidFill>
                  <a:srgbClr val="C00000"/>
                </a:solidFill>
              </a:rPr>
              <a:t>with a real function, and echo the numbers it returned to the screen. </a:t>
            </a:r>
          </a:p>
        </p:txBody>
      </p:sp>
      <p:sp>
        <p:nvSpPr>
          <p:cNvPr id="9" name="Line 3"/>
          <p:cNvSpPr>
            <a:spLocks noChangeShapeType="1"/>
          </p:cNvSpPr>
          <p:nvPr/>
        </p:nvSpPr>
        <p:spPr bwMode="auto">
          <a:xfrm flipH="1">
            <a:off x="2213148"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4"/>
          <p:cNvSpPr>
            <a:spLocks noChangeShapeType="1"/>
          </p:cNvSpPr>
          <p:nvPr/>
        </p:nvSpPr>
        <p:spPr bwMode="auto">
          <a:xfrm flipH="1">
            <a:off x="1455942"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5"/>
          <p:cNvSpPr>
            <a:spLocks noChangeShapeType="1"/>
          </p:cNvSpPr>
          <p:nvPr/>
        </p:nvSpPr>
        <p:spPr bwMode="auto">
          <a:xfrm>
            <a:off x="2715238"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6"/>
          <p:cNvSpPr>
            <a:spLocks noChangeShapeType="1"/>
          </p:cNvSpPr>
          <p:nvPr/>
        </p:nvSpPr>
        <p:spPr bwMode="auto">
          <a:xfrm flipH="1">
            <a:off x="2194150"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3" name="Line 7"/>
          <p:cNvSpPr>
            <a:spLocks noChangeShapeType="1"/>
          </p:cNvSpPr>
          <p:nvPr/>
        </p:nvSpPr>
        <p:spPr bwMode="auto">
          <a:xfrm>
            <a:off x="2584966"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4" name="Line 8"/>
          <p:cNvSpPr>
            <a:spLocks noChangeShapeType="1"/>
          </p:cNvSpPr>
          <p:nvPr/>
        </p:nvSpPr>
        <p:spPr bwMode="auto">
          <a:xfrm flipH="1">
            <a:off x="457190" y="4208174"/>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9"/>
          <p:cNvSpPr>
            <a:spLocks noChangeShapeType="1"/>
          </p:cNvSpPr>
          <p:nvPr/>
        </p:nvSpPr>
        <p:spPr bwMode="auto">
          <a:xfrm>
            <a:off x="1238822"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0"/>
          <p:cNvSpPr>
            <a:spLocks noChangeShapeType="1"/>
          </p:cNvSpPr>
          <p:nvPr/>
        </p:nvSpPr>
        <p:spPr bwMode="auto">
          <a:xfrm>
            <a:off x="1455942" y="4251598"/>
            <a:ext cx="1302720"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1"/>
          <p:cNvSpPr>
            <a:spLocks noChangeShapeType="1"/>
          </p:cNvSpPr>
          <p:nvPr/>
        </p:nvSpPr>
        <p:spPr bwMode="auto">
          <a:xfrm flipH="1">
            <a:off x="630886" y="4251598"/>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8" name="Line 12"/>
          <p:cNvSpPr>
            <a:spLocks noChangeShapeType="1"/>
          </p:cNvSpPr>
          <p:nvPr/>
        </p:nvSpPr>
        <p:spPr bwMode="auto">
          <a:xfrm>
            <a:off x="2063878"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9" name="Line 13"/>
          <p:cNvSpPr>
            <a:spLocks noChangeShapeType="1"/>
          </p:cNvSpPr>
          <p:nvPr/>
        </p:nvSpPr>
        <p:spPr bwMode="auto">
          <a:xfrm>
            <a:off x="2280998" y="4251598"/>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0" name="Line 14"/>
          <p:cNvSpPr>
            <a:spLocks noChangeShapeType="1"/>
          </p:cNvSpPr>
          <p:nvPr/>
        </p:nvSpPr>
        <p:spPr bwMode="auto">
          <a:xfrm flipH="1">
            <a:off x="1455942" y="4208174"/>
            <a:ext cx="1215872" cy="52108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1" name="Line 15"/>
          <p:cNvSpPr>
            <a:spLocks noChangeShapeType="1"/>
          </p:cNvSpPr>
          <p:nvPr/>
        </p:nvSpPr>
        <p:spPr bwMode="auto">
          <a:xfrm flipH="1">
            <a:off x="2237574" y="4295022"/>
            <a:ext cx="564512"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6"/>
          <p:cNvSpPr>
            <a:spLocks noChangeShapeType="1"/>
          </p:cNvSpPr>
          <p:nvPr/>
        </p:nvSpPr>
        <p:spPr bwMode="auto">
          <a:xfrm>
            <a:off x="3106054" y="4251598"/>
            <a:ext cx="121587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3" name="Line 17"/>
          <p:cNvSpPr>
            <a:spLocks noChangeShapeType="1"/>
          </p:cNvSpPr>
          <p:nvPr/>
        </p:nvSpPr>
        <p:spPr bwMode="auto">
          <a:xfrm flipH="1">
            <a:off x="2975782"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4" name="Line 18"/>
          <p:cNvSpPr>
            <a:spLocks noChangeShapeType="1"/>
          </p:cNvSpPr>
          <p:nvPr/>
        </p:nvSpPr>
        <p:spPr bwMode="auto">
          <a:xfrm>
            <a:off x="3713990"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5" name="Line 19"/>
          <p:cNvSpPr>
            <a:spLocks noChangeShapeType="1"/>
          </p:cNvSpPr>
          <p:nvPr/>
        </p:nvSpPr>
        <p:spPr bwMode="auto">
          <a:xfrm>
            <a:off x="3974534"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6" name="Line 20"/>
          <p:cNvSpPr>
            <a:spLocks noChangeShapeType="1"/>
          </p:cNvSpPr>
          <p:nvPr/>
        </p:nvSpPr>
        <p:spPr bwMode="auto">
          <a:xfrm>
            <a:off x="413766" y="5076654"/>
            <a:ext cx="173696"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7" name="Line 21"/>
          <p:cNvSpPr>
            <a:spLocks noChangeShapeType="1"/>
          </p:cNvSpPr>
          <p:nvPr/>
        </p:nvSpPr>
        <p:spPr bwMode="auto">
          <a:xfrm>
            <a:off x="674310" y="4989806"/>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8" name="Line 22"/>
          <p:cNvSpPr>
            <a:spLocks noChangeShapeType="1"/>
          </p:cNvSpPr>
          <p:nvPr/>
        </p:nvSpPr>
        <p:spPr bwMode="auto">
          <a:xfrm flipH="1">
            <a:off x="875146" y="5084795"/>
            <a:ext cx="303968"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9" name="Line 23"/>
          <p:cNvSpPr>
            <a:spLocks noChangeShapeType="1"/>
          </p:cNvSpPr>
          <p:nvPr/>
        </p:nvSpPr>
        <p:spPr bwMode="auto">
          <a:xfrm>
            <a:off x="1499366"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0" name="Line 24"/>
          <p:cNvSpPr>
            <a:spLocks noChangeShapeType="1"/>
          </p:cNvSpPr>
          <p:nvPr/>
        </p:nvSpPr>
        <p:spPr bwMode="auto">
          <a:xfrm flipH="1">
            <a:off x="1081410" y="5030516"/>
            <a:ext cx="79791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1" name="Line 25"/>
          <p:cNvSpPr>
            <a:spLocks noChangeShapeType="1"/>
          </p:cNvSpPr>
          <p:nvPr/>
        </p:nvSpPr>
        <p:spPr bwMode="auto">
          <a:xfrm>
            <a:off x="2280998" y="5033230"/>
            <a:ext cx="169353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2" name="Line 26"/>
          <p:cNvSpPr>
            <a:spLocks noChangeShapeType="1"/>
          </p:cNvSpPr>
          <p:nvPr/>
        </p:nvSpPr>
        <p:spPr bwMode="auto">
          <a:xfrm flipH="1">
            <a:off x="1944462" y="4989806"/>
            <a:ext cx="69478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3" name="Line 27"/>
          <p:cNvSpPr>
            <a:spLocks noChangeShapeType="1"/>
          </p:cNvSpPr>
          <p:nvPr/>
        </p:nvSpPr>
        <p:spPr bwMode="auto">
          <a:xfrm>
            <a:off x="2888934" y="5076654"/>
            <a:ext cx="173696"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4" name="Line 28"/>
          <p:cNvSpPr>
            <a:spLocks noChangeShapeType="1"/>
          </p:cNvSpPr>
          <p:nvPr/>
        </p:nvSpPr>
        <p:spPr bwMode="auto">
          <a:xfrm>
            <a:off x="3713990" y="5076654"/>
            <a:ext cx="477664"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5" name="Line 29"/>
          <p:cNvSpPr>
            <a:spLocks noChangeShapeType="1"/>
          </p:cNvSpPr>
          <p:nvPr/>
        </p:nvSpPr>
        <p:spPr bwMode="auto">
          <a:xfrm flipH="1">
            <a:off x="3334030" y="4981664"/>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6" name="Line 30"/>
          <p:cNvSpPr>
            <a:spLocks noChangeShapeType="1"/>
          </p:cNvSpPr>
          <p:nvPr/>
        </p:nvSpPr>
        <p:spPr bwMode="auto">
          <a:xfrm flipH="1">
            <a:off x="4408773" y="5076654"/>
            <a:ext cx="130272"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7" name="Line 31"/>
          <p:cNvSpPr>
            <a:spLocks noChangeShapeType="1"/>
          </p:cNvSpPr>
          <p:nvPr/>
        </p:nvSpPr>
        <p:spPr bwMode="auto">
          <a:xfrm>
            <a:off x="717734"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8" name="Line 32"/>
          <p:cNvSpPr>
            <a:spLocks noChangeShapeType="1"/>
          </p:cNvSpPr>
          <p:nvPr/>
        </p:nvSpPr>
        <p:spPr bwMode="auto">
          <a:xfrm flipH="1">
            <a:off x="2932358"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9" name="Line 33"/>
          <p:cNvSpPr>
            <a:spLocks noChangeShapeType="1"/>
          </p:cNvSpPr>
          <p:nvPr/>
        </p:nvSpPr>
        <p:spPr bwMode="auto">
          <a:xfrm>
            <a:off x="189018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0" name="Line 34"/>
          <p:cNvSpPr>
            <a:spLocks noChangeShapeType="1"/>
          </p:cNvSpPr>
          <p:nvPr/>
        </p:nvSpPr>
        <p:spPr bwMode="auto">
          <a:xfrm flipH="1">
            <a:off x="275866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1" name="Oval 35"/>
          <p:cNvSpPr>
            <a:spLocks noChangeArrowheads="1"/>
          </p:cNvSpPr>
          <p:nvPr/>
        </p:nvSpPr>
        <p:spPr bwMode="auto">
          <a:xfrm>
            <a:off x="997276"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6"/>
          <p:cNvSpPr>
            <a:spLocks noChangeArrowheads="1"/>
          </p:cNvSpPr>
          <p:nvPr/>
        </p:nvSpPr>
        <p:spPr bwMode="auto">
          <a:xfrm>
            <a:off x="2280998" y="3469966"/>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37"/>
          <p:cNvSpPr>
            <a:spLocks noChangeArrowheads="1"/>
          </p:cNvSpPr>
          <p:nvPr/>
        </p:nvSpPr>
        <p:spPr bwMode="auto">
          <a:xfrm>
            <a:off x="3472444" y="3991054"/>
            <a:ext cx="521088" cy="313015"/>
          </a:xfrm>
          <a:prstGeom prst="ellipse">
            <a:avLst/>
          </a:prstGeom>
          <a:solidFill>
            <a:srgbClr val="00B050"/>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38"/>
          <p:cNvSpPr>
            <a:spLocks noChangeArrowheads="1"/>
          </p:cNvSpPr>
          <p:nvPr/>
        </p:nvSpPr>
        <p:spPr bwMode="auto">
          <a:xfrm>
            <a:off x="2647388"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5" name="Oval 39"/>
          <p:cNvSpPr>
            <a:spLocks noChangeArrowheads="1"/>
          </p:cNvSpPr>
          <p:nvPr/>
        </p:nvSpPr>
        <p:spPr bwMode="auto">
          <a:xfrm>
            <a:off x="1822332"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6" name="Oval 40"/>
          <p:cNvSpPr>
            <a:spLocks noChangeArrowheads="1"/>
          </p:cNvSpPr>
          <p:nvPr/>
        </p:nvSpPr>
        <p:spPr bwMode="auto">
          <a:xfrm>
            <a:off x="97133"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7" name="Oval 41"/>
          <p:cNvSpPr>
            <a:spLocks noChangeArrowheads="1"/>
          </p:cNvSpPr>
          <p:nvPr/>
        </p:nvSpPr>
        <p:spPr bwMode="auto">
          <a:xfrm>
            <a:off x="355868"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8" name="Oval 42"/>
          <p:cNvSpPr>
            <a:spLocks noChangeArrowheads="1"/>
          </p:cNvSpPr>
          <p:nvPr/>
        </p:nvSpPr>
        <p:spPr bwMode="auto">
          <a:xfrm>
            <a:off x="1513841" y="5380621"/>
            <a:ext cx="781632" cy="470427"/>
          </a:xfrm>
          <a:prstGeom prst="ellipse">
            <a:avLst/>
          </a:prstGeom>
          <a:solidFill>
            <a:srgbClr val="FFC000"/>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9" name="Oval 43"/>
          <p:cNvSpPr>
            <a:spLocks noChangeArrowheads="1"/>
          </p:cNvSpPr>
          <p:nvPr/>
        </p:nvSpPr>
        <p:spPr bwMode="auto">
          <a:xfrm>
            <a:off x="2671814"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0" name="Oval 44"/>
          <p:cNvSpPr>
            <a:spLocks noChangeArrowheads="1"/>
          </p:cNvSpPr>
          <p:nvPr/>
        </p:nvSpPr>
        <p:spPr bwMode="auto">
          <a:xfrm>
            <a:off x="3829787"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1" name="Oval 45"/>
          <p:cNvSpPr>
            <a:spLocks noChangeArrowheads="1"/>
          </p:cNvSpPr>
          <p:nvPr/>
        </p:nvSpPr>
        <p:spPr bwMode="auto">
          <a:xfrm>
            <a:off x="2020454" y="6118829"/>
            <a:ext cx="955328" cy="575368"/>
          </a:xfrm>
          <a:prstGeom prst="ellipse">
            <a:avLst/>
          </a:prstGeom>
          <a:solidFill>
            <a:schemeClr val="tx2">
              <a:lumMod val="60000"/>
              <a:lumOff val="40000"/>
            </a:schemeClr>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6"/>
          <p:cNvSpPr>
            <a:spLocks noChangeArrowheads="1"/>
          </p:cNvSpPr>
          <p:nvPr/>
        </p:nvSpPr>
        <p:spPr bwMode="auto">
          <a:xfrm>
            <a:off x="4244124"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3" name="Oval 47"/>
          <p:cNvSpPr>
            <a:spLocks noChangeArrowheads="1"/>
          </p:cNvSpPr>
          <p:nvPr/>
        </p:nvSpPr>
        <p:spPr bwMode="auto">
          <a:xfrm>
            <a:off x="92580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Oval 48"/>
          <p:cNvSpPr>
            <a:spLocks noChangeArrowheads="1"/>
          </p:cNvSpPr>
          <p:nvPr/>
        </p:nvSpPr>
        <p:spPr bwMode="auto">
          <a:xfrm>
            <a:off x="175538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5" name="Oval 49"/>
          <p:cNvSpPr>
            <a:spLocks noChangeArrowheads="1"/>
          </p:cNvSpPr>
          <p:nvPr/>
        </p:nvSpPr>
        <p:spPr bwMode="auto">
          <a:xfrm>
            <a:off x="2584966"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6" name="Oval 50"/>
          <p:cNvSpPr>
            <a:spLocks noChangeArrowheads="1"/>
          </p:cNvSpPr>
          <p:nvPr/>
        </p:nvSpPr>
        <p:spPr bwMode="auto">
          <a:xfrm>
            <a:off x="3414545" y="4684933"/>
            <a:ext cx="629648" cy="391721"/>
          </a:xfrm>
          <a:prstGeom prst="ellipse">
            <a:avLst/>
          </a:prstGeom>
          <a:solidFill>
            <a:srgbClr val="C00000"/>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7" name="Text Box 51"/>
          <p:cNvSpPr txBox="1">
            <a:spLocks noChangeArrowheads="1"/>
          </p:cNvSpPr>
          <p:nvPr/>
        </p:nvSpPr>
        <p:spPr bwMode="auto">
          <a:xfrm>
            <a:off x="1168258"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8" name="Text Box 52"/>
          <p:cNvSpPr txBox="1">
            <a:spLocks noChangeArrowheads="1"/>
          </p:cNvSpPr>
          <p:nvPr/>
        </p:nvSpPr>
        <p:spPr bwMode="auto">
          <a:xfrm>
            <a:off x="1993314"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59" name="Text Box 53"/>
          <p:cNvSpPr txBox="1">
            <a:spLocks noChangeArrowheads="1"/>
          </p:cNvSpPr>
          <p:nvPr/>
        </p:nvSpPr>
        <p:spPr bwMode="auto">
          <a:xfrm>
            <a:off x="2818370"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60" name="Text Box 54"/>
          <p:cNvSpPr txBox="1">
            <a:spLocks noChangeArrowheads="1"/>
          </p:cNvSpPr>
          <p:nvPr/>
        </p:nvSpPr>
        <p:spPr bwMode="auto">
          <a:xfrm>
            <a:off x="3643426"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61" name="Text Box 55"/>
          <p:cNvSpPr txBox="1">
            <a:spLocks noChangeArrowheads="1"/>
          </p:cNvSpPr>
          <p:nvPr/>
        </p:nvSpPr>
        <p:spPr bwMode="auto">
          <a:xfrm>
            <a:off x="4425057"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3,4</a:t>
            </a:r>
          </a:p>
        </p:txBody>
      </p:sp>
      <p:sp>
        <p:nvSpPr>
          <p:cNvPr id="62" name="Text Box 56"/>
          <p:cNvSpPr txBox="1">
            <a:spLocks noChangeArrowheads="1"/>
          </p:cNvSpPr>
          <p:nvPr/>
        </p:nvSpPr>
        <p:spPr bwMode="auto">
          <a:xfrm>
            <a:off x="35909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3" name="Text Box 57"/>
          <p:cNvSpPr txBox="1">
            <a:spLocks noChangeArrowheads="1"/>
          </p:cNvSpPr>
          <p:nvPr/>
        </p:nvSpPr>
        <p:spPr bwMode="auto">
          <a:xfrm>
            <a:off x="27568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1,4</a:t>
            </a:r>
          </a:p>
        </p:txBody>
      </p:sp>
      <p:sp>
        <p:nvSpPr>
          <p:cNvPr id="64" name="Text Box 58"/>
          <p:cNvSpPr txBox="1">
            <a:spLocks noChangeArrowheads="1"/>
          </p:cNvSpPr>
          <p:nvPr/>
        </p:nvSpPr>
        <p:spPr bwMode="auto">
          <a:xfrm>
            <a:off x="19236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5" name="Text Box 59"/>
          <p:cNvSpPr txBox="1">
            <a:spLocks noChangeArrowheads="1"/>
          </p:cNvSpPr>
          <p:nvPr/>
        </p:nvSpPr>
        <p:spPr bwMode="auto">
          <a:xfrm>
            <a:off x="10895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1,3</a:t>
            </a:r>
          </a:p>
        </p:txBody>
      </p:sp>
      <p:sp>
        <p:nvSpPr>
          <p:cNvPr id="66" name="Text Box 60"/>
          <p:cNvSpPr txBox="1">
            <a:spLocks noChangeArrowheads="1"/>
          </p:cNvSpPr>
          <p:nvPr/>
        </p:nvSpPr>
        <p:spPr bwMode="auto">
          <a:xfrm>
            <a:off x="256354"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67" name="Text Box 61"/>
          <p:cNvSpPr txBox="1">
            <a:spLocks noChangeArrowheads="1"/>
          </p:cNvSpPr>
          <p:nvPr/>
        </p:nvSpPr>
        <p:spPr bwMode="auto">
          <a:xfrm>
            <a:off x="4020672"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2,3,4</a:t>
            </a:r>
          </a:p>
        </p:txBody>
      </p:sp>
      <p:sp>
        <p:nvSpPr>
          <p:cNvPr id="68" name="Text Box 62"/>
          <p:cNvSpPr txBox="1">
            <a:spLocks noChangeArrowheads="1"/>
          </p:cNvSpPr>
          <p:nvPr/>
        </p:nvSpPr>
        <p:spPr bwMode="auto">
          <a:xfrm>
            <a:off x="2864508"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1,3,4</a:t>
            </a:r>
          </a:p>
        </p:txBody>
      </p:sp>
      <p:sp>
        <p:nvSpPr>
          <p:cNvPr id="69" name="Text Box 63"/>
          <p:cNvSpPr txBox="1">
            <a:spLocks noChangeArrowheads="1"/>
          </p:cNvSpPr>
          <p:nvPr/>
        </p:nvSpPr>
        <p:spPr bwMode="auto">
          <a:xfrm>
            <a:off x="1708344"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1,2,4</a:t>
            </a:r>
          </a:p>
        </p:txBody>
      </p:sp>
      <p:sp>
        <p:nvSpPr>
          <p:cNvPr id="70" name="Text Box 64"/>
          <p:cNvSpPr txBox="1">
            <a:spLocks noChangeArrowheads="1"/>
          </p:cNvSpPr>
          <p:nvPr/>
        </p:nvSpPr>
        <p:spPr bwMode="auto">
          <a:xfrm>
            <a:off x="552180"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a:t>
            </a:r>
          </a:p>
        </p:txBody>
      </p:sp>
      <p:sp>
        <p:nvSpPr>
          <p:cNvPr id="71" name="Text Box 65"/>
          <p:cNvSpPr txBox="1">
            <a:spLocks noChangeArrowheads="1"/>
          </p:cNvSpPr>
          <p:nvPr/>
        </p:nvSpPr>
        <p:spPr bwMode="auto">
          <a:xfrm>
            <a:off x="2245716" y="6292525"/>
            <a:ext cx="678500"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 will review the </a:t>
            </a:r>
            <a:r>
              <a:rPr lang="en-US" dirty="0" err="1">
                <a:solidFill>
                  <a:srgbClr val="000000"/>
                </a:solidFill>
                <a:latin typeface="Courier New"/>
              </a:rPr>
              <a:t>leave_one_out_cross_validation</a:t>
            </a:r>
            <a:r>
              <a:rPr lang="en-US" dirty="0">
                <a:solidFill>
                  <a:srgbClr val="000000"/>
                </a:solidFill>
                <a:latin typeface="Courier New"/>
              </a:rPr>
              <a:t> </a:t>
            </a:r>
            <a:r>
              <a:rPr lang="en-US" dirty="0"/>
              <a:t>part another time.</a:t>
            </a:r>
          </a:p>
          <a:p>
            <a:r>
              <a:rPr lang="en-US" dirty="0"/>
              <a:t>However, as you can see from these notes, you can work on the search, and completely code it up now!</a:t>
            </a:r>
          </a:p>
          <a:p>
            <a:r>
              <a:rPr lang="en-US" dirty="0"/>
              <a:t>I strongly recommend that you do so.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752-1466-470D-99E4-90ED2C35B79D}"/>
              </a:ext>
            </a:extLst>
          </p:cNvPr>
          <p:cNvSpPr>
            <a:spLocks noGrp="1"/>
          </p:cNvSpPr>
          <p:nvPr>
            <p:ph type="title"/>
          </p:nvPr>
        </p:nvSpPr>
        <p:spPr>
          <a:xfrm>
            <a:off x="457200" y="-8467"/>
            <a:ext cx="8229600" cy="770467"/>
          </a:xfrm>
        </p:spPr>
        <p:txBody>
          <a:bodyPr/>
          <a:lstStyle/>
          <a:p>
            <a:r>
              <a:rPr lang="en-US" dirty="0"/>
              <a:t>Feature Search: Wrap Up</a:t>
            </a:r>
          </a:p>
        </p:txBody>
      </p:sp>
      <p:sp>
        <p:nvSpPr>
          <p:cNvPr id="3" name="Content Placeholder 2">
            <a:extLst>
              <a:ext uri="{FF2B5EF4-FFF2-40B4-BE49-F238E27FC236}">
                <a16:creationId xmlns:a16="http://schemas.microsoft.com/office/drawing/2014/main" id="{6AB086B2-9D14-464A-AAF7-55ED635F094D}"/>
              </a:ext>
            </a:extLst>
          </p:cNvPr>
          <p:cNvSpPr>
            <a:spLocks noGrp="1"/>
          </p:cNvSpPr>
          <p:nvPr>
            <p:ph idx="1"/>
          </p:nvPr>
        </p:nvSpPr>
        <p:spPr>
          <a:xfrm>
            <a:off x="26958" y="762000"/>
            <a:ext cx="9144000" cy="5534308"/>
          </a:xfrm>
        </p:spPr>
        <p:txBody>
          <a:bodyPr>
            <a:noAutofit/>
          </a:bodyPr>
          <a:lstStyle/>
          <a:p>
            <a:pPr marL="0" indent="0">
              <a:buNone/>
            </a:pPr>
            <a:r>
              <a:rPr lang="en-US" sz="2400" dirty="0"/>
              <a:t>Practical Issues:</a:t>
            </a:r>
          </a:p>
          <a:p>
            <a:r>
              <a:rPr lang="en-US" sz="2000" dirty="0"/>
              <a:t>About 30% of the students have come to me to check their answers. I recommend </a:t>
            </a:r>
            <a:r>
              <a:rPr lang="en-US" sz="2000" i="1" dirty="0"/>
              <a:t>everyone</a:t>
            </a:r>
            <a:r>
              <a:rPr lang="en-US" sz="2000" dirty="0"/>
              <a:t> does this, but will not enforce this.</a:t>
            </a:r>
          </a:p>
          <a:p>
            <a:r>
              <a:rPr lang="en-US" sz="2000" dirty="0"/>
              <a:t>If you are shy, below are answers for two datasets.</a:t>
            </a:r>
          </a:p>
          <a:p>
            <a:r>
              <a:rPr lang="en-US" sz="2000" dirty="0"/>
              <a:t>I count as a </a:t>
            </a:r>
            <a:r>
              <a:rPr lang="en-US" sz="2000" i="1" dirty="0"/>
              <a:t>perfect</a:t>
            </a:r>
            <a:r>
              <a:rPr lang="en-US" sz="2000" dirty="0"/>
              <a:t> success if, on the </a:t>
            </a:r>
            <a:r>
              <a:rPr lang="en-US" sz="2000" b="1" dirty="0"/>
              <a:t>small dataset.</a:t>
            </a:r>
          </a:p>
          <a:p>
            <a:pPr lvl="1"/>
            <a:r>
              <a:rPr lang="en-US" sz="1800" dirty="0"/>
              <a:t>For at least one of your algorithms…</a:t>
            </a:r>
          </a:p>
          <a:p>
            <a:pPr lvl="1"/>
            <a:r>
              <a:rPr lang="en-US" sz="1800" dirty="0"/>
              <a:t>You find at least two true features, and at most one wrong feature.</a:t>
            </a:r>
          </a:p>
          <a:p>
            <a:pPr lvl="1"/>
            <a:r>
              <a:rPr lang="en-US" sz="1800" dirty="0"/>
              <a:t>Your reported error rate is within a few percent of the ground truth.</a:t>
            </a:r>
          </a:p>
          <a:p>
            <a:r>
              <a:rPr lang="en-US" sz="2000" dirty="0"/>
              <a:t>(The </a:t>
            </a:r>
            <a:r>
              <a:rPr lang="en-US" sz="2000" b="1" dirty="0"/>
              <a:t>large dataset </a:t>
            </a:r>
            <a:r>
              <a:rPr lang="en-US" sz="2000" dirty="0"/>
              <a:t>is a little harder, I count as a </a:t>
            </a:r>
            <a:r>
              <a:rPr lang="en-US" sz="2000" i="1" dirty="0"/>
              <a:t>perfect</a:t>
            </a:r>
            <a:r>
              <a:rPr lang="en-US" sz="2000" dirty="0"/>
              <a:t> success if you find at least one true feature, and at have most 3 wrong features.)</a:t>
            </a:r>
          </a:p>
          <a:p>
            <a:r>
              <a:rPr lang="en-US" sz="2000" dirty="0"/>
              <a:t>Note that forward and backward selection </a:t>
            </a:r>
            <a:r>
              <a:rPr lang="en-US" sz="2000" i="1" dirty="0"/>
              <a:t>can</a:t>
            </a:r>
            <a:r>
              <a:rPr lang="en-US" sz="2000" dirty="0"/>
              <a:t> give different answers (if that was not true, why do both?). If they give different answers, the one with the highest accuracy is most likely to be correct. </a:t>
            </a:r>
          </a:p>
          <a:p>
            <a:r>
              <a:rPr lang="en-US" sz="2000" dirty="0"/>
              <a:t>As is happens, on the datasets I gave, forward selection is most likely to be best, if you had datasets with highly correlated features, backward selection might be better.</a:t>
            </a:r>
          </a:p>
          <a:p>
            <a:endParaRPr lang="en-US" sz="2000" dirty="0"/>
          </a:p>
        </p:txBody>
      </p:sp>
      <p:sp>
        <p:nvSpPr>
          <p:cNvPr id="4" name="Rectangle 3">
            <a:extLst>
              <a:ext uri="{FF2B5EF4-FFF2-40B4-BE49-F238E27FC236}">
                <a16:creationId xmlns:a16="http://schemas.microsoft.com/office/drawing/2014/main" id="{E95C0C12-B42D-4104-B855-4D8BF4ACEFBB}"/>
              </a:ext>
            </a:extLst>
          </p:cNvPr>
          <p:cNvSpPr/>
          <p:nvPr/>
        </p:nvSpPr>
        <p:spPr>
          <a:xfrm>
            <a:off x="5105400" y="6296308"/>
            <a:ext cx="3581400" cy="561692"/>
          </a:xfrm>
          <a:prstGeom prst="rect">
            <a:avLst/>
          </a:prstGeom>
        </p:spPr>
        <p:txBody>
          <a:bodyPr wrap="square">
            <a:spAutoFit/>
          </a:bodyPr>
          <a:lstStyle/>
          <a:p>
            <a:pPr>
              <a:spcAft>
                <a:spcPts val="300"/>
              </a:spcAft>
            </a:pPr>
            <a:r>
              <a:rPr lang="en-US" sz="1400" dirty="0">
                <a:solidFill>
                  <a:srgbClr val="00B0F0"/>
                </a:solidFill>
              </a:rPr>
              <a:t>On large dataset 1 the error rate can be 0.89</a:t>
            </a:r>
          </a:p>
          <a:p>
            <a:pPr>
              <a:spcAft>
                <a:spcPts val="300"/>
              </a:spcAft>
            </a:pPr>
            <a:r>
              <a:rPr lang="en-US" sz="1400" dirty="0">
                <a:solidFill>
                  <a:srgbClr val="00B0F0"/>
                </a:solidFill>
              </a:rPr>
              <a:t>when using only features 7  37   9</a:t>
            </a:r>
          </a:p>
        </p:txBody>
      </p:sp>
      <p:sp>
        <p:nvSpPr>
          <p:cNvPr id="5" name="Rectangle 4">
            <a:extLst>
              <a:ext uri="{FF2B5EF4-FFF2-40B4-BE49-F238E27FC236}">
                <a16:creationId xmlns:a16="http://schemas.microsoft.com/office/drawing/2014/main" id="{E24FD16E-D1E8-4408-A9A4-0011EAD1C631}"/>
              </a:ext>
            </a:extLst>
          </p:cNvPr>
          <p:cNvSpPr/>
          <p:nvPr/>
        </p:nvSpPr>
        <p:spPr>
          <a:xfrm>
            <a:off x="57150" y="6267733"/>
            <a:ext cx="4572000" cy="623248"/>
          </a:xfrm>
          <a:prstGeom prst="rect">
            <a:avLst/>
          </a:prstGeom>
        </p:spPr>
        <p:txBody>
          <a:bodyPr>
            <a:spAutoFit/>
          </a:bodyPr>
          <a:lstStyle/>
          <a:p>
            <a:pPr>
              <a:spcAft>
                <a:spcPts val="300"/>
              </a:spcAft>
            </a:pPr>
            <a:r>
              <a:rPr lang="en-US" sz="1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On small dataset 1 the error rate can be 0.9</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spcAft>
                <a:spcPts val="300"/>
              </a:spcAft>
            </a:pPr>
            <a:r>
              <a:rPr lang="en-US" sz="1600" dirty="0">
                <a:solidFill>
                  <a:srgbClr val="C00000"/>
                </a:solidFill>
                <a:latin typeface="Calibri" panose="020F0502020204030204" pitchFamily="34" charset="0"/>
                <a:ea typeface="Calibri" panose="020F0502020204030204" pitchFamily="34" charset="0"/>
                <a:cs typeface="Times New Roman" panose="02020603050405020304" pitchFamily="18" charset="0"/>
              </a:rPr>
              <a:t>when using only features 2  5  6</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824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8752-1466-470D-99E4-90ED2C35B79D}"/>
              </a:ext>
            </a:extLst>
          </p:cNvPr>
          <p:cNvSpPr>
            <a:spLocks noGrp="1"/>
          </p:cNvSpPr>
          <p:nvPr>
            <p:ph type="title"/>
          </p:nvPr>
        </p:nvSpPr>
        <p:spPr>
          <a:xfrm>
            <a:off x="457200" y="-8467"/>
            <a:ext cx="8229600" cy="770467"/>
          </a:xfrm>
        </p:spPr>
        <p:txBody>
          <a:bodyPr/>
          <a:lstStyle/>
          <a:p>
            <a:r>
              <a:rPr lang="en-US" dirty="0"/>
              <a:t>Feature Search: Wrap Up</a:t>
            </a:r>
          </a:p>
        </p:txBody>
      </p:sp>
      <p:sp>
        <p:nvSpPr>
          <p:cNvPr id="3" name="Content Placeholder 2">
            <a:extLst>
              <a:ext uri="{FF2B5EF4-FFF2-40B4-BE49-F238E27FC236}">
                <a16:creationId xmlns:a16="http://schemas.microsoft.com/office/drawing/2014/main" id="{6AB086B2-9D14-464A-AAF7-55ED635F094D}"/>
              </a:ext>
            </a:extLst>
          </p:cNvPr>
          <p:cNvSpPr>
            <a:spLocks noGrp="1"/>
          </p:cNvSpPr>
          <p:nvPr>
            <p:ph idx="1"/>
          </p:nvPr>
        </p:nvSpPr>
        <p:spPr>
          <a:xfrm>
            <a:off x="152400" y="914400"/>
            <a:ext cx="8991600" cy="5791200"/>
          </a:xfrm>
        </p:spPr>
        <p:txBody>
          <a:bodyPr>
            <a:normAutofit/>
          </a:bodyPr>
          <a:lstStyle/>
          <a:p>
            <a:pPr marL="0" indent="0">
              <a:buNone/>
            </a:pPr>
            <a:r>
              <a:rPr lang="en-US" sz="2800" dirty="0"/>
              <a:t>Why do feature search?</a:t>
            </a:r>
          </a:p>
          <a:p>
            <a:r>
              <a:rPr lang="en-US" sz="2300" dirty="0"/>
              <a:t>(minor) Nearest Neighbor Classification will be </a:t>
            </a:r>
            <a:r>
              <a:rPr lang="en-US" sz="2300" i="1" dirty="0"/>
              <a:t>faster</a:t>
            </a:r>
            <a:r>
              <a:rPr lang="en-US" sz="2300" dirty="0"/>
              <a:t> with less features.</a:t>
            </a:r>
          </a:p>
          <a:p>
            <a:r>
              <a:rPr lang="en-US" sz="2300" dirty="0"/>
              <a:t>We want to have the highest possible accuracy, and irrelevant features can only reduce accuracy.</a:t>
            </a:r>
          </a:p>
          <a:p>
            <a:r>
              <a:rPr lang="en-US" sz="2300" dirty="0"/>
              <a:t>It may be that some features are expensive to collect, say blood sugar level. If feature search suggests is it useless, we can tell the doctors, that at least for the task-at-hand, we don’t need to collect it.</a:t>
            </a:r>
          </a:p>
          <a:p>
            <a:r>
              <a:rPr lang="en-US" sz="2300" dirty="0"/>
              <a:t>We want to know about the domain.</a:t>
            </a:r>
          </a:p>
          <a:p>
            <a:pPr lvl="1"/>
            <a:r>
              <a:rPr lang="en-US" sz="1800" dirty="0"/>
              <a:t>For example, suppose we have hundreds of features in a medical record, height, weight, blood sugar level, age, temperature, blood-pressure etc.</a:t>
            </a:r>
          </a:p>
          <a:p>
            <a:pPr lvl="1"/>
            <a:r>
              <a:rPr lang="en-US" sz="1800" dirty="0"/>
              <a:t>Further suppose we are interest in classifying diabetes vs no- diabetes.</a:t>
            </a:r>
          </a:p>
          <a:p>
            <a:pPr lvl="1"/>
            <a:r>
              <a:rPr lang="en-US" sz="1800" dirty="0"/>
              <a:t>If we find that blood-pressure is a useful classification feature, we have learned something new, that might be medically interesting. </a:t>
            </a:r>
          </a:p>
          <a:p>
            <a:pPr lvl="1"/>
            <a:r>
              <a:rPr lang="en-US" sz="1800" dirty="0"/>
              <a:t>Why not just measure to correlation between diabetes and blood-pressure? It is possible that things can be </a:t>
            </a:r>
            <a:r>
              <a:rPr lang="en-US" sz="1800" i="1" dirty="0"/>
              <a:t>related</a:t>
            </a:r>
            <a:r>
              <a:rPr lang="en-US" sz="1800" dirty="0"/>
              <a:t>, but not correlated.</a:t>
            </a:r>
          </a:p>
        </p:txBody>
      </p:sp>
    </p:spTree>
    <p:extLst>
      <p:ext uri="{BB962C8B-B14F-4D97-AF65-F5344CB8AC3E}">
        <p14:creationId xmlns:p14="http://schemas.microsoft.com/office/powerpoint/2010/main" val="287229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292B3E-CFFA-4490-BB8F-986E67152BA2}"/>
              </a:ext>
            </a:extLst>
          </p:cNvPr>
          <p:cNvPicPr>
            <a:picLocks noChangeAspect="1"/>
          </p:cNvPicPr>
          <p:nvPr/>
        </p:nvPicPr>
        <p:blipFill>
          <a:blip r:embed="rId2"/>
          <a:stretch>
            <a:fillRect/>
          </a:stretch>
        </p:blipFill>
        <p:spPr>
          <a:xfrm>
            <a:off x="2590800" y="0"/>
            <a:ext cx="6408420" cy="2209800"/>
          </a:xfrm>
          <a:prstGeom prst="rect">
            <a:avLst/>
          </a:prstGeom>
        </p:spPr>
      </p:pic>
      <p:pic>
        <p:nvPicPr>
          <p:cNvPr id="5" name="Picture 4">
            <a:extLst>
              <a:ext uri="{FF2B5EF4-FFF2-40B4-BE49-F238E27FC236}">
                <a16:creationId xmlns:a16="http://schemas.microsoft.com/office/drawing/2014/main" id="{4CCC4947-E86E-4F76-B1B6-9A8FFE669D67}"/>
              </a:ext>
            </a:extLst>
          </p:cNvPr>
          <p:cNvPicPr>
            <a:picLocks noChangeAspect="1"/>
          </p:cNvPicPr>
          <p:nvPr/>
        </p:nvPicPr>
        <p:blipFill>
          <a:blip r:embed="rId3"/>
          <a:stretch>
            <a:fillRect/>
          </a:stretch>
        </p:blipFill>
        <p:spPr>
          <a:xfrm>
            <a:off x="3439086" y="3124200"/>
            <a:ext cx="5594001" cy="1876424"/>
          </a:xfrm>
          <a:prstGeom prst="rect">
            <a:avLst/>
          </a:prstGeom>
        </p:spPr>
      </p:pic>
      <p:pic>
        <p:nvPicPr>
          <p:cNvPr id="7" name="Picture 2">
            <a:extLst>
              <a:ext uri="{FF2B5EF4-FFF2-40B4-BE49-F238E27FC236}">
                <a16:creationId xmlns:a16="http://schemas.microsoft.com/office/drawing/2014/main" id="{49147844-A340-40D8-A5C5-1773091BC854}"/>
              </a:ext>
            </a:extLst>
          </p:cNvPr>
          <p:cNvPicPr>
            <a:picLocks noChangeAspect="1" noChangeArrowheads="1"/>
          </p:cNvPicPr>
          <p:nvPr/>
        </p:nvPicPr>
        <p:blipFill rotWithShape="1">
          <a:blip r:embed="rId4" cstate="print"/>
          <a:srcRect b="61094"/>
          <a:stretch/>
        </p:blipFill>
        <p:spPr bwMode="auto">
          <a:xfrm>
            <a:off x="3163358" y="5655733"/>
            <a:ext cx="5972175" cy="1219200"/>
          </a:xfrm>
          <a:prstGeom prst="rect">
            <a:avLst/>
          </a:prstGeom>
          <a:noFill/>
          <a:ln w="9525">
            <a:noFill/>
            <a:miter lim="800000"/>
            <a:headEnd/>
            <a:tailEnd/>
          </a:ln>
        </p:spPr>
      </p:pic>
    </p:spTree>
    <p:extLst>
      <p:ext uri="{BB962C8B-B14F-4D97-AF65-F5344CB8AC3E}">
        <p14:creationId xmlns:p14="http://schemas.microsoft.com/office/powerpoint/2010/main" val="261234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292B3E-CFFA-4490-BB8F-986E67152BA2}"/>
              </a:ext>
            </a:extLst>
          </p:cNvPr>
          <p:cNvPicPr>
            <a:picLocks noChangeAspect="1"/>
          </p:cNvPicPr>
          <p:nvPr/>
        </p:nvPicPr>
        <p:blipFill>
          <a:blip r:embed="rId2"/>
          <a:stretch>
            <a:fillRect/>
          </a:stretch>
        </p:blipFill>
        <p:spPr>
          <a:xfrm>
            <a:off x="2590800" y="0"/>
            <a:ext cx="6408420" cy="2209800"/>
          </a:xfrm>
          <a:prstGeom prst="rect">
            <a:avLst/>
          </a:prstGeom>
        </p:spPr>
      </p:pic>
      <p:pic>
        <p:nvPicPr>
          <p:cNvPr id="5" name="Picture 4">
            <a:extLst>
              <a:ext uri="{FF2B5EF4-FFF2-40B4-BE49-F238E27FC236}">
                <a16:creationId xmlns:a16="http://schemas.microsoft.com/office/drawing/2014/main" id="{4CCC4947-E86E-4F76-B1B6-9A8FFE669D67}"/>
              </a:ext>
            </a:extLst>
          </p:cNvPr>
          <p:cNvPicPr>
            <a:picLocks noChangeAspect="1"/>
          </p:cNvPicPr>
          <p:nvPr/>
        </p:nvPicPr>
        <p:blipFill>
          <a:blip r:embed="rId3"/>
          <a:stretch>
            <a:fillRect/>
          </a:stretch>
        </p:blipFill>
        <p:spPr>
          <a:xfrm>
            <a:off x="3200400" y="2971800"/>
            <a:ext cx="5594001" cy="1876424"/>
          </a:xfrm>
          <a:prstGeom prst="rect">
            <a:avLst/>
          </a:prstGeom>
        </p:spPr>
      </p:pic>
      <p:pic>
        <p:nvPicPr>
          <p:cNvPr id="6" name="Picture 5">
            <a:extLst>
              <a:ext uri="{FF2B5EF4-FFF2-40B4-BE49-F238E27FC236}">
                <a16:creationId xmlns:a16="http://schemas.microsoft.com/office/drawing/2014/main" id="{72460A16-95DA-45D6-8CE5-5CB279415B36}"/>
              </a:ext>
            </a:extLst>
          </p:cNvPr>
          <p:cNvPicPr>
            <a:picLocks noChangeAspect="1"/>
          </p:cNvPicPr>
          <p:nvPr/>
        </p:nvPicPr>
        <p:blipFill rotWithShape="1">
          <a:blip r:embed="rId4"/>
          <a:srcRect b="24674"/>
          <a:stretch/>
        </p:blipFill>
        <p:spPr>
          <a:xfrm>
            <a:off x="47625" y="2921792"/>
            <a:ext cx="9048750" cy="3852863"/>
          </a:xfrm>
          <a:prstGeom prst="rect">
            <a:avLst/>
          </a:prstGeom>
        </p:spPr>
      </p:pic>
    </p:spTree>
    <p:extLst>
      <p:ext uri="{BB962C8B-B14F-4D97-AF65-F5344CB8AC3E}">
        <p14:creationId xmlns:p14="http://schemas.microsoft.com/office/powerpoint/2010/main" val="352671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9438BD-4DE7-468A-8451-9E6C1F87EDD3}"/>
              </a:ext>
            </a:extLst>
          </p:cNvPr>
          <p:cNvPicPr>
            <a:picLocks noChangeAspect="1"/>
          </p:cNvPicPr>
          <p:nvPr/>
        </p:nvPicPr>
        <p:blipFill>
          <a:blip r:embed="rId2"/>
          <a:stretch>
            <a:fillRect/>
          </a:stretch>
        </p:blipFill>
        <p:spPr>
          <a:xfrm>
            <a:off x="3657600" y="228600"/>
            <a:ext cx="5353050" cy="1971675"/>
          </a:xfrm>
          <a:prstGeom prst="rect">
            <a:avLst/>
          </a:prstGeom>
        </p:spPr>
      </p:pic>
      <p:sp>
        <p:nvSpPr>
          <p:cNvPr id="10" name="TextBox 9">
            <a:extLst>
              <a:ext uri="{FF2B5EF4-FFF2-40B4-BE49-F238E27FC236}">
                <a16:creationId xmlns:a16="http://schemas.microsoft.com/office/drawing/2014/main" id="{A7BEC817-D4D4-41AB-98DE-22079E911768}"/>
              </a:ext>
            </a:extLst>
          </p:cNvPr>
          <p:cNvSpPr txBox="1"/>
          <p:nvPr/>
        </p:nvSpPr>
        <p:spPr>
          <a:xfrm>
            <a:off x="657225" y="1794212"/>
            <a:ext cx="2126159" cy="369332"/>
          </a:xfrm>
          <a:prstGeom prst="rect">
            <a:avLst/>
          </a:prstGeom>
          <a:noFill/>
        </p:spPr>
        <p:txBody>
          <a:bodyPr wrap="none" rtlCol="0">
            <a:spAutoFit/>
          </a:bodyPr>
          <a:lstStyle/>
          <a:p>
            <a:r>
              <a:rPr lang="en-US" dirty="0"/>
              <a:t>An irrelevant feature</a:t>
            </a:r>
          </a:p>
        </p:txBody>
      </p:sp>
      <p:sp>
        <p:nvSpPr>
          <p:cNvPr id="11" name="TextBox 10">
            <a:extLst>
              <a:ext uri="{FF2B5EF4-FFF2-40B4-BE49-F238E27FC236}">
                <a16:creationId xmlns:a16="http://schemas.microsoft.com/office/drawing/2014/main" id="{5A4F0B7F-EA1E-4C11-8845-A4657F9D8F9E}"/>
              </a:ext>
            </a:extLst>
          </p:cNvPr>
          <p:cNvSpPr txBox="1"/>
          <p:nvPr/>
        </p:nvSpPr>
        <p:spPr>
          <a:xfrm>
            <a:off x="685800" y="5532953"/>
            <a:ext cx="1696747" cy="369332"/>
          </a:xfrm>
          <a:prstGeom prst="rect">
            <a:avLst/>
          </a:prstGeom>
          <a:noFill/>
        </p:spPr>
        <p:txBody>
          <a:bodyPr wrap="none" rtlCol="0">
            <a:spAutoFit/>
          </a:bodyPr>
          <a:lstStyle/>
          <a:p>
            <a:r>
              <a:rPr lang="en-US" dirty="0"/>
              <a:t>A strong feature</a:t>
            </a:r>
          </a:p>
        </p:txBody>
      </p:sp>
      <p:pic>
        <p:nvPicPr>
          <p:cNvPr id="12" name="Picture 11">
            <a:extLst>
              <a:ext uri="{FF2B5EF4-FFF2-40B4-BE49-F238E27FC236}">
                <a16:creationId xmlns:a16="http://schemas.microsoft.com/office/drawing/2014/main" id="{0BC94B0C-44E8-47B1-A996-051E0DC02772}"/>
              </a:ext>
            </a:extLst>
          </p:cNvPr>
          <p:cNvPicPr>
            <a:picLocks noChangeAspect="1"/>
          </p:cNvPicPr>
          <p:nvPr/>
        </p:nvPicPr>
        <p:blipFill>
          <a:blip r:embed="rId3"/>
          <a:stretch>
            <a:fillRect/>
          </a:stretch>
        </p:blipFill>
        <p:spPr>
          <a:xfrm>
            <a:off x="3657600" y="2387858"/>
            <a:ext cx="5353050" cy="1971675"/>
          </a:xfrm>
          <a:prstGeom prst="rect">
            <a:avLst/>
          </a:prstGeom>
        </p:spPr>
      </p:pic>
      <p:pic>
        <p:nvPicPr>
          <p:cNvPr id="7" name="Picture 6">
            <a:extLst>
              <a:ext uri="{FF2B5EF4-FFF2-40B4-BE49-F238E27FC236}">
                <a16:creationId xmlns:a16="http://schemas.microsoft.com/office/drawing/2014/main" id="{700BB39E-558D-4C8A-AD6D-2292B8E43463}"/>
              </a:ext>
            </a:extLst>
          </p:cNvPr>
          <p:cNvPicPr>
            <a:picLocks noChangeAspect="1"/>
          </p:cNvPicPr>
          <p:nvPr/>
        </p:nvPicPr>
        <p:blipFill>
          <a:blip r:embed="rId4"/>
          <a:stretch>
            <a:fillRect/>
          </a:stretch>
        </p:blipFill>
        <p:spPr>
          <a:xfrm>
            <a:off x="3657600" y="4547116"/>
            <a:ext cx="5353050" cy="1971675"/>
          </a:xfrm>
          <a:prstGeom prst="rect">
            <a:avLst/>
          </a:prstGeom>
        </p:spPr>
      </p:pic>
      <p:sp>
        <p:nvSpPr>
          <p:cNvPr id="13" name="TextBox 12">
            <a:extLst>
              <a:ext uri="{FF2B5EF4-FFF2-40B4-BE49-F238E27FC236}">
                <a16:creationId xmlns:a16="http://schemas.microsoft.com/office/drawing/2014/main" id="{0461BB03-808E-4BCD-B449-9EC43A8B0CF8}"/>
              </a:ext>
            </a:extLst>
          </p:cNvPr>
          <p:cNvSpPr txBox="1"/>
          <p:nvPr/>
        </p:nvSpPr>
        <p:spPr>
          <a:xfrm>
            <a:off x="685800" y="3290887"/>
            <a:ext cx="1649682" cy="369332"/>
          </a:xfrm>
          <a:prstGeom prst="rect">
            <a:avLst/>
          </a:prstGeom>
          <a:noFill/>
        </p:spPr>
        <p:txBody>
          <a:bodyPr wrap="none" rtlCol="0">
            <a:spAutoFit/>
          </a:bodyPr>
          <a:lstStyle/>
          <a:p>
            <a:r>
              <a:rPr lang="en-US" dirty="0"/>
              <a:t>A weak feature</a:t>
            </a:r>
          </a:p>
        </p:txBody>
      </p:sp>
      <p:sp>
        <p:nvSpPr>
          <p:cNvPr id="14" name="Rectangle 13">
            <a:extLst>
              <a:ext uri="{FF2B5EF4-FFF2-40B4-BE49-F238E27FC236}">
                <a16:creationId xmlns:a16="http://schemas.microsoft.com/office/drawing/2014/main" id="{E89EC066-05F8-4CB7-877B-E28A435C6C70}"/>
              </a:ext>
            </a:extLst>
          </p:cNvPr>
          <p:cNvSpPr/>
          <p:nvPr/>
        </p:nvSpPr>
        <p:spPr>
          <a:xfrm>
            <a:off x="0" y="0"/>
            <a:ext cx="4572000" cy="830997"/>
          </a:xfrm>
          <a:prstGeom prst="rect">
            <a:avLst/>
          </a:prstGeom>
        </p:spPr>
        <p:txBody>
          <a:bodyPr>
            <a:spAutoFit/>
          </a:bodyPr>
          <a:lstStyle/>
          <a:p>
            <a:r>
              <a:rPr lang="en-US" sz="1200" dirty="0"/>
              <a:t>&gt;&gt; create_170_datasets</a:t>
            </a:r>
          </a:p>
          <a:p>
            <a:r>
              <a:rPr lang="en-US" sz="1200" dirty="0"/>
              <a:t>On large dataset 1 the error rate can be 0.92</a:t>
            </a:r>
          </a:p>
          <a:p>
            <a:r>
              <a:rPr lang="en-US" sz="1200" dirty="0"/>
              <a:t>when using only features 49  30  21</a:t>
            </a:r>
          </a:p>
          <a:p>
            <a:r>
              <a:rPr lang="en-US" sz="1200" dirty="0"/>
              <a:t>***************************</a:t>
            </a:r>
          </a:p>
        </p:txBody>
      </p:sp>
    </p:spTree>
    <p:extLst>
      <p:ext uri="{BB962C8B-B14F-4D97-AF65-F5344CB8AC3E}">
        <p14:creationId xmlns:p14="http://schemas.microsoft.com/office/powerpoint/2010/main" val="199557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77D3F-B81A-49B7-ACD6-D2BADA219C9F}"/>
              </a:ext>
            </a:extLst>
          </p:cNvPr>
          <p:cNvPicPr>
            <a:picLocks noChangeAspect="1"/>
          </p:cNvPicPr>
          <p:nvPr/>
        </p:nvPicPr>
        <p:blipFill>
          <a:blip r:embed="rId2"/>
          <a:stretch>
            <a:fillRect/>
          </a:stretch>
        </p:blipFill>
        <p:spPr>
          <a:xfrm>
            <a:off x="3657600" y="1905000"/>
            <a:ext cx="5353050" cy="4819650"/>
          </a:xfrm>
          <a:prstGeom prst="rect">
            <a:avLst/>
          </a:prstGeom>
        </p:spPr>
      </p:pic>
      <p:sp>
        <p:nvSpPr>
          <p:cNvPr id="5" name="TextBox 4">
            <a:extLst>
              <a:ext uri="{FF2B5EF4-FFF2-40B4-BE49-F238E27FC236}">
                <a16:creationId xmlns:a16="http://schemas.microsoft.com/office/drawing/2014/main" id="{D21A3BBD-9E02-4315-A50E-FCDC7513B2F0}"/>
              </a:ext>
            </a:extLst>
          </p:cNvPr>
          <p:cNvSpPr txBox="1"/>
          <p:nvPr/>
        </p:nvSpPr>
        <p:spPr>
          <a:xfrm>
            <a:off x="304800" y="2971800"/>
            <a:ext cx="2348400" cy="369332"/>
          </a:xfrm>
          <a:prstGeom prst="rect">
            <a:avLst/>
          </a:prstGeom>
          <a:noFill/>
        </p:spPr>
        <p:txBody>
          <a:bodyPr wrap="none" rtlCol="0">
            <a:spAutoFit/>
          </a:bodyPr>
          <a:lstStyle/>
          <a:p>
            <a:r>
              <a:rPr lang="en-US" dirty="0"/>
              <a:t>Two irrelevant features</a:t>
            </a:r>
          </a:p>
        </p:txBody>
      </p:sp>
    </p:spTree>
    <p:extLst>
      <p:ext uri="{BB962C8B-B14F-4D97-AF65-F5344CB8AC3E}">
        <p14:creationId xmlns:p14="http://schemas.microsoft.com/office/powerpoint/2010/main" val="1277510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D19AC-4D70-4D20-92D0-77A2ABD51E80}"/>
              </a:ext>
            </a:extLst>
          </p:cNvPr>
          <p:cNvPicPr>
            <a:picLocks noChangeAspect="1"/>
          </p:cNvPicPr>
          <p:nvPr/>
        </p:nvPicPr>
        <p:blipFill>
          <a:blip r:embed="rId2"/>
          <a:stretch>
            <a:fillRect/>
          </a:stretch>
        </p:blipFill>
        <p:spPr>
          <a:xfrm>
            <a:off x="3657600" y="1905000"/>
            <a:ext cx="5353050" cy="4819650"/>
          </a:xfrm>
          <a:prstGeom prst="rect">
            <a:avLst/>
          </a:prstGeom>
        </p:spPr>
      </p:pic>
      <p:sp>
        <p:nvSpPr>
          <p:cNvPr id="6" name="TextBox 5">
            <a:extLst>
              <a:ext uri="{FF2B5EF4-FFF2-40B4-BE49-F238E27FC236}">
                <a16:creationId xmlns:a16="http://schemas.microsoft.com/office/drawing/2014/main" id="{BD242198-AACE-409B-9CCE-D53D7178E724}"/>
              </a:ext>
            </a:extLst>
          </p:cNvPr>
          <p:cNvSpPr txBox="1"/>
          <p:nvPr/>
        </p:nvSpPr>
        <p:spPr>
          <a:xfrm>
            <a:off x="304800" y="2971800"/>
            <a:ext cx="2040815" cy="369332"/>
          </a:xfrm>
          <a:prstGeom prst="rect">
            <a:avLst/>
          </a:prstGeom>
          <a:noFill/>
        </p:spPr>
        <p:txBody>
          <a:bodyPr wrap="none" rtlCol="0">
            <a:spAutoFit/>
          </a:bodyPr>
          <a:lstStyle/>
          <a:p>
            <a:r>
              <a:rPr lang="en-US" dirty="0"/>
              <a:t>Two strong features</a:t>
            </a:r>
          </a:p>
        </p:txBody>
      </p:sp>
    </p:spTree>
    <p:extLst>
      <p:ext uri="{BB962C8B-B14F-4D97-AF65-F5344CB8AC3E}">
        <p14:creationId xmlns:p14="http://schemas.microsoft.com/office/powerpoint/2010/main" val="399190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0" y="3505200"/>
            <a:ext cx="5972175" cy="3133725"/>
          </a:xfrm>
          <a:prstGeom prst="rect">
            <a:avLst/>
          </a:prstGeom>
          <a:noFill/>
          <a:ln w="9525">
            <a:noFill/>
            <a:miter lim="800000"/>
            <a:headEnd/>
            <a:tailEnd/>
          </a:ln>
        </p:spPr>
      </p:pic>
      <p:sp>
        <p:nvSpPr>
          <p:cNvPr id="5" name="TextBox 4"/>
          <p:cNvSpPr txBox="1"/>
          <p:nvPr/>
        </p:nvSpPr>
        <p:spPr>
          <a:xfrm>
            <a:off x="304800" y="609600"/>
            <a:ext cx="8396081" cy="1477328"/>
          </a:xfrm>
          <a:prstGeom prst="rect">
            <a:avLst/>
          </a:prstGeom>
          <a:noFill/>
        </p:spPr>
        <p:txBody>
          <a:bodyPr wrap="none" rtlCol="0">
            <a:spAutoFit/>
          </a:bodyPr>
          <a:lstStyle/>
          <a:p>
            <a:r>
              <a:rPr lang="en-US" dirty="0"/>
              <a:t>These numbers are in standard IEEE 754-1985, single precision format (space delimited)</a:t>
            </a:r>
          </a:p>
          <a:p>
            <a:endParaRPr lang="en-US" dirty="0"/>
          </a:p>
          <a:p>
            <a:r>
              <a:rPr lang="en-US" dirty="0"/>
              <a:t>You can use an off-the-shelf package to read them into your program.</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242198-AACE-409B-9CCE-D53D7178E724}"/>
              </a:ext>
            </a:extLst>
          </p:cNvPr>
          <p:cNvSpPr txBox="1"/>
          <p:nvPr/>
        </p:nvSpPr>
        <p:spPr>
          <a:xfrm>
            <a:off x="304800" y="2967335"/>
            <a:ext cx="2819400" cy="923330"/>
          </a:xfrm>
          <a:prstGeom prst="rect">
            <a:avLst/>
          </a:prstGeom>
          <a:noFill/>
        </p:spPr>
        <p:txBody>
          <a:bodyPr wrap="square" rtlCol="0">
            <a:spAutoFit/>
          </a:bodyPr>
          <a:lstStyle/>
          <a:p>
            <a:r>
              <a:rPr lang="en-US" dirty="0"/>
              <a:t>A strong feature (in the x-axis) with an irrelevant feature (y-axis)</a:t>
            </a:r>
          </a:p>
        </p:txBody>
      </p:sp>
      <p:pic>
        <p:nvPicPr>
          <p:cNvPr id="2" name="Picture 1">
            <a:extLst>
              <a:ext uri="{FF2B5EF4-FFF2-40B4-BE49-F238E27FC236}">
                <a16:creationId xmlns:a16="http://schemas.microsoft.com/office/drawing/2014/main" id="{97FD947B-145D-488B-B87E-3DB2356A9C95}"/>
              </a:ext>
            </a:extLst>
          </p:cNvPr>
          <p:cNvPicPr>
            <a:picLocks noChangeAspect="1"/>
          </p:cNvPicPr>
          <p:nvPr/>
        </p:nvPicPr>
        <p:blipFill>
          <a:blip r:embed="rId2"/>
          <a:stretch>
            <a:fillRect/>
          </a:stretch>
        </p:blipFill>
        <p:spPr>
          <a:xfrm>
            <a:off x="3657600" y="1905000"/>
            <a:ext cx="5353050" cy="4819650"/>
          </a:xfrm>
          <a:prstGeom prst="rect">
            <a:avLst/>
          </a:prstGeom>
        </p:spPr>
      </p:pic>
    </p:spTree>
    <p:extLst>
      <p:ext uri="{BB962C8B-B14F-4D97-AF65-F5344CB8AC3E}">
        <p14:creationId xmlns:p14="http://schemas.microsoft.com/office/powerpoint/2010/main" val="332554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9BC99C-7E87-4CC5-AEA7-C8E03CD1B974}"/>
              </a:ext>
            </a:extLst>
          </p:cNvPr>
          <p:cNvPicPr>
            <a:picLocks noChangeAspect="1"/>
          </p:cNvPicPr>
          <p:nvPr/>
        </p:nvPicPr>
        <p:blipFill>
          <a:blip r:embed="rId2"/>
          <a:stretch>
            <a:fillRect/>
          </a:stretch>
        </p:blipFill>
        <p:spPr>
          <a:xfrm>
            <a:off x="3657600" y="1905000"/>
            <a:ext cx="5353050" cy="4819650"/>
          </a:xfrm>
          <a:prstGeom prst="rect">
            <a:avLst/>
          </a:prstGeom>
        </p:spPr>
      </p:pic>
      <p:sp>
        <p:nvSpPr>
          <p:cNvPr id="5" name="TextBox 4">
            <a:extLst>
              <a:ext uri="{FF2B5EF4-FFF2-40B4-BE49-F238E27FC236}">
                <a16:creationId xmlns:a16="http://schemas.microsoft.com/office/drawing/2014/main" id="{914C09F3-BB1A-4368-BED0-787BD97D3FB3}"/>
              </a:ext>
            </a:extLst>
          </p:cNvPr>
          <p:cNvSpPr txBox="1"/>
          <p:nvPr/>
        </p:nvSpPr>
        <p:spPr>
          <a:xfrm>
            <a:off x="304800" y="2967335"/>
            <a:ext cx="2819400" cy="923330"/>
          </a:xfrm>
          <a:prstGeom prst="rect">
            <a:avLst/>
          </a:prstGeom>
          <a:noFill/>
        </p:spPr>
        <p:txBody>
          <a:bodyPr wrap="square" rtlCol="0">
            <a:spAutoFit/>
          </a:bodyPr>
          <a:lstStyle/>
          <a:p>
            <a:r>
              <a:rPr lang="en-US" dirty="0"/>
              <a:t>A weak feature (in the x-axis) with an irrelevant feature (y-axis)</a:t>
            </a:r>
          </a:p>
        </p:txBody>
      </p:sp>
    </p:spTree>
    <p:extLst>
      <p:ext uri="{BB962C8B-B14F-4D97-AF65-F5344CB8AC3E}">
        <p14:creationId xmlns:p14="http://schemas.microsoft.com/office/powerpoint/2010/main" val="151854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p:txBody>
          <a:bodyPr>
            <a:normAutofit lnSpcReduction="10000"/>
          </a:bodyPr>
          <a:lstStyle/>
          <a:p>
            <a:r>
              <a:rPr lang="en-US" sz="2000" dirty="0"/>
              <a:t>In the test datasets I provided there are two strong and one weak feature.</a:t>
            </a:r>
          </a:p>
          <a:p>
            <a:r>
              <a:rPr lang="en-US" sz="2000" dirty="0"/>
              <a:t>In general, we can easily find the two strong features, however:</a:t>
            </a:r>
          </a:p>
          <a:p>
            <a:pPr lvl="1"/>
            <a:r>
              <a:rPr lang="en-US" sz="1600" dirty="0"/>
              <a:t>We may find it hard to find the weak feature</a:t>
            </a:r>
          </a:p>
          <a:p>
            <a:pPr lvl="1"/>
            <a:r>
              <a:rPr lang="en-US" sz="1600" dirty="0"/>
              <a:t>We may find spurious features </a:t>
            </a:r>
          </a:p>
          <a:p>
            <a:pPr lvl="1"/>
            <a:r>
              <a:rPr lang="en-US" sz="1600" dirty="0"/>
              <a:t>Thus some people reported finding something like this:</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latin typeface="Courier New" panose="02070309020205020404" pitchFamily="49" charset="0"/>
                <a:cs typeface="Courier New" panose="02070309020205020404" pitchFamily="49" charset="0"/>
              </a:rPr>
              <a:t>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7 10 30</a:t>
            </a:r>
          </a:p>
          <a:p>
            <a:r>
              <a:rPr lang="en-US" sz="2000" dirty="0"/>
              <a:t>Why do we find spurious features?</a:t>
            </a:r>
          </a:p>
          <a:p>
            <a:r>
              <a:rPr lang="en-US" sz="2000" dirty="0"/>
              <a:t>Why do we not find the weak feature?</a:t>
            </a:r>
          </a:p>
          <a:p>
            <a:endParaRPr lang="en-US" sz="2000" dirty="0"/>
          </a:p>
          <a:p>
            <a:r>
              <a:rPr lang="en-US" sz="2000" dirty="0"/>
              <a:t>To be clear, you do NOT need to do this for your project. I am just showing you this for context.</a:t>
            </a:r>
          </a:p>
          <a:p>
            <a:endParaRPr lang="en-US" sz="2000" dirty="0"/>
          </a:p>
          <a:p>
            <a:r>
              <a:rPr lang="en-US" sz="2000" dirty="0">
                <a:solidFill>
                  <a:schemeClr val="bg1">
                    <a:lumMod val="75000"/>
                  </a:schemeClr>
                </a:solidFill>
              </a:rPr>
              <a:t>(note, this is review, I showed you this before)</a:t>
            </a:r>
          </a:p>
        </p:txBody>
      </p:sp>
      <p:sp>
        <p:nvSpPr>
          <p:cNvPr id="4" name="Rectangle 3">
            <a:extLst>
              <a:ext uri="{FF2B5EF4-FFF2-40B4-BE49-F238E27FC236}">
                <a16:creationId xmlns:a16="http://schemas.microsoft.com/office/drawing/2014/main" id="{354FF4E8-566C-4344-AC51-EBFF175A4934}"/>
              </a:ext>
            </a:extLst>
          </p:cNvPr>
          <p:cNvSpPr/>
          <p:nvPr/>
        </p:nvSpPr>
        <p:spPr>
          <a:xfrm>
            <a:off x="0" y="0"/>
            <a:ext cx="4572000" cy="1200329"/>
          </a:xfrm>
          <a:prstGeom prst="rect">
            <a:avLst/>
          </a:prstGeom>
        </p:spPr>
        <p:txBody>
          <a:bodyPr>
            <a:spAutoFit/>
          </a:bodyPr>
          <a:lstStyle/>
          <a:p>
            <a:r>
              <a:rPr lang="en-US" dirty="0"/>
              <a:t>&gt;&gt; create_170_datasets</a:t>
            </a:r>
          </a:p>
          <a:p>
            <a:r>
              <a:rPr lang="en-US" dirty="0"/>
              <a:t>On large dataset 1 the error rate can be 0.92</a:t>
            </a:r>
          </a:p>
          <a:p>
            <a:r>
              <a:rPr lang="en-US" dirty="0"/>
              <a:t>when using only features </a:t>
            </a:r>
            <a:r>
              <a:rPr lang="en-US" dirty="0">
                <a:solidFill>
                  <a:srgbClr val="FF0000"/>
                </a:solidFill>
              </a:rPr>
              <a:t>49</a:t>
            </a:r>
            <a:r>
              <a:rPr lang="en-US" dirty="0"/>
              <a:t>  30  </a:t>
            </a:r>
            <a:r>
              <a:rPr lang="en-US" dirty="0">
                <a:solidFill>
                  <a:srgbClr val="00B0F0"/>
                </a:solidFill>
              </a:rPr>
              <a:t>21</a:t>
            </a:r>
          </a:p>
          <a:p>
            <a:r>
              <a:rPr lang="en-US" dirty="0"/>
              <a:t>***************************</a:t>
            </a:r>
          </a:p>
        </p:txBody>
      </p:sp>
    </p:spTree>
    <p:extLst>
      <p:ext uri="{BB962C8B-B14F-4D97-AF65-F5344CB8AC3E}">
        <p14:creationId xmlns:p14="http://schemas.microsoft.com/office/powerpoint/2010/main" val="422394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a:xfrm>
            <a:off x="228600" y="990600"/>
            <a:ext cx="8686800" cy="5486400"/>
          </a:xfrm>
        </p:spPr>
        <p:txBody>
          <a:bodyPr>
            <a:normAutofit/>
          </a:bodyPr>
          <a:lstStyle/>
          <a:p>
            <a:r>
              <a:rPr lang="en-US" sz="2000" dirty="0"/>
              <a:t>In our search algorithm we will add and keep a new feature, even if it only gets </a:t>
            </a:r>
            <a:r>
              <a:rPr lang="en-US" sz="2000" i="1" dirty="0"/>
              <a:t>one</a:t>
            </a:r>
            <a:r>
              <a:rPr lang="en-US" sz="2000" dirty="0"/>
              <a:t> more instance correct. </a:t>
            </a:r>
          </a:p>
          <a:p>
            <a:r>
              <a:rPr lang="en-US" sz="2000" dirty="0"/>
              <a:t>However, we have dozens of irrelevant features. It is very likely that one or two of the them will classify one or two extra data points by random chance.</a:t>
            </a:r>
          </a:p>
          <a:p>
            <a:r>
              <a:rPr lang="en-US" sz="2000" dirty="0"/>
              <a:t>This is bad! While the spurious features happened to help a tiny bit on these 100 objects, they will </a:t>
            </a:r>
            <a:r>
              <a:rPr lang="en-US" sz="2000" i="1" dirty="0"/>
              <a:t>hurt</a:t>
            </a:r>
            <a:r>
              <a:rPr lang="en-US" sz="2000" dirty="0"/>
              <a:t> a bit on the unseen data we will see in the future. </a:t>
            </a:r>
          </a:p>
        </p:txBody>
      </p:sp>
      <p:sp>
        <p:nvSpPr>
          <p:cNvPr id="2" name="Rectangle 1">
            <a:extLst>
              <a:ext uri="{FF2B5EF4-FFF2-40B4-BE49-F238E27FC236}">
                <a16:creationId xmlns:a16="http://schemas.microsoft.com/office/drawing/2014/main" id="{C13AF518-E147-42A2-B9F0-ADEA53374D6A}"/>
              </a:ext>
            </a:extLst>
          </p:cNvPr>
          <p:cNvSpPr/>
          <p:nvPr/>
        </p:nvSpPr>
        <p:spPr>
          <a:xfrm>
            <a:off x="304800" y="65087"/>
            <a:ext cx="5242589" cy="523220"/>
          </a:xfrm>
          <a:prstGeom prst="rect">
            <a:avLst/>
          </a:prstGeom>
        </p:spPr>
        <p:txBody>
          <a:bodyPr wrap="none">
            <a:spAutoFit/>
          </a:bodyPr>
          <a:lstStyle/>
          <a:p>
            <a:r>
              <a:rPr lang="en-US" sz="2800" dirty="0"/>
              <a:t>Why do we find spurious features?</a:t>
            </a:r>
          </a:p>
        </p:txBody>
      </p:sp>
    </p:spTree>
    <p:extLst>
      <p:ext uri="{BB962C8B-B14F-4D97-AF65-F5344CB8AC3E}">
        <p14:creationId xmlns:p14="http://schemas.microsoft.com/office/powerpoint/2010/main" val="249390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a:xfrm>
            <a:off x="228600" y="990599"/>
            <a:ext cx="8686800" cy="5802313"/>
          </a:xfrm>
        </p:spPr>
        <p:txBody>
          <a:bodyPr>
            <a:normAutofit/>
          </a:bodyPr>
          <a:lstStyle/>
          <a:p>
            <a:r>
              <a:rPr lang="en-US" sz="2000" dirty="0">
                <a:solidFill>
                  <a:schemeClr val="bg1">
                    <a:lumMod val="65000"/>
                  </a:schemeClr>
                </a:solidFill>
              </a:rPr>
              <a:t>In our search algorithm we will add and keep a new feature, even if it only gets one more instance correct. </a:t>
            </a:r>
          </a:p>
          <a:p>
            <a:r>
              <a:rPr lang="en-US" sz="2000" dirty="0">
                <a:solidFill>
                  <a:schemeClr val="bg1">
                    <a:lumMod val="65000"/>
                  </a:schemeClr>
                </a:solidFill>
              </a:rPr>
              <a:t>However, we have dozens of irrelevant features. It is very likely that one or two of the them will classify one or two extra data points by random chance.</a:t>
            </a:r>
          </a:p>
          <a:p>
            <a:r>
              <a:rPr lang="en-US" sz="2000" dirty="0">
                <a:solidFill>
                  <a:schemeClr val="bg1">
                    <a:lumMod val="65000"/>
                  </a:schemeClr>
                </a:solidFill>
              </a:rPr>
              <a:t>This is bad! While the spurious features happened to help a tiny bit on these 100 objects, they will </a:t>
            </a:r>
            <a:r>
              <a:rPr lang="en-US" sz="2000" i="1" dirty="0">
                <a:solidFill>
                  <a:schemeClr val="bg1">
                    <a:lumMod val="65000"/>
                  </a:schemeClr>
                </a:solidFill>
              </a:rPr>
              <a:t>hurt</a:t>
            </a:r>
            <a:r>
              <a:rPr lang="en-US" sz="2000" dirty="0">
                <a:solidFill>
                  <a:schemeClr val="bg1">
                    <a:lumMod val="65000"/>
                  </a:schemeClr>
                </a:solidFill>
              </a:rPr>
              <a:t> a bit on the unseen data we will see in the future. </a:t>
            </a:r>
          </a:p>
          <a:p>
            <a:r>
              <a:rPr lang="en-US" sz="2000" dirty="0"/>
              <a:t>How can we fix this? </a:t>
            </a:r>
          </a:p>
          <a:p>
            <a:r>
              <a:rPr lang="en-US" sz="2000" dirty="0"/>
              <a:t>Suppose instead of giving you one dataset with 100 instances, I had given you three datasets with 100 instances (from exactly the same problem).</a:t>
            </a:r>
          </a:p>
          <a:p>
            <a:r>
              <a:rPr lang="en-US" sz="2000" dirty="0"/>
              <a:t>Lets look at the three traces of forward selection on these 3 datasets.</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7  10 30</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latin typeface="Courier New" panose="02070309020205020404" pitchFamily="49" charset="0"/>
                <a:cs typeface="Courier New" panose="02070309020205020404" pitchFamily="49" charset="0"/>
              </a:rPr>
              <a:t>22 30 11</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30 10 4</a:t>
            </a:r>
          </a:p>
          <a:p>
            <a:r>
              <a:rPr lang="en-US" sz="2000" dirty="0"/>
              <a:t>We can see that the two good features show up (perhaps in a different order) in all three runs, but the spurious features do not. </a:t>
            </a:r>
          </a:p>
          <a:p>
            <a:r>
              <a:rPr lang="en-US" sz="2000" dirty="0"/>
              <a:t>However we do not have three different versions of this dataset!</a:t>
            </a:r>
          </a:p>
        </p:txBody>
      </p:sp>
      <p:sp>
        <p:nvSpPr>
          <p:cNvPr id="2" name="Rectangle 1">
            <a:extLst>
              <a:ext uri="{FF2B5EF4-FFF2-40B4-BE49-F238E27FC236}">
                <a16:creationId xmlns:a16="http://schemas.microsoft.com/office/drawing/2014/main" id="{C13AF518-E147-42A2-B9F0-ADEA53374D6A}"/>
              </a:ext>
            </a:extLst>
          </p:cNvPr>
          <p:cNvSpPr/>
          <p:nvPr/>
        </p:nvSpPr>
        <p:spPr>
          <a:xfrm>
            <a:off x="304800" y="65087"/>
            <a:ext cx="5242589" cy="523220"/>
          </a:xfrm>
          <a:prstGeom prst="rect">
            <a:avLst/>
          </a:prstGeom>
        </p:spPr>
        <p:txBody>
          <a:bodyPr wrap="none">
            <a:spAutoFit/>
          </a:bodyPr>
          <a:lstStyle/>
          <a:p>
            <a:r>
              <a:rPr lang="en-US" sz="2800" dirty="0"/>
              <a:t>Why do we find spurious features?</a:t>
            </a:r>
          </a:p>
        </p:txBody>
      </p:sp>
    </p:spTree>
    <p:extLst>
      <p:ext uri="{BB962C8B-B14F-4D97-AF65-F5344CB8AC3E}">
        <p14:creationId xmlns:p14="http://schemas.microsoft.com/office/powerpoint/2010/main" val="336008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87DF-88BB-4BEB-A133-117622C03CC1}"/>
              </a:ext>
            </a:extLst>
          </p:cNvPr>
          <p:cNvSpPr>
            <a:spLocks noGrp="1"/>
          </p:cNvSpPr>
          <p:nvPr>
            <p:ph idx="1"/>
          </p:nvPr>
        </p:nvSpPr>
        <p:spPr>
          <a:xfrm>
            <a:off x="152400" y="228601"/>
            <a:ext cx="8686800" cy="685800"/>
          </a:xfrm>
        </p:spPr>
        <p:txBody>
          <a:bodyPr>
            <a:normAutofit/>
          </a:bodyPr>
          <a:lstStyle/>
          <a:p>
            <a:r>
              <a:rPr lang="en-US" sz="2000" dirty="0"/>
              <a:t>However we do not have three different versions of this dataset!</a:t>
            </a:r>
          </a:p>
        </p:txBody>
      </p:sp>
      <p:grpSp>
        <p:nvGrpSpPr>
          <p:cNvPr id="12" name="Group 11">
            <a:extLst>
              <a:ext uri="{FF2B5EF4-FFF2-40B4-BE49-F238E27FC236}">
                <a16:creationId xmlns:a16="http://schemas.microsoft.com/office/drawing/2014/main" id="{710F3D36-0A0A-4C47-8134-934708E71E7D}"/>
              </a:ext>
            </a:extLst>
          </p:cNvPr>
          <p:cNvGrpSpPr/>
          <p:nvPr/>
        </p:nvGrpSpPr>
        <p:grpSpPr>
          <a:xfrm>
            <a:off x="4024992" y="914400"/>
            <a:ext cx="5119008" cy="5486399"/>
            <a:chOff x="3171825" y="228601"/>
            <a:chExt cx="5972175" cy="6400798"/>
          </a:xfrm>
        </p:grpSpPr>
        <p:pic>
          <p:nvPicPr>
            <p:cNvPr id="4" name="Picture 2">
              <a:extLst>
                <a:ext uri="{FF2B5EF4-FFF2-40B4-BE49-F238E27FC236}">
                  <a16:creationId xmlns:a16="http://schemas.microsoft.com/office/drawing/2014/main" id="{DFD91363-66E9-4144-B432-366628B19553}"/>
                </a:ext>
              </a:extLst>
            </p:cNvPr>
            <p:cNvPicPr>
              <a:picLocks noChangeAspect="1" noChangeArrowheads="1"/>
            </p:cNvPicPr>
            <p:nvPr/>
          </p:nvPicPr>
          <p:blipFill>
            <a:blip r:embed="rId2" cstate="print"/>
            <a:srcRect/>
            <a:stretch>
              <a:fillRect/>
            </a:stretch>
          </p:blipFill>
          <p:spPr bwMode="auto">
            <a:xfrm>
              <a:off x="3171825" y="3495674"/>
              <a:ext cx="5972175" cy="3133725"/>
            </a:xfrm>
            <a:prstGeom prst="rect">
              <a:avLst/>
            </a:prstGeom>
            <a:noFill/>
            <a:ln w="9525">
              <a:noFill/>
              <a:miter lim="800000"/>
              <a:headEnd/>
              <a:tailEnd/>
            </a:ln>
          </p:spPr>
        </p:pic>
        <p:sp>
          <p:nvSpPr>
            <p:cNvPr id="5" name="Rectangle 4">
              <a:extLst>
                <a:ext uri="{FF2B5EF4-FFF2-40B4-BE49-F238E27FC236}">
                  <a16:creationId xmlns:a16="http://schemas.microsoft.com/office/drawing/2014/main" id="{74A9143A-9EB8-4F40-82CA-1B969D4F14D1}"/>
                </a:ext>
              </a:extLst>
            </p:cNvPr>
            <p:cNvSpPr/>
            <p:nvPr/>
          </p:nvSpPr>
          <p:spPr>
            <a:xfrm>
              <a:off x="3276600" y="4114800"/>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1E8AA0-E838-4029-AE8C-A8F0157C170E}"/>
                </a:ext>
              </a:extLst>
            </p:cNvPr>
            <p:cNvSpPr/>
            <p:nvPr/>
          </p:nvSpPr>
          <p:spPr>
            <a:xfrm>
              <a:off x="3267075" y="4743451"/>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F4520E-E7B6-4AF6-BE5A-ACD13EA2756F}"/>
                </a:ext>
              </a:extLst>
            </p:cNvPr>
            <p:cNvSpPr/>
            <p:nvPr/>
          </p:nvSpPr>
          <p:spPr>
            <a:xfrm>
              <a:off x="3276600" y="6096000"/>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ED54E720-8911-432B-BEE3-3FF0B95CBAE6}"/>
                </a:ext>
              </a:extLst>
            </p:cNvPr>
            <p:cNvPicPr>
              <a:picLocks noChangeAspect="1" noChangeArrowheads="1"/>
            </p:cNvPicPr>
            <p:nvPr/>
          </p:nvPicPr>
          <p:blipFill>
            <a:blip r:embed="rId2" cstate="print"/>
            <a:srcRect/>
            <a:stretch>
              <a:fillRect/>
            </a:stretch>
          </p:blipFill>
          <p:spPr bwMode="auto">
            <a:xfrm>
              <a:off x="3171825" y="228601"/>
              <a:ext cx="5972175" cy="3133725"/>
            </a:xfrm>
            <a:prstGeom prst="rect">
              <a:avLst/>
            </a:prstGeom>
            <a:noFill/>
            <a:ln w="9525">
              <a:noFill/>
              <a:miter lim="800000"/>
              <a:headEnd/>
              <a:tailEnd/>
            </a:ln>
          </p:spPr>
        </p:pic>
        <p:sp>
          <p:nvSpPr>
            <p:cNvPr id="9" name="Rectangle 8">
              <a:extLst>
                <a:ext uri="{FF2B5EF4-FFF2-40B4-BE49-F238E27FC236}">
                  <a16:creationId xmlns:a16="http://schemas.microsoft.com/office/drawing/2014/main" id="{03061808-FCF9-4C15-969C-8843A8530210}"/>
                </a:ext>
              </a:extLst>
            </p:cNvPr>
            <p:cNvSpPr/>
            <p:nvPr/>
          </p:nvSpPr>
          <p:spPr>
            <a:xfrm>
              <a:off x="3276600" y="1371601"/>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DCB9EC-D51C-46E6-B706-7FF2AAEFAD00}"/>
                </a:ext>
              </a:extLst>
            </p:cNvPr>
            <p:cNvSpPr/>
            <p:nvPr/>
          </p:nvSpPr>
          <p:spPr>
            <a:xfrm>
              <a:off x="3267075" y="1905000"/>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8BBBF7-E836-4DD8-8D50-EBE0EF1C462D}"/>
                </a:ext>
              </a:extLst>
            </p:cNvPr>
            <p:cNvSpPr/>
            <p:nvPr/>
          </p:nvSpPr>
          <p:spPr>
            <a:xfrm>
              <a:off x="3276600" y="3152777"/>
              <a:ext cx="54102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a:extLst>
              <a:ext uri="{FF2B5EF4-FFF2-40B4-BE49-F238E27FC236}">
                <a16:creationId xmlns:a16="http://schemas.microsoft.com/office/drawing/2014/main" id="{0EC30976-CB42-4E55-A7A3-40A09F2B61C9}"/>
              </a:ext>
            </a:extLst>
          </p:cNvPr>
          <p:cNvPicPr>
            <a:picLocks noChangeAspect="1" noChangeArrowheads="1"/>
          </p:cNvPicPr>
          <p:nvPr/>
        </p:nvPicPr>
        <p:blipFill rotWithShape="1">
          <a:blip r:embed="rId2" cstate="print"/>
          <a:srcRect b="87234"/>
          <a:stretch/>
        </p:blipFill>
        <p:spPr bwMode="auto">
          <a:xfrm>
            <a:off x="4024992" y="6515098"/>
            <a:ext cx="5119008" cy="342902"/>
          </a:xfrm>
          <a:prstGeom prst="rect">
            <a:avLst/>
          </a:prstGeom>
          <a:noFill/>
          <a:ln w="9525">
            <a:noFill/>
            <a:miter lim="800000"/>
            <a:headEnd/>
            <a:tailEnd/>
          </a:ln>
        </p:spPr>
      </p:pic>
      <p:sp>
        <p:nvSpPr>
          <p:cNvPr id="22" name="Content Placeholder 2">
            <a:extLst>
              <a:ext uri="{FF2B5EF4-FFF2-40B4-BE49-F238E27FC236}">
                <a16:creationId xmlns:a16="http://schemas.microsoft.com/office/drawing/2014/main" id="{3AB8E1A2-3DD0-42FE-A158-3C5AFBC018CD}"/>
              </a:ext>
            </a:extLst>
          </p:cNvPr>
          <p:cNvSpPr txBox="1">
            <a:spLocks/>
          </p:cNvSpPr>
          <p:nvPr/>
        </p:nvSpPr>
        <p:spPr>
          <a:xfrm>
            <a:off x="246287" y="914400"/>
            <a:ext cx="3733801" cy="57149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We can (sort of) make three different versions of this dataset!</a:t>
            </a:r>
          </a:p>
          <a:p>
            <a:pPr marL="0" indent="0">
              <a:buNone/>
            </a:pPr>
            <a:endParaRPr lang="en-US" sz="2000" dirty="0"/>
          </a:p>
          <a:p>
            <a:pPr marL="0" indent="0">
              <a:buNone/>
            </a:pPr>
            <a:r>
              <a:rPr lang="en-US" sz="2000" dirty="0"/>
              <a:t>We begin by making three copies of the dataset</a:t>
            </a:r>
          </a:p>
          <a:p>
            <a:pPr marL="0" indent="0">
              <a:buNone/>
            </a:pPr>
            <a:r>
              <a:rPr lang="en-US" sz="2000" dirty="0"/>
              <a:t>Then, in each copy, we randomly delete say 5% of the data.</a:t>
            </a:r>
          </a:p>
          <a:p>
            <a:pPr marL="0" indent="0">
              <a:buNone/>
            </a:pPr>
            <a:endParaRPr lang="en-US" sz="2000" dirty="0"/>
          </a:p>
          <a:p>
            <a:pPr marL="0" indent="0">
              <a:buNone/>
            </a:pPr>
            <a:r>
              <a:rPr lang="en-US" sz="2000" dirty="0"/>
              <a:t>Now each of the three copies is very similar to the true dataset, but if a spurious feature happen to look good in </a:t>
            </a:r>
            <a:r>
              <a:rPr lang="en-US" sz="2000" i="1" dirty="0"/>
              <a:t>one</a:t>
            </a:r>
            <a:r>
              <a:rPr lang="en-US" sz="2000" dirty="0"/>
              <a:t> copy, it is very unlikely to look good in the other two copies. </a:t>
            </a:r>
          </a:p>
          <a:p>
            <a:pPr marL="0" indent="0">
              <a:buNone/>
            </a:pPr>
            <a:r>
              <a:rPr lang="en-US" sz="2000" dirty="0"/>
              <a:t>This idea is called </a:t>
            </a:r>
            <a:r>
              <a:rPr lang="en-US" sz="2000" i="1" dirty="0"/>
              <a:t>resampling</a:t>
            </a:r>
            <a:r>
              <a:rPr lang="en-US" sz="2000" dirty="0"/>
              <a:t>. </a:t>
            </a:r>
          </a:p>
          <a:p>
            <a:pPr marL="0" indent="0">
              <a:buNone/>
            </a:pPr>
            <a:r>
              <a:rPr lang="en-US" sz="2000" dirty="0"/>
              <a:t>Of course, if we have time, we can make even more copies.</a:t>
            </a:r>
          </a:p>
          <a:p>
            <a:pPr marL="0" indent="0">
              <a:buNone/>
            </a:pPr>
            <a:endParaRPr lang="en-US" sz="2000" dirty="0"/>
          </a:p>
        </p:txBody>
      </p:sp>
    </p:spTree>
    <p:extLst>
      <p:ext uri="{BB962C8B-B14F-4D97-AF65-F5344CB8AC3E}">
        <p14:creationId xmlns:p14="http://schemas.microsoft.com/office/powerpoint/2010/main" val="195795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E72D65-BBC0-472B-B64B-BEFD219F6B6C}"/>
              </a:ext>
            </a:extLst>
          </p:cNvPr>
          <p:cNvSpPr/>
          <p:nvPr/>
        </p:nvSpPr>
        <p:spPr>
          <a:xfrm>
            <a:off x="152400" y="152400"/>
            <a:ext cx="3786549" cy="369332"/>
          </a:xfrm>
          <a:prstGeom prst="rect">
            <a:avLst/>
          </a:prstGeom>
        </p:spPr>
        <p:txBody>
          <a:bodyPr wrap="none">
            <a:spAutoFit/>
          </a:bodyPr>
          <a:lstStyle/>
          <a:p>
            <a:r>
              <a:rPr lang="en-US" dirty="0"/>
              <a:t>Why do we not find the weak feature?</a:t>
            </a:r>
          </a:p>
        </p:txBody>
      </p:sp>
      <p:sp>
        <p:nvSpPr>
          <p:cNvPr id="5" name="Rectangle 4">
            <a:extLst>
              <a:ext uri="{FF2B5EF4-FFF2-40B4-BE49-F238E27FC236}">
                <a16:creationId xmlns:a16="http://schemas.microsoft.com/office/drawing/2014/main" id="{214D6B62-9320-48E0-8F6B-5337999817C9}"/>
              </a:ext>
            </a:extLst>
          </p:cNvPr>
          <p:cNvSpPr/>
          <p:nvPr/>
        </p:nvSpPr>
        <p:spPr>
          <a:xfrm>
            <a:off x="142875" y="1447800"/>
            <a:ext cx="8839200" cy="5170646"/>
          </a:xfrm>
          <a:prstGeom prst="rect">
            <a:avLst/>
          </a:prstGeom>
        </p:spPr>
        <p:txBody>
          <a:bodyPr wrap="square">
            <a:spAutoFit/>
          </a:bodyPr>
          <a:lstStyle/>
          <a:p>
            <a:r>
              <a:rPr lang="en-US" sz="2000" dirty="0"/>
              <a:t>The same trick can be used to find the weak features. Let look at the three runs again.. </a:t>
            </a:r>
          </a:p>
          <a:p>
            <a:endParaRPr lang="en-US" sz="2000" dirty="0"/>
          </a:p>
          <a:p>
            <a:r>
              <a:rPr lang="en-US" sz="2000" dirty="0"/>
              <a:t>Lets look at the three traces of forward selection </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latin typeface="Courier New" panose="02070309020205020404" pitchFamily="49" charset="0"/>
                <a:cs typeface="Courier New" panose="02070309020205020404" pitchFamily="49" charset="0"/>
              </a:rPr>
              <a:t>7  10 </a:t>
            </a:r>
            <a:r>
              <a:rPr lang="en-US" sz="2400" b="1" dirty="0">
                <a:solidFill>
                  <a:srgbClr val="00B050"/>
                </a:solidFill>
                <a:latin typeface="Courier New" panose="02070309020205020404" pitchFamily="49" charset="0"/>
                <a:cs typeface="Courier New" panose="02070309020205020404" pitchFamily="49" charset="0"/>
              </a:rPr>
              <a:t>30</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latin typeface="Courier New" panose="02070309020205020404" pitchFamily="49" charset="0"/>
                <a:cs typeface="Courier New" panose="02070309020205020404" pitchFamily="49" charset="0"/>
              </a:rPr>
              <a:t>22 </a:t>
            </a:r>
            <a:r>
              <a:rPr lang="en-US" sz="2400" b="1" dirty="0">
                <a:solidFill>
                  <a:srgbClr val="00B050"/>
                </a:solidFill>
                <a:latin typeface="Courier New" panose="02070309020205020404" pitchFamily="49" charset="0"/>
                <a:cs typeface="Courier New" panose="02070309020205020404" pitchFamily="49" charset="0"/>
              </a:rPr>
              <a:t>30</a:t>
            </a:r>
            <a:r>
              <a:rPr lang="en-US" sz="2400" b="1" dirty="0">
                <a:latin typeface="Courier New" panose="02070309020205020404" pitchFamily="49" charset="0"/>
                <a:cs typeface="Courier New" panose="02070309020205020404" pitchFamily="49" charset="0"/>
              </a:rPr>
              <a:t> 11</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49 </a:t>
            </a:r>
            <a:r>
              <a:rPr lang="en-US" sz="2400" b="1" dirty="0">
                <a:solidFill>
                  <a:srgbClr val="00B0F0"/>
                </a:solidFill>
                <a:latin typeface="Courier New" panose="02070309020205020404" pitchFamily="49" charset="0"/>
                <a:cs typeface="Courier New" panose="02070309020205020404" pitchFamily="49" charset="0"/>
              </a:rPr>
              <a:t>21 </a:t>
            </a:r>
            <a:r>
              <a:rPr lang="en-US" sz="2400" b="1" dirty="0">
                <a:solidFill>
                  <a:srgbClr val="00B050"/>
                </a:solidFill>
                <a:latin typeface="Courier New" panose="02070309020205020404" pitchFamily="49" charset="0"/>
                <a:cs typeface="Courier New" panose="02070309020205020404" pitchFamily="49" charset="0"/>
              </a:rPr>
              <a:t>30</a:t>
            </a:r>
            <a:r>
              <a:rPr lang="en-US" sz="2400" b="1" dirty="0">
                <a:latin typeface="Courier New" panose="02070309020205020404" pitchFamily="49" charset="0"/>
                <a:cs typeface="Courier New" panose="02070309020205020404" pitchFamily="49" charset="0"/>
              </a:rPr>
              <a:t> 10 4</a:t>
            </a:r>
          </a:p>
          <a:p>
            <a:endParaRPr lang="en-US" sz="2000" dirty="0"/>
          </a:p>
          <a:p>
            <a:r>
              <a:rPr lang="en-US" sz="2000" dirty="0"/>
              <a:t>The weak feature will tend to show up a lot more than we might expect by chance.</a:t>
            </a:r>
          </a:p>
          <a:p>
            <a:endParaRPr lang="en-US" sz="2000" dirty="0"/>
          </a:p>
          <a:p>
            <a:endParaRPr lang="en-US" sz="2000" dirty="0"/>
          </a:p>
          <a:p>
            <a:endParaRPr lang="en-US" sz="2000" dirty="0"/>
          </a:p>
          <a:p>
            <a:endParaRPr lang="en-US" sz="2000" dirty="0"/>
          </a:p>
          <a:p>
            <a:r>
              <a:rPr lang="en-US" sz="2000" dirty="0"/>
              <a:t>There is another trick we can do to find the weak features… </a:t>
            </a:r>
          </a:p>
          <a:p>
            <a:endParaRPr lang="en-US" sz="2000" dirty="0"/>
          </a:p>
          <a:p>
            <a:endParaRPr lang="en-US" dirty="0"/>
          </a:p>
        </p:txBody>
      </p:sp>
      <p:sp>
        <p:nvSpPr>
          <p:cNvPr id="6" name="Rectangle 5">
            <a:extLst>
              <a:ext uri="{FF2B5EF4-FFF2-40B4-BE49-F238E27FC236}">
                <a16:creationId xmlns:a16="http://schemas.microsoft.com/office/drawing/2014/main" id="{4696A539-368F-4404-B61B-58868D2BE264}"/>
              </a:ext>
            </a:extLst>
          </p:cNvPr>
          <p:cNvSpPr/>
          <p:nvPr/>
        </p:nvSpPr>
        <p:spPr>
          <a:xfrm>
            <a:off x="4648200" y="0"/>
            <a:ext cx="4572000" cy="1077218"/>
          </a:xfrm>
          <a:prstGeom prst="rect">
            <a:avLst/>
          </a:prstGeom>
        </p:spPr>
        <p:txBody>
          <a:bodyPr>
            <a:spAutoFit/>
          </a:bodyPr>
          <a:lstStyle/>
          <a:p>
            <a:r>
              <a:rPr lang="en-US" sz="1600" dirty="0"/>
              <a:t>&gt;&gt; create_170_datasets</a:t>
            </a:r>
          </a:p>
          <a:p>
            <a:r>
              <a:rPr lang="en-US" sz="1600" dirty="0"/>
              <a:t>On large dataset 1 the error rate can be 0.92</a:t>
            </a:r>
          </a:p>
          <a:p>
            <a:r>
              <a:rPr lang="en-US" sz="1600" dirty="0"/>
              <a:t>when using only features </a:t>
            </a:r>
            <a:r>
              <a:rPr lang="en-US" sz="1600" dirty="0">
                <a:solidFill>
                  <a:srgbClr val="FF0000"/>
                </a:solidFill>
              </a:rPr>
              <a:t>49</a:t>
            </a:r>
            <a:r>
              <a:rPr lang="en-US" sz="1600" dirty="0"/>
              <a:t>  </a:t>
            </a:r>
            <a:r>
              <a:rPr lang="en-US" sz="1600" b="1" dirty="0">
                <a:solidFill>
                  <a:srgbClr val="00B050"/>
                </a:solidFill>
              </a:rPr>
              <a:t>30</a:t>
            </a:r>
            <a:r>
              <a:rPr lang="en-US" sz="1600" dirty="0"/>
              <a:t>  </a:t>
            </a:r>
            <a:r>
              <a:rPr lang="en-US" sz="1600" dirty="0">
                <a:solidFill>
                  <a:srgbClr val="00B0F0"/>
                </a:solidFill>
              </a:rPr>
              <a:t>21</a:t>
            </a:r>
          </a:p>
          <a:p>
            <a:r>
              <a:rPr lang="en-US" sz="1600" dirty="0"/>
              <a:t>***************************</a:t>
            </a:r>
            <a:endParaRPr lang="en-US" dirty="0"/>
          </a:p>
        </p:txBody>
      </p:sp>
    </p:spTree>
    <p:extLst>
      <p:ext uri="{BB962C8B-B14F-4D97-AF65-F5344CB8AC3E}">
        <p14:creationId xmlns:p14="http://schemas.microsoft.com/office/powerpoint/2010/main" val="2425039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D01374-D7C4-4785-8FEB-729B15CD029E}"/>
              </a:ext>
            </a:extLst>
          </p:cNvPr>
          <p:cNvPicPr>
            <a:picLocks noChangeAspect="1" noChangeArrowheads="1"/>
          </p:cNvPicPr>
          <p:nvPr/>
        </p:nvPicPr>
        <p:blipFill>
          <a:blip r:embed="rId2" cstate="print"/>
          <a:srcRect/>
          <a:stretch>
            <a:fillRect/>
          </a:stretch>
        </p:blipFill>
        <p:spPr bwMode="auto">
          <a:xfrm>
            <a:off x="3894363" y="3733800"/>
            <a:ext cx="5119008" cy="2686050"/>
          </a:xfrm>
          <a:prstGeom prst="rect">
            <a:avLst/>
          </a:prstGeom>
          <a:noFill/>
          <a:ln w="9525">
            <a:noFill/>
            <a:miter lim="800000"/>
            <a:headEnd/>
            <a:tailEnd/>
          </a:ln>
        </p:spPr>
      </p:pic>
      <p:sp>
        <p:nvSpPr>
          <p:cNvPr id="13" name="Rectangle 12">
            <a:extLst>
              <a:ext uri="{FF2B5EF4-FFF2-40B4-BE49-F238E27FC236}">
                <a16:creationId xmlns:a16="http://schemas.microsoft.com/office/drawing/2014/main" id="{5EA19C8A-9D5A-4A20-8B36-9842DF729559}"/>
              </a:ext>
            </a:extLst>
          </p:cNvPr>
          <p:cNvSpPr/>
          <p:nvPr/>
        </p:nvSpPr>
        <p:spPr>
          <a:xfrm>
            <a:off x="198663" y="152400"/>
            <a:ext cx="7391400" cy="3847207"/>
          </a:xfrm>
          <a:prstGeom prst="rect">
            <a:avLst/>
          </a:prstGeom>
        </p:spPr>
        <p:txBody>
          <a:bodyPr wrap="square">
            <a:spAutoFit/>
          </a:bodyPr>
          <a:lstStyle/>
          <a:p>
            <a:r>
              <a:rPr lang="en-US" sz="2000" dirty="0"/>
              <a:t>Suppose we are feature searching on a dataset.</a:t>
            </a:r>
          </a:p>
          <a:p>
            <a:endParaRPr lang="en-US" sz="2000" dirty="0"/>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 </a:t>
            </a:r>
            <a:r>
              <a:rPr lang="en-US" sz="2400" b="1" dirty="0">
                <a:latin typeface="Courier New" panose="02070309020205020404" pitchFamily="49" charset="0"/>
                <a:cs typeface="Courier New" panose="02070309020205020404" pitchFamily="49" charset="0"/>
              </a:rPr>
              <a:t>7 22 8 34</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a:t>
            </a:r>
            <a:r>
              <a:rPr lang="en-US" sz="2400" b="1" dirty="0">
                <a:latin typeface="Courier New" panose="02070309020205020404" pitchFamily="49" charset="0"/>
                <a:cs typeface="Courier New" panose="02070309020205020404" pitchFamily="49" charset="0"/>
              </a:rPr>
              <a:t> 76 3 19 5</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 </a:t>
            </a:r>
            <a:r>
              <a:rPr lang="en-US" sz="2400" b="1" dirty="0">
                <a:latin typeface="Courier New" panose="02070309020205020404" pitchFamily="49" charset="0"/>
                <a:cs typeface="Courier New" panose="02070309020205020404" pitchFamily="49" charset="0"/>
              </a:rPr>
              <a:t>21 33 7 56</a:t>
            </a:r>
          </a:p>
          <a:p>
            <a:pPr lvl="1"/>
            <a:r>
              <a:rPr lang="en-US" sz="2400" dirty="0">
                <a:latin typeface="Courier New" panose="02070309020205020404" pitchFamily="49" charset="0"/>
                <a:cs typeface="Courier New" panose="02070309020205020404" pitchFamily="49" charset="0"/>
              </a:rPr>
              <a:t>The best features are </a:t>
            </a:r>
            <a:r>
              <a:rPr lang="en-US" sz="2400" b="1" dirty="0">
                <a:solidFill>
                  <a:srgbClr val="FF0000"/>
                </a:solidFill>
                <a:latin typeface="Courier New" panose="02070309020205020404" pitchFamily="49" charset="0"/>
                <a:cs typeface="Courier New" panose="02070309020205020404" pitchFamily="49" charset="0"/>
              </a:rPr>
              <a:t>2 </a:t>
            </a:r>
            <a:r>
              <a:rPr lang="en-US" sz="2400" b="1" dirty="0">
                <a:latin typeface="Courier New" panose="02070309020205020404" pitchFamily="49" charset="0"/>
                <a:cs typeface="Courier New" panose="02070309020205020404" pitchFamily="49" charset="0"/>
              </a:rPr>
              <a:t>1 7 82 12</a:t>
            </a:r>
          </a:p>
          <a:p>
            <a:endParaRPr lang="en-US" sz="2000" b="1" dirty="0">
              <a:latin typeface="Courier New" panose="02070309020205020404" pitchFamily="49" charset="0"/>
              <a:cs typeface="Courier New" panose="02070309020205020404" pitchFamily="49" charset="0"/>
            </a:endParaRPr>
          </a:p>
          <a:p>
            <a:r>
              <a:rPr lang="en-US" sz="2000" dirty="0"/>
              <a:t>Based on this resampling, we are confident that 2 is a good feature, but what about 7?</a:t>
            </a:r>
          </a:p>
          <a:p>
            <a:pPr lvl="1"/>
            <a:endParaRPr lang="en-US" sz="2400" b="1" dirty="0">
              <a:latin typeface="Courier New" panose="02070309020205020404" pitchFamily="49" charset="0"/>
              <a:cs typeface="Courier New" panose="02070309020205020404" pitchFamily="49" charset="0"/>
            </a:endParaRPr>
          </a:p>
          <a:p>
            <a:pPr lvl="1"/>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9288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D01374-D7C4-4785-8FEB-729B15CD029E}"/>
              </a:ext>
            </a:extLst>
          </p:cNvPr>
          <p:cNvPicPr>
            <a:picLocks noChangeAspect="1" noChangeArrowheads="1"/>
          </p:cNvPicPr>
          <p:nvPr/>
        </p:nvPicPr>
        <p:blipFill>
          <a:blip r:embed="rId2" cstate="print"/>
          <a:srcRect/>
          <a:stretch>
            <a:fillRect/>
          </a:stretch>
        </p:blipFill>
        <p:spPr bwMode="auto">
          <a:xfrm>
            <a:off x="3894363" y="3733800"/>
            <a:ext cx="5119008" cy="2686050"/>
          </a:xfrm>
          <a:prstGeom prst="rect">
            <a:avLst/>
          </a:prstGeom>
          <a:noFill/>
          <a:ln w="9525">
            <a:noFill/>
            <a:miter lim="800000"/>
            <a:headEnd/>
            <a:tailEnd/>
          </a:ln>
        </p:spPr>
      </p:pic>
      <p:sp>
        <p:nvSpPr>
          <p:cNvPr id="10" name="Rectangle 9">
            <a:extLst>
              <a:ext uri="{FF2B5EF4-FFF2-40B4-BE49-F238E27FC236}">
                <a16:creationId xmlns:a16="http://schemas.microsoft.com/office/drawing/2014/main" id="{F7AFFABE-C8E4-4BE5-AA7C-48C53273DFA4}"/>
              </a:ext>
            </a:extLst>
          </p:cNvPr>
          <p:cNvSpPr/>
          <p:nvPr/>
        </p:nvSpPr>
        <p:spPr>
          <a:xfrm>
            <a:off x="5872840" y="4152900"/>
            <a:ext cx="908959" cy="2171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A19C8A-9D5A-4A20-8B36-9842DF729559}"/>
              </a:ext>
            </a:extLst>
          </p:cNvPr>
          <p:cNvSpPr/>
          <p:nvPr/>
        </p:nvSpPr>
        <p:spPr>
          <a:xfrm>
            <a:off x="198663" y="152400"/>
            <a:ext cx="7391400" cy="3539430"/>
          </a:xfrm>
          <a:prstGeom prst="rect">
            <a:avLst/>
          </a:prstGeom>
        </p:spPr>
        <p:txBody>
          <a:bodyPr wrap="square">
            <a:spAutoFit/>
          </a:bodyPr>
          <a:lstStyle/>
          <a:p>
            <a:r>
              <a:rPr lang="en-US" sz="2000" dirty="0"/>
              <a:t>We can temporarily </a:t>
            </a:r>
            <a:r>
              <a:rPr lang="en-US" sz="2000" i="1" dirty="0"/>
              <a:t>delete</a:t>
            </a:r>
            <a:r>
              <a:rPr lang="en-US" sz="2000" dirty="0"/>
              <a:t> the strong feature, and rerun the search</a:t>
            </a:r>
          </a:p>
          <a:p>
            <a:endParaRPr lang="en-US" sz="2000" dirty="0"/>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7 12 14 54</a:t>
            </a:r>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7 3 13 8</a:t>
            </a:r>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7 39 1 83</a:t>
            </a:r>
          </a:p>
          <a:p>
            <a:pPr lvl="1"/>
            <a:r>
              <a:rPr lang="en-US" sz="2400" dirty="0">
                <a:latin typeface="Courier New" panose="02070309020205020404" pitchFamily="49" charset="0"/>
                <a:cs typeface="Courier New" panose="02070309020205020404" pitchFamily="49" charset="0"/>
              </a:rPr>
              <a:t>The best features are </a:t>
            </a:r>
            <a:r>
              <a:rPr lang="en-US" sz="2400" b="1" dirty="0">
                <a:latin typeface="Courier New" panose="02070309020205020404" pitchFamily="49" charset="0"/>
                <a:cs typeface="Courier New" panose="02070309020205020404" pitchFamily="49" charset="0"/>
              </a:rPr>
              <a:t>9 7 22 52</a:t>
            </a:r>
          </a:p>
          <a:p>
            <a:endParaRPr lang="en-US" sz="2000" b="1" dirty="0">
              <a:latin typeface="Courier New" panose="02070309020205020404" pitchFamily="49" charset="0"/>
              <a:cs typeface="Courier New" panose="02070309020205020404" pitchFamily="49" charset="0"/>
            </a:endParaRPr>
          </a:p>
          <a:p>
            <a:r>
              <a:rPr lang="en-US" sz="2000" dirty="0"/>
              <a:t>Based on this it really looks like 7 is a true feature.</a:t>
            </a:r>
          </a:p>
          <a:p>
            <a:pPr lvl="1"/>
            <a:endParaRPr lang="en-US" sz="2400" b="1" dirty="0">
              <a:latin typeface="Courier New" panose="02070309020205020404" pitchFamily="49" charset="0"/>
              <a:cs typeface="Courier New" panose="02070309020205020404" pitchFamily="49" charset="0"/>
            </a:endParaRPr>
          </a:p>
          <a:p>
            <a:pPr lvl="1"/>
            <a:endParaRPr lang="en-US" sz="2400" b="1" dirty="0">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C68DAFA9-4570-4ACA-BE3A-09AEAFF81FD4}"/>
              </a:ext>
            </a:extLst>
          </p:cNvPr>
          <p:cNvSpPr/>
          <p:nvPr/>
        </p:nvSpPr>
        <p:spPr>
          <a:xfrm>
            <a:off x="102054" y="3843278"/>
            <a:ext cx="3707946" cy="2862322"/>
          </a:xfrm>
          <a:prstGeom prst="rect">
            <a:avLst/>
          </a:prstGeom>
        </p:spPr>
        <p:txBody>
          <a:bodyPr wrap="square">
            <a:spAutoFit/>
          </a:bodyPr>
          <a:lstStyle/>
          <a:p>
            <a:r>
              <a:rPr lang="en-US" dirty="0"/>
              <a:t>By analogy. Suppose I wanted to find out if you are a good basketball player. </a:t>
            </a:r>
          </a:p>
          <a:p>
            <a:r>
              <a:rPr lang="en-US" dirty="0"/>
              <a:t>However, Lebron James is on you team! </a:t>
            </a:r>
          </a:p>
          <a:p>
            <a:r>
              <a:rPr lang="en-US" dirty="0"/>
              <a:t>Your team wins a lot, but because Lebron is so strong, I don’t know if </a:t>
            </a:r>
            <a:r>
              <a:rPr lang="en-US" i="1" dirty="0"/>
              <a:t>you</a:t>
            </a:r>
            <a:r>
              <a:rPr lang="en-US" dirty="0"/>
              <a:t> are any good. If I take Lebron off the team and they still win, then maybe you are good.</a:t>
            </a:r>
          </a:p>
        </p:txBody>
      </p:sp>
      <p:pic>
        <p:nvPicPr>
          <p:cNvPr id="1026" name="Picture 2" descr="http://images.performgroup.com/di/library/omnisport/f4/63/lebron-james_ig7akmd67bte169fgghvy46rx.jpg?t=189217895&amp;w=960&amp;quality=70">
            <a:extLst>
              <a:ext uri="{FF2B5EF4-FFF2-40B4-BE49-F238E27FC236}">
                <a16:creationId xmlns:a16="http://schemas.microsoft.com/office/drawing/2014/main" id="{B784FD04-AF16-4139-8702-D786BAAE6A2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407" b="96852" l="10000" r="90000">
                        <a14:foregroundMark x1="57083" y1="11667" x2="60729" y2="3889"/>
                        <a14:foregroundMark x1="60729" y1="3889" x2="65417" y2="7963"/>
                        <a14:foregroundMark x1="65417" y1="7963" x2="65729" y2="12037"/>
                        <a14:foregroundMark x1="58438" y1="12037" x2="56563" y2="21667"/>
                        <a14:foregroundMark x1="56563" y1="21667" x2="59688" y2="39815"/>
                        <a14:foregroundMark x1="59688" y1="39815" x2="65313" y2="43519"/>
                        <a14:foregroundMark x1="65313" y1="43519" x2="66667" y2="34444"/>
                        <a14:foregroundMark x1="66667" y1="34444" x2="64375" y2="25185"/>
                        <a14:foregroundMark x1="64375" y1="25185" x2="65625" y2="15556"/>
                        <a14:foregroundMark x1="65625" y1="15556" x2="62708" y2="12222"/>
                        <a14:foregroundMark x1="70938" y1="31852" x2="90833" y2="54259"/>
                        <a14:foregroundMark x1="90833" y1="54259" x2="91250" y2="64444"/>
                        <a14:foregroundMark x1="91250" y1="64444" x2="87083" y2="82037"/>
                        <a14:foregroundMark x1="87083" y1="82037" x2="80208" y2="97037"/>
                        <a14:foregroundMark x1="80208" y1="97037" x2="82292" y2="88148"/>
                        <a14:foregroundMark x1="82292" y1="88148" x2="86146" y2="80370"/>
                        <a14:foregroundMark x1="86146" y1="80370" x2="87813" y2="70556"/>
                        <a14:foregroundMark x1="87813" y1="70556" x2="86875" y2="60926"/>
                        <a14:foregroundMark x1="86875" y1="60926" x2="82813" y2="54259"/>
                        <a14:foregroundMark x1="82813" y1="54259" x2="78021" y2="50000"/>
                        <a14:foregroundMark x1="78021" y1="50000" x2="73646" y2="55741"/>
                        <a14:foregroundMark x1="73646" y1="55741" x2="69896" y2="44630"/>
                        <a14:foregroundMark x1="69896" y1="44630" x2="71563" y2="35185"/>
                        <a14:foregroundMark x1="71563" y1="35185" x2="72813" y2="33519"/>
                        <a14:foregroundMark x1="61771" y1="2407" x2="64583" y2="4444"/>
                      </a14:backgroundRemoval>
                    </a14:imgEffect>
                  </a14:imgLayer>
                </a14:imgProps>
              </a:ext>
              <a:ext uri="{28A0092B-C50C-407E-A947-70E740481C1C}">
                <a14:useLocalDpi xmlns:a14="http://schemas.microsoft.com/office/drawing/2010/main" val="0"/>
              </a:ext>
            </a:extLst>
          </a:blip>
          <a:srcRect/>
          <a:stretch>
            <a:fillRect/>
          </a:stretch>
        </p:blipFill>
        <p:spPr bwMode="auto">
          <a:xfrm>
            <a:off x="6158518" y="2133600"/>
            <a:ext cx="2854853" cy="1605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30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a:extLst>
              <a:ext uri="{FF2B5EF4-FFF2-40B4-BE49-F238E27FC236}">
                <a16:creationId xmlns:a16="http://schemas.microsoft.com/office/drawing/2014/main" id="{E448B374-7B5E-4549-825B-0B202CE41597}"/>
              </a:ext>
            </a:extLst>
          </p:cNvPr>
          <p:cNvSpPr>
            <a:spLocks noGrp="1"/>
          </p:cNvSpPr>
          <p:nvPr>
            <p:ph idx="1"/>
          </p:nvPr>
        </p:nvSpPr>
        <p:spPr>
          <a:xfrm>
            <a:off x="228600" y="801469"/>
            <a:ext cx="8686800" cy="5486400"/>
          </a:xfrm>
        </p:spPr>
        <p:txBody>
          <a:bodyPr>
            <a:normAutofit/>
          </a:bodyPr>
          <a:lstStyle/>
          <a:p>
            <a:r>
              <a:rPr lang="en-US" sz="2000" dirty="0"/>
              <a:t>For most of you, depending on the computer language you used, you machine </a:t>
            </a:r>
            <a:r>
              <a:rPr lang="en-US" sz="2000" dirty="0" err="1"/>
              <a:t>etc</a:t>
            </a:r>
            <a:r>
              <a:rPr lang="en-US" sz="2000" dirty="0"/>
              <a:t>, you can do feature search on the “large” dataset in under one minute.</a:t>
            </a:r>
          </a:p>
          <a:p>
            <a:r>
              <a:rPr lang="en-US" sz="2000" dirty="0"/>
              <a:t>However, for some real problems, we might have millions of instances, and (more importantly) thousands of features. Then the same code might take decades.</a:t>
            </a:r>
          </a:p>
          <a:p>
            <a:r>
              <a:rPr lang="en-US" sz="2000" dirty="0"/>
              <a:t>Can we speed things up?</a:t>
            </a:r>
          </a:p>
          <a:p>
            <a:r>
              <a:rPr lang="en-US" sz="2000" dirty="0"/>
              <a:t>There are many ways to speed things up, indexing, sampling, caching and reusing calculations etc. </a:t>
            </a:r>
          </a:p>
          <a:p>
            <a:r>
              <a:rPr lang="en-US" sz="2000" dirty="0"/>
              <a:t>However, I am just going to show you one simple trick. </a:t>
            </a:r>
          </a:p>
          <a:p>
            <a:r>
              <a:rPr lang="en-US" sz="2000" dirty="0"/>
              <a:t>It requires you to add 5 to 10 lines of simple code, but should give you a 10 to 50 times speed up!</a:t>
            </a:r>
          </a:p>
        </p:txBody>
      </p:sp>
      <p:sp>
        <p:nvSpPr>
          <p:cNvPr id="30" name="Rectangle 29">
            <a:extLst>
              <a:ext uri="{FF2B5EF4-FFF2-40B4-BE49-F238E27FC236}">
                <a16:creationId xmlns:a16="http://schemas.microsoft.com/office/drawing/2014/main" id="{9F3D281B-7040-4D60-AE81-0C68596E10F0}"/>
              </a:ext>
            </a:extLst>
          </p:cNvPr>
          <p:cNvSpPr/>
          <p:nvPr/>
        </p:nvSpPr>
        <p:spPr>
          <a:xfrm>
            <a:off x="304800" y="65087"/>
            <a:ext cx="3780907" cy="523220"/>
          </a:xfrm>
          <a:prstGeom prst="rect">
            <a:avLst/>
          </a:prstGeom>
        </p:spPr>
        <p:txBody>
          <a:bodyPr wrap="none">
            <a:spAutoFit/>
          </a:bodyPr>
          <a:lstStyle/>
          <a:p>
            <a:r>
              <a:rPr lang="en-US" sz="2800" dirty="0"/>
              <a:t>Making the search faster</a:t>
            </a:r>
          </a:p>
        </p:txBody>
      </p:sp>
    </p:spTree>
    <p:extLst>
      <p:ext uri="{BB962C8B-B14F-4D97-AF65-F5344CB8AC3E}">
        <p14:creationId xmlns:p14="http://schemas.microsoft.com/office/powerpoint/2010/main" val="293257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044724" y="34184"/>
            <a:ext cx="3048000" cy="3600986"/>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level 1 </a:t>
            </a:r>
            <a:r>
              <a:rPr lang="en-US" sz="1200" dirty="0" err="1"/>
              <a:t>i</a:t>
            </a:r>
            <a:r>
              <a:rPr lang="en-US" sz="1200" dirty="0"/>
              <a:t> added </a:t>
            </a:r>
            <a:r>
              <a:rPr lang="en-US" sz="1200" b="1" dirty="0">
                <a:solidFill>
                  <a:srgbClr val="00B050"/>
                </a:solidFill>
              </a:rPr>
              <a:t>feature 4 to current set</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On level 2 </a:t>
            </a:r>
            <a:r>
              <a:rPr lang="en-US" sz="1200" dirty="0" err="1"/>
              <a:t>i</a:t>
            </a:r>
            <a:r>
              <a:rPr lang="en-US" sz="1200" dirty="0"/>
              <a:t> added </a:t>
            </a:r>
            <a:r>
              <a:rPr lang="en-US" sz="1200" b="1" dirty="0">
                <a:solidFill>
                  <a:srgbClr val="C00000"/>
                </a:solidFill>
              </a:rPr>
              <a:t>feature 2 to current set</a:t>
            </a:r>
          </a:p>
          <a:p>
            <a:r>
              <a:rPr lang="en-US" sz="1200" dirty="0"/>
              <a:t>On the 3th level of the search tree</a:t>
            </a:r>
          </a:p>
          <a:p>
            <a:r>
              <a:rPr lang="en-US" sz="1200" dirty="0"/>
              <a:t>--Considering adding the 1 feature</a:t>
            </a:r>
          </a:p>
          <a:p>
            <a:r>
              <a:rPr lang="en-US" sz="1200" dirty="0"/>
              <a:t>--Considering adding the 3 feature</a:t>
            </a:r>
          </a:p>
          <a:p>
            <a:r>
              <a:rPr lang="en-US" sz="1200" dirty="0"/>
              <a:t>On level 3 </a:t>
            </a:r>
            <a:r>
              <a:rPr lang="en-US" sz="1200" dirty="0" err="1"/>
              <a:t>i</a:t>
            </a:r>
            <a:r>
              <a:rPr lang="en-US" sz="1200" dirty="0"/>
              <a:t> added </a:t>
            </a:r>
            <a:r>
              <a:rPr lang="en-US" sz="1200" b="1" dirty="0">
                <a:solidFill>
                  <a:srgbClr val="FFC000"/>
                </a:solidFill>
              </a:rPr>
              <a:t>feature 1 to current set</a:t>
            </a:r>
          </a:p>
          <a:p>
            <a:r>
              <a:rPr lang="en-US" sz="1200" dirty="0"/>
              <a:t>On the 4th level of the search tree</a:t>
            </a:r>
          </a:p>
          <a:p>
            <a:r>
              <a:rPr lang="en-US" sz="1200" dirty="0"/>
              <a:t>--Considering adding the 3 feature</a:t>
            </a:r>
          </a:p>
          <a:p>
            <a:r>
              <a:rPr lang="en-US" sz="1200" dirty="0"/>
              <a:t>On level 4 </a:t>
            </a:r>
            <a:r>
              <a:rPr lang="en-US" sz="1200" dirty="0" err="1"/>
              <a:t>i</a:t>
            </a:r>
            <a:r>
              <a:rPr lang="en-US" sz="1200" dirty="0"/>
              <a:t> added </a:t>
            </a:r>
            <a:r>
              <a:rPr lang="en-US" sz="1200" b="1" dirty="0">
                <a:solidFill>
                  <a:srgbClr val="00B0F0"/>
                </a:solidFill>
              </a:rPr>
              <a:t>feature 3 to current set</a:t>
            </a:r>
          </a:p>
        </p:txBody>
      </p:sp>
      <p:sp>
        <p:nvSpPr>
          <p:cNvPr id="8" name="TextBox 7"/>
          <p:cNvSpPr txBox="1"/>
          <p:nvPr/>
        </p:nvSpPr>
        <p:spPr>
          <a:xfrm>
            <a:off x="228600" y="304800"/>
            <a:ext cx="5562600" cy="2800767"/>
          </a:xfrm>
          <a:prstGeom prst="rect">
            <a:avLst/>
          </a:prstGeom>
          <a:noFill/>
        </p:spPr>
        <p:txBody>
          <a:bodyPr wrap="square" rtlCol="0">
            <a:spAutoFit/>
          </a:bodyPr>
          <a:lstStyle/>
          <a:p>
            <a:r>
              <a:rPr lang="en-US" sz="2800" dirty="0">
                <a:solidFill>
                  <a:srgbClr val="C00000"/>
                </a:solidFill>
              </a:rPr>
              <a:t>This is what project 2 search “looks” like.</a:t>
            </a:r>
          </a:p>
          <a:p>
            <a:r>
              <a:rPr lang="en-US" sz="2800" dirty="0">
                <a:solidFill>
                  <a:srgbClr val="C00000"/>
                </a:solidFill>
              </a:rPr>
              <a:t>I just want the printout, the figure is for your ref only.</a:t>
            </a:r>
          </a:p>
          <a:p>
            <a:endParaRPr lang="en-US" sz="2800" dirty="0">
              <a:solidFill>
                <a:schemeClr val="bg1">
                  <a:lumMod val="50000"/>
                </a:schemeClr>
              </a:solidFill>
            </a:endParaRPr>
          </a:p>
          <a:p>
            <a:r>
              <a:rPr lang="en-US" dirty="0">
                <a:solidFill>
                  <a:schemeClr val="bg1">
                    <a:lumMod val="50000"/>
                  </a:schemeClr>
                </a:solidFill>
              </a:rPr>
              <a:t>(I should have printed out the accuracy at each step, below you will see why I did not do that here) </a:t>
            </a:r>
            <a:endParaRPr lang="en-US" sz="1200" dirty="0">
              <a:solidFill>
                <a:schemeClr val="bg1">
                  <a:lumMod val="50000"/>
                </a:schemeClr>
              </a:solidFill>
            </a:endParaRPr>
          </a:p>
        </p:txBody>
      </p:sp>
      <p:sp>
        <p:nvSpPr>
          <p:cNvPr id="9" name="Line 3"/>
          <p:cNvSpPr>
            <a:spLocks noChangeShapeType="1"/>
          </p:cNvSpPr>
          <p:nvPr/>
        </p:nvSpPr>
        <p:spPr bwMode="auto">
          <a:xfrm flipH="1">
            <a:off x="2213148"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4"/>
          <p:cNvSpPr>
            <a:spLocks noChangeShapeType="1"/>
          </p:cNvSpPr>
          <p:nvPr/>
        </p:nvSpPr>
        <p:spPr bwMode="auto">
          <a:xfrm flipH="1">
            <a:off x="1455942"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5"/>
          <p:cNvSpPr>
            <a:spLocks noChangeShapeType="1"/>
          </p:cNvSpPr>
          <p:nvPr/>
        </p:nvSpPr>
        <p:spPr bwMode="auto">
          <a:xfrm>
            <a:off x="2715238"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6"/>
          <p:cNvSpPr>
            <a:spLocks noChangeShapeType="1"/>
          </p:cNvSpPr>
          <p:nvPr/>
        </p:nvSpPr>
        <p:spPr bwMode="auto">
          <a:xfrm flipH="1">
            <a:off x="2194150"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3" name="Line 7"/>
          <p:cNvSpPr>
            <a:spLocks noChangeShapeType="1"/>
          </p:cNvSpPr>
          <p:nvPr/>
        </p:nvSpPr>
        <p:spPr bwMode="auto">
          <a:xfrm>
            <a:off x="2584966"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4" name="Line 8"/>
          <p:cNvSpPr>
            <a:spLocks noChangeShapeType="1"/>
          </p:cNvSpPr>
          <p:nvPr/>
        </p:nvSpPr>
        <p:spPr bwMode="auto">
          <a:xfrm flipH="1">
            <a:off x="457190" y="4208174"/>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9"/>
          <p:cNvSpPr>
            <a:spLocks noChangeShapeType="1"/>
          </p:cNvSpPr>
          <p:nvPr/>
        </p:nvSpPr>
        <p:spPr bwMode="auto">
          <a:xfrm>
            <a:off x="1238822"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0"/>
          <p:cNvSpPr>
            <a:spLocks noChangeShapeType="1"/>
          </p:cNvSpPr>
          <p:nvPr/>
        </p:nvSpPr>
        <p:spPr bwMode="auto">
          <a:xfrm>
            <a:off x="1455942" y="4251598"/>
            <a:ext cx="1302720"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1"/>
          <p:cNvSpPr>
            <a:spLocks noChangeShapeType="1"/>
          </p:cNvSpPr>
          <p:nvPr/>
        </p:nvSpPr>
        <p:spPr bwMode="auto">
          <a:xfrm flipH="1">
            <a:off x="630886" y="4251598"/>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8" name="Line 12"/>
          <p:cNvSpPr>
            <a:spLocks noChangeShapeType="1"/>
          </p:cNvSpPr>
          <p:nvPr/>
        </p:nvSpPr>
        <p:spPr bwMode="auto">
          <a:xfrm>
            <a:off x="2063878"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9" name="Line 13"/>
          <p:cNvSpPr>
            <a:spLocks noChangeShapeType="1"/>
          </p:cNvSpPr>
          <p:nvPr/>
        </p:nvSpPr>
        <p:spPr bwMode="auto">
          <a:xfrm>
            <a:off x="2280998" y="4251598"/>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0" name="Line 14"/>
          <p:cNvSpPr>
            <a:spLocks noChangeShapeType="1"/>
          </p:cNvSpPr>
          <p:nvPr/>
        </p:nvSpPr>
        <p:spPr bwMode="auto">
          <a:xfrm flipH="1">
            <a:off x="1455942" y="4208174"/>
            <a:ext cx="1215872" cy="52108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1" name="Line 15"/>
          <p:cNvSpPr>
            <a:spLocks noChangeShapeType="1"/>
          </p:cNvSpPr>
          <p:nvPr/>
        </p:nvSpPr>
        <p:spPr bwMode="auto">
          <a:xfrm flipH="1">
            <a:off x="2237574" y="4295022"/>
            <a:ext cx="564512"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6"/>
          <p:cNvSpPr>
            <a:spLocks noChangeShapeType="1"/>
          </p:cNvSpPr>
          <p:nvPr/>
        </p:nvSpPr>
        <p:spPr bwMode="auto">
          <a:xfrm>
            <a:off x="3106054" y="4251598"/>
            <a:ext cx="121587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3" name="Line 17"/>
          <p:cNvSpPr>
            <a:spLocks noChangeShapeType="1"/>
          </p:cNvSpPr>
          <p:nvPr/>
        </p:nvSpPr>
        <p:spPr bwMode="auto">
          <a:xfrm flipH="1">
            <a:off x="2975782"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4" name="Line 18"/>
          <p:cNvSpPr>
            <a:spLocks noChangeShapeType="1"/>
          </p:cNvSpPr>
          <p:nvPr/>
        </p:nvSpPr>
        <p:spPr bwMode="auto">
          <a:xfrm>
            <a:off x="3713990"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5" name="Line 19"/>
          <p:cNvSpPr>
            <a:spLocks noChangeShapeType="1"/>
          </p:cNvSpPr>
          <p:nvPr/>
        </p:nvSpPr>
        <p:spPr bwMode="auto">
          <a:xfrm>
            <a:off x="3974534"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6" name="Line 20"/>
          <p:cNvSpPr>
            <a:spLocks noChangeShapeType="1"/>
          </p:cNvSpPr>
          <p:nvPr/>
        </p:nvSpPr>
        <p:spPr bwMode="auto">
          <a:xfrm>
            <a:off x="413766" y="5076654"/>
            <a:ext cx="173696"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7" name="Line 21"/>
          <p:cNvSpPr>
            <a:spLocks noChangeShapeType="1"/>
          </p:cNvSpPr>
          <p:nvPr/>
        </p:nvSpPr>
        <p:spPr bwMode="auto">
          <a:xfrm>
            <a:off x="674310" y="4989806"/>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8" name="Line 22"/>
          <p:cNvSpPr>
            <a:spLocks noChangeShapeType="1"/>
          </p:cNvSpPr>
          <p:nvPr/>
        </p:nvSpPr>
        <p:spPr bwMode="auto">
          <a:xfrm flipH="1">
            <a:off x="875146" y="5084795"/>
            <a:ext cx="303968"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9" name="Line 23"/>
          <p:cNvSpPr>
            <a:spLocks noChangeShapeType="1"/>
          </p:cNvSpPr>
          <p:nvPr/>
        </p:nvSpPr>
        <p:spPr bwMode="auto">
          <a:xfrm>
            <a:off x="1499366"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0" name="Line 24"/>
          <p:cNvSpPr>
            <a:spLocks noChangeShapeType="1"/>
          </p:cNvSpPr>
          <p:nvPr/>
        </p:nvSpPr>
        <p:spPr bwMode="auto">
          <a:xfrm flipH="1">
            <a:off x="1081410" y="5030516"/>
            <a:ext cx="79791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1" name="Line 25"/>
          <p:cNvSpPr>
            <a:spLocks noChangeShapeType="1"/>
          </p:cNvSpPr>
          <p:nvPr/>
        </p:nvSpPr>
        <p:spPr bwMode="auto">
          <a:xfrm>
            <a:off x="2280998" y="5033230"/>
            <a:ext cx="169353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2" name="Line 26"/>
          <p:cNvSpPr>
            <a:spLocks noChangeShapeType="1"/>
          </p:cNvSpPr>
          <p:nvPr/>
        </p:nvSpPr>
        <p:spPr bwMode="auto">
          <a:xfrm flipH="1">
            <a:off x="1944462" y="4989806"/>
            <a:ext cx="69478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3" name="Line 27"/>
          <p:cNvSpPr>
            <a:spLocks noChangeShapeType="1"/>
          </p:cNvSpPr>
          <p:nvPr/>
        </p:nvSpPr>
        <p:spPr bwMode="auto">
          <a:xfrm>
            <a:off x="2888934" y="5076654"/>
            <a:ext cx="173696"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4" name="Line 28"/>
          <p:cNvSpPr>
            <a:spLocks noChangeShapeType="1"/>
          </p:cNvSpPr>
          <p:nvPr/>
        </p:nvSpPr>
        <p:spPr bwMode="auto">
          <a:xfrm>
            <a:off x="3713990" y="5076654"/>
            <a:ext cx="477664"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5" name="Line 29"/>
          <p:cNvSpPr>
            <a:spLocks noChangeShapeType="1"/>
          </p:cNvSpPr>
          <p:nvPr/>
        </p:nvSpPr>
        <p:spPr bwMode="auto">
          <a:xfrm flipH="1">
            <a:off x="3334030" y="4981664"/>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6" name="Line 30"/>
          <p:cNvSpPr>
            <a:spLocks noChangeShapeType="1"/>
          </p:cNvSpPr>
          <p:nvPr/>
        </p:nvSpPr>
        <p:spPr bwMode="auto">
          <a:xfrm flipH="1">
            <a:off x="4408773" y="5076654"/>
            <a:ext cx="130272"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7" name="Line 31"/>
          <p:cNvSpPr>
            <a:spLocks noChangeShapeType="1"/>
          </p:cNvSpPr>
          <p:nvPr/>
        </p:nvSpPr>
        <p:spPr bwMode="auto">
          <a:xfrm>
            <a:off x="717734"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8" name="Line 32"/>
          <p:cNvSpPr>
            <a:spLocks noChangeShapeType="1"/>
          </p:cNvSpPr>
          <p:nvPr/>
        </p:nvSpPr>
        <p:spPr bwMode="auto">
          <a:xfrm flipH="1">
            <a:off x="2932358"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9" name="Line 33"/>
          <p:cNvSpPr>
            <a:spLocks noChangeShapeType="1"/>
          </p:cNvSpPr>
          <p:nvPr/>
        </p:nvSpPr>
        <p:spPr bwMode="auto">
          <a:xfrm>
            <a:off x="189018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0" name="Line 34"/>
          <p:cNvSpPr>
            <a:spLocks noChangeShapeType="1"/>
          </p:cNvSpPr>
          <p:nvPr/>
        </p:nvSpPr>
        <p:spPr bwMode="auto">
          <a:xfrm flipH="1">
            <a:off x="275866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41" name="Oval 35"/>
          <p:cNvSpPr>
            <a:spLocks noChangeArrowheads="1"/>
          </p:cNvSpPr>
          <p:nvPr/>
        </p:nvSpPr>
        <p:spPr bwMode="auto">
          <a:xfrm>
            <a:off x="997276"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6"/>
          <p:cNvSpPr>
            <a:spLocks noChangeArrowheads="1"/>
          </p:cNvSpPr>
          <p:nvPr/>
        </p:nvSpPr>
        <p:spPr bwMode="auto">
          <a:xfrm>
            <a:off x="2280998" y="3469966"/>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37"/>
          <p:cNvSpPr>
            <a:spLocks noChangeArrowheads="1"/>
          </p:cNvSpPr>
          <p:nvPr/>
        </p:nvSpPr>
        <p:spPr bwMode="auto">
          <a:xfrm>
            <a:off x="3472444" y="3991054"/>
            <a:ext cx="521088" cy="313015"/>
          </a:xfrm>
          <a:prstGeom prst="ellipse">
            <a:avLst/>
          </a:prstGeom>
          <a:solidFill>
            <a:srgbClr val="00B050"/>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38"/>
          <p:cNvSpPr>
            <a:spLocks noChangeArrowheads="1"/>
          </p:cNvSpPr>
          <p:nvPr/>
        </p:nvSpPr>
        <p:spPr bwMode="auto">
          <a:xfrm>
            <a:off x="2647388"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5" name="Oval 39"/>
          <p:cNvSpPr>
            <a:spLocks noChangeArrowheads="1"/>
          </p:cNvSpPr>
          <p:nvPr/>
        </p:nvSpPr>
        <p:spPr bwMode="auto">
          <a:xfrm>
            <a:off x="1822332"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6" name="Oval 40"/>
          <p:cNvSpPr>
            <a:spLocks noChangeArrowheads="1"/>
          </p:cNvSpPr>
          <p:nvPr/>
        </p:nvSpPr>
        <p:spPr bwMode="auto">
          <a:xfrm>
            <a:off x="97133"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7" name="Oval 41"/>
          <p:cNvSpPr>
            <a:spLocks noChangeArrowheads="1"/>
          </p:cNvSpPr>
          <p:nvPr/>
        </p:nvSpPr>
        <p:spPr bwMode="auto">
          <a:xfrm>
            <a:off x="355868"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8" name="Oval 42"/>
          <p:cNvSpPr>
            <a:spLocks noChangeArrowheads="1"/>
          </p:cNvSpPr>
          <p:nvPr/>
        </p:nvSpPr>
        <p:spPr bwMode="auto">
          <a:xfrm>
            <a:off x="1513841" y="5380621"/>
            <a:ext cx="781632" cy="470427"/>
          </a:xfrm>
          <a:prstGeom prst="ellipse">
            <a:avLst/>
          </a:prstGeom>
          <a:solidFill>
            <a:srgbClr val="FFC000"/>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9" name="Oval 43"/>
          <p:cNvSpPr>
            <a:spLocks noChangeArrowheads="1"/>
          </p:cNvSpPr>
          <p:nvPr/>
        </p:nvSpPr>
        <p:spPr bwMode="auto">
          <a:xfrm>
            <a:off x="2671814"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0" name="Oval 44"/>
          <p:cNvSpPr>
            <a:spLocks noChangeArrowheads="1"/>
          </p:cNvSpPr>
          <p:nvPr/>
        </p:nvSpPr>
        <p:spPr bwMode="auto">
          <a:xfrm>
            <a:off x="3829787"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1" name="Oval 45"/>
          <p:cNvSpPr>
            <a:spLocks noChangeArrowheads="1"/>
          </p:cNvSpPr>
          <p:nvPr/>
        </p:nvSpPr>
        <p:spPr bwMode="auto">
          <a:xfrm>
            <a:off x="2020454" y="6118829"/>
            <a:ext cx="955328" cy="575368"/>
          </a:xfrm>
          <a:prstGeom prst="ellipse">
            <a:avLst/>
          </a:prstGeom>
          <a:solidFill>
            <a:schemeClr val="tx2">
              <a:lumMod val="60000"/>
              <a:lumOff val="40000"/>
            </a:schemeClr>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6"/>
          <p:cNvSpPr>
            <a:spLocks noChangeArrowheads="1"/>
          </p:cNvSpPr>
          <p:nvPr/>
        </p:nvSpPr>
        <p:spPr bwMode="auto">
          <a:xfrm>
            <a:off x="4244124"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3" name="Oval 47"/>
          <p:cNvSpPr>
            <a:spLocks noChangeArrowheads="1"/>
          </p:cNvSpPr>
          <p:nvPr/>
        </p:nvSpPr>
        <p:spPr bwMode="auto">
          <a:xfrm>
            <a:off x="92580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Oval 48"/>
          <p:cNvSpPr>
            <a:spLocks noChangeArrowheads="1"/>
          </p:cNvSpPr>
          <p:nvPr/>
        </p:nvSpPr>
        <p:spPr bwMode="auto">
          <a:xfrm>
            <a:off x="175538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5" name="Oval 49"/>
          <p:cNvSpPr>
            <a:spLocks noChangeArrowheads="1"/>
          </p:cNvSpPr>
          <p:nvPr/>
        </p:nvSpPr>
        <p:spPr bwMode="auto">
          <a:xfrm>
            <a:off x="2584966"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6" name="Oval 50"/>
          <p:cNvSpPr>
            <a:spLocks noChangeArrowheads="1"/>
          </p:cNvSpPr>
          <p:nvPr/>
        </p:nvSpPr>
        <p:spPr bwMode="auto">
          <a:xfrm>
            <a:off x="3414545" y="4684933"/>
            <a:ext cx="629648" cy="391721"/>
          </a:xfrm>
          <a:prstGeom prst="ellipse">
            <a:avLst/>
          </a:prstGeom>
          <a:solidFill>
            <a:srgbClr val="C00000"/>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7" name="Text Box 51"/>
          <p:cNvSpPr txBox="1">
            <a:spLocks noChangeArrowheads="1"/>
          </p:cNvSpPr>
          <p:nvPr/>
        </p:nvSpPr>
        <p:spPr bwMode="auto">
          <a:xfrm>
            <a:off x="1168258"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8" name="Text Box 52"/>
          <p:cNvSpPr txBox="1">
            <a:spLocks noChangeArrowheads="1"/>
          </p:cNvSpPr>
          <p:nvPr/>
        </p:nvSpPr>
        <p:spPr bwMode="auto">
          <a:xfrm>
            <a:off x="1993314"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59" name="Text Box 53"/>
          <p:cNvSpPr txBox="1">
            <a:spLocks noChangeArrowheads="1"/>
          </p:cNvSpPr>
          <p:nvPr/>
        </p:nvSpPr>
        <p:spPr bwMode="auto">
          <a:xfrm>
            <a:off x="2818370"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60" name="Text Box 54"/>
          <p:cNvSpPr txBox="1">
            <a:spLocks noChangeArrowheads="1"/>
          </p:cNvSpPr>
          <p:nvPr/>
        </p:nvSpPr>
        <p:spPr bwMode="auto">
          <a:xfrm>
            <a:off x="3643426"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61" name="Text Box 55"/>
          <p:cNvSpPr txBox="1">
            <a:spLocks noChangeArrowheads="1"/>
          </p:cNvSpPr>
          <p:nvPr/>
        </p:nvSpPr>
        <p:spPr bwMode="auto">
          <a:xfrm>
            <a:off x="4425057"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3,4</a:t>
            </a:r>
          </a:p>
        </p:txBody>
      </p:sp>
      <p:sp>
        <p:nvSpPr>
          <p:cNvPr id="62" name="Text Box 56"/>
          <p:cNvSpPr txBox="1">
            <a:spLocks noChangeArrowheads="1"/>
          </p:cNvSpPr>
          <p:nvPr/>
        </p:nvSpPr>
        <p:spPr bwMode="auto">
          <a:xfrm>
            <a:off x="35909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3" name="Text Box 57"/>
          <p:cNvSpPr txBox="1">
            <a:spLocks noChangeArrowheads="1"/>
          </p:cNvSpPr>
          <p:nvPr/>
        </p:nvSpPr>
        <p:spPr bwMode="auto">
          <a:xfrm>
            <a:off x="27568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1,4</a:t>
            </a:r>
          </a:p>
        </p:txBody>
      </p:sp>
      <p:sp>
        <p:nvSpPr>
          <p:cNvPr id="64" name="Text Box 58"/>
          <p:cNvSpPr txBox="1">
            <a:spLocks noChangeArrowheads="1"/>
          </p:cNvSpPr>
          <p:nvPr/>
        </p:nvSpPr>
        <p:spPr bwMode="auto">
          <a:xfrm>
            <a:off x="19236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5" name="Text Box 59"/>
          <p:cNvSpPr txBox="1">
            <a:spLocks noChangeArrowheads="1"/>
          </p:cNvSpPr>
          <p:nvPr/>
        </p:nvSpPr>
        <p:spPr bwMode="auto">
          <a:xfrm>
            <a:off x="10895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1,3</a:t>
            </a:r>
          </a:p>
        </p:txBody>
      </p:sp>
      <p:sp>
        <p:nvSpPr>
          <p:cNvPr id="66" name="Text Box 60"/>
          <p:cNvSpPr txBox="1">
            <a:spLocks noChangeArrowheads="1"/>
          </p:cNvSpPr>
          <p:nvPr/>
        </p:nvSpPr>
        <p:spPr bwMode="auto">
          <a:xfrm>
            <a:off x="256354"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67" name="Text Box 61"/>
          <p:cNvSpPr txBox="1">
            <a:spLocks noChangeArrowheads="1"/>
          </p:cNvSpPr>
          <p:nvPr/>
        </p:nvSpPr>
        <p:spPr bwMode="auto">
          <a:xfrm>
            <a:off x="4020672"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2,3,4</a:t>
            </a:r>
          </a:p>
        </p:txBody>
      </p:sp>
      <p:sp>
        <p:nvSpPr>
          <p:cNvPr id="68" name="Text Box 62"/>
          <p:cNvSpPr txBox="1">
            <a:spLocks noChangeArrowheads="1"/>
          </p:cNvSpPr>
          <p:nvPr/>
        </p:nvSpPr>
        <p:spPr bwMode="auto">
          <a:xfrm>
            <a:off x="2864508"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1,3,4</a:t>
            </a:r>
          </a:p>
        </p:txBody>
      </p:sp>
      <p:sp>
        <p:nvSpPr>
          <p:cNvPr id="69" name="Text Box 63"/>
          <p:cNvSpPr txBox="1">
            <a:spLocks noChangeArrowheads="1"/>
          </p:cNvSpPr>
          <p:nvPr/>
        </p:nvSpPr>
        <p:spPr bwMode="auto">
          <a:xfrm>
            <a:off x="1708344"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1,2,4</a:t>
            </a:r>
          </a:p>
        </p:txBody>
      </p:sp>
      <p:sp>
        <p:nvSpPr>
          <p:cNvPr id="70" name="Text Box 64"/>
          <p:cNvSpPr txBox="1">
            <a:spLocks noChangeArrowheads="1"/>
          </p:cNvSpPr>
          <p:nvPr/>
        </p:nvSpPr>
        <p:spPr bwMode="auto">
          <a:xfrm>
            <a:off x="552180"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a:t>
            </a:r>
          </a:p>
        </p:txBody>
      </p:sp>
      <p:sp>
        <p:nvSpPr>
          <p:cNvPr id="71" name="Text Box 65"/>
          <p:cNvSpPr txBox="1">
            <a:spLocks noChangeArrowheads="1"/>
          </p:cNvSpPr>
          <p:nvPr/>
        </p:nvSpPr>
        <p:spPr bwMode="auto">
          <a:xfrm>
            <a:off x="2245716" y="6292525"/>
            <a:ext cx="678500"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1,2,3,4</a:t>
            </a:r>
          </a:p>
        </p:txBody>
      </p:sp>
    </p:spTree>
    <p:extLst>
      <p:ext uri="{BB962C8B-B14F-4D97-AF65-F5344CB8AC3E}">
        <p14:creationId xmlns:p14="http://schemas.microsoft.com/office/powerpoint/2010/main" val="2470483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45D0E9C-8122-4AAA-B846-953495F14649}"/>
              </a:ext>
            </a:extLst>
          </p:cNvPr>
          <p:cNvGrpSpPr/>
          <p:nvPr/>
        </p:nvGrpSpPr>
        <p:grpSpPr>
          <a:xfrm>
            <a:off x="3248186" y="4319670"/>
            <a:ext cx="5664339" cy="1636928"/>
            <a:chOff x="5792283" y="5323893"/>
            <a:chExt cx="2996256" cy="865883"/>
          </a:xfrm>
          <a:noFill/>
        </p:grpSpPr>
        <p:sp>
          <p:nvSpPr>
            <p:cNvPr id="4" name="Line 4">
              <a:extLst>
                <a:ext uri="{FF2B5EF4-FFF2-40B4-BE49-F238E27FC236}">
                  <a16:creationId xmlns:a16="http://schemas.microsoft.com/office/drawing/2014/main" id="{AE685E61-EA11-4D5B-81F9-AECD4F49B921}"/>
                </a:ext>
              </a:extLst>
            </p:cNvPr>
            <p:cNvSpPr>
              <a:spLocks noChangeShapeType="1"/>
            </p:cNvSpPr>
            <p:nvPr/>
          </p:nvSpPr>
          <p:spPr bwMode="auto">
            <a:xfrm flipH="1">
              <a:off x="6250949" y="5497589"/>
              <a:ext cx="825056" cy="390816"/>
            </a:xfrm>
            <a:prstGeom prst="line">
              <a:avLst/>
            </a:prstGeom>
            <a:grpFill/>
            <a:ln w="9525">
              <a:solidFill>
                <a:schemeClr val="tx1"/>
              </a:solidFill>
              <a:round/>
              <a:headEnd/>
              <a:tailEnd type="triangle" w="med" len="lg"/>
            </a:ln>
            <a:extLst/>
          </p:spPr>
          <p:txBody>
            <a:bodyPr/>
            <a:lstStyle/>
            <a:p>
              <a:endParaRPr lang="en-US" sz="2000"/>
            </a:p>
          </p:txBody>
        </p:sp>
        <p:sp>
          <p:nvSpPr>
            <p:cNvPr id="5" name="Line 5">
              <a:extLst>
                <a:ext uri="{FF2B5EF4-FFF2-40B4-BE49-F238E27FC236}">
                  <a16:creationId xmlns:a16="http://schemas.microsoft.com/office/drawing/2014/main" id="{131697A0-03B9-4378-B8CE-85730C3F77D7}"/>
                </a:ext>
              </a:extLst>
            </p:cNvPr>
            <p:cNvSpPr>
              <a:spLocks noChangeShapeType="1"/>
            </p:cNvSpPr>
            <p:nvPr/>
          </p:nvSpPr>
          <p:spPr bwMode="auto">
            <a:xfrm>
              <a:off x="7510245" y="5497589"/>
              <a:ext cx="825056" cy="390816"/>
            </a:xfrm>
            <a:prstGeom prst="line">
              <a:avLst/>
            </a:prstGeom>
            <a:grpFill/>
            <a:ln w="9525">
              <a:solidFill>
                <a:schemeClr val="tx1"/>
              </a:solidFill>
              <a:round/>
              <a:headEnd/>
              <a:tailEnd type="triangle" w="med" len="lg"/>
            </a:ln>
            <a:extLst/>
          </p:spPr>
          <p:txBody>
            <a:bodyPr/>
            <a:lstStyle/>
            <a:p>
              <a:endParaRPr lang="en-US" sz="2000"/>
            </a:p>
          </p:txBody>
        </p:sp>
        <p:sp>
          <p:nvSpPr>
            <p:cNvPr id="6" name="Line 6">
              <a:extLst>
                <a:ext uri="{FF2B5EF4-FFF2-40B4-BE49-F238E27FC236}">
                  <a16:creationId xmlns:a16="http://schemas.microsoft.com/office/drawing/2014/main" id="{3CA2CB8A-FBE6-4228-8406-AC6C845858DE}"/>
                </a:ext>
              </a:extLst>
            </p:cNvPr>
            <p:cNvSpPr>
              <a:spLocks noChangeShapeType="1"/>
            </p:cNvSpPr>
            <p:nvPr/>
          </p:nvSpPr>
          <p:spPr bwMode="auto">
            <a:xfrm flipH="1">
              <a:off x="6989157" y="5584437"/>
              <a:ext cx="217120" cy="260544"/>
            </a:xfrm>
            <a:prstGeom prst="line">
              <a:avLst/>
            </a:prstGeom>
            <a:grpFill/>
            <a:ln w="9525">
              <a:solidFill>
                <a:schemeClr val="tx1"/>
              </a:solidFill>
              <a:round/>
              <a:headEnd/>
              <a:tailEnd type="triangle" w="med" len="lg"/>
            </a:ln>
            <a:extLst/>
          </p:spPr>
          <p:txBody>
            <a:bodyPr/>
            <a:lstStyle/>
            <a:p>
              <a:endParaRPr lang="en-US" sz="2000"/>
            </a:p>
          </p:txBody>
        </p:sp>
        <p:sp>
          <p:nvSpPr>
            <p:cNvPr id="7" name="Line 7">
              <a:extLst>
                <a:ext uri="{FF2B5EF4-FFF2-40B4-BE49-F238E27FC236}">
                  <a16:creationId xmlns:a16="http://schemas.microsoft.com/office/drawing/2014/main" id="{705891D6-B501-42D0-8A8D-26B68F3D82A9}"/>
                </a:ext>
              </a:extLst>
            </p:cNvPr>
            <p:cNvSpPr>
              <a:spLocks noChangeShapeType="1"/>
            </p:cNvSpPr>
            <p:nvPr/>
          </p:nvSpPr>
          <p:spPr bwMode="auto">
            <a:xfrm>
              <a:off x="7379973" y="5584437"/>
              <a:ext cx="217120" cy="260544"/>
            </a:xfrm>
            <a:prstGeom prst="line">
              <a:avLst/>
            </a:prstGeom>
            <a:grpFill/>
            <a:ln w="9525">
              <a:solidFill>
                <a:schemeClr val="tx1"/>
              </a:solidFill>
              <a:round/>
              <a:headEnd/>
              <a:tailEnd type="triangle" w="med" len="lg"/>
            </a:ln>
            <a:extLst/>
          </p:spPr>
          <p:txBody>
            <a:bodyPr/>
            <a:lstStyle/>
            <a:p>
              <a:endParaRPr lang="en-US" sz="2000"/>
            </a:p>
          </p:txBody>
        </p:sp>
        <p:sp>
          <p:nvSpPr>
            <p:cNvPr id="13" name="Oval 35">
              <a:extLst>
                <a:ext uri="{FF2B5EF4-FFF2-40B4-BE49-F238E27FC236}">
                  <a16:creationId xmlns:a16="http://schemas.microsoft.com/office/drawing/2014/main" id="{2C59FB72-EB49-472E-9901-EE72BADDFBB4}"/>
                </a:ext>
              </a:extLst>
            </p:cNvPr>
            <p:cNvSpPr>
              <a:spLocks noChangeArrowheads="1"/>
            </p:cNvSpPr>
            <p:nvPr/>
          </p:nvSpPr>
          <p:spPr bwMode="auto">
            <a:xfrm>
              <a:off x="5792283"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4" name="Oval 36">
              <a:extLst>
                <a:ext uri="{FF2B5EF4-FFF2-40B4-BE49-F238E27FC236}">
                  <a16:creationId xmlns:a16="http://schemas.microsoft.com/office/drawing/2014/main" id="{3C47587B-AE3A-4877-82F6-7923D9C5DFFB}"/>
                </a:ext>
              </a:extLst>
            </p:cNvPr>
            <p:cNvSpPr>
              <a:spLocks noChangeArrowheads="1"/>
            </p:cNvSpPr>
            <p:nvPr/>
          </p:nvSpPr>
          <p:spPr bwMode="auto">
            <a:xfrm>
              <a:off x="7076005" y="5323893"/>
              <a:ext cx="434240" cy="260544"/>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5" name="Oval 37">
              <a:extLst>
                <a:ext uri="{FF2B5EF4-FFF2-40B4-BE49-F238E27FC236}">
                  <a16:creationId xmlns:a16="http://schemas.microsoft.com/office/drawing/2014/main" id="{66D7F9ED-42D7-4996-A5BA-6781D007B18D}"/>
                </a:ext>
              </a:extLst>
            </p:cNvPr>
            <p:cNvSpPr>
              <a:spLocks noChangeArrowheads="1"/>
            </p:cNvSpPr>
            <p:nvPr/>
          </p:nvSpPr>
          <p:spPr bwMode="auto">
            <a:xfrm>
              <a:off x="8267451"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6" name="Oval 38">
              <a:extLst>
                <a:ext uri="{FF2B5EF4-FFF2-40B4-BE49-F238E27FC236}">
                  <a16:creationId xmlns:a16="http://schemas.microsoft.com/office/drawing/2014/main" id="{7C04C35E-CCA1-4A48-8386-C48C882911A6}"/>
                </a:ext>
              </a:extLst>
            </p:cNvPr>
            <p:cNvSpPr>
              <a:spLocks noChangeArrowheads="1"/>
            </p:cNvSpPr>
            <p:nvPr/>
          </p:nvSpPr>
          <p:spPr bwMode="auto">
            <a:xfrm>
              <a:off x="7442395"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7" name="Oval 39">
              <a:extLst>
                <a:ext uri="{FF2B5EF4-FFF2-40B4-BE49-F238E27FC236}">
                  <a16:creationId xmlns:a16="http://schemas.microsoft.com/office/drawing/2014/main" id="{65FE4545-36CF-4424-B7DF-DA2ECF30F2C1}"/>
                </a:ext>
              </a:extLst>
            </p:cNvPr>
            <p:cNvSpPr>
              <a:spLocks noChangeArrowheads="1"/>
            </p:cNvSpPr>
            <p:nvPr/>
          </p:nvSpPr>
          <p:spPr bwMode="auto">
            <a:xfrm>
              <a:off x="6617339"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21" name="Text Box 51">
              <a:extLst>
                <a:ext uri="{FF2B5EF4-FFF2-40B4-BE49-F238E27FC236}">
                  <a16:creationId xmlns:a16="http://schemas.microsoft.com/office/drawing/2014/main" id="{A82A0693-0AE2-4E1E-944B-7DB83B5C0C40}"/>
                </a:ext>
              </a:extLst>
            </p:cNvPr>
            <p:cNvSpPr txBox="1">
              <a:spLocks noChangeArrowheads="1"/>
            </p:cNvSpPr>
            <p:nvPr/>
          </p:nvSpPr>
          <p:spPr bwMode="auto">
            <a:xfrm>
              <a:off x="5963265"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dirty="0"/>
                <a:t>1</a:t>
              </a:r>
            </a:p>
          </p:txBody>
        </p:sp>
        <p:sp>
          <p:nvSpPr>
            <p:cNvPr id="22" name="Text Box 52">
              <a:extLst>
                <a:ext uri="{FF2B5EF4-FFF2-40B4-BE49-F238E27FC236}">
                  <a16:creationId xmlns:a16="http://schemas.microsoft.com/office/drawing/2014/main" id="{23AF4376-2091-4F55-9543-29CCD8EE8050}"/>
                </a:ext>
              </a:extLst>
            </p:cNvPr>
            <p:cNvSpPr txBox="1">
              <a:spLocks noChangeArrowheads="1"/>
            </p:cNvSpPr>
            <p:nvPr/>
          </p:nvSpPr>
          <p:spPr bwMode="auto">
            <a:xfrm>
              <a:off x="6788321" y="5847887"/>
              <a:ext cx="219785" cy="3418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600" dirty="0"/>
                <a:t>2</a:t>
              </a:r>
            </a:p>
          </p:txBody>
        </p:sp>
        <p:sp>
          <p:nvSpPr>
            <p:cNvPr id="23" name="Text Box 53">
              <a:extLst>
                <a:ext uri="{FF2B5EF4-FFF2-40B4-BE49-F238E27FC236}">
                  <a16:creationId xmlns:a16="http://schemas.microsoft.com/office/drawing/2014/main" id="{5296DAAB-03F7-4C05-967C-250372DD5827}"/>
                </a:ext>
              </a:extLst>
            </p:cNvPr>
            <p:cNvSpPr txBox="1">
              <a:spLocks noChangeArrowheads="1"/>
            </p:cNvSpPr>
            <p:nvPr/>
          </p:nvSpPr>
          <p:spPr bwMode="auto">
            <a:xfrm>
              <a:off x="7613377"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3</a:t>
              </a:r>
            </a:p>
          </p:txBody>
        </p:sp>
        <p:sp>
          <p:nvSpPr>
            <p:cNvPr id="24" name="Text Box 54">
              <a:extLst>
                <a:ext uri="{FF2B5EF4-FFF2-40B4-BE49-F238E27FC236}">
                  <a16:creationId xmlns:a16="http://schemas.microsoft.com/office/drawing/2014/main" id="{934C20A8-D62F-4C2A-914F-B6DEED7F7EC6}"/>
                </a:ext>
              </a:extLst>
            </p:cNvPr>
            <p:cNvSpPr txBox="1">
              <a:spLocks noChangeArrowheads="1"/>
            </p:cNvSpPr>
            <p:nvPr/>
          </p:nvSpPr>
          <p:spPr bwMode="auto">
            <a:xfrm>
              <a:off x="8438433"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4</a:t>
              </a:r>
            </a:p>
          </p:txBody>
        </p:sp>
      </p:grpSp>
      <p:sp>
        <p:nvSpPr>
          <p:cNvPr id="29" name="Content Placeholder 2">
            <a:extLst>
              <a:ext uri="{FF2B5EF4-FFF2-40B4-BE49-F238E27FC236}">
                <a16:creationId xmlns:a16="http://schemas.microsoft.com/office/drawing/2014/main" id="{E448B374-7B5E-4549-825B-0B202CE41597}"/>
              </a:ext>
            </a:extLst>
          </p:cNvPr>
          <p:cNvSpPr>
            <a:spLocks noGrp="1"/>
          </p:cNvSpPr>
          <p:nvPr>
            <p:ph idx="1"/>
          </p:nvPr>
        </p:nvSpPr>
        <p:spPr>
          <a:xfrm>
            <a:off x="228600" y="801469"/>
            <a:ext cx="8686800" cy="5486400"/>
          </a:xfrm>
        </p:spPr>
        <p:txBody>
          <a:bodyPr>
            <a:normAutofit/>
          </a:bodyPr>
          <a:lstStyle/>
          <a:p>
            <a:r>
              <a:rPr lang="en-US" sz="2000" dirty="0"/>
              <a:t>This idea is similar in spirit to Alpha-Beta pruning. If a possibility is bad, you don’t need to find out exactly how bad it is.</a:t>
            </a:r>
          </a:p>
          <a:p>
            <a:r>
              <a:rPr lang="en-US" sz="2000" dirty="0"/>
              <a:t>Suppose we are beginning our search, our </a:t>
            </a:r>
            <a:r>
              <a:rPr lang="en-US" sz="2000" i="1" dirty="0"/>
              <a:t>best-so-far </a:t>
            </a:r>
            <a:r>
              <a:rPr lang="en-US" sz="2000" dirty="0"/>
              <a:t>is initialize to 0.</a:t>
            </a:r>
          </a:p>
          <a:p>
            <a:r>
              <a:rPr lang="en-US" sz="2000" dirty="0"/>
              <a:t>… we evaluate feature 1, getting 90% accuracy, so we set our best-so-far to be 90% </a:t>
            </a:r>
          </a:p>
          <a:p>
            <a:r>
              <a:rPr lang="en-US" sz="2000" dirty="0"/>
              <a:t>Now, as we are doing leave-one-out on feature 2, we get one instance wrong, then another, then another..</a:t>
            </a:r>
          </a:p>
          <a:p>
            <a:r>
              <a:rPr lang="en-US" sz="2000" dirty="0"/>
              <a:t>If we get 11 instances wrong, why bother to continue? Instead, just return zero!</a:t>
            </a:r>
          </a:p>
          <a:p>
            <a:endParaRPr lang="en-US" sz="2000" dirty="0"/>
          </a:p>
        </p:txBody>
      </p:sp>
      <p:sp>
        <p:nvSpPr>
          <p:cNvPr id="30" name="Rectangle 29">
            <a:extLst>
              <a:ext uri="{FF2B5EF4-FFF2-40B4-BE49-F238E27FC236}">
                <a16:creationId xmlns:a16="http://schemas.microsoft.com/office/drawing/2014/main" id="{9F3D281B-7040-4D60-AE81-0C68596E10F0}"/>
              </a:ext>
            </a:extLst>
          </p:cNvPr>
          <p:cNvSpPr/>
          <p:nvPr/>
        </p:nvSpPr>
        <p:spPr>
          <a:xfrm>
            <a:off x="304800" y="65087"/>
            <a:ext cx="3780907" cy="523220"/>
          </a:xfrm>
          <a:prstGeom prst="rect">
            <a:avLst/>
          </a:prstGeom>
        </p:spPr>
        <p:txBody>
          <a:bodyPr wrap="none">
            <a:spAutoFit/>
          </a:bodyPr>
          <a:lstStyle/>
          <a:p>
            <a:r>
              <a:rPr lang="en-US" sz="2800" dirty="0"/>
              <a:t>Making the search faster</a:t>
            </a:r>
          </a:p>
        </p:txBody>
      </p:sp>
      <p:sp>
        <p:nvSpPr>
          <p:cNvPr id="2" name="Rectangle 1">
            <a:extLst>
              <a:ext uri="{FF2B5EF4-FFF2-40B4-BE49-F238E27FC236}">
                <a16:creationId xmlns:a16="http://schemas.microsoft.com/office/drawing/2014/main" id="{C0394713-ABD8-4852-AA28-C52A48D70E6D}"/>
              </a:ext>
            </a:extLst>
          </p:cNvPr>
          <p:cNvSpPr/>
          <p:nvPr/>
        </p:nvSpPr>
        <p:spPr>
          <a:xfrm>
            <a:off x="3350206" y="5894095"/>
            <a:ext cx="636713" cy="369332"/>
          </a:xfrm>
          <a:prstGeom prst="rect">
            <a:avLst/>
          </a:prstGeom>
        </p:spPr>
        <p:txBody>
          <a:bodyPr wrap="none">
            <a:spAutoFit/>
          </a:bodyPr>
          <a:lstStyle/>
          <a:p>
            <a:r>
              <a:rPr lang="en-US" dirty="0"/>
              <a:t>90% </a:t>
            </a:r>
          </a:p>
        </p:txBody>
      </p:sp>
    </p:spTree>
    <p:extLst>
      <p:ext uri="{BB962C8B-B14F-4D97-AF65-F5344CB8AC3E}">
        <p14:creationId xmlns:p14="http://schemas.microsoft.com/office/powerpoint/2010/main" val="142689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45D0E9C-8122-4AAA-B846-953495F14649}"/>
              </a:ext>
            </a:extLst>
          </p:cNvPr>
          <p:cNvGrpSpPr/>
          <p:nvPr/>
        </p:nvGrpSpPr>
        <p:grpSpPr>
          <a:xfrm>
            <a:off x="3248186" y="4319670"/>
            <a:ext cx="5664339" cy="1636928"/>
            <a:chOff x="5792283" y="5323893"/>
            <a:chExt cx="2996256" cy="865883"/>
          </a:xfrm>
          <a:noFill/>
        </p:grpSpPr>
        <p:sp>
          <p:nvSpPr>
            <p:cNvPr id="4" name="Line 4">
              <a:extLst>
                <a:ext uri="{FF2B5EF4-FFF2-40B4-BE49-F238E27FC236}">
                  <a16:creationId xmlns:a16="http://schemas.microsoft.com/office/drawing/2014/main" id="{AE685E61-EA11-4D5B-81F9-AECD4F49B921}"/>
                </a:ext>
              </a:extLst>
            </p:cNvPr>
            <p:cNvSpPr>
              <a:spLocks noChangeShapeType="1"/>
            </p:cNvSpPr>
            <p:nvPr/>
          </p:nvSpPr>
          <p:spPr bwMode="auto">
            <a:xfrm flipH="1">
              <a:off x="6250949" y="5497589"/>
              <a:ext cx="825056" cy="390816"/>
            </a:xfrm>
            <a:prstGeom prst="line">
              <a:avLst/>
            </a:prstGeom>
            <a:grpFill/>
            <a:ln w="9525">
              <a:solidFill>
                <a:schemeClr val="tx1"/>
              </a:solidFill>
              <a:round/>
              <a:headEnd/>
              <a:tailEnd type="triangle" w="med" len="lg"/>
            </a:ln>
            <a:extLst/>
          </p:spPr>
          <p:txBody>
            <a:bodyPr/>
            <a:lstStyle/>
            <a:p>
              <a:endParaRPr lang="en-US" sz="2000"/>
            </a:p>
          </p:txBody>
        </p:sp>
        <p:sp>
          <p:nvSpPr>
            <p:cNvPr id="5" name="Line 5">
              <a:extLst>
                <a:ext uri="{FF2B5EF4-FFF2-40B4-BE49-F238E27FC236}">
                  <a16:creationId xmlns:a16="http://schemas.microsoft.com/office/drawing/2014/main" id="{131697A0-03B9-4378-B8CE-85730C3F77D7}"/>
                </a:ext>
              </a:extLst>
            </p:cNvPr>
            <p:cNvSpPr>
              <a:spLocks noChangeShapeType="1"/>
            </p:cNvSpPr>
            <p:nvPr/>
          </p:nvSpPr>
          <p:spPr bwMode="auto">
            <a:xfrm>
              <a:off x="7510245" y="5497589"/>
              <a:ext cx="825056" cy="390816"/>
            </a:xfrm>
            <a:prstGeom prst="line">
              <a:avLst/>
            </a:prstGeom>
            <a:grpFill/>
            <a:ln w="9525">
              <a:solidFill>
                <a:schemeClr val="tx1"/>
              </a:solidFill>
              <a:round/>
              <a:headEnd/>
              <a:tailEnd type="triangle" w="med" len="lg"/>
            </a:ln>
            <a:extLst/>
          </p:spPr>
          <p:txBody>
            <a:bodyPr/>
            <a:lstStyle/>
            <a:p>
              <a:endParaRPr lang="en-US" sz="2000"/>
            </a:p>
          </p:txBody>
        </p:sp>
        <p:sp>
          <p:nvSpPr>
            <p:cNvPr id="6" name="Line 6">
              <a:extLst>
                <a:ext uri="{FF2B5EF4-FFF2-40B4-BE49-F238E27FC236}">
                  <a16:creationId xmlns:a16="http://schemas.microsoft.com/office/drawing/2014/main" id="{3CA2CB8A-FBE6-4228-8406-AC6C845858DE}"/>
                </a:ext>
              </a:extLst>
            </p:cNvPr>
            <p:cNvSpPr>
              <a:spLocks noChangeShapeType="1"/>
            </p:cNvSpPr>
            <p:nvPr/>
          </p:nvSpPr>
          <p:spPr bwMode="auto">
            <a:xfrm flipH="1">
              <a:off x="6989157" y="5584437"/>
              <a:ext cx="217120" cy="260544"/>
            </a:xfrm>
            <a:prstGeom prst="line">
              <a:avLst/>
            </a:prstGeom>
            <a:grpFill/>
            <a:ln w="9525">
              <a:solidFill>
                <a:schemeClr val="tx1"/>
              </a:solidFill>
              <a:round/>
              <a:headEnd/>
              <a:tailEnd type="triangle" w="med" len="lg"/>
            </a:ln>
            <a:extLst/>
          </p:spPr>
          <p:txBody>
            <a:bodyPr/>
            <a:lstStyle/>
            <a:p>
              <a:endParaRPr lang="en-US" sz="2000"/>
            </a:p>
          </p:txBody>
        </p:sp>
        <p:sp>
          <p:nvSpPr>
            <p:cNvPr id="7" name="Line 7">
              <a:extLst>
                <a:ext uri="{FF2B5EF4-FFF2-40B4-BE49-F238E27FC236}">
                  <a16:creationId xmlns:a16="http://schemas.microsoft.com/office/drawing/2014/main" id="{705891D6-B501-42D0-8A8D-26B68F3D82A9}"/>
                </a:ext>
              </a:extLst>
            </p:cNvPr>
            <p:cNvSpPr>
              <a:spLocks noChangeShapeType="1"/>
            </p:cNvSpPr>
            <p:nvPr/>
          </p:nvSpPr>
          <p:spPr bwMode="auto">
            <a:xfrm>
              <a:off x="7379973" y="5584437"/>
              <a:ext cx="217120" cy="260544"/>
            </a:xfrm>
            <a:prstGeom prst="line">
              <a:avLst/>
            </a:prstGeom>
            <a:grpFill/>
            <a:ln w="9525">
              <a:solidFill>
                <a:schemeClr val="tx1"/>
              </a:solidFill>
              <a:round/>
              <a:headEnd/>
              <a:tailEnd type="triangle" w="med" len="lg"/>
            </a:ln>
            <a:extLst/>
          </p:spPr>
          <p:txBody>
            <a:bodyPr/>
            <a:lstStyle/>
            <a:p>
              <a:endParaRPr lang="en-US" sz="2000"/>
            </a:p>
          </p:txBody>
        </p:sp>
        <p:sp>
          <p:nvSpPr>
            <p:cNvPr id="13" name="Oval 35">
              <a:extLst>
                <a:ext uri="{FF2B5EF4-FFF2-40B4-BE49-F238E27FC236}">
                  <a16:creationId xmlns:a16="http://schemas.microsoft.com/office/drawing/2014/main" id="{2C59FB72-EB49-472E-9901-EE72BADDFBB4}"/>
                </a:ext>
              </a:extLst>
            </p:cNvPr>
            <p:cNvSpPr>
              <a:spLocks noChangeArrowheads="1"/>
            </p:cNvSpPr>
            <p:nvPr/>
          </p:nvSpPr>
          <p:spPr bwMode="auto">
            <a:xfrm>
              <a:off x="5792283"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4" name="Oval 36">
              <a:extLst>
                <a:ext uri="{FF2B5EF4-FFF2-40B4-BE49-F238E27FC236}">
                  <a16:creationId xmlns:a16="http://schemas.microsoft.com/office/drawing/2014/main" id="{3C47587B-AE3A-4877-82F6-7923D9C5DFFB}"/>
                </a:ext>
              </a:extLst>
            </p:cNvPr>
            <p:cNvSpPr>
              <a:spLocks noChangeArrowheads="1"/>
            </p:cNvSpPr>
            <p:nvPr/>
          </p:nvSpPr>
          <p:spPr bwMode="auto">
            <a:xfrm>
              <a:off x="7076005" y="5323893"/>
              <a:ext cx="434240" cy="260544"/>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5" name="Oval 37">
              <a:extLst>
                <a:ext uri="{FF2B5EF4-FFF2-40B4-BE49-F238E27FC236}">
                  <a16:creationId xmlns:a16="http://schemas.microsoft.com/office/drawing/2014/main" id="{66D7F9ED-42D7-4996-A5BA-6781D007B18D}"/>
                </a:ext>
              </a:extLst>
            </p:cNvPr>
            <p:cNvSpPr>
              <a:spLocks noChangeArrowheads="1"/>
            </p:cNvSpPr>
            <p:nvPr/>
          </p:nvSpPr>
          <p:spPr bwMode="auto">
            <a:xfrm>
              <a:off x="8267451"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6" name="Oval 38">
              <a:extLst>
                <a:ext uri="{FF2B5EF4-FFF2-40B4-BE49-F238E27FC236}">
                  <a16:creationId xmlns:a16="http://schemas.microsoft.com/office/drawing/2014/main" id="{7C04C35E-CCA1-4A48-8386-C48C882911A6}"/>
                </a:ext>
              </a:extLst>
            </p:cNvPr>
            <p:cNvSpPr>
              <a:spLocks noChangeArrowheads="1"/>
            </p:cNvSpPr>
            <p:nvPr/>
          </p:nvSpPr>
          <p:spPr bwMode="auto">
            <a:xfrm>
              <a:off x="7442395"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17" name="Oval 39">
              <a:extLst>
                <a:ext uri="{FF2B5EF4-FFF2-40B4-BE49-F238E27FC236}">
                  <a16:creationId xmlns:a16="http://schemas.microsoft.com/office/drawing/2014/main" id="{65FE4545-36CF-4424-B7DF-DA2ECF30F2C1}"/>
                </a:ext>
              </a:extLst>
            </p:cNvPr>
            <p:cNvSpPr>
              <a:spLocks noChangeArrowheads="1"/>
            </p:cNvSpPr>
            <p:nvPr/>
          </p:nvSpPr>
          <p:spPr bwMode="auto">
            <a:xfrm>
              <a:off x="6617339" y="5844981"/>
              <a:ext cx="521088" cy="313015"/>
            </a:xfrm>
            <a:prstGeom prst="ellipse">
              <a:avLst/>
            </a:prstGeom>
            <a:grp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2800"/>
            </a:p>
          </p:txBody>
        </p:sp>
        <p:sp>
          <p:nvSpPr>
            <p:cNvPr id="21" name="Text Box 51">
              <a:extLst>
                <a:ext uri="{FF2B5EF4-FFF2-40B4-BE49-F238E27FC236}">
                  <a16:creationId xmlns:a16="http://schemas.microsoft.com/office/drawing/2014/main" id="{A82A0693-0AE2-4E1E-944B-7DB83B5C0C40}"/>
                </a:ext>
              </a:extLst>
            </p:cNvPr>
            <p:cNvSpPr txBox="1">
              <a:spLocks noChangeArrowheads="1"/>
            </p:cNvSpPr>
            <p:nvPr/>
          </p:nvSpPr>
          <p:spPr bwMode="auto">
            <a:xfrm>
              <a:off x="5963265"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dirty="0"/>
                <a:t>1</a:t>
              </a:r>
            </a:p>
          </p:txBody>
        </p:sp>
        <p:sp>
          <p:nvSpPr>
            <p:cNvPr id="22" name="Text Box 52">
              <a:extLst>
                <a:ext uri="{FF2B5EF4-FFF2-40B4-BE49-F238E27FC236}">
                  <a16:creationId xmlns:a16="http://schemas.microsoft.com/office/drawing/2014/main" id="{23AF4376-2091-4F55-9543-29CCD8EE8050}"/>
                </a:ext>
              </a:extLst>
            </p:cNvPr>
            <p:cNvSpPr txBox="1">
              <a:spLocks noChangeArrowheads="1"/>
            </p:cNvSpPr>
            <p:nvPr/>
          </p:nvSpPr>
          <p:spPr bwMode="auto">
            <a:xfrm>
              <a:off x="6788321" y="5847887"/>
              <a:ext cx="219785" cy="3418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600" dirty="0"/>
                <a:t>2</a:t>
              </a:r>
            </a:p>
          </p:txBody>
        </p:sp>
        <p:sp>
          <p:nvSpPr>
            <p:cNvPr id="23" name="Text Box 53">
              <a:extLst>
                <a:ext uri="{FF2B5EF4-FFF2-40B4-BE49-F238E27FC236}">
                  <a16:creationId xmlns:a16="http://schemas.microsoft.com/office/drawing/2014/main" id="{5296DAAB-03F7-4C05-967C-250372DD5827}"/>
                </a:ext>
              </a:extLst>
            </p:cNvPr>
            <p:cNvSpPr txBox="1">
              <a:spLocks noChangeArrowheads="1"/>
            </p:cNvSpPr>
            <p:nvPr/>
          </p:nvSpPr>
          <p:spPr bwMode="auto">
            <a:xfrm>
              <a:off x="7613377"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3</a:t>
              </a:r>
            </a:p>
          </p:txBody>
        </p:sp>
        <p:sp>
          <p:nvSpPr>
            <p:cNvPr id="24" name="Text Box 54">
              <a:extLst>
                <a:ext uri="{FF2B5EF4-FFF2-40B4-BE49-F238E27FC236}">
                  <a16:creationId xmlns:a16="http://schemas.microsoft.com/office/drawing/2014/main" id="{934C20A8-D62F-4C2A-914F-B6DEED7F7EC6}"/>
                </a:ext>
              </a:extLst>
            </p:cNvPr>
            <p:cNvSpPr txBox="1">
              <a:spLocks noChangeArrowheads="1"/>
            </p:cNvSpPr>
            <p:nvPr/>
          </p:nvSpPr>
          <p:spPr bwMode="auto">
            <a:xfrm>
              <a:off x="8438433" y="5847887"/>
              <a:ext cx="206218" cy="309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3200"/>
                <a:t>4</a:t>
              </a:r>
            </a:p>
          </p:txBody>
        </p:sp>
      </p:grpSp>
      <p:sp>
        <p:nvSpPr>
          <p:cNvPr id="29" name="Content Placeholder 2">
            <a:extLst>
              <a:ext uri="{FF2B5EF4-FFF2-40B4-BE49-F238E27FC236}">
                <a16:creationId xmlns:a16="http://schemas.microsoft.com/office/drawing/2014/main" id="{E448B374-7B5E-4549-825B-0B202CE41597}"/>
              </a:ext>
            </a:extLst>
          </p:cNvPr>
          <p:cNvSpPr>
            <a:spLocks noGrp="1"/>
          </p:cNvSpPr>
          <p:nvPr>
            <p:ph idx="1"/>
          </p:nvPr>
        </p:nvSpPr>
        <p:spPr>
          <a:xfrm>
            <a:off x="228600" y="801469"/>
            <a:ext cx="8686800" cy="5486400"/>
          </a:xfrm>
        </p:spPr>
        <p:txBody>
          <a:bodyPr>
            <a:normAutofit/>
          </a:bodyPr>
          <a:lstStyle/>
          <a:p>
            <a:r>
              <a:rPr lang="en-US" sz="2000" dirty="0">
                <a:solidFill>
                  <a:schemeClr val="bg1">
                    <a:lumMod val="65000"/>
                  </a:schemeClr>
                </a:solidFill>
              </a:rPr>
              <a:t>If we get 11 instances wrong, why bother to continue? Instead, just return zero!</a:t>
            </a:r>
          </a:p>
          <a:p>
            <a:r>
              <a:rPr lang="en-US" sz="2000" dirty="0"/>
              <a:t>Now we move on to feature 3, we only get five wrong, so we update the </a:t>
            </a:r>
            <a:r>
              <a:rPr lang="en-US" sz="2000" i="1" dirty="0"/>
              <a:t>best-so-far </a:t>
            </a:r>
            <a:r>
              <a:rPr lang="en-US" sz="2000" dirty="0"/>
              <a:t>to 95%</a:t>
            </a:r>
          </a:p>
          <a:p>
            <a:r>
              <a:rPr lang="en-US" sz="2000" dirty="0"/>
              <a:t>Now we move on to feature 4, we get one instance wrong, then another, then another.. As soon as we get 6 instances wrong, why bother to continue? Instead, just return zero!</a:t>
            </a:r>
          </a:p>
          <a:p>
            <a:endParaRPr lang="en-US" sz="2000" dirty="0"/>
          </a:p>
        </p:txBody>
      </p:sp>
      <p:sp>
        <p:nvSpPr>
          <p:cNvPr id="30" name="Rectangle 29">
            <a:extLst>
              <a:ext uri="{FF2B5EF4-FFF2-40B4-BE49-F238E27FC236}">
                <a16:creationId xmlns:a16="http://schemas.microsoft.com/office/drawing/2014/main" id="{9F3D281B-7040-4D60-AE81-0C68596E10F0}"/>
              </a:ext>
            </a:extLst>
          </p:cNvPr>
          <p:cNvSpPr/>
          <p:nvPr/>
        </p:nvSpPr>
        <p:spPr>
          <a:xfrm>
            <a:off x="304800" y="65087"/>
            <a:ext cx="3780907" cy="523220"/>
          </a:xfrm>
          <a:prstGeom prst="rect">
            <a:avLst/>
          </a:prstGeom>
        </p:spPr>
        <p:txBody>
          <a:bodyPr wrap="none">
            <a:spAutoFit/>
          </a:bodyPr>
          <a:lstStyle/>
          <a:p>
            <a:r>
              <a:rPr lang="en-US" sz="2800" dirty="0"/>
              <a:t>Making the search faster</a:t>
            </a:r>
          </a:p>
        </p:txBody>
      </p:sp>
      <p:sp>
        <p:nvSpPr>
          <p:cNvPr id="2" name="Rectangle 1">
            <a:extLst>
              <a:ext uri="{FF2B5EF4-FFF2-40B4-BE49-F238E27FC236}">
                <a16:creationId xmlns:a16="http://schemas.microsoft.com/office/drawing/2014/main" id="{C0394713-ABD8-4852-AA28-C52A48D70E6D}"/>
              </a:ext>
            </a:extLst>
          </p:cNvPr>
          <p:cNvSpPr/>
          <p:nvPr/>
        </p:nvSpPr>
        <p:spPr>
          <a:xfrm>
            <a:off x="3350206" y="5894095"/>
            <a:ext cx="636713" cy="369332"/>
          </a:xfrm>
          <a:prstGeom prst="rect">
            <a:avLst/>
          </a:prstGeom>
        </p:spPr>
        <p:txBody>
          <a:bodyPr wrap="none">
            <a:spAutoFit/>
          </a:bodyPr>
          <a:lstStyle/>
          <a:p>
            <a:r>
              <a:rPr lang="en-US" dirty="0"/>
              <a:t>90% </a:t>
            </a:r>
          </a:p>
        </p:txBody>
      </p:sp>
      <p:sp>
        <p:nvSpPr>
          <p:cNvPr id="19" name="Rectangle 18">
            <a:extLst>
              <a:ext uri="{FF2B5EF4-FFF2-40B4-BE49-F238E27FC236}">
                <a16:creationId xmlns:a16="http://schemas.microsoft.com/office/drawing/2014/main" id="{17E8952E-4CDE-49DC-A1E6-6A405D43135A}"/>
              </a:ext>
            </a:extLst>
          </p:cNvPr>
          <p:cNvSpPr/>
          <p:nvPr/>
        </p:nvSpPr>
        <p:spPr>
          <a:xfrm>
            <a:off x="5097903" y="5929546"/>
            <a:ext cx="519694" cy="369332"/>
          </a:xfrm>
          <a:prstGeom prst="rect">
            <a:avLst/>
          </a:prstGeom>
        </p:spPr>
        <p:txBody>
          <a:bodyPr wrap="none">
            <a:spAutoFit/>
          </a:bodyPr>
          <a:lstStyle/>
          <a:p>
            <a:r>
              <a:rPr lang="en-US" dirty="0"/>
              <a:t>0% </a:t>
            </a:r>
          </a:p>
        </p:txBody>
      </p:sp>
      <p:sp>
        <p:nvSpPr>
          <p:cNvPr id="20" name="Rectangle 19">
            <a:extLst>
              <a:ext uri="{FF2B5EF4-FFF2-40B4-BE49-F238E27FC236}">
                <a16:creationId xmlns:a16="http://schemas.microsoft.com/office/drawing/2014/main" id="{CED4CE7D-4469-41F0-AC33-469243D968BC}"/>
              </a:ext>
            </a:extLst>
          </p:cNvPr>
          <p:cNvSpPr/>
          <p:nvPr/>
        </p:nvSpPr>
        <p:spPr>
          <a:xfrm>
            <a:off x="6638815" y="5931506"/>
            <a:ext cx="636713" cy="369332"/>
          </a:xfrm>
          <a:prstGeom prst="rect">
            <a:avLst/>
          </a:prstGeom>
        </p:spPr>
        <p:txBody>
          <a:bodyPr wrap="none">
            <a:spAutoFit/>
          </a:bodyPr>
          <a:lstStyle/>
          <a:p>
            <a:r>
              <a:rPr lang="en-US" dirty="0"/>
              <a:t>95% </a:t>
            </a:r>
          </a:p>
        </p:txBody>
      </p:sp>
      <p:sp>
        <p:nvSpPr>
          <p:cNvPr id="25" name="Rectangle 24">
            <a:extLst>
              <a:ext uri="{FF2B5EF4-FFF2-40B4-BE49-F238E27FC236}">
                <a16:creationId xmlns:a16="http://schemas.microsoft.com/office/drawing/2014/main" id="{777756C0-DAD5-4D5A-BE56-4FC8D3048A15}"/>
              </a:ext>
            </a:extLst>
          </p:cNvPr>
          <p:cNvSpPr/>
          <p:nvPr/>
        </p:nvSpPr>
        <p:spPr>
          <a:xfrm>
            <a:off x="8240878" y="5929546"/>
            <a:ext cx="519694" cy="369332"/>
          </a:xfrm>
          <a:prstGeom prst="rect">
            <a:avLst/>
          </a:prstGeom>
        </p:spPr>
        <p:txBody>
          <a:bodyPr wrap="none">
            <a:spAutoFit/>
          </a:bodyPr>
          <a:lstStyle/>
          <a:p>
            <a:r>
              <a:rPr lang="en-US" dirty="0"/>
              <a:t>0% </a:t>
            </a:r>
          </a:p>
        </p:txBody>
      </p:sp>
      <p:sp>
        <p:nvSpPr>
          <p:cNvPr id="3" name="TextBox 2">
            <a:extLst>
              <a:ext uri="{FF2B5EF4-FFF2-40B4-BE49-F238E27FC236}">
                <a16:creationId xmlns:a16="http://schemas.microsoft.com/office/drawing/2014/main" id="{C05E3182-D722-4E75-800C-FDEEB9206953}"/>
              </a:ext>
            </a:extLst>
          </p:cNvPr>
          <p:cNvSpPr txBox="1"/>
          <p:nvPr/>
        </p:nvSpPr>
        <p:spPr>
          <a:xfrm>
            <a:off x="132368" y="3339550"/>
            <a:ext cx="2824619" cy="2554545"/>
          </a:xfrm>
          <a:prstGeom prst="rect">
            <a:avLst/>
          </a:prstGeom>
          <a:noFill/>
        </p:spPr>
        <p:txBody>
          <a:bodyPr wrap="square" rtlCol="0">
            <a:spAutoFit/>
          </a:bodyPr>
          <a:lstStyle/>
          <a:p>
            <a:r>
              <a:rPr lang="en-US" sz="1600" dirty="0"/>
              <a:t>More generally</a:t>
            </a:r>
          </a:p>
          <a:p>
            <a:r>
              <a:rPr lang="en-US" sz="1600" dirty="0"/>
              <a:t>For the leave-one-out subroutine, pass in the </a:t>
            </a:r>
            <a:r>
              <a:rPr lang="en-US" sz="1600" i="1" dirty="0"/>
              <a:t>best-so-far</a:t>
            </a:r>
            <a:r>
              <a:rPr lang="en-US" sz="1600" dirty="0"/>
              <a:t>.</a:t>
            </a:r>
          </a:p>
          <a:p>
            <a:r>
              <a:rPr lang="en-US" sz="1600" dirty="0"/>
              <a:t>Keep track of how many mistakes you have made so far. If you have made too many mistakes to be better than the best-so-far, break out of loop, and return zero.</a:t>
            </a:r>
          </a:p>
        </p:txBody>
      </p:sp>
    </p:spTree>
    <p:extLst>
      <p:ext uri="{BB962C8B-B14F-4D97-AF65-F5344CB8AC3E}">
        <p14:creationId xmlns:p14="http://schemas.microsoft.com/office/powerpoint/2010/main" val="704329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3DAE-7774-4787-A500-BB6EF96F7638}"/>
              </a:ext>
            </a:extLst>
          </p:cNvPr>
          <p:cNvSpPr>
            <a:spLocks noGrp="1"/>
          </p:cNvSpPr>
          <p:nvPr>
            <p:ph type="title"/>
          </p:nvPr>
        </p:nvSpPr>
        <p:spPr>
          <a:xfrm>
            <a:off x="381000" y="24342"/>
            <a:ext cx="8229600" cy="715962"/>
          </a:xfrm>
        </p:spPr>
        <p:txBody>
          <a:bodyPr>
            <a:normAutofit fontScale="90000"/>
          </a:bodyPr>
          <a:lstStyle/>
          <a:p>
            <a:r>
              <a:rPr lang="en-US" dirty="0"/>
              <a:t>Announcements I </a:t>
            </a:r>
          </a:p>
        </p:txBody>
      </p:sp>
      <p:sp>
        <p:nvSpPr>
          <p:cNvPr id="3" name="Content Placeholder 2">
            <a:extLst>
              <a:ext uri="{FF2B5EF4-FFF2-40B4-BE49-F238E27FC236}">
                <a16:creationId xmlns:a16="http://schemas.microsoft.com/office/drawing/2014/main" id="{870F6CFA-4CD6-4334-8F8A-3AF8A1597617}"/>
              </a:ext>
            </a:extLst>
          </p:cNvPr>
          <p:cNvSpPr>
            <a:spLocks noGrp="1"/>
          </p:cNvSpPr>
          <p:nvPr>
            <p:ph idx="1"/>
          </p:nvPr>
        </p:nvSpPr>
        <p:spPr>
          <a:xfrm>
            <a:off x="101600" y="1166018"/>
            <a:ext cx="9067800" cy="4525963"/>
          </a:xfrm>
        </p:spPr>
        <p:txBody>
          <a:bodyPr>
            <a:normAutofit lnSpcReduction="10000"/>
          </a:bodyPr>
          <a:lstStyle/>
          <a:p>
            <a:r>
              <a:rPr lang="en-US" sz="2400" dirty="0"/>
              <a:t>This is the last class, no class on Wednesday.</a:t>
            </a:r>
          </a:p>
          <a:p>
            <a:endParaRPr lang="en-US" sz="2400" dirty="0"/>
          </a:p>
          <a:p>
            <a:r>
              <a:rPr lang="en-US" sz="2400" dirty="0"/>
              <a:t>On Friday, we have our final, same format as last time.</a:t>
            </a:r>
          </a:p>
          <a:p>
            <a:endParaRPr lang="en-US" sz="2400" dirty="0"/>
          </a:p>
          <a:p>
            <a:r>
              <a:rPr lang="en-US" sz="2400" dirty="0"/>
              <a:t>About 60% of the questions will be very similar to midterm questions. </a:t>
            </a:r>
          </a:p>
          <a:p>
            <a:endParaRPr lang="en-US" sz="2400" dirty="0"/>
          </a:p>
          <a:p>
            <a:r>
              <a:rPr lang="en-US" sz="2400" dirty="0"/>
              <a:t>If you have any last minute questions, I am available after 2:30 today, and almost all of tomorrow  (including staying late if requested).</a:t>
            </a:r>
          </a:p>
          <a:p>
            <a:endParaRPr lang="en-US" sz="2400" dirty="0"/>
          </a:p>
          <a:p>
            <a:r>
              <a:rPr lang="en-US" sz="2400" dirty="0"/>
              <a:t>I will not be available wed or </a:t>
            </a:r>
            <a:r>
              <a:rPr lang="en-US" sz="2400" dirty="0" err="1"/>
              <a:t>thur.</a:t>
            </a:r>
            <a:endParaRPr lang="en-US" sz="2400" dirty="0"/>
          </a:p>
        </p:txBody>
      </p:sp>
    </p:spTree>
    <p:extLst>
      <p:ext uri="{BB962C8B-B14F-4D97-AF65-F5344CB8AC3E}">
        <p14:creationId xmlns:p14="http://schemas.microsoft.com/office/powerpoint/2010/main" val="539447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3DAE-7774-4787-A500-BB6EF96F7638}"/>
              </a:ext>
            </a:extLst>
          </p:cNvPr>
          <p:cNvSpPr>
            <a:spLocks noGrp="1"/>
          </p:cNvSpPr>
          <p:nvPr>
            <p:ph type="title"/>
          </p:nvPr>
        </p:nvSpPr>
        <p:spPr>
          <a:xfrm>
            <a:off x="381000" y="24342"/>
            <a:ext cx="8229600" cy="715962"/>
          </a:xfrm>
        </p:spPr>
        <p:txBody>
          <a:bodyPr>
            <a:normAutofit fontScale="90000"/>
          </a:bodyPr>
          <a:lstStyle/>
          <a:p>
            <a:r>
              <a:rPr lang="en-US" dirty="0"/>
              <a:t>Announcements II </a:t>
            </a:r>
          </a:p>
        </p:txBody>
      </p:sp>
      <p:sp>
        <p:nvSpPr>
          <p:cNvPr id="3" name="Content Placeholder 2">
            <a:extLst>
              <a:ext uri="{FF2B5EF4-FFF2-40B4-BE49-F238E27FC236}">
                <a16:creationId xmlns:a16="http://schemas.microsoft.com/office/drawing/2014/main" id="{870F6CFA-4CD6-4334-8F8A-3AF8A1597617}"/>
              </a:ext>
            </a:extLst>
          </p:cNvPr>
          <p:cNvSpPr>
            <a:spLocks noGrp="1"/>
          </p:cNvSpPr>
          <p:nvPr>
            <p:ph idx="1"/>
          </p:nvPr>
        </p:nvSpPr>
        <p:spPr>
          <a:xfrm>
            <a:off x="101600" y="1166018"/>
            <a:ext cx="9067800" cy="4525963"/>
          </a:xfrm>
        </p:spPr>
        <p:txBody>
          <a:bodyPr>
            <a:normAutofit/>
          </a:bodyPr>
          <a:lstStyle/>
          <a:p>
            <a:r>
              <a:rPr lang="en-US" sz="2400" dirty="0"/>
              <a:t>Because I will be away for 3 days, I have pushed back the due date for the final project to Saturday the 16</a:t>
            </a:r>
            <a:r>
              <a:rPr lang="en-US" sz="2400" baseline="30000" dirty="0"/>
              <a:t>th</a:t>
            </a:r>
            <a:r>
              <a:rPr lang="en-US" sz="2400" dirty="0"/>
              <a:t> of December at 3pm.</a:t>
            </a:r>
          </a:p>
          <a:p>
            <a:r>
              <a:rPr lang="en-US" sz="2400" dirty="0"/>
              <a:t>You can hand in your project anytime starting </a:t>
            </a:r>
            <a:r>
              <a:rPr lang="en-US" sz="2400" i="1" dirty="0"/>
              <a:t>now</a:t>
            </a:r>
            <a:r>
              <a:rPr lang="en-US" sz="2400" dirty="0"/>
              <a:t>, just bring it to my office.</a:t>
            </a:r>
          </a:p>
          <a:p>
            <a:r>
              <a:rPr lang="en-US" sz="2400" dirty="0"/>
              <a:t>If I am not there, you can either:</a:t>
            </a:r>
          </a:p>
          <a:p>
            <a:pPr lvl="1"/>
            <a:r>
              <a:rPr lang="en-US" sz="2000" dirty="0"/>
              <a:t>Push it under my door</a:t>
            </a:r>
          </a:p>
          <a:p>
            <a:pPr lvl="1"/>
            <a:r>
              <a:rPr lang="en-US" sz="2000" dirty="0"/>
              <a:t>Bring it to the front office, give it to the receptionist, and ask “can you please put this in Dr. Keoghs mailbox?” </a:t>
            </a:r>
          </a:p>
          <a:p>
            <a:r>
              <a:rPr lang="en-US" sz="2400" dirty="0"/>
              <a:t>You have the option of letting me see it ahead of time, and I will quickly “grade” it, telling you what I might take points off for. You can then fix it before you hand it in.</a:t>
            </a:r>
          </a:p>
        </p:txBody>
      </p:sp>
    </p:spTree>
    <p:extLst>
      <p:ext uri="{BB962C8B-B14F-4D97-AF65-F5344CB8AC3E}">
        <p14:creationId xmlns:p14="http://schemas.microsoft.com/office/powerpoint/2010/main" val="2337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4953000" y="5965448"/>
            <a:ext cx="419100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Calibri" pitchFamily="34" charset="0"/>
                <a:ea typeface="Calibri" pitchFamily="34" charset="0"/>
                <a:cs typeface="Times New Roman" pitchFamily="18" charset="0"/>
              </a:rPr>
              <a:t>On large dataset 80 the error rate can be 0.949</a:t>
            </a:r>
            <a:endParaRPr kumimoji="0" lang="en-US" sz="2000" b="0" i="0" u="none" strike="noStrike" cap="none" normalizeH="0" baseline="0" dirty="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Calibri" pitchFamily="34" charset="0"/>
                <a:ea typeface="Calibri" pitchFamily="34" charset="0"/>
                <a:cs typeface="Times New Roman" pitchFamily="18" charset="0"/>
              </a:rPr>
              <a:t>when using only features 27  15   1</a:t>
            </a:r>
            <a:endParaRPr kumimoji="0" lang="en-US" sz="1600" b="0" i="0" u="none" strike="noStrike" cap="none" normalizeH="0" baseline="0" dirty="0">
              <a:ln>
                <a:noFill/>
              </a:ln>
              <a:solidFill>
                <a:srgbClr val="C00000"/>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Arial" pitchFamily="34" charset="0"/>
                <a:ea typeface="Calibri" pitchFamily="34" charset="0"/>
                <a:cs typeface="Times New Roman" pitchFamily="18" charset="0"/>
              </a:rPr>
              <a:t>***************************</a:t>
            </a:r>
            <a:r>
              <a:rPr kumimoji="0" lang="en-US" sz="2000" b="0" i="0" u="none" strike="noStrike" cap="none" normalizeH="0" baseline="0" dirty="0">
                <a:ln>
                  <a:noFill/>
                </a:ln>
                <a:solidFill>
                  <a:srgbClr val="C00000"/>
                </a:solidFill>
                <a:effectLst/>
                <a:latin typeface="Arial" pitchFamily="34" charset="0"/>
                <a:cs typeface="Arial" pitchFamily="34" charset="0"/>
              </a:rPr>
              <a:t> </a:t>
            </a:r>
            <a:endParaRPr kumimoji="0" lang="en-US" sz="4800" b="0" i="0" u="none" strike="noStrike" cap="none" normalizeH="0" baseline="0" dirty="0">
              <a:ln>
                <a:noFill/>
              </a:ln>
              <a:solidFill>
                <a:srgbClr val="C00000"/>
              </a:solidFill>
              <a:effectLst/>
              <a:latin typeface="Arial" pitchFamily="34" charset="0"/>
              <a:cs typeface="Arial" pitchFamily="34" charset="0"/>
            </a:endParaRPr>
          </a:p>
        </p:txBody>
      </p:sp>
      <p:sp>
        <p:nvSpPr>
          <p:cNvPr id="45058" name="Rectangle 2"/>
          <p:cNvSpPr>
            <a:spLocks noChangeArrowheads="1"/>
          </p:cNvSpPr>
          <p:nvPr/>
        </p:nvSpPr>
        <p:spPr bwMode="auto">
          <a:xfrm>
            <a:off x="0" y="5965448"/>
            <a:ext cx="9144000" cy="8925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Calibri" pitchFamily="34" charset="0"/>
                <a:ea typeface="Calibri" pitchFamily="34" charset="0"/>
                <a:cs typeface="Times New Roman" pitchFamily="18" charset="0"/>
              </a:rPr>
              <a:t>On small dataset 80 the error rate can be 0.89</a:t>
            </a:r>
            <a:endParaRPr kumimoji="0" lang="en-US" sz="2000" b="0" i="0" u="none" strike="noStrike" cap="none" normalizeH="0" baseline="0" dirty="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Calibri" pitchFamily="34" charset="0"/>
                <a:ea typeface="Calibri" pitchFamily="34" charset="0"/>
                <a:cs typeface="Times New Roman" pitchFamily="18" charset="0"/>
              </a:rPr>
              <a:t>when using only features 5  7  3</a:t>
            </a:r>
            <a:endParaRPr kumimoji="0" lang="en-US" sz="1600" b="0" i="0" u="none" strike="noStrike" cap="none" normalizeH="0" baseline="0" dirty="0">
              <a:ln>
                <a:noFill/>
              </a:ln>
              <a:solidFill>
                <a:srgbClr val="C00000"/>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C00000"/>
                </a:solidFill>
                <a:effectLst/>
                <a:latin typeface="Arial" pitchFamily="34" charset="0"/>
                <a:ea typeface="Calibri" pitchFamily="34" charset="0"/>
                <a:cs typeface="Times New Roman" pitchFamily="18" charset="0"/>
              </a:rPr>
              <a:t>***************************</a:t>
            </a:r>
            <a:r>
              <a:rPr kumimoji="0" lang="en-US" sz="2000" b="0" i="0" u="none" strike="noStrike" cap="none" normalizeH="0" baseline="0" dirty="0">
                <a:ln>
                  <a:noFill/>
                </a:ln>
                <a:solidFill>
                  <a:srgbClr val="C00000"/>
                </a:solidFill>
                <a:effectLst/>
                <a:latin typeface="Arial" pitchFamily="34" charset="0"/>
                <a:cs typeface="Arial" pitchFamily="34" charset="0"/>
              </a:rPr>
              <a:t> </a:t>
            </a:r>
            <a:endParaRPr kumimoji="0" lang="en-US" sz="4800" b="0" i="0" u="none" strike="noStrike" cap="none" normalizeH="0" baseline="0" dirty="0">
              <a:ln>
                <a:noFill/>
              </a:ln>
              <a:solidFill>
                <a:srgbClr val="C00000"/>
              </a:solidFill>
              <a:effectLst/>
              <a:latin typeface="Arial" pitchFamily="34" charset="0"/>
              <a:cs typeface="Arial" pitchFamily="34" charset="0"/>
            </a:endParaRPr>
          </a:p>
        </p:txBody>
      </p:sp>
      <p:sp>
        <p:nvSpPr>
          <p:cNvPr id="6" name="TextBox 5"/>
          <p:cNvSpPr txBox="1"/>
          <p:nvPr/>
        </p:nvSpPr>
        <p:spPr>
          <a:xfrm>
            <a:off x="304801" y="609600"/>
            <a:ext cx="7315200" cy="3508653"/>
          </a:xfrm>
          <a:prstGeom prst="rect">
            <a:avLst/>
          </a:prstGeom>
          <a:noFill/>
        </p:spPr>
        <p:txBody>
          <a:bodyPr wrap="square" rtlCol="0">
            <a:spAutoFit/>
          </a:bodyPr>
          <a:lstStyle/>
          <a:p>
            <a:r>
              <a:rPr lang="en-US" sz="2400" dirty="0"/>
              <a:t>I have a key for all the datasets.</a:t>
            </a:r>
          </a:p>
          <a:p>
            <a:endParaRPr lang="en-US" dirty="0"/>
          </a:p>
          <a:p>
            <a:r>
              <a:rPr lang="en-US" dirty="0"/>
              <a:t>For example, I know that for small  dataset 80, all the features are irrelevant, </a:t>
            </a:r>
            <a:r>
              <a:rPr lang="en-US" i="1" dirty="0"/>
              <a:t>except</a:t>
            </a:r>
            <a:r>
              <a:rPr lang="en-US" dirty="0"/>
              <a:t> for features 5, 7 and 3. And I know that if you use ONLY those features, you can get an accuracy of about 0.89. </a:t>
            </a:r>
          </a:p>
          <a:p>
            <a:endParaRPr lang="en-US" dirty="0"/>
          </a:p>
          <a:p>
            <a:r>
              <a:rPr lang="en-US" dirty="0"/>
              <a:t>You don’t have this key! So it is your job to do the search to find that subset of features.</a:t>
            </a:r>
          </a:p>
          <a:p>
            <a:endParaRPr lang="en-US" dirty="0"/>
          </a:p>
          <a:p>
            <a:r>
              <a:rPr lang="en-US" dirty="0"/>
              <a:t>Everyone will have a different subset and a different achievable accuracy </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971800"/>
            <a:ext cx="8991600" cy="738664"/>
          </a:xfrm>
          <a:prstGeom prst="rect">
            <a:avLst/>
          </a:prstGeom>
        </p:spPr>
        <p:txBody>
          <a:bodyPr wrap="square">
            <a:spAutoFit/>
          </a:bodyPr>
          <a:lstStyle/>
          <a:p>
            <a:r>
              <a:rPr lang="en-US" sz="1400" dirty="0">
                <a:solidFill>
                  <a:srgbClr val="0000FF"/>
                </a:solidFill>
                <a:latin typeface="Courier New"/>
              </a:rPr>
              <a:t>function</a:t>
            </a:r>
            <a:r>
              <a:rPr lang="en-US" sz="1400" dirty="0">
                <a:solidFill>
                  <a:srgbClr val="000000"/>
                </a:solidFill>
                <a:latin typeface="Courier New"/>
              </a:rPr>
              <a:t> accuracy= </a:t>
            </a:r>
            <a:r>
              <a:rPr lang="en-US" sz="1400" dirty="0" err="1">
                <a:solidFill>
                  <a:srgbClr val="000000"/>
                </a:solidFill>
                <a:latin typeface="Courier New"/>
              </a:rPr>
              <a:t>leave_one_out_cross_validation</a:t>
            </a:r>
            <a:r>
              <a:rPr lang="en-US" sz="1400" dirty="0">
                <a:solidFill>
                  <a:srgbClr val="000000"/>
                </a:solidFill>
                <a:latin typeface="Courier New"/>
              </a:rPr>
              <a:t>(</a:t>
            </a:r>
            <a:r>
              <a:rPr lang="en-US" sz="1400" dirty="0" err="1">
                <a:solidFill>
                  <a:srgbClr val="000000"/>
                </a:solidFill>
                <a:latin typeface="Courier New"/>
              </a:rPr>
              <a:t>data,current_set,feature_to_add</a:t>
            </a:r>
            <a:r>
              <a:rPr lang="en-US" sz="1400" dirty="0">
                <a:solidFill>
                  <a:srgbClr val="000000"/>
                </a:solidFill>
                <a:latin typeface="Courier New"/>
              </a:rPr>
              <a:t>)</a:t>
            </a:r>
          </a:p>
          <a:p>
            <a:r>
              <a:rPr lang="en-US" sz="1400" dirty="0">
                <a:solidFill>
                  <a:srgbClr val="000000"/>
                </a:solidFill>
                <a:latin typeface="Courier New"/>
              </a:rPr>
              <a:t>    accuracy = rand;        </a:t>
            </a:r>
            <a:r>
              <a:rPr lang="en-US" sz="1400" dirty="0">
                <a:solidFill>
                  <a:srgbClr val="228B22"/>
                </a:solidFill>
                <a:latin typeface="Courier New"/>
              </a:rPr>
              <a:t>% This is a testing stub only</a:t>
            </a:r>
          </a:p>
          <a:p>
            <a:r>
              <a:rPr lang="en-US" sz="1400" dirty="0">
                <a:solidFill>
                  <a:srgbClr val="0000FF"/>
                </a:solidFill>
                <a:latin typeface="Courier New"/>
              </a:rPr>
              <a:t>end</a:t>
            </a:r>
          </a:p>
        </p:txBody>
      </p:sp>
      <p:sp>
        <p:nvSpPr>
          <p:cNvPr id="3" name="TextBox 2"/>
          <p:cNvSpPr txBox="1"/>
          <p:nvPr/>
        </p:nvSpPr>
        <p:spPr>
          <a:xfrm>
            <a:off x="177800" y="762000"/>
            <a:ext cx="8305800" cy="5416868"/>
          </a:xfrm>
          <a:prstGeom prst="rect">
            <a:avLst/>
          </a:prstGeom>
          <a:noFill/>
        </p:spPr>
        <p:txBody>
          <a:bodyPr wrap="square" rtlCol="0">
            <a:spAutoFit/>
          </a:bodyPr>
          <a:lstStyle/>
          <a:p>
            <a:r>
              <a:rPr lang="en-US" sz="2400" dirty="0">
                <a:solidFill>
                  <a:srgbClr val="C00000"/>
                </a:solidFill>
              </a:rPr>
              <a:t>To finish this project, I recommend that you completely divorce the </a:t>
            </a:r>
            <a:r>
              <a:rPr lang="en-US" sz="2400" b="1" dirty="0">
                <a:solidFill>
                  <a:srgbClr val="C00000"/>
                </a:solidFill>
              </a:rPr>
              <a:t>search part</a:t>
            </a:r>
            <a:r>
              <a:rPr lang="en-US" sz="2400" dirty="0">
                <a:solidFill>
                  <a:srgbClr val="C00000"/>
                </a:solidFill>
              </a:rPr>
              <a:t>, from the </a:t>
            </a:r>
            <a:r>
              <a:rPr lang="en-US" sz="2400" b="1" dirty="0">
                <a:solidFill>
                  <a:srgbClr val="C00000"/>
                </a:solidFill>
              </a:rPr>
              <a:t>leave-one-out-cross-validation part</a:t>
            </a:r>
            <a:r>
              <a:rPr lang="en-US" sz="2400" dirty="0">
                <a:solidFill>
                  <a:srgbClr val="C00000"/>
                </a:solidFill>
              </a:rPr>
              <a:t>.</a:t>
            </a:r>
          </a:p>
          <a:p>
            <a:endParaRPr lang="en-US" sz="2400" dirty="0">
              <a:solidFill>
                <a:srgbClr val="C00000"/>
              </a:solidFill>
            </a:endParaRPr>
          </a:p>
          <a:p>
            <a:r>
              <a:rPr lang="en-US" sz="2400" dirty="0">
                <a:solidFill>
                  <a:srgbClr val="C00000"/>
                </a:solidFill>
              </a:rPr>
              <a:t>To do this, I wrote a stub function that just returns a random number</a:t>
            </a:r>
          </a:p>
          <a:p>
            <a:endParaRPr lang="en-US" sz="2400"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dirty="0">
              <a:solidFill>
                <a:srgbClr val="C00000"/>
              </a:solidFill>
            </a:endParaRPr>
          </a:p>
          <a:p>
            <a:endParaRPr lang="en-US" sz="2800" dirty="0">
              <a:solidFill>
                <a:srgbClr val="C00000"/>
              </a:solidFill>
            </a:endParaRPr>
          </a:p>
          <a:p>
            <a:r>
              <a:rPr lang="en-US" sz="2800" dirty="0">
                <a:solidFill>
                  <a:srgbClr val="C00000"/>
                </a:solidFill>
              </a:rPr>
              <a:t>I will use this in my search algorithm, and only when I am 100% sure that search works, will I “fill in” the full  leave-one-out-cross-validation code.</a:t>
            </a:r>
          </a:p>
          <a:p>
            <a:r>
              <a:rPr lang="en-US" dirty="0">
                <a:solidFill>
                  <a:srgbClr val="C00000"/>
                </a:solidFill>
              </a:rPr>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9677400" cy="2031325"/>
          </a:xfrm>
          <a:prstGeom prst="rect">
            <a:avLst/>
          </a:prstGeom>
        </p:spPr>
        <p:txBody>
          <a:bodyPr wrap="square">
            <a:spAutoFit/>
          </a:bodyPr>
          <a:lstStyle/>
          <a:p>
            <a:r>
              <a:rPr lang="en-US" dirty="0">
                <a:solidFill>
                  <a:srgbClr val="0000FF"/>
                </a:solidFill>
                <a:latin typeface="Courier New"/>
              </a:rPr>
              <a:t>function</a:t>
            </a:r>
            <a:r>
              <a:rPr lang="en-US" dirty="0">
                <a:solidFill>
                  <a:srgbClr val="000000"/>
                </a:solidFill>
                <a:latin typeface="Courier New"/>
              </a:rPr>
              <a:t>  </a:t>
            </a:r>
            <a:r>
              <a:rPr lang="en-US" dirty="0" err="1">
                <a:solidFill>
                  <a:srgbClr val="000000"/>
                </a:solidFill>
                <a:latin typeface="Courier New"/>
              </a:rPr>
              <a:t>feature_search_demo</a:t>
            </a:r>
            <a:r>
              <a:rPr lang="en-US" dirty="0">
                <a:solidFill>
                  <a:srgbClr val="000000"/>
                </a:solidFill>
                <a:latin typeface="Courier New"/>
              </a:rPr>
              <a:t>(data)</a:t>
            </a:r>
          </a:p>
          <a:p>
            <a:r>
              <a:rPr lang="en-US" dirty="0">
                <a:solidFill>
                  <a:srgbClr val="000000"/>
                </a:solidFill>
                <a:latin typeface="Courier New"/>
              </a:rPr>
              <a:t> </a:t>
            </a:r>
          </a:p>
          <a:p>
            <a:r>
              <a:rPr lang="en-US" dirty="0">
                <a:solidFill>
                  <a:srgbClr val="000000"/>
                </a:solidFill>
                <a:latin typeface="Courier New"/>
              </a:rPr>
              <a:t>  </a:t>
            </a:r>
            <a:r>
              <a:rPr lang="en-US" dirty="0">
                <a:solidFill>
                  <a:srgbClr val="0000FF"/>
                </a:solidFill>
                <a:latin typeface="Courier New"/>
              </a:rPr>
              <a:t>for</a:t>
            </a:r>
            <a:r>
              <a:rPr lang="en-US" dirty="0">
                <a:solidFill>
                  <a:srgbClr val="000000"/>
                </a:solidFill>
                <a:latin typeface="Courier New"/>
              </a:rPr>
              <a:t> </a:t>
            </a:r>
            <a:r>
              <a:rPr lang="en-US" dirty="0" err="1">
                <a:solidFill>
                  <a:srgbClr val="000000"/>
                </a:solidFill>
                <a:latin typeface="Courier New"/>
              </a:rPr>
              <a:t>i</a:t>
            </a:r>
            <a:r>
              <a:rPr lang="en-US" dirty="0">
                <a:solidFill>
                  <a:srgbClr val="000000"/>
                </a:solidFill>
                <a:latin typeface="Courier New"/>
              </a:rPr>
              <a:t> = 1 : size(data,2)-1</a:t>
            </a:r>
          </a:p>
          <a:p>
            <a:r>
              <a:rPr lang="en-US" dirty="0">
                <a:solidFill>
                  <a:srgbClr val="000000"/>
                </a:solidFill>
                <a:latin typeface="Courier New"/>
              </a:rPr>
              <a:t>    </a:t>
            </a:r>
            <a:r>
              <a:rPr lang="en-US" dirty="0" err="1">
                <a:solidFill>
                  <a:srgbClr val="000000"/>
                </a:solidFill>
                <a:latin typeface="Courier New"/>
              </a:rPr>
              <a:t>disp</a:t>
            </a:r>
            <a:r>
              <a:rPr lang="en-US" dirty="0">
                <a:solidFill>
                  <a:srgbClr val="000000"/>
                </a:solidFill>
                <a:latin typeface="Courier New"/>
              </a:rPr>
              <a:t>([</a:t>
            </a:r>
            <a:r>
              <a:rPr lang="en-US" dirty="0">
                <a:solidFill>
                  <a:srgbClr val="A020F0"/>
                </a:solidFill>
                <a:latin typeface="Courier New"/>
              </a:rPr>
              <a:t>'On the '</a:t>
            </a:r>
            <a:r>
              <a:rPr lang="en-US" dirty="0">
                <a:solidFill>
                  <a:srgbClr val="000000"/>
                </a:solidFill>
                <a:latin typeface="Courier New"/>
              </a:rPr>
              <a:t>,num2str(</a:t>
            </a:r>
            <a:r>
              <a:rPr lang="en-US" dirty="0" err="1">
                <a:solidFill>
                  <a:srgbClr val="000000"/>
                </a:solidFill>
                <a:latin typeface="Courier New"/>
              </a:rPr>
              <a:t>i</a:t>
            </a:r>
            <a:r>
              <a:rPr lang="en-US" dirty="0">
                <a:solidFill>
                  <a:srgbClr val="000000"/>
                </a:solidFill>
                <a:latin typeface="Courier New"/>
              </a:rPr>
              <a:t>),</a:t>
            </a:r>
            <a:r>
              <a:rPr lang="en-US" dirty="0">
                <a:solidFill>
                  <a:srgbClr val="A020F0"/>
                </a:solidFill>
                <a:latin typeface="Courier New"/>
              </a:rPr>
              <a:t>'</a:t>
            </a:r>
            <a:r>
              <a:rPr lang="en-US" dirty="0" err="1">
                <a:solidFill>
                  <a:srgbClr val="A020F0"/>
                </a:solidFill>
                <a:latin typeface="Courier New"/>
              </a:rPr>
              <a:t>th</a:t>
            </a:r>
            <a:r>
              <a:rPr lang="en-US" dirty="0">
                <a:solidFill>
                  <a:srgbClr val="A020F0"/>
                </a:solidFill>
                <a:latin typeface="Courier New"/>
              </a:rPr>
              <a:t> level of the search tree'</a:t>
            </a:r>
            <a:r>
              <a:rPr lang="en-US" dirty="0">
                <a:solidFill>
                  <a:srgbClr val="000000"/>
                </a:solidFill>
                <a:latin typeface="Courier New"/>
              </a:rPr>
              <a:t>])</a:t>
            </a:r>
          </a:p>
          <a:p>
            <a:r>
              <a:rPr lang="en-US" dirty="0">
                <a:solidFill>
                  <a:srgbClr val="000000"/>
                </a:solidFill>
                <a:latin typeface="Courier New"/>
              </a:rPr>
              <a:t>  </a:t>
            </a:r>
            <a:r>
              <a:rPr lang="en-US" dirty="0">
                <a:solidFill>
                  <a:srgbClr val="0000FF"/>
                </a:solidFill>
                <a:latin typeface="Courier New"/>
              </a:rPr>
              <a:t>end</a:t>
            </a:r>
          </a:p>
          <a:p>
            <a:r>
              <a:rPr lang="en-US" dirty="0">
                <a:solidFill>
                  <a:srgbClr val="0000FF"/>
                </a:solidFill>
                <a:latin typeface="Courier New"/>
              </a:rPr>
              <a:t> </a:t>
            </a:r>
          </a:p>
          <a:p>
            <a:r>
              <a:rPr lang="en-US" dirty="0">
                <a:solidFill>
                  <a:srgbClr val="0000FF"/>
                </a:solidFill>
                <a:latin typeface="Courier New"/>
              </a:rPr>
              <a:t>end</a:t>
            </a:r>
          </a:p>
        </p:txBody>
      </p:sp>
      <p:sp>
        <p:nvSpPr>
          <p:cNvPr id="6" name="Line 3"/>
          <p:cNvSpPr>
            <a:spLocks noChangeShapeType="1"/>
          </p:cNvSpPr>
          <p:nvPr/>
        </p:nvSpPr>
        <p:spPr bwMode="auto">
          <a:xfrm flipH="1">
            <a:off x="2213148"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7" name="Line 4"/>
          <p:cNvSpPr>
            <a:spLocks noChangeShapeType="1"/>
          </p:cNvSpPr>
          <p:nvPr/>
        </p:nvSpPr>
        <p:spPr bwMode="auto">
          <a:xfrm flipH="1">
            <a:off x="1455942"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8" name="Line 5"/>
          <p:cNvSpPr>
            <a:spLocks noChangeShapeType="1"/>
          </p:cNvSpPr>
          <p:nvPr/>
        </p:nvSpPr>
        <p:spPr bwMode="auto">
          <a:xfrm>
            <a:off x="2715238" y="3643662"/>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9" name="Line 6"/>
          <p:cNvSpPr>
            <a:spLocks noChangeShapeType="1"/>
          </p:cNvSpPr>
          <p:nvPr/>
        </p:nvSpPr>
        <p:spPr bwMode="auto">
          <a:xfrm flipH="1">
            <a:off x="2194150"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7"/>
          <p:cNvSpPr>
            <a:spLocks noChangeShapeType="1"/>
          </p:cNvSpPr>
          <p:nvPr/>
        </p:nvSpPr>
        <p:spPr bwMode="auto">
          <a:xfrm>
            <a:off x="2584966" y="3730510"/>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8"/>
          <p:cNvSpPr>
            <a:spLocks noChangeShapeType="1"/>
          </p:cNvSpPr>
          <p:nvPr/>
        </p:nvSpPr>
        <p:spPr bwMode="auto">
          <a:xfrm flipH="1">
            <a:off x="457190" y="4208174"/>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9"/>
          <p:cNvSpPr>
            <a:spLocks noChangeShapeType="1"/>
          </p:cNvSpPr>
          <p:nvPr/>
        </p:nvSpPr>
        <p:spPr bwMode="auto">
          <a:xfrm>
            <a:off x="1238822"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3" name="Line 10"/>
          <p:cNvSpPr>
            <a:spLocks noChangeShapeType="1"/>
          </p:cNvSpPr>
          <p:nvPr/>
        </p:nvSpPr>
        <p:spPr bwMode="auto">
          <a:xfrm>
            <a:off x="1455942" y="4251598"/>
            <a:ext cx="1302720"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4" name="Line 11"/>
          <p:cNvSpPr>
            <a:spLocks noChangeShapeType="1"/>
          </p:cNvSpPr>
          <p:nvPr/>
        </p:nvSpPr>
        <p:spPr bwMode="auto">
          <a:xfrm flipH="1">
            <a:off x="630886" y="4251598"/>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12"/>
          <p:cNvSpPr>
            <a:spLocks noChangeShapeType="1"/>
          </p:cNvSpPr>
          <p:nvPr/>
        </p:nvSpPr>
        <p:spPr bwMode="auto">
          <a:xfrm>
            <a:off x="2063878"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3"/>
          <p:cNvSpPr>
            <a:spLocks noChangeShapeType="1"/>
          </p:cNvSpPr>
          <p:nvPr/>
        </p:nvSpPr>
        <p:spPr bwMode="auto">
          <a:xfrm>
            <a:off x="2280998" y="4251598"/>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4"/>
          <p:cNvSpPr>
            <a:spLocks noChangeShapeType="1"/>
          </p:cNvSpPr>
          <p:nvPr/>
        </p:nvSpPr>
        <p:spPr bwMode="auto">
          <a:xfrm flipH="1">
            <a:off x="1455942" y="4208174"/>
            <a:ext cx="1215872" cy="52108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8" name="Line 15"/>
          <p:cNvSpPr>
            <a:spLocks noChangeShapeType="1"/>
          </p:cNvSpPr>
          <p:nvPr/>
        </p:nvSpPr>
        <p:spPr bwMode="auto">
          <a:xfrm flipH="1">
            <a:off x="2237574" y="4295022"/>
            <a:ext cx="564512"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9" name="Line 16"/>
          <p:cNvSpPr>
            <a:spLocks noChangeShapeType="1"/>
          </p:cNvSpPr>
          <p:nvPr/>
        </p:nvSpPr>
        <p:spPr bwMode="auto">
          <a:xfrm>
            <a:off x="3106054" y="4251598"/>
            <a:ext cx="121587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0" name="Line 17"/>
          <p:cNvSpPr>
            <a:spLocks noChangeShapeType="1"/>
          </p:cNvSpPr>
          <p:nvPr/>
        </p:nvSpPr>
        <p:spPr bwMode="auto">
          <a:xfrm flipH="1">
            <a:off x="2975782"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1" name="Line 18"/>
          <p:cNvSpPr>
            <a:spLocks noChangeShapeType="1"/>
          </p:cNvSpPr>
          <p:nvPr/>
        </p:nvSpPr>
        <p:spPr bwMode="auto">
          <a:xfrm>
            <a:off x="3713990" y="4295022"/>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9"/>
          <p:cNvSpPr>
            <a:spLocks noChangeShapeType="1"/>
          </p:cNvSpPr>
          <p:nvPr/>
        </p:nvSpPr>
        <p:spPr bwMode="auto">
          <a:xfrm>
            <a:off x="3974534" y="4208174"/>
            <a:ext cx="52108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3" name="Line 20"/>
          <p:cNvSpPr>
            <a:spLocks noChangeShapeType="1"/>
          </p:cNvSpPr>
          <p:nvPr/>
        </p:nvSpPr>
        <p:spPr bwMode="auto">
          <a:xfrm>
            <a:off x="413766" y="5076654"/>
            <a:ext cx="173696"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4" name="Line 21"/>
          <p:cNvSpPr>
            <a:spLocks noChangeShapeType="1"/>
          </p:cNvSpPr>
          <p:nvPr/>
        </p:nvSpPr>
        <p:spPr bwMode="auto">
          <a:xfrm>
            <a:off x="674310" y="4989806"/>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5" name="Line 22"/>
          <p:cNvSpPr>
            <a:spLocks noChangeShapeType="1"/>
          </p:cNvSpPr>
          <p:nvPr/>
        </p:nvSpPr>
        <p:spPr bwMode="auto">
          <a:xfrm flipH="1">
            <a:off x="875146" y="5084795"/>
            <a:ext cx="303968"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6" name="Line 23"/>
          <p:cNvSpPr>
            <a:spLocks noChangeShapeType="1"/>
          </p:cNvSpPr>
          <p:nvPr/>
        </p:nvSpPr>
        <p:spPr bwMode="auto">
          <a:xfrm>
            <a:off x="1499366" y="4989806"/>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7" name="Line 24"/>
          <p:cNvSpPr>
            <a:spLocks noChangeShapeType="1"/>
          </p:cNvSpPr>
          <p:nvPr/>
        </p:nvSpPr>
        <p:spPr bwMode="auto">
          <a:xfrm flipH="1">
            <a:off x="1081410" y="5030516"/>
            <a:ext cx="79791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8" name="Line 25"/>
          <p:cNvSpPr>
            <a:spLocks noChangeShapeType="1"/>
          </p:cNvSpPr>
          <p:nvPr/>
        </p:nvSpPr>
        <p:spPr bwMode="auto">
          <a:xfrm>
            <a:off x="2280998" y="5033230"/>
            <a:ext cx="169353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9" name="Line 26"/>
          <p:cNvSpPr>
            <a:spLocks noChangeShapeType="1"/>
          </p:cNvSpPr>
          <p:nvPr/>
        </p:nvSpPr>
        <p:spPr bwMode="auto">
          <a:xfrm flipH="1">
            <a:off x="1944462" y="4989806"/>
            <a:ext cx="694784"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0" name="Line 27"/>
          <p:cNvSpPr>
            <a:spLocks noChangeShapeType="1"/>
          </p:cNvSpPr>
          <p:nvPr/>
        </p:nvSpPr>
        <p:spPr bwMode="auto">
          <a:xfrm>
            <a:off x="2888934" y="5076654"/>
            <a:ext cx="173696"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1" name="Line 28"/>
          <p:cNvSpPr>
            <a:spLocks noChangeShapeType="1"/>
          </p:cNvSpPr>
          <p:nvPr/>
        </p:nvSpPr>
        <p:spPr bwMode="auto">
          <a:xfrm>
            <a:off x="3713990" y="5076654"/>
            <a:ext cx="477664"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2" name="Line 29"/>
          <p:cNvSpPr>
            <a:spLocks noChangeShapeType="1"/>
          </p:cNvSpPr>
          <p:nvPr/>
        </p:nvSpPr>
        <p:spPr bwMode="auto">
          <a:xfrm flipH="1">
            <a:off x="3334030" y="4981664"/>
            <a:ext cx="955328"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3" name="Line 30"/>
          <p:cNvSpPr>
            <a:spLocks noChangeShapeType="1"/>
          </p:cNvSpPr>
          <p:nvPr/>
        </p:nvSpPr>
        <p:spPr bwMode="auto">
          <a:xfrm flipH="1">
            <a:off x="4408773" y="5076654"/>
            <a:ext cx="130272" cy="34739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4" name="Line 31"/>
          <p:cNvSpPr>
            <a:spLocks noChangeShapeType="1"/>
          </p:cNvSpPr>
          <p:nvPr/>
        </p:nvSpPr>
        <p:spPr bwMode="auto">
          <a:xfrm>
            <a:off x="717734"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5" name="Line 32"/>
          <p:cNvSpPr>
            <a:spLocks noChangeShapeType="1"/>
          </p:cNvSpPr>
          <p:nvPr/>
        </p:nvSpPr>
        <p:spPr bwMode="auto">
          <a:xfrm flipH="1">
            <a:off x="2932358" y="585828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6" name="Line 33"/>
          <p:cNvSpPr>
            <a:spLocks noChangeShapeType="1"/>
          </p:cNvSpPr>
          <p:nvPr/>
        </p:nvSpPr>
        <p:spPr bwMode="auto">
          <a:xfrm>
            <a:off x="189018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7" name="Line 34"/>
          <p:cNvSpPr>
            <a:spLocks noChangeShapeType="1"/>
          </p:cNvSpPr>
          <p:nvPr/>
        </p:nvSpPr>
        <p:spPr bwMode="auto">
          <a:xfrm flipH="1">
            <a:off x="2758662" y="5858285"/>
            <a:ext cx="347392" cy="303968"/>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8" name="Oval 35"/>
          <p:cNvSpPr>
            <a:spLocks noChangeArrowheads="1"/>
          </p:cNvSpPr>
          <p:nvPr/>
        </p:nvSpPr>
        <p:spPr bwMode="auto">
          <a:xfrm>
            <a:off x="997276"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39" name="Oval 36"/>
          <p:cNvSpPr>
            <a:spLocks noChangeArrowheads="1"/>
          </p:cNvSpPr>
          <p:nvPr/>
        </p:nvSpPr>
        <p:spPr bwMode="auto">
          <a:xfrm>
            <a:off x="2280998" y="3469966"/>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0" name="Oval 37"/>
          <p:cNvSpPr>
            <a:spLocks noChangeArrowheads="1"/>
          </p:cNvSpPr>
          <p:nvPr/>
        </p:nvSpPr>
        <p:spPr bwMode="auto">
          <a:xfrm>
            <a:off x="3472444"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1" name="Oval 38"/>
          <p:cNvSpPr>
            <a:spLocks noChangeArrowheads="1"/>
          </p:cNvSpPr>
          <p:nvPr/>
        </p:nvSpPr>
        <p:spPr bwMode="auto">
          <a:xfrm>
            <a:off x="2647388"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9"/>
          <p:cNvSpPr>
            <a:spLocks noChangeArrowheads="1"/>
          </p:cNvSpPr>
          <p:nvPr/>
        </p:nvSpPr>
        <p:spPr bwMode="auto">
          <a:xfrm>
            <a:off x="1822332" y="3991054"/>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40"/>
          <p:cNvSpPr>
            <a:spLocks noChangeArrowheads="1"/>
          </p:cNvSpPr>
          <p:nvPr/>
        </p:nvSpPr>
        <p:spPr bwMode="auto">
          <a:xfrm>
            <a:off x="97133"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41"/>
          <p:cNvSpPr>
            <a:spLocks noChangeArrowheads="1"/>
          </p:cNvSpPr>
          <p:nvPr/>
        </p:nvSpPr>
        <p:spPr bwMode="auto">
          <a:xfrm>
            <a:off x="355868"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5" name="Oval 42"/>
          <p:cNvSpPr>
            <a:spLocks noChangeArrowheads="1"/>
          </p:cNvSpPr>
          <p:nvPr/>
        </p:nvSpPr>
        <p:spPr bwMode="auto">
          <a:xfrm>
            <a:off x="1513841"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6" name="Oval 43"/>
          <p:cNvSpPr>
            <a:spLocks noChangeArrowheads="1"/>
          </p:cNvSpPr>
          <p:nvPr/>
        </p:nvSpPr>
        <p:spPr bwMode="auto">
          <a:xfrm>
            <a:off x="2671814"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7" name="Oval 44"/>
          <p:cNvSpPr>
            <a:spLocks noChangeArrowheads="1"/>
          </p:cNvSpPr>
          <p:nvPr/>
        </p:nvSpPr>
        <p:spPr bwMode="auto">
          <a:xfrm>
            <a:off x="3829787" y="5380621"/>
            <a:ext cx="781632" cy="47042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8" name="Oval 45"/>
          <p:cNvSpPr>
            <a:spLocks noChangeArrowheads="1"/>
          </p:cNvSpPr>
          <p:nvPr/>
        </p:nvSpPr>
        <p:spPr bwMode="auto">
          <a:xfrm>
            <a:off x="2020454" y="6118829"/>
            <a:ext cx="955328" cy="57536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9" name="Oval 46"/>
          <p:cNvSpPr>
            <a:spLocks noChangeArrowheads="1"/>
          </p:cNvSpPr>
          <p:nvPr/>
        </p:nvSpPr>
        <p:spPr bwMode="auto">
          <a:xfrm>
            <a:off x="4244124"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0" name="Oval 47"/>
          <p:cNvSpPr>
            <a:spLocks noChangeArrowheads="1"/>
          </p:cNvSpPr>
          <p:nvPr/>
        </p:nvSpPr>
        <p:spPr bwMode="auto">
          <a:xfrm>
            <a:off x="92580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1" name="Oval 48"/>
          <p:cNvSpPr>
            <a:spLocks noChangeArrowheads="1"/>
          </p:cNvSpPr>
          <p:nvPr/>
        </p:nvSpPr>
        <p:spPr bwMode="auto">
          <a:xfrm>
            <a:off x="1755387"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9"/>
          <p:cNvSpPr>
            <a:spLocks noChangeArrowheads="1"/>
          </p:cNvSpPr>
          <p:nvPr/>
        </p:nvSpPr>
        <p:spPr bwMode="auto">
          <a:xfrm>
            <a:off x="2584966"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3" name="Oval 50"/>
          <p:cNvSpPr>
            <a:spLocks noChangeArrowheads="1"/>
          </p:cNvSpPr>
          <p:nvPr/>
        </p:nvSpPr>
        <p:spPr bwMode="auto">
          <a:xfrm>
            <a:off x="3414545" y="4684933"/>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Text Box 51"/>
          <p:cNvSpPr txBox="1">
            <a:spLocks noChangeArrowheads="1"/>
          </p:cNvSpPr>
          <p:nvPr/>
        </p:nvSpPr>
        <p:spPr bwMode="auto">
          <a:xfrm>
            <a:off x="1168258"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5" name="Text Box 52"/>
          <p:cNvSpPr txBox="1">
            <a:spLocks noChangeArrowheads="1"/>
          </p:cNvSpPr>
          <p:nvPr/>
        </p:nvSpPr>
        <p:spPr bwMode="auto">
          <a:xfrm>
            <a:off x="1993314"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56" name="Text Box 53"/>
          <p:cNvSpPr txBox="1">
            <a:spLocks noChangeArrowheads="1"/>
          </p:cNvSpPr>
          <p:nvPr/>
        </p:nvSpPr>
        <p:spPr bwMode="auto">
          <a:xfrm>
            <a:off x="2818370"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57" name="Text Box 54"/>
          <p:cNvSpPr txBox="1">
            <a:spLocks noChangeArrowheads="1"/>
          </p:cNvSpPr>
          <p:nvPr/>
        </p:nvSpPr>
        <p:spPr bwMode="auto">
          <a:xfrm>
            <a:off x="3643426" y="4034478"/>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58" name="Text Box 55"/>
          <p:cNvSpPr txBox="1">
            <a:spLocks noChangeArrowheads="1"/>
          </p:cNvSpPr>
          <p:nvPr/>
        </p:nvSpPr>
        <p:spPr bwMode="auto">
          <a:xfrm>
            <a:off x="4425057"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3,4</a:t>
            </a:r>
          </a:p>
        </p:txBody>
      </p:sp>
      <p:sp>
        <p:nvSpPr>
          <p:cNvPr id="59" name="Text Box 56"/>
          <p:cNvSpPr txBox="1">
            <a:spLocks noChangeArrowheads="1"/>
          </p:cNvSpPr>
          <p:nvPr/>
        </p:nvSpPr>
        <p:spPr bwMode="auto">
          <a:xfrm>
            <a:off x="35909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0" name="Text Box 57"/>
          <p:cNvSpPr txBox="1">
            <a:spLocks noChangeArrowheads="1"/>
          </p:cNvSpPr>
          <p:nvPr/>
        </p:nvSpPr>
        <p:spPr bwMode="auto">
          <a:xfrm>
            <a:off x="27568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1,4</a:t>
            </a:r>
          </a:p>
        </p:txBody>
      </p:sp>
      <p:sp>
        <p:nvSpPr>
          <p:cNvPr id="61" name="Text Box 58"/>
          <p:cNvSpPr txBox="1">
            <a:spLocks noChangeArrowheads="1"/>
          </p:cNvSpPr>
          <p:nvPr/>
        </p:nvSpPr>
        <p:spPr bwMode="auto">
          <a:xfrm>
            <a:off x="1923655"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2" name="Text Box 59"/>
          <p:cNvSpPr txBox="1">
            <a:spLocks noChangeArrowheads="1"/>
          </p:cNvSpPr>
          <p:nvPr/>
        </p:nvSpPr>
        <p:spPr bwMode="auto">
          <a:xfrm>
            <a:off x="1089552"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1,3</a:t>
            </a:r>
          </a:p>
        </p:txBody>
      </p:sp>
      <p:sp>
        <p:nvSpPr>
          <p:cNvPr id="63" name="Text Box 60"/>
          <p:cNvSpPr txBox="1">
            <a:spLocks noChangeArrowheads="1"/>
          </p:cNvSpPr>
          <p:nvPr/>
        </p:nvSpPr>
        <p:spPr bwMode="auto">
          <a:xfrm>
            <a:off x="256354" y="4772686"/>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64" name="Text Box 61"/>
          <p:cNvSpPr txBox="1">
            <a:spLocks noChangeArrowheads="1"/>
          </p:cNvSpPr>
          <p:nvPr/>
        </p:nvSpPr>
        <p:spPr bwMode="auto">
          <a:xfrm>
            <a:off x="4020672"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2,3,4</a:t>
            </a:r>
          </a:p>
        </p:txBody>
      </p:sp>
      <p:sp>
        <p:nvSpPr>
          <p:cNvPr id="65" name="Text Box 62"/>
          <p:cNvSpPr txBox="1">
            <a:spLocks noChangeArrowheads="1"/>
          </p:cNvSpPr>
          <p:nvPr/>
        </p:nvSpPr>
        <p:spPr bwMode="auto">
          <a:xfrm>
            <a:off x="2864508"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1,3,4</a:t>
            </a:r>
          </a:p>
        </p:txBody>
      </p:sp>
      <p:sp>
        <p:nvSpPr>
          <p:cNvPr id="66" name="Text Box 63"/>
          <p:cNvSpPr txBox="1">
            <a:spLocks noChangeArrowheads="1"/>
          </p:cNvSpPr>
          <p:nvPr/>
        </p:nvSpPr>
        <p:spPr bwMode="auto">
          <a:xfrm>
            <a:off x="1708344"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1,2,4</a:t>
            </a:r>
          </a:p>
        </p:txBody>
      </p:sp>
      <p:sp>
        <p:nvSpPr>
          <p:cNvPr id="67" name="Text Box 64"/>
          <p:cNvSpPr txBox="1">
            <a:spLocks noChangeArrowheads="1"/>
          </p:cNvSpPr>
          <p:nvPr/>
        </p:nvSpPr>
        <p:spPr bwMode="auto">
          <a:xfrm>
            <a:off x="552180" y="5502751"/>
            <a:ext cx="543705"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a:t>
            </a:r>
          </a:p>
        </p:txBody>
      </p:sp>
      <p:sp>
        <p:nvSpPr>
          <p:cNvPr id="68" name="Text Box 65"/>
          <p:cNvSpPr txBox="1">
            <a:spLocks noChangeArrowheads="1"/>
          </p:cNvSpPr>
          <p:nvPr/>
        </p:nvSpPr>
        <p:spPr bwMode="auto">
          <a:xfrm>
            <a:off x="2245716" y="6292525"/>
            <a:ext cx="678500"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1,2,3,4</a:t>
            </a:r>
          </a:p>
        </p:txBody>
      </p:sp>
      <p:sp>
        <p:nvSpPr>
          <p:cNvPr id="69" name="Rectangle 68"/>
          <p:cNvSpPr/>
          <p:nvPr/>
        </p:nvSpPr>
        <p:spPr>
          <a:xfrm>
            <a:off x="5105400" y="4191000"/>
            <a:ext cx="4038600" cy="1477328"/>
          </a:xfrm>
          <a:prstGeom prst="rect">
            <a:avLst/>
          </a:prstGeom>
          <a:solidFill>
            <a:schemeClr val="bg1">
              <a:lumMod val="85000"/>
            </a:schemeClr>
          </a:solidFill>
        </p:spPr>
        <p:txBody>
          <a:bodyPr wrap="square">
            <a:spAutoFit/>
          </a:bodyPr>
          <a:lstStyle/>
          <a:p>
            <a:r>
              <a:rPr lang="en-US" dirty="0"/>
              <a:t>EDU&gt;&gt; </a:t>
            </a:r>
            <a:r>
              <a:rPr lang="en-US" dirty="0" err="1"/>
              <a:t>feature_search_demo</a:t>
            </a:r>
            <a:r>
              <a:rPr lang="en-US" dirty="0"/>
              <a:t>(</a:t>
            </a:r>
            <a:r>
              <a:rPr lang="en-US" dirty="0" err="1"/>
              <a:t>mydata</a:t>
            </a:r>
            <a:r>
              <a:rPr lang="en-US" dirty="0"/>
              <a:t>)</a:t>
            </a:r>
          </a:p>
          <a:p>
            <a:r>
              <a:rPr lang="en-US" dirty="0"/>
              <a:t>On the 1th level of the search tree</a:t>
            </a:r>
          </a:p>
          <a:p>
            <a:r>
              <a:rPr lang="en-US" dirty="0"/>
              <a:t>On the 2th level of the search tree</a:t>
            </a:r>
          </a:p>
          <a:p>
            <a:r>
              <a:rPr lang="en-US" dirty="0"/>
              <a:t>On the 3th level of the search tree</a:t>
            </a:r>
          </a:p>
          <a:p>
            <a:r>
              <a:rPr lang="en-US" dirty="0"/>
              <a:t>On the 4th level of the search tree</a:t>
            </a:r>
          </a:p>
        </p:txBody>
      </p:sp>
      <p:sp>
        <p:nvSpPr>
          <p:cNvPr id="71" name="TextBox 70"/>
          <p:cNvSpPr txBox="1"/>
          <p:nvPr/>
        </p:nvSpPr>
        <p:spPr>
          <a:xfrm>
            <a:off x="5105400" y="2133600"/>
            <a:ext cx="3733800" cy="923330"/>
          </a:xfrm>
          <a:prstGeom prst="rect">
            <a:avLst/>
          </a:prstGeom>
          <a:noFill/>
        </p:spPr>
        <p:txBody>
          <a:bodyPr wrap="square" rtlCol="0">
            <a:spAutoFit/>
          </a:bodyPr>
          <a:lstStyle/>
          <a:p>
            <a:r>
              <a:rPr lang="en-US" dirty="0">
                <a:solidFill>
                  <a:srgbClr val="C00000"/>
                </a:solidFill>
              </a:rPr>
              <a:t>I began by creating a for loop that can “walk” down the search tree. </a:t>
            </a:r>
          </a:p>
          <a:p>
            <a:r>
              <a:rPr lang="en-US" dirty="0">
                <a:solidFill>
                  <a:srgbClr val="C00000"/>
                </a:solidFill>
              </a:rPr>
              <a:t>I carefully tested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534400" cy="3293209"/>
          </a:xfrm>
          <a:prstGeom prst="rect">
            <a:avLst/>
          </a:prstGeom>
        </p:spPr>
        <p:txBody>
          <a:bodyPr wrap="square">
            <a:spAutoFit/>
          </a:bodyPr>
          <a:lstStyle/>
          <a:p>
            <a:r>
              <a:rPr lang="en-US" sz="1600" dirty="0">
                <a:solidFill>
                  <a:schemeClr val="bg1">
                    <a:lumMod val="50000"/>
                  </a:schemeClr>
                </a:solidFill>
                <a:latin typeface="Courier New"/>
              </a:rPr>
              <a:t>function  </a:t>
            </a:r>
            <a:r>
              <a:rPr lang="en-US" sz="1600" dirty="0" err="1">
                <a:solidFill>
                  <a:schemeClr val="bg1">
                    <a:lumMod val="50000"/>
                  </a:schemeClr>
                </a:solidFill>
                <a:latin typeface="Courier New"/>
              </a:rPr>
              <a:t>feature_search_demo</a:t>
            </a:r>
            <a:r>
              <a:rPr lang="en-US" sz="1600" dirty="0">
                <a:solidFill>
                  <a:schemeClr val="bg1">
                    <a:lumMod val="50000"/>
                  </a:schemeClr>
                </a:solidFill>
                <a:latin typeface="Courier New"/>
              </a:rPr>
              <a:t>(data)</a:t>
            </a:r>
          </a:p>
          <a:p>
            <a:r>
              <a:rPr lang="en-US" sz="1600" dirty="0">
                <a:solidFill>
                  <a:schemeClr val="bg1">
                    <a:lumMod val="50000"/>
                  </a:schemeClr>
                </a:solidFill>
                <a:latin typeface="Courier New"/>
              </a:rPr>
              <a:t>  </a:t>
            </a:r>
          </a:p>
          <a:p>
            <a:r>
              <a:rPr lang="en-US" sz="1600" dirty="0">
                <a:solidFill>
                  <a:schemeClr val="bg1">
                    <a:lumMod val="50000"/>
                  </a:schemeClr>
                </a:solidFill>
                <a:latin typeface="Courier New"/>
              </a:rPr>
              <a:t>  for </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 = 1 : size(data,2)-1 </a:t>
            </a:r>
          </a:p>
          <a:p>
            <a:endParaRPr lang="en-US" sz="1600" dirty="0">
              <a:solidFill>
                <a:schemeClr val="bg1">
                  <a:lumMod val="50000"/>
                </a:schemeClr>
              </a:solidFill>
              <a:latin typeface="Courier New"/>
            </a:endParaRPr>
          </a:p>
          <a:p>
            <a:r>
              <a:rPr lang="en-US" sz="1600" dirty="0">
                <a:solidFill>
                  <a:schemeClr val="bg1">
                    <a:lumMod val="50000"/>
                  </a:schemeClr>
                </a:solidFill>
                <a:latin typeface="Courier New"/>
              </a:rPr>
              <a:t>    </a:t>
            </a:r>
            <a:r>
              <a:rPr lang="en-US" sz="1600" dirty="0" err="1">
                <a:solidFill>
                  <a:schemeClr val="bg1">
                    <a:lumMod val="50000"/>
                  </a:schemeClr>
                </a:solidFill>
                <a:latin typeface="Courier New"/>
              </a:rPr>
              <a:t>disp</a:t>
            </a:r>
            <a:r>
              <a:rPr lang="en-US" sz="1600" dirty="0">
                <a:solidFill>
                  <a:schemeClr val="bg1">
                    <a:lumMod val="50000"/>
                  </a:schemeClr>
                </a:solidFill>
                <a:latin typeface="Courier New"/>
              </a:rPr>
              <a:t>(['On the ',num2str(</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a:t>
            </a:r>
            <a:r>
              <a:rPr lang="en-US" sz="1600" dirty="0" err="1">
                <a:solidFill>
                  <a:schemeClr val="bg1">
                    <a:lumMod val="50000"/>
                  </a:schemeClr>
                </a:solidFill>
                <a:latin typeface="Courier New"/>
              </a:rPr>
              <a:t>th</a:t>
            </a:r>
            <a:r>
              <a:rPr lang="en-US" sz="1600" dirty="0">
                <a:solidFill>
                  <a:schemeClr val="bg1">
                    <a:lumMod val="50000"/>
                  </a:schemeClr>
                </a:solidFill>
                <a:latin typeface="Courier New"/>
              </a:rPr>
              <a:t> level of the search tree'])</a:t>
            </a:r>
          </a:p>
          <a:p>
            <a:endParaRPr lang="en-US" sz="1600" dirty="0">
              <a:solidFill>
                <a:srgbClr val="000000"/>
              </a:solidFill>
              <a:latin typeface="Courier New"/>
            </a:endParaRPr>
          </a:p>
          <a:p>
            <a:r>
              <a:rPr lang="en-US" sz="1600" dirty="0">
                <a:solidFill>
                  <a:srgbClr val="000000"/>
                </a:solidFill>
                <a:latin typeface="Courier New"/>
              </a:rPr>
              <a:t>    </a:t>
            </a:r>
            <a:r>
              <a:rPr lang="en-US" sz="1600" dirty="0">
                <a:solidFill>
                  <a:srgbClr val="0000FF"/>
                </a:solidFill>
                <a:latin typeface="Courier New"/>
              </a:rPr>
              <a:t>for</a:t>
            </a:r>
            <a:r>
              <a:rPr lang="en-US" sz="1600" dirty="0">
                <a:solidFill>
                  <a:srgbClr val="000000"/>
                </a:solidFill>
                <a:latin typeface="Courier New"/>
              </a:rPr>
              <a:t> k = 1 : size(data,2)-1 </a:t>
            </a:r>
          </a:p>
          <a:p>
            <a:endParaRPr lang="en-US" sz="1600" dirty="0">
              <a:solidFill>
                <a:srgbClr val="000000"/>
              </a:solidFill>
              <a:latin typeface="Courier New"/>
            </a:endParaRPr>
          </a:p>
          <a:p>
            <a:r>
              <a:rPr lang="en-US" sz="1600" dirty="0">
                <a:solidFill>
                  <a:srgbClr val="000000"/>
                </a:solidFill>
                <a:latin typeface="Courier New"/>
              </a:rPr>
              <a:t>        </a:t>
            </a:r>
            <a:r>
              <a:rPr lang="en-US" sz="1600" dirty="0" err="1">
                <a:solidFill>
                  <a:srgbClr val="000000"/>
                </a:solidFill>
                <a:latin typeface="Courier New"/>
              </a:rPr>
              <a:t>disp</a:t>
            </a:r>
            <a:r>
              <a:rPr lang="en-US" sz="1600" dirty="0">
                <a:solidFill>
                  <a:srgbClr val="000000"/>
                </a:solidFill>
                <a:latin typeface="Courier New"/>
              </a:rPr>
              <a:t>([</a:t>
            </a:r>
            <a:r>
              <a:rPr lang="en-US" sz="1600" dirty="0">
                <a:solidFill>
                  <a:srgbClr val="A020F0"/>
                </a:solidFill>
                <a:latin typeface="Courier New"/>
              </a:rPr>
              <a:t>'--Considering adding the '</a:t>
            </a:r>
            <a:r>
              <a:rPr lang="en-US" sz="1600" dirty="0">
                <a:solidFill>
                  <a:srgbClr val="000000"/>
                </a:solidFill>
                <a:latin typeface="Courier New"/>
              </a:rPr>
              <a:t>, num2str(k),</a:t>
            </a:r>
            <a:r>
              <a:rPr lang="en-US" sz="1600" dirty="0">
                <a:solidFill>
                  <a:srgbClr val="A020F0"/>
                </a:solidFill>
                <a:latin typeface="Courier New"/>
              </a:rPr>
              <a:t>' feature'</a:t>
            </a:r>
            <a:r>
              <a:rPr lang="en-US" sz="1600" dirty="0">
                <a:solidFill>
                  <a:srgbClr val="000000"/>
                </a:solidFill>
                <a:latin typeface="Courier New"/>
              </a:rPr>
              <a:t>])</a:t>
            </a:r>
          </a:p>
          <a:p>
            <a:r>
              <a:rPr lang="en-US" sz="1600" dirty="0">
                <a:solidFill>
                  <a:srgbClr val="000000"/>
                </a:solidFill>
                <a:latin typeface="Courier New"/>
              </a:rPr>
              <a:t>        </a:t>
            </a:r>
          </a:p>
          <a:p>
            <a:r>
              <a:rPr lang="en-US" sz="1600" dirty="0">
                <a:solidFill>
                  <a:srgbClr val="000000"/>
                </a:solidFill>
                <a:latin typeface="Courier New"/>
              </a:rPr>
              <a:t>    </a:t>
            </a:r>
            <a:r>
              <a:rPr lang="en-US" sz="1600" dirty="0">
                <a:solidFill>
                  <a:srgbClr val="0000FF"/>
                </a:solidFill>
                <a:latin typeface="Courier New"/>
              </a:rPr>
              <a:t>end</a:t>
            </a:r>
          </a:p>
          <a:p>
            <a:r>
              <a:rPr lang="en-US" sz="1600" dirty="0">
                <a:solidFill>
                  <a:schemeClr val="bg1">
                    <a:lumMod val="50000"/>
                  </a:schemeClr>
                </a:solidFill>
                <a:latin typeface="Courier New"/>
              </a:rPr>
              <a:t>  end </a:t>
            </a:r>
          </a:p>
          <a:p>
            <a:r>
              <a:rPr lang="en-US" sz="1600" dirty="0">
                <a:solidFill>
                  <a:schemeClr val="bg1">
                    <a:lumMod val="50000"/>
                  </a:schemeClr>
                </a:solidFill>
                <a:latin typeface="Courier New"/>
              </a:rPr>
              <a:t>end</a:t>
            </a:r>
            <a:endParaRPr lang="en-US" dirty="0">
              <a:solidFill>
                <a:schemeClr val="bg1">
                  <a:lumMod val="50000"/>
                </a:schemeClr>
              </a:solidFill>
            </a:endParaRPr>
          </a:p>
        </p:txBody>
      </p:sp>
      <p:sp>
        <p:nvSpPr>
          <p:cNvPr id="6" name="Oval 35"/>
          <p:cNvSpPr>
            <a:spLocks noChangeArrowheads="1"/>
          </p:cNvSpPr>
          <p:nvPr/>
        </p:nvSpPr>
        <p:spPr bwMode="auto">
          <a:xfrm>
            <a:off x="635888"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7" name="Oval 37"/>
          <p:cNvSpPr>
            <a:spLocks noChangeArrowheads="1"/>
          </p:cNvSpPr>
          <p:nvPr/>
        </p:nvSpPr>
        <p:spPr bwMode="auto">
          <a:xfrm>
            <a:off x="3111056"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8" name="Oval 38"/>
          <p:cNvSpPr>
            <a:spLocks noChangeArrowheads="1"/>
          </p:cNvSpPr>
          <p:nvPr/>
        </p:nvSpPr>
        <p:spPr bwMode="auto">
          <a:xfrm>
            <a:off x="2286000"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9" name="Oval 39"/>
          <p:cNvSpPr>
            <a:spLocks noChangeArrowheads="1"/>
          </p:cNvSpPr>
          <p:nvPr/>
        </p:nvSpPr>
        <p:spPr bwMode="auto">
          <a:xfrm>
            <a:off x="1460944" y="6202189"/>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10" name="Text Box 51"/>
          <p:cNvSpPr txBox="1">
            <a:spLocks noChangeArrowheads="1"/>
          </p:cNvSpPr>
          <p:nvPr/>
        </p:nvSpPr>
        <p:spPr bwMode="auto">
          <a:xfrm>
            <a:off x="806870"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11" name="Text Box 52"/>
          <p:cNvSpPr txBox="1">
            <a:spLocks noChangeArrowheads="1"/>
          </p:cNvSpPr>
          <p:nvPr/>
        </p:nvSpPr>
        <p:spPr bwMode="auto">
          <a:xfrm>
            <a:off x="1631926"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a:t>
            </a:r>
          </a:p>
        </p:txBody>
      </p:sp>
      <p:sp>
        <p:nvSpPr>
          <p:cNvPr id="12" name="Text Box 53"/>
          <p:cNvSpPr txBox="1">
            <a:spLocks noChangeArrowheads="1"/>
          </p:cNvSpPr>
          <p:nvPr/>
        </p:nvSpPr>
        <p:spPr bwMode="auto">
          <a:xfrm>
            <a:off x="2456982"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13" name="Text Box 54"/>
          <p:cNvSpPr txBox="1">
            <a:spLocks noChangeArrowheads="1"/>
          </p:cNvSpPr>
          <p:nvPr/>
        </p:nvSpPr>
        <p:spPr bwMode="auto">
          <a:xfrm>
            <a:off x="3282038" y="6245613"/>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14" name="Rectangle 13"/>
          <p:cNvSpPr/>
          <p:nvPr/>
        </p:nvSpPr>
        <p:spPr>
          <a:xfrm>
            <a:off x="5791200" y="2743200"/>
            <a:ext cx="3352800" cy="3970318"/>
          </a:xfrm>
          <a:prstGeom prst="rect">
            <a:avLst/>
          </a:prstGeom>
          <a:solidFill>
            <a:schemeClr val="bg1">
              <a:lumMod val="85000"/>
            </a:schemeClr>
          </a:solidFill>
        </p:spPr>
        <p:txBody>
          <a:bodyPr wrap="square">
            <a:spAutoFit/>
          </a:bodyPr>
          <a:lstStyle/>
          <a:p>
            <a:r>
              <a:rPr lang="en-US" sz="1200" dirty="0"/>
              <a:t>EDU&gt;&gt; </a:t>
            </a:r>
            <a:r>
              <a:rPr lang="en-US" sz="1200" dirty="0" err="1"/>
              <a:t>feature_search_demo</a:t>
            </a:r>
            <a:r>
              <a:rPr lang="en-US" sz="1200" dirty="0"/>
              <a:t>(</a:t>
            </a:r>
            <a:r>
              <a:rPr lang="en-US" sz="1200" dirty="0" err="1"/>
              <a:t>mydata</a:t>
            </a:r>
            <a:r>
              <a:rPr lang="en-US" sz="1200" dirty="0"/>
              <a:t>)</a:t>
            </a:r>
          </a:p>
          <a:p>
            <a:r>
              <a:rPr lang="en-US" sz="1200" dirty="0"/>
              <a:t>On the 1th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the 2th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the 3th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a:p>
            <a:r>
              <a:rPr lang="en-US" sz="1200" dirty="0"/>
              <a:t>On the 4th level of the search tree</a:t>
            </a:r>
          </a:p>
          <a:p>
            <a:r>
              <a:rPr lang="en-US" sz="1200" dirty="0"/>
              <a:t>--Considering adding the 1 feature</a:t>
            </a:r>
          </a:p>
          <a:p>
            <a:r>
              <a:rPr lang="en-US" sz="1200" dirty="0"/>
              <a:t>--Considering adding the 2 feature</a:t>
            </a:r>
          </a:p>
          <a:p>
            <a:r>
              <a:rPr lang="en-US" sz="1200" dirty="0"/>
              <a:t>--Considering adding the 3 feature</a:t>
            </a:r>
          </a:p>
          <a:p>
            <a:r>
              <a:rPr lang="en-US" sz="1200" dirty="0"/>
              <a:t>--Considering adding the 4 feature</a:t>
            </a:r>
          </a:p>
        </p:txBody>
      </p:sp>
      <p:sp>
        <p:nvSpPr>
          <p:cNvPr id="15" name="TextBox 14"/>
          <p:cNvSpPr txBox="1"/>
          <p:nvPr/>
        </p:nvSpPr>
        <p:spPr>
          <a:xfrm>
            <a:off x="228600" y="3505200"/>
            <a:ext cx="3733800" cy="1477328"/>
          </a:xfrm>
          <a:prstGeom prst="rect">
            <a:avLst/>
          </a:prstGeom>
          <a:noFill/>
        </p:spPr>
        <p:txBody>
          <a:bodyPr wrap="square" rtlCol="0">
            <a:spAutoFit/>
          </a:bodyPr>
          <a:lstStyle/>
          <a:p>
            <a:r>
              <a:rPr lang="en-US" dirty="0">
                <a:solidFill>
                  <a:srgbClr val="C00000"/>
                </a:solidFill>
              </a:rPr>
              <a:t>Now, inside the loop that “walks” down the search tree, I created a loop that considers each feature separately…</a:t>
            </a:r>
          </a:p>
          <a:p>
            <a:r>
              <a:rPr lang="en-US" dirty="0">
                <a:solidFill>
                  <a:srgbClr val="C00000"/>
                </a:solidFill>
              </a:rPr>
              <a:t>I carefully tested it…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534400" cy="3293209"/>
          </a:xfrm>
          <a:prstGeom prst="rect">
            <a:avLst/>
          </a:prstGeom>
        </p:spPr>
        <p:txBody>
          <a:bodyPr wrap="square">
            <a:spAutoFit/>
          </a:bodyPr>
          <a:lstStyle/>
          <a:p>
            <a:r>
              <a:rPr lang="en-US" sz="1600" dirty="0">
                <a:solidFill>
                  <a:schemeClr val="bg1">
                    <a:lumMod val="50000"/>
                  </a:schemeClr>
                </a:solidFill>
                <a:latin typeface="Courier New"/>
              </a:rPr>
              <a:t>function  </a:t>
            </a:r>
            <a:r>
              <a:rPr lang="en-US" sz="1600" dirty="0" err="1">
                <a:solidFill>
                  <a:schemeClr val="bg1">
                    <a:lumMod val="50000"/>
                  </a:schemeClr>
                </a:solidFill>
                <a:latin typeface="Courier New"/>
              </a:rPr>
              <a:t>feature_search_demo</a:t>
            </a:r>
            <a:r>
              <a:rPr lang="en-US" sz="1600" dirty="0">
                <a:solidFill>
                  <a:schemeClr val="bg1">
                    <a:lumMod val="50000"/>
                  </a:schemeClr>
                </a:solidFill>
                <a:latin typeface="Courier New"/>
              </a:rPr>
              <a:t>(data)</a:t>
            </a:r>
          </a:p>
          <a:p>
            <a:r>
              <a:rPr lang="en-US" sz="1600" dirty="0">
                <a:solidFill>
                  <a:schemeClr val="bg1">
                    <a:lumMod val="50000"/>
                  </a:schemeClr>
                </a:solidFill>
                <a:latin typeface="Courier New"/>
              </a:rPr>
              <a:t>  </a:t>
            </a:r>
          </a:p>
          <a:p>
            <a:r>
              <a:rPr lang="en-US" sz="1600" dirty="0">
                <a:solidFill>
                  <a:schemeClr val="bg1">
                    <a:lumMod val="50000"/>
                  </a:schemeClr>
                </a:solidFill>
                <a:latin typeface="Courier New"/>
              </a:rPr>
              <a:t>  for </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 = 1 : size(data,2)-1 </a:t>
            </a:r>
          </a:p>
          <a:p>
            <a:endParaRPr lang="en-US" sz="1600" dirty="0">
              <a:solidFill>
                <a:schemeClr val="bg1">
                  <a:lumMod val="50000"/>
                </a:schemeClr>
              </a:solidFill>
              <a:latin typeface="Courier New"/>
            </a:endParaRPr>
          </a:p>
          <a:p>
            <a:r>
              <a:rPr lang="en-US" sz="1600" dirty="0">
                <a:solidFill>
                  <a:schemeClr val="bg1">
                    <a:lumMod val="50000"/>
                  </a:schemeClr>
                </a:solidFill>
                <a:latin typeface="Courier New"/>
              </a:rPr>
              <a:t>    </a:t>
            </a:r>
            <a:r>
              <a:rPr lang="en-US" sz="1600" dirty="0" err="1">
                <a:solidFill>
                  <a:schemeClr val="bg1">
                    <a:lumMod val="50000"/>
                  </a:schemeClr>
                </a:solidFill>
                <a:latin typeface="Courier New"/>
              </a:rPr>
              <a:t>disp</a:t>
            </a:r>
            <a:r>
              <a:rPr lang="en-US" sz="1600" dirty="0">
                <a:solidFill>
                  <a:schemeClr val="bg1">
                    <a:lumMod val="50000"/>
                  </a:schemeClr>
                </a:solidFill>
                <a:latin typeface="Courier New"/>
              </a:rPr>
              <a:t>(['On the ',num2str(</a:t>
            </a:r>
            <a:r>
              <a:rPr lang="en-US" sz="1600" dirty="0" err="1">
                <a:solidFill>
                  <a:schemeClr val="bg1">
                    <a:lumMod val="50000"/>
                  </a:schemeClr>
                </a:solidFill>
                <a:latin typeface="Courier New"/>
              </a:rPr>
              <a:t>i</a:t>
            </a:r>
            <a:r>
              <a:rPr lang="en-US" sz="1600" dirty="0">
                <a:solidFill>
                  <a:schemeClr val="bg1">
                    <a:lumMod val="50000"/>
                  </a:schemeClr>
                </a:solidFill>
                <a:latin typeface="Courier New"/>
              </a:rPr>
              <a:t>),'</a:t>
            </a:r>
            <a:r>
              <a:rPr lang="en-US" sz="1600" dirty="0" err="1">
                <a:solidFill>
                  <a:schemeClr val="bg1">
                    <a:lumMod val="50000"/>
                  </a:schemeClr>
                </a:solidFill>
                <a:latin typeface="Courier New"/>
              </a:rPr>
              <a:t>th</a:t>
            </a:r>
            <a:r>
              <a:rPr lang="en-US" sz="1600" dirty="0">
                <a:solidFill>
                  <a:schemeClr val="bg1">
                    <a:lumMod val="50000"/>
                  </a:schemeClr>
                </a:solidFill>
                <a:latin typeface="Courier New"/>
              </a:rPr>
              <a:t> level of the search tree'])</a:t>
            </a:r>
          </a:p>
          <a:p>
            <a:endParaRPr lang="en-US" sz="1600" dirty="0">
              <a:solidFill>
                <a:srgbClr val="000000"/>
              </a:solidFill>
              <a:latin typeface="Courier New"/>
            </a:endParaRPr>
          </a:p>
          <a:p>
            <a:r>
              <a:rPr lang="en-US" sz="1600" dirty="0">
                <a:solidFill>
                  <a:srgbClr val="000000"/>
                </a:solidFill>
                <a:latin typeface="Courier New"/>
              </a:rPr>
              <a:t>    </a:t>
            </a:r>
            <a:r>
              <a:rPr lang="en-US" sz="1600" dirty="0">
                <a:solidFill>
                  <a:srgbClr val="0000FF"/>
                </a:solidFill>
                <a:latin typeface="Courier New"/>
              </a:rPr>
              <a:t>for</a:t>
            </a:r>
            <a:r>
              <a:rPr lang="en-US" sz="1600" dirty="0">
                <a:solidFill>
                  <a:srgbClr val="000000"/>
                </a:solidFill>
                <a:latin typeface="Courier New"/>
              </a:rPr>
              <a:t> k = 1 : size(data,2)-1 </a:t>
            </a:r>
          </a:p>
          <a:p>
            <a:endParaRPr lang="en-US" sz="1600" dirty="0">
              <a:solidFill>
                <a:srgbClr val="000000"/>
              </a:solidFill>
              <a:latin typeface="Courier New"/>
            </a:endParaRPr>
          </a:p>
          <a:p>
            <a:r>
              <a:rPr lang="en-US" sz="1600" dirty="0">
                <a:solidFill>
                  <a:srgbClr val="000000"/>
                </a:solidFill>
                <a:latin typeface="Courier New"/>
              </a:rPr>
              <a:t>        </a:t>
            </a:r>
            <a:r>
              <a:rPr lang="en-US" sz="1600" dirty="0" err="1">
                <a:solidFill>
                  <a:srgbClr val="000000"/>
                </a:solidFill>
                <a:latin typeface="Courier New"/>
              </a:rPr>
              <a:t>disp</a:t>
            </a:r>
            <a:r>
              <a:rPr lang="en-US" sz="1600" dirty="0">
                <a:solidFill>
                  <a:srgbClr val="000000"/>
                </a:solidFill>
                <a:latin typeface="Courier New"/>
              </a:rPr>
              <a:t>([</a:t>
            </a:r>
            <a:r>
              <a:rPr lang="en-US" sz="1600" dirty="0">
                <a:solidFill>
                  <a:srgbClr val="A020F0"/>
                </a:solidFill>
                <a:latin typeface="Courier New"/>
              </a:rPr>
              <a:t>'--Considering adding the '</a:t>
            </a:r>
            <a:r>
              <a:rPr lang="en-US" sz="1600" dirty="0">
                <a:solidFill>
                  <a:srgbClr val="000000"/>
                </a:solidFill>
                <a:latin typeface="Courier New"/>
              </a:rPr>
              <a:t>, num2str(k),</a:t>
            </a:r>
            <a:r>
              <a:rPr lang="en-US" sz="1600" dirty="0">
                <a:solidFill>
                  <a:srgbClr val="A020F0"/>
                </a:solidFill>
                <a:latin typeface="Courier New"/>
              </a:rPr>
              <a:t>' feature'</a:t>
            </a:r>
            <a:r>
              <a:rPr lang="en-US" sz="1600" dirty="0">
                <a:solidFill>
                  <a:srgbClr val="000000"/>
                </a:solidFill>
                <a:latin typeface="Courier New"/>
              </a:rPr>
              <a:t>])</a:t>
            </a:r>
          </a:p>
          <a:p>
            <a:r>
              <a:rPr lang="en-US" sz="1600" dirty="0">
                <a:solidFill>
                  <a:srgbClr val="000000"/>
                </a:solidFill>
                <a:latin typeface="Courier New"/>
              </a:rPr>
              <a:t>        </a:t>
            </a:r>
          </a:p>
          <a:p>
            <a:r>
              <a:rPr lang="en-US" sz="1600" dirty="0">
                <a:solidFill>
                  <a:srgbClr val="000000"/>
                </a:solidFill>
                <a:latin typeface="Courier New"/>
              </a:rPr>
              <a:t>    </a:t>
            </a:r>
            <a:r>
              <a:rPr lang="en-US" sz="1600" dirty="0">
                <a:solidFill>
                  <a:srgbClr val="0000FF"/>
                </a:solidFill>
                <a:latin typeface="Courier New"/>
              </a:rPr>
              <a:t>end</a:t>
            </a:r>
          </a:p>
          <a:p>
            <a:r>
              <a:rPr lang="en-US" sz="1600" dirty="0">
                <a:solidFill>
                  <a:schemeClr val="bg1">
                    <a:lumMod val="50000"/>
                  </a:schemeClr>
                </a:solidFill>
                <a:latin typeface="Courier New"/>
              </a:rPr>
              <a:t>  end </a:t>
            </a:r>
          </a:p>
          <a:p>
            <a:r>
              <a:rPr lang="en-US" sz="1600" dirty="0">
                <a:solidFill>
                  <a:schemeClr val="bg1">
                    <a:lumMod val="50000"/>
                  </a:schemeClr>
                </a:solidFill>
                <a:latin typeface="Courier New"/>
              </a:rPr>
              <a:t>end</a:t>
            </a:r>
            <a:endParaRPr lang="en-US" dirty="0">
              <a:solidFill>
                <a:schemeClr val="bg1">
                  <a:lumMod val="50000"/>
                </a:schemeClr>
              </a:solidFill>
            </a:endParaRPr>
          </a:p>
        </p:txBody>
      </p:sp>
      <p:sp>
        <p:nvSpPr>
          <p:cNvPr id="15" name="TextBox 14"/>
          <p:cNvSpPr txBox="1"/>
          <p:nvPr/>
        </p:nvSpPr>
        <p:spPr>
          <a:xfrm>
            <a:off x="228600" y="3505200"/>
            <a:ext cx="8763000" cy="2031325"/>
          </a:xfrm>
          <a:prstGeom prst="rect">
            <a:avLst/>
          </a:prstGeom>
          <a:noFill/>
        </p:spPr>
        <p:txBody>
          <a:bodyPr wrap="square" rtlCol="0">
            <a:spAutoFit/>
          </a:bodyPr>
          <a:lstStyle/>
          <a:p>
            <a:r>
              <a:rPr lang="en-US" dirty="0">
                <a:solidFill>
                  <a:srgbClr val="C00000"/>
                </a:solidFill>
              </a:rPr>
              <a:t>We are making great progress!</a:t>
            </a:r>
          </a:p>
          <a:p>
            <a:endParaRPr lang="en-US" dirty="0">
              <a:solidFill>
                <a:srgbClr val="C00000"/>
              </a:solidFill>
            </a:endParaRPr>
          </a:p>
          <a:p>
            <a:r>
              <a:rPr lang="en-US" dirty="0">
                <a:solidFill>
                  <a:srgbClr val="C00000"/>
                </a:solidFill>
              </a:rPr>
              <a:t>These nested loops are basically all we need to traverse the search space.</a:t>
            </a:r>
          </a:p>
          <a:p>
            <a:endParaRPr lang="en-US" dirty="0">
              <a:solidFill>
                <a:srgbClr val="C00000"/>
              </a:solidFill>
            </a:endParaRPr>
          </a:p>
          <a:p>
            <a:r>
              <a:rPr lang="en-US" dirty="0">
                <a:solidFill>
                  <a:srgbClr val="C00000"/>
                </a:solidFill>
              </a:rPr>
              <a:t>However at this point we are not measuring the accuracy of </a:t>
            </a:r>
            <a:r>
              <a:rPr lang="en-US" dirty="0" err="1">
                <a:solidFill>
                  <a:srgbClr val="000000"/>
                </a:solidFill>
                <a:latin typeface="Courier New"/>
              </a:rPr>
              <a:t>leave_one_out_cross_validation</a:t>
            </a:r>
            <a:r>
              <a:rPr lang="en-US" dirty="0">
                <a:solidFill>
                  <a:srgbClr val="C00000"/>
                </a:solidFill>
              </a:rPr>
              <a:t> and recording it, so lets us do that (next slide).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95400"/>
            <a:ext cx="9067800" cy="4262705"/>
          </a:xfrm>
          <a:prstGeom prst="rect">
            <a:avLst/>
          </a:prstGeom>
        </p:spPr>
        <p:txBody>
          <a:bodyPr wrap="square">
            <a:spAutoFit/>
          </a:bodyPr>
          <a:lstStyle/>
          <a:p>
            <a:r>
              <a:rPr lang="en-US" sz="1000" dirty="0">
                <a:solidFill>
                  <a:srgbClr val="0000FF"/>
                </a:solidFill>
                <a:latin typeface="Courier New"/>
              </a:rPr>
              <a:t>function</a:t>
            </a:r>
            <a:r>
              <a:rPr lang="en-US" sz="1000" dirty="0">
                <a:solidFill>
                  <a:srgbClr val="000000"/>
                </a:solidFill>
                <a:latin typeface="Courier New"/>
              </a:rPr>
              <a:t>  </a:t>
            </a:r>
            <a:r>
              <a:rPr lang="en-US" sz="1000" dirty="0" err="1">
                <a:solidFill>
                  <a:srgbClr val="000000"/>
                </a:solidFill>
                <a:latin typeface="Courier New"/>
              </a:rPr>
              <a:t>feature_search_demo</a:t>
            </a:r>
            <a:r>
              <a:rPr lang="en-US" sz="1000" dirty="0">
                <a:solidFill>
                  <a:srgbClr val="000000"/>
                </a:solidFill>
                <a:latin typeface="Courier New"/>
              </a:rPr>
              <a:t>(data)</a:t>
            </a:r>
          </a:p>
          <a:p>
            <a:r>
              <a:rPr lang="en-US" sz="1000" dirty="0">
                <a:solidFill>
                  <a:srgbClr val="000000"/>
                </a:solidFill>
                <a:latin typeface="Courier New"/>
              </a:rPr>
              <a:t> </a:t>
            </a:r>
          </a:p>
          <a:p>
            <a:r>
              <a:rPr lang="en-US" sz="1000" dirty="0" err="1">
                <a:solidFill>
                  <a:srgbClr val="000000"/>
                </a:solidFill>
                <a:latin typeface="Courier New"/>
              </a:rPr>
              <a:t>current_set_of_features</a:t>
            </a:r>
            <a:r>
              <a:rPr lang="en-US" sz="1000" dirty="0">
                <a:solidFill>
                  <a:srgbClr val="000000"/>
                </a:solidFill>
                <a:latin typeface="Courier New"/>
              </a:rPr>
              <a:t> = []; </a:t>
            </a:r>
            <a:r>
              <a:rPr lang="en-US" sz="1000" dirty="0">
                <a:solidFill>
                  <a:srgbClr val="228B22"/>
                </a:solidFill>
                <a:latin typeface="Courier New"/>
              </a:rPr>
              <a:t>% Initialize an empty set</a:t>
            </a:r>
          </a:p>
          <a:p>
            <a:r>
              <a:rPr lang="en-US" sz="1000" dirty="0">
                <a:solidFill>
                  <a:srgbClr val="228B22"/>
                </a:solidFill>
                <a:latin typeface="Courier New"/>
              </a:rPr>
              <a:t> </a:t>
            </a:r>
          </a:p>
          <a:p>
            <a:r>
              <a:rPr lang="en-US" sz="1000" dirty="0">
                <a:solidFill>
                  <a:srgbClr val="0000FF"/>
                </a:solidFill>
                <a:latin typeface="Courier New"/>
              </a:rPr>
              <a:t>for</a:t>
            </a:r>
            <a:r>
              <a:rPr lang="en-US" sz="1000" dirty="0">
                <a:solidFill>
                  <a:srgbClr val="000000"/>
                </a:solidFill>
                <a:latin typeface="Courier New"/>
              </a:rPr>
              <a:t> </a:t>
            </a:r>
            <a:r>
              <a:rPr lang="en-US" sz="1000" dirty="0" err="1">
                <a:solidFill>
                  <a:srgbClr val="000000"/>
                </a:solidFill>
                <a:latin typeface="Courier New"/>
              </a:rPr>
              <a:t>i</a:t>
            </a:r>
            <a:r>
              <a:rPr lang="en-US" sz="1000" dirty="0">
                <a:solidFill>
                  <a:srgbClr val="000000"/>
                </a:solidFill>
                <a:latin typeface="Courier New"/>
              </a:rPr>
              <a:t> = 1 : size(data,2)-1 </a:t>
            </a:r>
          </a:p>
          <a:p>
            <a:r>
              <a:rPr lang="en-US" sz="1000" dirty="0">
                <a:solidFill>
                  <a:srgbClr val="000000"/>
                </a:solidFill>
                <a:latin typeface="Courier New"/>
              </a:rPr>
              <a:t>    </a:t>
            </a:r>
            <a:r>
              <a:rPr lang="en-US" sz="1000" dirty="0" err="1">
                <a:solidFill>
                  <a:srgbClr val="000000"/>
                </a:solidFill>
                <a:latin typeface="Courier New"/>
              </a:rPr>
              <a:t>disp</a:t>
            </a:r>
            <a:r>
              <a:rPr lang="en-US" sz="1000" dirty="0">
                <a:solidFill>
                  <a:srgbClr val="000000"/>
                </a:solidFill>
                <a:latin typeface="Courier New"/>
              </a:rPr>
              <a:t>([</a:t>
            </a:r>
            <a:r>
              <a:rPr lang="en-US" sz="1000" dirty="0">
                <a:solidFill>
                  <a:srgbClr val="A020F0"/>
                </a:solidFill>
                <a:latin typeface="Courier New"/>
              </a:rPr>
              <a:t>'On the '</a:t>
            </a:r>
            <a:r>
              <a:rPr lang="en-US" sz="1000" dirty="0">
                <a:solidFill>
                  <a:srgbClr val="000000"/>
                </a:solidFill>
                <a:latin typeface="Courier New"/>
              </a:rPr>
              <a:t>,num2str(</a:t>
            </a:r>
            <a:r>
              <a:rPr lang="en-US" sz="1000" dirty="0" err="1">
                <a:solidFill>
                  <a:srgbClr val="000000"/>
                </a:solidFill>
                <a:latin typeface="Courier New"/>
              </a:rPr>
              <a:t>i</a:t>
            </a:r>
            <a:r>
              <a:rPr lang="en-US" sz="1000" dirty="0">
                <a:solidFill>
                  <a:srgbClr val="000000"/>
                </a:solidFill>
                <a:latin typeface="Courier New"/>
              </a:rPr>
              <a:t>),</a:t>
            </a:r>
            <a:r>
              <a:rPr lang="en-US" sz="1000" dirty="0">
                <a:solidFill>
                  <a:srgbClr val="A020F0"/>
                </a:solidFill>
                <a:latin typeface="Courier New"/>
              </a:rPr>
              <a:t>'</a:t>
            </a:r>
            <a:r>
              <a:rPr lang="en-US" sz="1000" dirty="0" err="1">
                <a:solidFill>
                  <a:srgbClr val="A020F0"/>
                </a:solidFill>
                <a:latin typeface="Courier New"/>
              </a:rPr>
              <a:t>th</a:t>
            </a:r>
            <a:r>
              <a:rPr lang="en-US" sz="1000" dirty="0">
                <a:solidFill>
                  <a:srgbClr val="A020F0"/>
                </a:solidFill>
                <a:latin typeface="Courier New"/>
              </a:rPr>
              <a:t> level of the search tree'</a:t>
            </a:r>
            <a:r>
              <a:rPr lang="en-US" sz="1000" dirty="0">
                <a:solidFill>
                  <a:srgbClr val="000000"/>
                </a:solidFill>
                <a:latin typeface="Courier New"/>
              </a:rPr>
              <a:t>])</a:t>
            </a:r>
          </a:p>
          <a:p>
            <a:r>
              <a:rPr lang="en-US" sz="1000" dirty="0">
                <a:solidFill>
                  <a:srgbClr val="000000"/>
                </a:solidFill>
                <a:latin typeface="Courier New"/>
              </a:rPr>
              <a:t>    </a:t>
            </a:r>
            <a:r>
              <a:rPr lang="en-US" sz="1000" dirty="0" err="1">
                <a:solidFill>
                  <a:srgbClr val="000000"/>
                </a:solidFill>
                <a:latin typeface="Courier New"/>
              </a:rPr>
              <a:t>feature_to_add_at_this_level</a:t>
            </a:r>
            <a:r>
              <a:rPr lang="en-US" sz="1000" dirty="0">
                <a:solidFill>
                  <a:srgbClr val="000000"/>
                </a:solidFill>
                <a:latin typeface="Courier New"/>
              </a:rPr>
              <a:t> = [];</a:t>
            </a:r>
          </a:p>
          <a:p>
            <a:r>
              <a:rPr lang="en-US" sz="1000" dirty="0">
                <a:solidFill>
                  <a:srgbClr val="000000"/>
                </a:solidFill>
                <a:latin typeface="Courier New"/>
              </a:rPr>
              <a:t>    </a:t>
            </a:r>
            <a:r>
              <a:rPr lang="en-US" sz="1000" dirty="0" err="1">
                <a:solidFill>
                  <a:srgbClr val="000000"/>
                </a:solidFill>
                <a:latin typeface="Courier New"/>
              </a:rPr>
              <a:t>best_so_far_accuracy</a:t>
            </a:r>
            <a:r>
              <a:rPr lang="en-US" sz="1000" dirty="0">
                <a:solidFill>
                  <a:srgbClr val="000000"/>
                </a:solidFill>
                <a:latin typeface="Courier New"/>
              </a:rPr>
              <a:t>    = 0;</a:t>
            </a:r>
          </a:p>
          <a:p>
            <a:r>
              <a:rPr lang="en-US" sz="1000" dirty="0">
                <a:solidFill>
                  <a:srgbClr val="000000"/>
                </a:solidFill>
                <a:latin typeface="Courier New"/>
              </a:rPr>
              <a:t>    </a:t>
            </a:r>
          </a:p>
          <a:p>
            <a:r>
              <a:rPr lang="en-US" sz="1000" dirty="0">
                <a:solidFill>
                  <a:srgbClr val="000000"/>
                </a:solidFill>
                <a:latin typeface="Courier New"/>
              </a:rPr>
              <a:t>    </a:t>
            </a:r>
            <a:r>
              <a:rPr lang="en-US" sz="1000" dirty="0">
                <a:solidFill>
                  <a:srgbClr val="0000FF"/>
                </a:solidFill>
                <a:latin typeface="Courier New"/>
              </a:rPr>
              <a:t>for</a:t>
            </a:r>
            <a:r>
              <a:rPr lang="en-US" sz="1000" dirty="0">
                <a:solidFill>
                  <a:srgbClr val="000000"/>
                </a:solidFill>
                <a:latin typeface="Courier New"/>
              </a:rPr>
              <a:t> k = 1 : size(data,2)-1      </a:t>
            </a:r>
          </a:p>
          <a:p>
            <a:r>
              <a:rPr lang="en-US" sz="1000" dirty="0">
                <a:solidFill>
                  <a:srgbClr val="000000"/>
                </a:solidFill>
                <a:latin typeface="Courier New"/>
              </a:rPr>
              <a:t>        </a:t>
            </a:r>
            <a:r>
              <a:rPr lang="en-US" sz="1000" dirty="0" err="1">
                <a:solidFill>
                  <a:srgbClr val="000000"/>
                </a:solidFill>
                <a:latin typeface="Courier New"/>
              </a:rPr>
              <a:t>disp</a:t>
            </a:r>
            <a:r>
              <a:rPr lang="en-US" sz="1000" dirty="0">
                <a:solidFill>
                  <a:srgbClr val="000000"/>
                </a:solidFill>
                <a:latin typeface="Courier New"/>
              </a:rPr>
              <a:t>([</a:t>
            </a:r>
            <a:r>
              <a:rPr lang="en-US" sz="1000" dirty="0">
                <a:solidFill>
                  <a:srgbClr val="A020F0"/>
                </a:solidFill>
                <a:latin typeface="Courier New"/>
              </a:rPr>
              <a:t>'--Considering adding the '</a:t>
            </a:r>
            <a:r>
              <a:rPr lang="en-US" sz="1000" dirty="0">
                <a:solidFill>
                  <a:srgbClr val="000000"/>
                </a:solidFill>
                <a:latin typeface="Courier New"/>
              </a:rPr>
              <a:t>, num2str(k),</a:t>
            </a:r>
            <a:r>
              <a:rPr lang="en-US" sz="1000" dirty="0">
                <a:solidFill>
                  <a:srgbClr val="A020F0"/>
                </a:solidFill>
                <a:latin typeface="Courier New"/>
              </a:rPr>
              <a:t>' feature'</a:t>
            </a:r>
            <a:r>
              <a:rPr lang="en-US" sz="1000" dirty="0">
                <a:solidFill>
                  <a:srgbClr val="000000"/>
                </a:solidFill>
                <a:latin typeface="Courier New"/>
              </a:rPr>
              <a:t>])</a:t>
            </a:r>
          </a:p>
          <a:p>
            <a:r>
              <a:rPr lang="en-US" sz="1000" dirty="0">
                <a:solidFill>
                  <a:srgbClr val="000000"/>
                </a:solidFill>
                <a:latin typeface="Courier New"/>
              </a:rPr>
              <a:t>        accuracy = </a:t>
            </a:r>
            <a:r>
              <a:rPr lang="en-US" sz="1000" dirty="0" err="1">
                <a:solidFill>
                  <a:srgbClr val="000000"/>
                </a:solidFill>
                <a:latin typeface="Courier New"/>
              </a:rPr>
              <a:t>leave_one_out_cross_validation</a:t>
            </a:r>
            <a:r>
              <a:rPr lang="en-US" sz="1000" dirty="0">
                <a:solidFill>
                  <a:srgbClr val="000000"/>
                </a:solidFill>
                <a:latin typeface="Courier New"/>
              </a:rPr>
              <a:t>(data,current_set_of_features,k+1);</a:t>
            </a:r>
          </a:p>
          <a:p>
            <a:r>
              <a:rPr lang="en-US" sz="1000" dirty="0">
                <a:solidFill>
                  <a:srgbClr val="000000"/>
                </a:solidFill>
                <a:latin typeface="Courier New"/>
              </a:rPr>
              <a:t>        </a:t>
            </a:r>
          </a:p>
          <a:p>
            <a:r>
              <a:rPr lang="en-US" sz="1000" dirty="0">
                <a:solidFill>
                  <a:srgbClr val="000000"/>
                </a:solidFill>
                <a:latin typeface="Courier New"/>
              </a:rPr>
              <a:t>        </a:t>
            </a:r>
            <a:r>
              <a:rPr lang="en-US" sz="1000" dirty="0">
                <a:solidFill>
                  <a:srgbClr val="0000FF"/>
                </a:solidFill>
                <a:latin typeface="Courier New"/>
              </a:rPr>
              <a:t>if</a:t>
            </a:r>
            <a:r>
              <a:rPr lang="en-US" sz="1000" dirty="0">
                <a:solidFill>
                  <a:srgbClr val="000000"/>
                </a:solidFill>
                <a:latin typeface="Courier New"/>
              </a:rPr>
              <a:t> accuracy &gt; </a:t>
            </a:r>
            <a:r>
              <a:rPr lang="en-US" sz="1000" dirty="0" err="1">
                <a:solidFill>
                  <a:srgbClr val="000000"/>
                </a:solidFill>
                <a:latin typeface="Courier New"/>
              </a:rPr>
              <a:t>best_so_far_accuracy</a:t>
            </a:r>
            <a:r>
              <a:rPr lang="en-US" sz="1000" dirty="0">
                <a:solidFill>
                  <a:srgbClr val="000000"/>
                </a:solidFill>
                <a:latin typeface="Courier New"/>
              </a:rPr>
              <a:t> </a:t>
            </a:r>
          </a:p>
          <a:p>
            <a:r>
              <a:rPr lang="en-US" sz="1000" dirty="0">
                <a:solidFill>
                  <a:srgbClr val="000000"/>
                </a:solidFill>
                <a:latin typeface="Courier New"/>
              </a:rPr>
              <a:t>            </a:t>
            </a:r>
            <a:r>
              <a:rPr lang="en-US" sz="1000" dirty="0" err="1">
                <a:solidFill>
                  <a:srgbClr val="000000"/>
                </a:solidFill>
                <a:latin typeface="Courier New"/>
              </a:rPr>
              <a:t>best_so_far_accuracy</a:t>
            </a:r>
            <a:r>
              <a:rPr lang="en-US" sz="1000" dirty="0">
                <a:solidFill>
                  <a:srgbClr val="000000"/>
                </a:solidFill>
                <a:latin typeface="Courier New"/>
              </a:rPr>
              <a:t> = accuracy;</a:t>
            </a:r>
          </a:p>
          <a:p>
            <a:r>
              <a:rPr lang="en-US" sz="1000" dirty="0">
                <a:solidFill>
                  <a:srgbClr val="000000"/>
                </a:solidFill>
                <a:latin typeface="Courier New"/>
              </a:rPr>
              <a:t>            </a:t>
            </a:r>
            <a:r>
              <a:rPr lang="en-US" sz="1000" dirty="0" err="1">
                <a:solidFill>
                  <a:srgbClr val="000000"/>
                </a:solidFill>
                <a:latin typeface="Courier New"/>
              </a:rPr>
              <a:t>feature_to_add_at_this_level</a:t>
            </a:r>
            <a:r>
              <a:rPr lang="en-US" sz="1000" dirty="0">
                <a:solidFill>
                  <a:srgbClr val="000000"/>
                </a:solidFill>
                <a:latin typeface="Courier New"/>
              </a:rPr>
              <a:t> = k;</a:t>
            </a:r>
          </a:p>
          <a:p>
            <a:r>
              <a:rPr lang="en-US" sz="1000" dirty="0">
                <a:solidFill>
                  <a:srgbClr val="000000"/>
                </a:solidFill>
                <a:latin typeface="Courier New"/>
              </a:rPr>
              <a:t>        </a:t>
            </a:r>
            <a:r>
              <a:rPr lang="en-US" sz="1000" dirty="0">
                <a:solidFill>
                  <a:srgbClr val="0000FF"/>
                </a:solidFill>
                <a:latin typeface="Courier New"/>
              </a:rPr>
              <a:t>end</a:t>
            </a:r>
          </a:p>
          <a:p>
            <a:r>
              <a:rPr lang="en-US" sz="1000" dirty="0">
                <a:solidFill>
                  <a:srgbClr val="000000"/>
                </a:solidFill>
                <a:latin typeface="Courier New"/>
              </a:rPr>
              <a:t>        </a:t>
            </a:r>
          </a:p>
          <a:p>
            <a:r>
              <a:rPr lang="en-US" sz="1000" dirty="0">
                <a:solidFill>
                  <a:srgbClr val="000000"/>
                </a:solidFill>
                <a:latin typeface="Courier New"/>
              </a:rPr>
              <a:t>    </a:t>
            </a:r>
            <a:r>
              <a:rPr lang="en-US" sz="1000" dirty="0">
                <a:solidFill>
                  <a:srgbClr val="0000FF"/>
                </a:solidFill>
                <a:latin typeface="Courier New"/>
              </a:rPr>
              <a:t>end</a:t>
            </a:r>
          </a:p>
          <a:p>
            <a:r>
              <a:rPr lang="en-US" sz="1000" dirty="0">
                <a:solidFill>
                  <a:srgbClr val="000000"/>
                </a:solidFill>
                <a:latin typeface="Courier New"/>
              </a:rPr>
              <a:t>    </a:t>
            </a:r>
          </a:p>
          <a:p>
            <a:r>
              <a:rPr lang="en-US" sz="1000" dirty="0">
                <a:solidFill>
                  <a:srgbClr val="000000"/>
                </a:solidFill>
                <a:latin typeface="Courier New"/>
              </a:rPr>
              <a:t>    </a:t>
            </a:r>
            <a:r>
              <a:rPr lang="en-US" sz="1000" dirty="0" err="1">
                <a:solidFill>
                  <a:srgbClr val="000000"/>
                </a:solidFill>
                <a:latin typeface="Courier New"/>
              </a:rPr>
              <a:t>disp</a:t>
            </a:r>
            <a:r>
              <a:rPr lang="en-US" sz="1000" dirty="0">
                <a:solidFill>
                  <a:srgbClr val="000000"/>
                </a:solidFill>
                <a:latin typeface="Courier New"/>
              </a:rPr>
              <a:t>([</a:t>
            </a:r>
            <a:r>
              <a:rPr lang="en-US" sz="1000" dirty="0">
                <a:solidFill>
                  <a:srgbClr val="A020F0"/>
                </a:solidFill>
                <a:latin typeface="Courier New"/>
              </a:rPr>
              <a:t>'On level '</a:t>
            </a:r>
            <a:r>
              <a:rPr lang="en-US" sz="1000" dirty="0">
                <a:solidFill>
                  <a:srgbClr val="000000"/>
                </a:solidFill>
                <a:latin typeface="Courier New"/>
              </a:rPr>
              <a:t>, num2str(</a:t>
            </a:r>
            <a:r>
              <a:rPr lang="en-US" sz="1000" dirty="0" err="1">
                <a:solidFill>
                  <a:srgbClr val="000000"/>
                </a:solidFill>
                <a:latin typeface="Courier New"/>
              </a:rPr>
              <a:t>i</a:t>
            </a:r>
            <a:r>
              <a:rPr lang="en-US" sz="1000" dirty="0">
                <a:solidFill>
                  <a:srgbClr val="000000"/>
                </a:solidFill>
                <a:latin typeface="Courier New"/>
              </a:rPr>
              <a:t>),</a:t>
            </a:r>
            <a:r>
              <a:rPr lang="en-US" sz="1000" dirty="0">
                <a:solidFill>
                  <a:srgbClr val="A020F0"/>
                </a:solidFill>
                <a:latin typeface="Courier New"/>
              </a:rPr>
              <a:t>' </a:t>
            </a:r>
            <a:r>
              <a:rPr lang="en-US" sz="1000" dirty="0" err="1">
                <a:solidFill>
                  <a:srgbClr val="A020F0"/>
                </a:solidFill>
                <a:latin typeface="Courier New"/>
              </a:rPr>
              <a:t>i</a:t>
            </a:r>
            <a:r>
              <a:rPr lang="en-US" sz="1000" dirty="0">
                <a:solidFill>
                  <a:srgbClr val="A020F0"/>
                </a:solidFill>
                <a:latin typeface="Courier New"/>
              </a:rPr>
              <a:t> added feature '</a:t>
            </a:r>
            <a:r>
              <a:rPr lang="en-US" sz="1000" dirty="0">
                <a:solidFill>
                  <a:srgbClr val="000000"/>
                </a:solidFill>
                <a:latin typeface="Courier New"/>
              </a:rPr>
              <a:t>, num2str(</a:t>
            </a:r>
            <a:r>
              <a:rPr lang="en-US" sz="1000" dirty="0" err="1">
                <a:solidFill>
                  <a:srgbClr val="000000"/>
                </a:solidFill>
                <a:latin typeface="Courier New"/>
              </a:rPr>
              <a:t>feature_to_add_at_this_level</a:t>
            </a:r>
            <a:r>
              <a:rPr lang="en-US" sz="1000" dirty="0">
                <a:solidFill>
                  <a:srgbClr val="000000"/>
                </a:solidFill>
                <a:latin typeface="Courier New"/>
              </a:rPr>
              <a:t>), </a:t>
            </a:r>
            <a:r>
              <a:rPr lang="en-US" sz="1000" dirty="0">
                <a:solidFill>
                  <a:srgbClr val="A020F0"/>
                </a:solidFill>
                <a:latin typeface="Courier New"/>
              </a:rPr>
              <a:t>' to current set'</a:t>
            </a:r>
            <a:r>
              <a:rPr lang="en-US" sz="1000" dirty="0">
                <a:solidFill>
                  <a:srgbClr val="000000"/>
                </a:solidFill>
                <a:latin typeface="Courier New"/>
              </a:rPr>
              <a:t>])</a:t>
            </a:r>
          </a:p>
          <a:p>
            <a:r>
              <a:rPr lang="en-US" sz="1000" dirty="0">
                <a:solidFill>
                  <a:srgbClr val="000000"/>
                </a:solidFill>
                <a:latin typeface="Courier New"/>
              </a:rPr>
              <a:t>        </a:t>
            </a:r>
          </a:p>
          <a:p>
            <a:r>
              <a:rPr lang="en-US" sz="1000" dirty="0">
                <a:solidFill>
                  <a:srgbClr val="0000FF"/>
                </a:solidFill>
                <a:latin typeface="Courier New"/>
              </a:rPr>
              <a:t> end </a:t>
            </a:r>
          </a:p>
          <a:p>
            <a:r>
              <a:rPr lang="en-US" sz="1000" dirty="0">
                <a:solidFill>
                  <a:srgbClr val="0000FF"/>
                </a:solidFill>
                <a:latin typeface="Courier New"/>
              </a:rPr>
              <a:t>end</a:t>
            </a:r>
          </a:p>
          <a:p>
            <a:r>
              <a:rPr lang="en-US" sz="1000" dirty="0">
                <a:solidFill>
                  <a:srgbClr val="0000FF"/>
                </a:solidFill>
                <a:latin typeface="Courier New"/>
              </a:rPr>
              <a:t> </a:t>
            </a:r>
          </a:p>
          <a:p>
            <a:endParaRPr lang="en-US" sz="1100" dirty="0"/>
          </a:p>
        </p:txBody>
      </p:sp>
      <p:sp>
        <p:nvSpPr>
          <p:cNvPr id="5" name="Rectangle 4"/>
          <p:cNvSpPr/>
          <p:nvPr/>
        </p:nvSpPr>
        <p:spPr>
          <a:xfrm>
            <a:off x="5739924" y="25638"/>
            <a:ext cx="3352800" cy="2462213"/>
          </a:xfrm>
          <a:prstGeom prst="rect">
            <a:avLst/>
          </a:prstGeom>
          <a:solidFill>
            <a:schemeClr val="bg1">
              <a:lumMod val="85000"/>
            </a:schemeClr>
          </a:solidFill>
        </p:spPr>
        <p:txBody>
          <a:bodyPr wrap="square">
            <a:spAutoFit/>
          </a:bodyPr>
          <a:lstStyle/>
          <a:p>
            <a:r>
              <a:rPr lang="en-US" sz="1400" dirty="0"/>
              <a:t> </a:t>
            </a:r>
            <a:r>
              <a:rPr lang="en-US" sz="1400" dirty="0" err="1"/>
              <a:t>feature_search_demo</a:t>
            </a:r>
            <a:r>
              <a:rPr lang="en-US" sz="1400" dirty="0"/>
              <a:t>(</a:t>
            </a:r>
            <a:r>
              <a:rPr lang="en-US" sz="1400" dirty="0" err="1"/>
              <a:t>mydata</a:t>
            </a:r>
            <a:r>
              <a:rPr lang="en-US" sz="1400" dirty="0"/>
              <a:t>)</a:t>
            </a:r>
          </a:p>
          <a:p>
            <a:r>
              <a:rPr lang="en-US" sz="1400" dirty="0"/>
              <a:t>On the 1th level of the search tree</a:t>
            </a:r>
          </a:p>
          <a:p>
            <a:r>
              <a:rPr lang="en-US" sz="1400" dirty="0"/>
              <a:t>--Considering adding the 1 feature</a:t>
            </a:r>
          </a:p>
          <a:p>
            <a:r>
              <a:rPr lang="en-US" sz="1400" dirty="0"/>
              <a:t>--Considering adding the 2 feature</a:t>
            </a:r>
          </a:p>
          <a:p>
            <a:r>
              <a:rPr lang="en-US" sz="1400" dirty="0"/>
              <a:t>--Considering adding the 3 feature</a:t>
            </a:r>
          </a:p>
          <a:p>
            <a:r>
              <a:rPr lang="en-US" sz="1400" dirty="0"/>
              <a:t>--Considering adding the 4 feature</a:t>
            </a:r>
          </a:p>
          <a:p>
            <a:r>
              <a:rPr lang="en-US" sz="1400" dirty="0"/>
              <a:t>On level 1 </a:t>
            </a:r>
            <a:r>
              <a:rPr lang="en-US" sz="1400" dirty="0" err="1"/>
              <a:t>i</a:t>
            </a:r>
            <a:r>
              <a:rPr lang="en-US" sz="1400" dirty="0"/>
              <a:t> added </a:t>
            </a:r>
            <a:r>
              <a:rPr lang="en-US" sz="1400" dirty="0">
                <a:solidFill>
                  <a:srgbClr val="FF0000"/>
                </a:solidFill>
              </a:rPr>
              <a:t>feature 2 </a:t>
            </a:r>
            <a:r>
              <a:rPr lang="en-US" sz="1400" dirty="0"/>
              <a:t>to current set</a:t>
            </a:r>
          </a:p>
          <a:p>
            <a:r>
              <a:rPr lang="en-US" sz="1400" dirty="0"/>
              <a:t>On the 2th level of the search tree</a:t>
            </a:r>
          </a:p>
          <a:p>
            <a:r>
              <a:rPr lang="en-US" sz="1400" dirty="0"/>
              <a:t>--Considering adding the 1 feature</a:t>
            </a:r>
          </a:p>
          <a:p>
            <a:r>
              <a:rPr lang="en-US" sz="1400" dirty="0"/>
              <a:t>--</a:t>
            </a:r>
            <a:r>
              <a:rPr lang="en-US" sz="1400" dirty="0">
                <a:solidFill>
                  <a:srgbClr val="FF0000"/>
                </a:solidFill>
              </a:rPr>
              <a:t>Considering adding the 2 feature</a:t>
            </a:r>
          </a:p>
          <a:p>
            <a:r>
              <a:rPr lang="en-US" sz="1400" dirty="0"/>
              <a:t>--Considering… </a:t>
            </a:r>
          </a:p>
        </p:txBody>
      </p:sp>
      <p:sp>
        <p:nvSpPr>
          <p:cNvPr id="6" name="TextBox 5"/>
          <p:cNvSpPr txBox="1"/>
          <p:nvPr/>
        </p:nvSpPr>
        <p:spPr>
          <a:xfrm>
            <a:off x="228600" y="304800"/>
            <a:ext cx="4800600" cy="646331"/>
          </a:xfrm>
          <a:prstGeom prst="rect">
            <a:avLst/>
          </a:prstGeom>
          <a:noFill/>
        </p:spPr>
        <p:txBody>
          <a:bodyPr wrap="square" rtlCol="0">
            <a:spAutoFit/>
          </a:bodyPr>
          <a:lstStyle/>
          <a:p>
            <a:r>
              <a:rPr lang="en-US" dirty="0">
                <a:solidFill>
                  <a:srgbClr val="C00000"/>
                </a:solidFill>
              </a:rPr>
              <a:t>The code below </a:t>
            </a:r>
            <a:r>
              <a:rPr lang="en-US" i="1" dirty="0">
                <a:solidFill>
                  <a:srgbClr val="C00000"/>
                </a:solidFill>
              </a:rPr>
              <a:t>almost</a:t>
            </a:r>
            <a:r>
              <a:rPr lang="en-US" dirty="0">
                <a:solidFill>
                  <a:srgbClr val="C00000"/>
                </a:solidFill>
              </a:rPr>
              <a:t> works, but, once you add a feature, you should not add it again…</a:t>
            </a:r>
          </a:p>
        </p:txBody>
      </p:sp>
      <p:sp>
        <p:nvSpPr>
          <p:cNvPr id="8" name="Line 4"/>
          <p:cNvSpPr>
            <a:spLocks noChangeShapeType="1"/>
          </p:cNvSpPr>
          <p:nvPr/>
        </p:nvSpPr>
        <p:spPr bwMode="auto">
          <a:xfrm flipH="1">
            <a:off x="6250949" y="5497589"/>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9" name="Line 5"/>
          <p:cNvSpPr>
            <a:spLocks noChangeShapeType="1"/>
          </p:cNvSpPr>
          <p:nvPr/>
        </p:nvSpPr>
        <p:spPr bwMode="auto">
          <a:xfrm>
            <a:off x="7510245" y="5497589"/>
            <a:ext cx="825056"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0" name="Line 6"/>
          <p:cNvSpPr>
            <a:spLocks noChangeShapeType="1"/>
          </p:cNvSpPr>
          <p:nvPr/>
        </p:nvSpPr>
        <p:spPr bwMode="auto">
          <a:xfrm flipH="1">
            <a:off x="6989157" y="5584437"/>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1" name="Line 7"/>
          <p:cNvSpPr>
            <a:spLocks noChangeShapeType="1"/>
          </p:cNvSpPr>
          <p:nvPr/>
        </p:nvSpPr>
        <p:spPr bwMode="auto">
          <a:xfrm>
            <a:off x="7379973" y="5584437"/>
            <a:ext cx="217120" cy="26054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2" name="Line 8"/>
          <p:cNvSpPr>
            <a:spLocks noChangeShapeType="1"/>
          </p:cNvSpPr>
          <p:nvPr/>
        </p:nvSpPr>
        <p:spPr bwMode="auto">
          <a:xfrm flipH="1">
            <a:off x="5252197" y="6062101"/>
            <a:ext cx="564512"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5" name="Line 11"/>
          <p:cNvSpPr>
            <a:spLocks noChangeShapeType="1"/>
          </p:cNvSpPr>
          <p:nvPr/>
        </p:nvSpPr>
        <p:spPr bwMode="auto">
          <a:xfrm flipH="1">
            <a:off x="5425893" y="6105525"/>
            <a:ext cx="1259296" cy="477664"/>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6" name="Line 12"/>
          <p:cNvSpPr>
            <a:spLocks noChangeShapeType="1"/>
          </p:cNvSpPr>
          <p:nvPr/>
        </p:nvSpPr>
        <p:spPr bwMode="auto">
          <a:xfrm>
            <a:off x="6858885" y="6148949"/>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17" name="Line 13"/>
          <p:cNvSpPr>
            <a:spLocks noChangeShapeType="1"/>
          </p:cNvSpPr>
          <p:nvPr/>
        </p:nvSpPr>
        <p:spPr bwMode="auto">
          <a:xfrm>
            <a:off x="7076005" y="6105525"/>
            <a:ext cx="1346144" cy="43424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22" name="Line 18"/>
          <p:cNvSpPr>
            <a:spLocks noChangeShapeType="1"/>
          </p:cNvSpPr>
          <p:nvPr/>
        </p:nvSpPr>
        <p:spPr bwMode="auto">
          <a:xfrm>
            <a:off x="8508997" y="6148949"/>
            <a:ext cx="0" cy="39081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sz="1200"/>
          </a:p>
        </p:txBody>
      </p:sp>
      <p:sp>
        <p:nvSpPr>
          <p:cNvPr id="39" name="Oval 35"/>
          <p:cNvSpPr>
            <a:spLocks noChangeArrowheads="1"/>
          </p:cNvSpPr>
          <p:nvPr/>
        </p:nvSpPr>
        <p:spPr bwMode="auto">
          <a:xfrm>
            <a:off x="5792283" y="5844981"/>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0" name="Oval 36"/>
          <p:cNvSpPr>
            <a:spLocks noChangeArrowheads="1"/>
          </p:cNvSpPr>
          <p:nvPr/>
        </p:nvSpPr>
        <p:spPr bwMode="auto">
          <a:xfrm>
            <a:off x="7076005" y="5323893"/>
            <a:ext cx="434240" cy="260544"/>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1" name="Oval 37"/>
          <p:cNvSpPr>
            <a:spLocks noChangeArrowheads="1"/>
          </p:cNvSpPr>
          <p:nvPr/>
        </p:nvSpPr>
        <p:spPr bwMode="auto">
          <a:xfrm>
            <a:off x="8267451" y="5844981"/>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2" name="Oval 38"/>
          <p:cNvSpPr>
            <a:spLocks noChangeArrowheads="1"/>
          </p:cNvSpPr>
          <p:nvPr/>
        </p:nvSpPr>
        <p:spPr bwMode="auto">
          <a:xfrm>
            <a:off x="7442395" y="5844981"/>
            <a:ext cx="521088" cy="31301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3" name="Oval 39"/>
          <p:cNvSpPr>
            <a:spLocks noChangeArrowheads="1"/>
          </p:cNvSpPr>
          <p:nvPr/>
        </p:nvSpPr>
        <p:spPr bwMode="auto">
          <a:xfrm>
            <a:off x="6617339" y="5844981"/>
            <a:ext cx="521088" cy="313015"/>
          </a:xfrm>
          <a:prstGeom prst="ellipse">
            <a:avLst/>
          </a:prstGeom>
          <a:solidFill>
            <a:srgbClr val="FFFF00"/>
          </a:solidFill>
          <a:ln w="12700">
            <a:solidFill>
              <a:schemeClr val="tx1"/>
            </a:solidFill>
            <a:round/>
            <a:headEnd/>
            <a:tailEnd/>
          </a:ln>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44" name="Oval 40"/>
          <p:cNvSpPr>
            <a:spLocks noChangeArrowheads="1"/>
          </p:cNvSpPr>
          <p:nvPr/>
        </p:nvSpPr>
        <p:spPr bwMode="auto">
          <a:xfrm>
            <a:off x="4892140" y="6538860"/>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2" name="Oval 48"/>
          <p:cNvSpPr>
            <a:spLocks noChangeArrowheads="1"/>
          </p:cNvSpPr>
          <p:nvPr/>
        </p:nvSpPr>
        <p:spPr bwMode="auto">
          <a:xfrm>
            <a:off x="6550394" y="6538860"/>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4" name="Oval 50"/>
          <p:cNvSpPr>
            <a:spLocks noChangeArrowheads="1"/>
          </p:cNvSpPr>
          <p:nvPr/>
        </p:nvSpPr>
        <p:spPr bwMode="auto">
          <a:xfrm>
            <a:off x="8209552" y="6538860"/>
            <a:ext cx="629648" cy="39172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p>
        </p:txBody>
      </p:sp>
      <p:sp>
        <p:nvSpPr>
          <p:cNvPr id="55" name="Text Box 51"/>
          <p:cNvSpPr txBox="1">
            <a:spLocks noChangeArrowheads="1"/>
          </p:cNvSpPr>
          <p:nvPr/>
        </p:nvSpPr>
        <p:spPr bwMode="auto">
          <a:xfrm>
            <a:off x="5963265" y="5888405"/>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1</a:t>
            </a:r>
          </a:p>
        </p:txBody>
      </p:sp>
      <p:sp>
        <p:nvSpPr>
          <p:cNvPr id="56" name="Text Box 52"/>
          <p:cNvSpPr txBox="1">
            <a:spLocks noChangeArrowheads="1"/>
          </p:cNvSpPr>
          <p:nvPr/>
        </p:nvSpPr>
        <p:spPr bwMode="auto">
          <a:xfrm>
            <a:off x="6788321" y="5888405"/>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600" dirty="0">
                <a:solidFill>
                  <a:srgbClr val="C00000"/>
                </a:solidFill>
              </a:rPr>
              <a:t>2</a:t>
            </a:r>
          </a:p>
        </p:txBody>
      </p:sp>
      <p:sp>
        <p:nvSpPr>
          <p:cNvPr id="57" name="Text Box 53"/>
          <p:cNvSpPr txBox="1">
            <a:spLocks noChangeArrowheads="1"/>
          </p:cNvSpPr>
          <p:nvPr/>
        </p:nvSpPr>
        <p:spPr bwMode="auto">
          <a:xfrm>
            <a:off x="7613377" y="5888405"/>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3</a:t>
            </a:r>
          </a:p>
        </p:txBody>
      </p:sp>
      <p:sp>
        <p:nvSpPr>
          <p:cNvPr id="58" name="Text Box 54"/>
          <p:cNvSpPr txBox="1">
            <a:spLocks noChangeArrowheads="1"/>
          </p:cNvSpPr>
          <p:nvPr/>
        </p:nvSpPr>
        <p:spPr bwMode="auto">
          <a:xfrm>
            <a:off x="8438433" y="5888405"/>
            <a:ext cx="274114"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4</a:t>
            </a:r>
          </a:p>
        </p:txBody>
      </p:sp>
      <p:sp>
        <p:nvSpPr>
          <p:cNvPr id="60" name="Text Box 56"/>
          <p:cNvSpPr txBox="1">
            <a:spLocks noChangeArrowheads="1"/>
          </p:cNvSpPr>
          <p:nvPr/>
        </p:nvSpPr>
        <p:spPr bwMode="auto">
          <a:xfrm>
            <a:off x="8385962" y="6626613"/>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2,4</a:t>
            </a:r>
          </a:p>
        </p:txBody>
      </p:sp>
      <p:sp>
        <p:nvSpPr>
          <p:cNvPr id="62" name="Text Box 58"/>
          <p:cNvSpPr txBox="1">
            <a:spLocks noChangeArrowheads="1"/>
          </p:cNvSpPr>
          <p:nvPr/>
        </p:nvSpPr>
        <p:spPr bwMode="auto">
          <a:xfrm>
            <a:off x="6718662" y="6626613"/>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dirty="0"/>
              <a:t>2,3</a:t>
            </a:r>
          </a:p>
        </p:txBody>
      </p:sp>
      <p:sp>
        <p:nvSpPr>
          <p:cNvPr id="64" name="Text Box 60"/>
          <p:cNvSpPr txBox="1">
            <a:spLocks noChangeArrowheads="1"/>
          </p:cNvSpPr>
          <p:nvPr/>
        </p:nvSpPr>
        <p:spPr bwMode="auto">
          <a:xfrm>
            <a:off x="5051361" y="6626613"/>
            <a:ext cx="408909"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400"/>
              <a:t>1,2</a:t>
            </a:r>
          </a:p>
        </p:txBody>
      </p:sp>
      <p:sp>
        <p:nvSpPr>
          <p:cNvPr id="70" name="TextBox 69"/>
          <p:cNvSpPr txBox="1"/>
          <p:nvPr/>
        </p:nvSpPr>
        <p:spPr>
          <a:xfrm>
            <a:off x="76200" y="5486400"/>
            <a:ext cx="4343400" cy="923330"/>
          </a:xfrm>
          <a:prstGeom prst="rect">
            <a:avLst/>
          </a:prstGeom>
          <a:noFill/>
        </p:spPr>
        <p:txBody>
          <a:bodyPr wrap="square" rtlCol="0">
            <a:spAutoFit/>
          </a:bodyPr>
          <a:lstStyle/>
          <a:p>
            <a:r>
              <a:rPr lang="en-US" dirty="0">
                <a:solidFill>
                  <a:srgbClr val="C00000"/>
                </a:solidFill>
              </a:rPr>
              <a:t>We need an IF statement in the inner loop that says “only consider adding this feature, if it was not already added” (next slide)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3964</Words>
  <Application>Microsoft Office PowerPoint</Application>
  <PresentationFormat>On-screen Show (4:3)</PresentationFormat>
  <Paragraphs>454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Search: Wrap Up</vt:lpstr>
      <vt:lpstr>Feature Search: Wrap 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Announcements I </vt:lpstr>
      <vt:lpstr>Announcements II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eamonn</dc:creator>
  <cp:lastModifiedBy>Eamonn Keogh</cp:lastModifiedBy>
  <cp:revision>59</cp:revision>
  <dcterms:created xsi:type="dcterms:W3CDTF">2006-08-16T00:00:00Z</dcterms:created>
  <dcterms:modified xsi:type="dcterms:W3CDTF">2017-12-04T15:49:23Z</dcterms:modified>
</cp:coreProperties>
</file>