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2E00-3A74-424B-AC42-BA4669C4D4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9EE7-3EF7-4FF0-82F5-59DBF651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188D-5E54-4CFE-83B1-4466BB4CC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5398-82B1-4C84-ABC4-A7461AF463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" t="69852" r="8" b="358"/>
          <a:stretch/>
        </p:blipFill>
        <p:spPr>
          <a:xfrm>
            <a:off x="25400" y="-237725"/>
            <a:ext cx="4419880" cy="17556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8345" y="2403950"/>
            <a:ext cx="107064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small dataset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[4 7 9] accuracy 0.89</a:t>
            </a:r>
          </a:p>
          <a:p>
            <a:r>
              <a:rPr lang="en-US" dirty="0"/>
              <a:t>You might have gotten </a:t>
            </a:r>
          </a:p>
          <a:p>
            <a:r>
              <a:rPr lang="en-US" sz="2400" dirty="0"/>
              <a:t>[4 9] accuracy 0.94      or      [4 9 2] accuracy 0.95 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  <a:p>
            <a:r>
              <a:rPr lang="en-US" b="1" dirty="0"/>
              <a:t>This counts as a success, </a:t>
            </a:r>
            <a:r>
              <a:rPr lang="en-US" dirty="0"/>
              <a:t>the small size of the training data, means you might have missed the </a:t>
            </a:r>
            <a:r>
              <a:rPr lang="en-US" dirty="0">
                <a:solidFill>
                  <a:srgbClr val="7030A0"/>
                </a:solidFill>
              </a:rPr>
              <a:t>weak feature</a:t>
            </a:r>
            <a:r>
              <a:rPr lang="en-US" dirty="0"/>
              <a:t>, and you might have added a </a:t>
            </a:r>
            <a:r>
              <a:rPr lang="en-US" dirty="0">
                <a:solidFill>
                  <a:srgbClr val="00B0F0"/>
                </a:solidFill>
              </a:rPr>
              <a:t>random feature </a:t>
            </a:r>
            <a:r>
              <a:rPr lang="en-US" dirty="0"/>
              <a:t>that adds a tiny bit of spurious accuracy.  So long as you got the two strong features, all is good.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A19C-5692-4C4B-83D1-E12B8DE33D90}"/>
              </a:ext>
            </a:extLst>
          </p:cNvPr>
          <p:cNvSpPr txBox="1"/>
          <p:nvPr/>
        </p:nvSpPr>
        <p:spPr>
          <a:xfrm>
            <a:off x="4413086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31521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345" y="2403950"/>
            <a:ext cx="1070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big  dataset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[50 91 16] accuracy 0.91</a:t>
            </a:r>
          </a:p>
          <a:p>
            <a:r>
              <a:rPr lang="en-US" dirty="0"/>
              <a:t>Here many people will get something like…</a:t>
            </a:r>
          </a:p>
          <a:p>
            <a:r>
              <a:rPr lang="en-US" sz="2400" dirty="0"/>
              <a:t>[50 91 2 7 55 95 7 22] accuracy 0.99   </a:t>
            </a:r>
            <a:endParaRPr lang="en-US" dirty="0"/>
          </a:p>
          <a:p>
            <a:r>
              <a:rPr lang="en-US" dirty="0"/>
              <a:t>What is going on?  With so many extra features to search thru, some random features will look good by chance.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" y="-1449836"/>
            <a:ext cx="4772025" cy="336526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34E77C0-8226-4C64-B8F1-0183ECE03DF4}"/>
              </a:ext>
            </a:extLst>
          </p:cNvPr>
          <p:cNvSpPr txBox="1"/>
          <p:nvPr/>
        </p:nvSpPr>
        <p:spPr>
          <a:xfrm>
            <a:off x="4867011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24856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2400" name="Rectangle 2399"/>
          <p:cNvSpPr/>
          <p:nvPr/>
        </p:nvSpPr>
        <p:spPr>
          <a:xfrm>
            <a:off x="6248400" y="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Forward Section</a:t>
            </a:r>
          </a:p>
          <a:p>
            <a:endParaRPr lang="en-US" dirty="0"/>
          </a:p>
          <a:p>
            <a:r>
              <a:rPr lang="en-US" b="1" dirty="0"/>
              <a:t>Initial state</a:t>
            </a:r>
            <a:r>
              <a:rPr lang="en-US" dirty="0"/>
              <a:t>: Empty Set: No features</a:t>
            </a:r>
          </a:p>
          <a:p>
            <a:r>
              <a:rPr lang="en-US" b="1" dirty="0"/>
              <a:t>Operators</a:t>
            </a:r>
            <a:r>
              <a:rPr lang="en-US" dirty="0"/>
              <a:t>: Add a feature.</a:t>
            </a:r>
          </a:p>
          <a:p>
            <a:r>
              <a:rPr lang="en-US" b="1" dirty="0"/>
              <a:t>Evaluation Function</a:t>
            </a:r>
            <a:r>
              <a:rPr lang="en-US" dirty="0"/>
              <a:t>: K-fold cross validation.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7" name="AutoShape 4"/>
          <p:cNvSpPr>
            <a:spLocks noChangeAspect="1" noChangeArrowheads="1" noTextEdit="1"/>
          </p:cNvSpPr>
          <p:nvPr/>
        </p:nvSpPr>
        <p:spPr bwMode="auto">
          <a:xfrm>
            <a:off x="7162800" y="41148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78025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712546" y="6013450"/>
            <a:ext cx="118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V="1">
            <a:off x="83454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8153400" y="60134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88947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8625018" y="6013450"/>
            <a:ext cx="3670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94376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9176261" y="6013450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{1,3,4}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467600" y="59975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7310438" y="59578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7467600" y="58213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7467600" y="564991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273925" y="56102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35"/>
          <p:cNvSpPr>
            <a:spLocks noChangeShapeType="1"/>
          </p:cNvSpPr>
          <p:nvPr/>
        </p:nvSpPr>
        <p:spPr bwMode="auto">
          <a:xfrm>
            <a:off x="7467600" y="54784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7467600" y="5308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7273925" y="52673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7467600" y="51371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>
            <a:off x="7467600" y="49609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7273925" y="4919663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60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467600" y="47894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7467600" y="46180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273925" y="4578350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80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>
            <a:off x="7467600" y="44465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7239000" y="4235450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100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60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66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67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6"/>
          <p:cNvSpPr>
            <a:spLocks noChangeArrowheads="1"/>
          </p:cNvSpPr>
          <p:nvPr/>
        </p:nvSpPr>
        <p:spPr bwMode="auto">
          <a:xfrm>
            <a:off x="3810000" y="3461952"/>
            <a:ext cx="434240" cy="260544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3086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891338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2322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91567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029017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42365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08600" y="2122488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19763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54825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7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47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2203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13553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5308600" y="2122488"/>
            <a:ext cx="0" cy="3267075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308600" y="538956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308600" y="5062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308600" y="47371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08600" y="44100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308600" y="408305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308600" y="375602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08600" y="34290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308600" y="31019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308600" y="2776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5308600" y="244951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308600" y="212248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84775" y="5322888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080000" y="49990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0" y="4673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0" y="43386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80000" y="401478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5080000" y="368935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080000" y="336391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080000" y="30400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80000" y="27051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5080000" y="23796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184775" y="2055813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495800" y="5151438"/>
            <a:ext cx="1223963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36937" y="6242089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100" y="0"/>
            <a:ext cx="4772025" cy="16826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8" name="TextBox 127"/>
          <p:cNvSpPr txBox="1"/>
          <p:nvPr/>
        </p:nvSpPr>
        <p:spPr>
          <a:xfrm rot="19595658">
            <a:off x="5869185" y="2843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78749" y="4890572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[50 91 2 7 55 95 7 22] accuracy 0.99   </a:t>
            </a:r>
          </a:p>
        </p:txBody>
      </p:sp>
      <p:sp>
        <p:nvSpPr>
          <p:cNvPr id="130" name="TextBox 129"/>
          <p:cNvSpPr txBox="1"/>
          <p:nvPr/>
        </p:nvSpPr>
        <p:spPr>
          <a:xfrm rot="19595658">
            <a:off x="6101229" y="2194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31" name="TextBox 130"/>
          <p:cNvSpPr txBox="1"/>
          <p:nvPr/>
        </p:nvSpPr>
        <p:spPr>
          <a:xfrm rot="19595658">
            <a:off x="6460626" y="209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 rot="19595658">
            <a:off x="6725270" y="206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1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9600" y="3903345"/>
            <a:ext cx="6219010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 7 55 95 7 22] accuracy 0.99</a:t>
            </a:r>
          </a:p>
          <a:p>
            <a:r>
              <a:rPr lang="en-US" sz="2800" dirty="0"/>
              <a:t>[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1 18 95 16 29] accuracy 0.98   </a:t>
            </a:r>
          </a:p>
          <a:p>
            <a:r>
              <a:rPr lang="en-US" sz="2800" dirty="0"/>
              <a:t>[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19 22 33 45 18] accuracy 0.93   </a:t>
            </a:r>
          </a:p>
          <a:p>
            <a:r>
              <a:rPr lang="en-US" sz="2800" dirty="0"/>
              <a:t>[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43 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 56 32 11 23] accuracy 0.99   </a:t>
            </a:r>
          </a:p>
          <a:p>
            <a:r>
              <a:rPr lang="en-US" sz="2800" dirty="0"/>
              <a:t>[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36 56 79 16 12] accuracy 0.94   </a:t>
            </a:r>
          </a:p>
          <a:p>
            <a:r>
              <a:rPr lang="en-US" sz="2800" dirty="0"/>
              <a:t>[</a:t>
            </a:r>
            <a:r>
              <a:rPr lang="en-US" sz="2800" dirty="0">
                <a:solidFill>
                  <a:srgbClr val="C00000"/>
                </a:solidFill>
              </a:rPr>
              <a:t>50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91</a:t>
            </a:r>
            <a:r>
              <a:rPr lang="en-US" sz="2800" dirty="0"/>
              <a:t> 16 </a:t>
            </a:r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 12 67 23 45] accuracy 0.98   </a:t>
            </a:r>
          </a:p>
          <a:p>
            <a:r>
              <a:rPr lang="en-US" dirty="0"/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457200"/>
            <a:ext cx="3109229" cy="2901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9048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simple trick to test for “real features”</a:t>
            </a:r>
          </a:p>
          <a:p>
            <a:endParaRPr lang="en-US" sz="2400" dirty="0"/>
          </a:p>
          <a:p>
            <a:r>
              <a:rPr lang="en-US" sz="2400" dirty="0"/>
              <a:t>Make several copies of your dataset.</a:t>
            </a:r>
          </a:p>
          <a:p>
            <a:r>
              <a:rPr lang="en-US" sz="2400" dirty="0"/>
              <a:t>In each copy randomly delete a small faction of the instances, say 5%</a:t>
            </a:r>
          </a:p>
          <a:p>
            <a:endParaRPr lang="en-US" sz="2400" dirty="0"/>
          </a:p>
          <a:p>
            <a:r>
              <a:rPr lang="en-US" sz="2400" dirty="0"/>
              <a:t>Run you search algorithm on each of these datasets</a:t>
            </a:r>
          </a:p>
          <a:p>
            <a:endParaRPr lang="en-US" sz="2400" dirty="0"/>
          </a:p>
          <a:p>
            <a:r>
              <a:rPr lang="en-US" sz="2400" dirty="0"/>
              <a:t>Look at the results….</a:t>
            </a:r>
            <a:endParaRPr lang="en-US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771900"/>
            <a:ext cx="3109229" cy="2901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53400" y="1028700"/>
            <a:ext cx="3543300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153400" y="2768600"/>
            <a:ext cx="3543300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445500" y="5107542"/>
            <a:ext cx="3543300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483600" y="6330791"/>
            <a:ext cx="3543300" cy="28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478</Words>
  <Application>Microsoft Office PowerPoint</Application>
  <PresentationFormat>Widescreen</PresentationFormat>
  <Paragraphs>126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Eamonn Keogh</cp:lastModifiedBy>
  <cp:revision>5</cp:revision>
  <dcterms:created xsi:type="dcterms:W3CDTF">2016-12-02T02:01:24Z</dcterms:created>
  <dcterms:modified xsi:type="dcterms:W3CDTF">2017-11-22T15:39:13Z</dcterms:modified>
</cp:coreProperties>
</file>