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62" r:id="rId3"/>
    <p:sldId id="263" r:id="rId4"/>
    <p:sldId id="264" r:id="rId5"/>
    <p:sldId id="265" r:id="rId6"/>
    <p:sldId id="266" r:id="rId7"/>
    <p:sldId id="267" r:id="rId8"/>
    <p:sldId id="268" r:id="rId9"/>
    <p:sldId id="275" r:id="rId10"/>
    <p:sldId id="269" r:id="rId11"/>
    <p:sldId id="270" r:id="rId12"/>
    <p:sldId id="273" r:id="rId13"/>
    <p:sldId id="274" r:id="rId14"/>
    <p:sldId id="27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0" autoAdjust="0"/>
    <p:restoredTop sz="80641" autoAdjust="0"/>
  </p:normalViewPr>
  <p:slideViewPr>
    <p:cSldViewPr snapToObjects="1">
      <p:cViewPr>
        <p:scale>
          <a:sx n="100" d="100"/>
          <a:sy n="100" d="100"/>
        </p:scale>
        <p:origin x="376" y="-3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5BC4D9-C22F-8A4B-A33B-CC9D25C0E860}" type="datetimeFigureOut">
              <a:rPr lang="en-US" smtClean="0"/>
              <a:t>9/25/13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93930E-BC84-8E43-81A7-C471EFC67335}" type="slidenum">
              <a:rPr lang="en-US" smtClean="0"/>
              <a:t>‹#›</a:t>
            </a:fld>
            <a:endParaRPr lang="en-US"/>
          </a:p>
        </p:txBody>
      </p:sp>
    </p:spTree>
    <p:extLst>
      <p:ext uri="{BB962C8B-B14F-4D97-AF65-F5344CB8AC3E}">
        <p14:creationId xmlns:p14="http://schemas.microsoft.com/office/powerpoint/2010/main" val="728912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058154-21E5-1E40-A88F-47941B86CBA7}" type="datetimeFigureOut">
              <a:rPr lang="en-US" smtClean="0"/>
              <a:pPr/>
              <a:t>9/25/13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70B87-60D2-464F-9515-C2DFCA1D067C}" type="slidenum">
              <a:rPr lang="en-US" smtClean="0"/>
              <a:pPr/>
              <a:t>‹#›</a:t>
            </a:fld>
            <a:endParaRPr lang="en-US"/>
          </a:p>
        </p:txBody>
      </p:sp>
    </p:spTree>
    <p:extLst>
      <p:ext uri="{BB962C8B-B14F-4D97-AF65-F5344CB8AC3E}">
        <p14:creationId xmlns:p14="http://schemas.microsoft.com/office/powerpoint/2010/main" val="18123003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seen a number of different ways of documenting software architectures ranging from informal to formal specification.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One way of doing formal specifications is using architecture description languages. Today we will introduce one such language called the architecture analysis and design language.</a:t>
            </a:r>
            <a:endParaRPr lang="en-US" dirty="0" smtClean="0"/>
          </a:p>
        </p:txBody>
      </p:sp>
      <p:sp>
        <p:nvSpPr>
          <p:cNvPr id="4" name="Slide Number Placeholder 3"/>
          <p:cNvSpPr>
            <a:spLocks noGrp="1"/>
          </p:cNvSpPr>
          <p:nvPr>
            <p:ph type="sldNum" sz="quarter" idx="10"/>
          </p:nvPr>
        </p:nvSpPr>
        <p:spPr/>
        <p:txBody>
          <a:bodyPr/>
          <a:lstStyle/>
          <a:p>
            <a:fld id="{F3B70B87-60D2-464F-9515-C2DFCA1D067C}" type="slidenum">
              <a:rPr lang="en-US" smtClean="0"/>
              <a:pPr/>
              <a:t>1</a:t>
            </a:fld>
            <a:endParaRPr lang="en-US"/>
          </a:p>
        </p:txBody>
      </p:sp>
    </p:spTree>
    <p:extLst>
      <p:ext uri="{BB962C8B-B14F-4D97-AF65-F5344CB8AC3E}">
        <p14:creationId xmlns:p14="http://schemas.microsoft.com/office/powerpoint/2010/main" val="215906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AADL is a modeling language for describing both the software and hardware architecture of real-time embedded systems. It has been standardized by Society of Automotive</a:t>
            </a:r>
            <a:r>
              <a:rPr lang="en-US" baseline="0" dirty="0" smtClean="0"/>
              <a:t> engineers</a:t>
            </a:r>
            <a:endParaRPr lang="en-US" dirty="0"/>
          </a:p>
        </p:txBody>
      </p:sp>
      <p:sp>
        <p:nvSpPr>
          <p:cNvPr id="4" name="Slide Number Placeholder 3"/>
          <p:cNvSpPr>
            <a:spLocks noGrp="1"/>
          </p:cNvSpPr>
          <p:nvPr>
            <p:ph type="sldNum" sz="quarter" idx="10"/>
          </p:nvPr>
        </p:nvSpPr>
        <p:spPr/>
        <p:txBody>
          <a:bodyPr/>
          <a:lstStyle/>
          <a:p>
            <a:fld id="{F3B70B87-60D2-464F-9515-C2DFCA1D067C}" type="slidenum">
              <a:rPr lang="en-US" smtClean="0"/>
              <a:pPr/>
              <a:t>2</a:t>
            </a:fld>
            <a:endParaRPr lang="en-US"/>
          </a:p>
        </p:txBody>
      </p:sp>
    </p:spTree>
    <p:extLst>
      <p:ext uri="{BB962C8B-B14F-4D97-AF65-F5344CB8AC3E}">
        <p14:creationId xmlns:p14="http://schemas.microsoft.com/office/powerpoint/2010/main" val="337047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a:t>
            </a:r>
            <a:r>
              <a:rPr lang="en-US" baseline="0" dirty="0" smtClean="0"/>
              <a:t> an industry standard helps in wide spread adoption and that will help promote reuse and communication.</a:t>
            </a:r>
          </a:p>
          <a:p>
            <a:endParaRPr lang="en-US" baseline="0" dirty="0" smtClean="0"/>
          </a:p>
          <a:p>
            <a:r>
              <a:rPr lang="en-US" baseline="0" dirty="0" smtClean="0"/>
              <a:t>AADL supports different types of analysis on one model instead of </a:t>
            </a:r>
            <a:r>
              <a:rPr lang="en-US" baseline="0" dirty="0" smtClean="0"/>
              <a:t>developing multiple multiple models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3B70B87-60D2-464F-9515-C2DFCA1D067C}" type="slidenum">
              <a:rPr lang="en-US" smtClean="0"/>
              <a:pPr/>
              <a:t>3</a:t>
            </a:fld>
            <a:endParaRPr lang="en-US"/>
          </a:p>
        </p:txBody>
      </p:sp>
    </p:spTree>
    <p:extLst>
      <p:ext uri="{BB962C8B-B14F-4D97-AF65-F5344CB8AC3E}">
        <p14:creationId xmlns:p14="http://schemas.microsoft.com/office/powerpoint/2010/main" val="365484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1.5.10 now supports conversion of</a:t>
            </a:r>
            <a:r>
              <a:rPr lang="en-US" baseline="0" dirty="0" smtClean="0"/>
              <a:t> existing projects to AADL V2</a:t>
            </a:r>
          </a:p>
          <a:p>
            <a:endParaRPr lang="en-US" dirty="0"/>
          </a:p>
        </p:txBody>
      </p:sp>
      <p:sp>
        <p:nvSpPr>
          <p:cNvPr id="4" name="Slide Number Placeholder 3"/>
          <p:cNvSpPr>
            <a:spLocks noGrp="1"/>
          </p:cNvSpPr>
          <p:nvPr>
            <p:ph type="sldNum" sz="quarter" idx="10"/>
          </p:nvPr>
        </p:nvSpPr>
        <p:spPr/>
        <p:txBody>
          <a:bodyPr/>
          <a:lstStyle/>
          <a:p>
            <a:fld id="{F3B70B87-60D2-464F-9515-C2DFCA1D067C}" type="slidenum">
              <a:rPr lang="en-US" smtClean="0"/>
              <a:pPr/>
              <a:t>4</a:t>
            </a:fld>
            <a:endParaRPr lang="en-US"/>
          </a:p>
        </p:txBody>
      </p:sp>
    </p:spTree>
    <p:extLst>
      <p:ext uri="{BB962C8B-B14F-4D97-AF65-F5344CB8AC3E}">
        <p14:creationId xmlns:p14="http://schemas.microsoft.com/office/powerpoint/2010/main" val="338081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AADL can describe how components interact, such as how data inputs and outputs are connected or how application software components are allocated to execution platform components. T </a:t>
            </a:r>
            <a:endParaRPr lang="en-US" dirty="0" smtClean="0"/>
          </a:p>
          <a:p>
            <a:endParaRPr lang="en-US" dirty="0"/>
          </a:p>
        </p:txBody>
      </p:sp>
      <p:sp>
        <p:nvSpPr>
          <p:cNvPr id="4" name="Slide Number Placeholder 3"/>
          <p:cNvSpPr>
            <a:spLocks noGrp="1"/>
          </p:cNvSpPr>
          <p:nvPr>
            <p:ph type="sldNum" sz="quarter" idx="10"/>
          </p:nvPr>
        </p:nvSpPr>
        <p:spPr/>
        <p:txBody>
          <a:bodyPr/>
          <a:lstStyle/>
          <a:p>
            <a:fld id="{F3B70B87-60D2-464F-9515-C2DFCA1D067C}" type="slidenum">
              <a:rPr lang="en-US" smtClean="0"/>
              <a:pPr/>
              <a:t>6</a:t>
            </a:fld>
            <a:endParaRPr lang="en-US"/>
          </a:p>
        </p:txBody>
      </p:sp>
    </p:spTree>
    <p:extLst>
      <p:ext uri="{BB962C8B-B14F-4D97-AF65-F5344CB8AC3E}">
        <p14:creationId xmlns:p14="http://schemas.microsoft.com/office/powerpoint/2010/main" val="66607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70B87-60D2-464F-9515-C2DFCA1D067C}" type="slidenum">
              <a:rPr lang="en-US" smtClean="0"/>
              <a:pPr/>
              <a:t>10</a:t>
            </a:fld>
            <a:endParaRPr lang="en-US"/>
          </a:p>
        </p:txBody>
      </p:sp>
    </p:spTree>
    <p:extLst>
      <p:ext uri="{BB962C8B-B14F-4D97-AF65-F5344CB8AC3E}">
        <p14:creationId xmlns:p14="http://schemas.microsoft.com/office/powerpoint/2010/main" val="321271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 the tool </a:t>
            </a:r>
          </a:p>
          <a:p>
            <a:r>
              <a:rPr lang="en-US" dirty="0" smtClean="0"/>
              <a:t>Import the project</a:t>
            </a:r>
            <a:endParaRPr lang="en-US" dirty="0"/>
          </a:p>
        </p:txBody>
      </p:sp>
      <p:sp>
        <p:nvSpPr>
          <p:cNvPr id="4" name="Slide Number Placeholder 3"/>
          <p:cNvSpPr>
            <a:spLocks noGrp="1"/>
          </p:cNvSpPr>
          <p:nvPr>
            <p:ph type="sldNum" sz="quarter" idx="10"/>
          </p:nvPr>
        </p:nvSpPr>
        <p:spPr/>
        <p:txBody>
          <a:bodyPr/>
          <a:lstStyle/>
          <a:p>
            <a:fld id="{F3B70B87-60D2-464F-9515-C2DFCA1D067C}" type="slidenum">
              <a:rPr lang="en-US" smtClean="0"/>
              <a:pPr/>
              <a:t>14</a:t>
            </a:fld>
            <a:endParaRPr lang="en-US"/>
          </a:p>
        </p:txBody>
      </p:sp>
    </p:spTree>
    <p:extLst>
      <p:ext uri="{BB962C8B-B14F-4D97-AF65-F5344CB8AC3E}">
        <p14:creationId xmlns:p14="http://schemas.microsoft.com/office/powerpoint/2010/main" val="220231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dirty="0" err="1" smtClean="0"/>
              <a:t>Click</a:t>
            </a:r>
            <a:r>
              <a:rPr lang="sv-SE" dirty="0" smtClean="0"/>
              <a:t> to </a:t>
            </a:r>
            <a:r>
              <a:rPr lang="sv-SE" dirty="0" err="1" smtClean="0"/>
              <a:t>edit</a:t>
            </a:r>
            <a:r>
              <a:rPr lang="sv-SE" dirty="0" smtClean="0"/>
              <a:t> Master </a:t>
            </a:r>
            <a:r>
              <a:rPr lang="sv-SE" dirty="0" err="1" smtClean="0"/>
              <a:t>title</a:t>
            </a:r>
            <a:r>
              <a:rPr lang="sv-SE" dirty="0" smtClean="0"/>
              <a:t> </a:t>
            </a:r>
            <a:r>
              <a:rPr lang="sv-SE" dirty="0" err="1" smtClean="0"/>
              <a:t>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subtitle</a:t>
            </a:r>
            <a:r>
              <a:rPr lang="sv-SE" dirty="0" smtClean="0"/>
              <a:t> style</a:t>
            </a:r>
            <a:endParaRPr lang="en-US" dirty="0"/>
          </a:p>
        </p:txBody>
      </p:sp>
      <p:sp>
        <p:nvSpPr>
          <p:cNvPr id="4" name="Date Placeholder 3"/>
          <p:cNvSpPr>
            <a:spLocks noGrp="1"/>
          </p:cNvSpPr>
          <p:nvPr>
            <p:ph type="dt" sz="half" idx="10"/>
          </p:nvPr>
        </p:nvSpPr>
        <p:spPr/>
        <p:txBody>
          <a:bodyPr/>
          <a:lstStyle/>
          <a:p>
            <a:fld id="{55BD36FA-B74C-514C-9235-903D8A033AA9}" type="datetimeFigureOut">
              <a:rPr lang="en-US" smtClean="0"/>
              <a:pPr/>
              <a:t>9/25/13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0BDC-6CB8-5C4A-8A5E-8EFB5C14FE8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BD36FA-B74C-514C-9235-903D8A033AA9}" type="datetimeFigureOut">
              <a:rPr lang="en-US" smtClean="0"/>
              <a:pPr/>
              <a:t>9/25/13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10BDC-6CB8-5C4A-8A5E-8EFB5C14FE84}" type="slidenum">
              <a:rPr lang="en-US" smtClean="0"/>
              <a:pPr/>
              <a:t>‹#›</a:t>
            </a:fld>
            <a:endParaRPr lang="en-US"/>
          </a:p>
        </p:txBody>
      </p:sp>
      <p:sp>
        <p:nvSpPr>
          <p:cNvPr id="8" name="Title 7"/>
          <p:cNvSpPr>
            <a:spLocks noGrp="1"/>
          </p:cNvSpPr>
          <p:nvPr>
            <p:ph type="title" hasCustomPrompt="1"/>
          </p:nvPr>
        </p:nvSpPr>
        <p:spPr>
          <a:xfrm>
            <a:off x="2590800" y="274638"/>
            <a:ext cx="6096000" cy="1143000"/>
          </a:xfrm>
        </p:spPr>
        <p:txBody>
          <a:bodyPr/>
          <a:lstStyle>
            <a:lvl1pPr>
              <a:defRPr/>
            </a:lvl1pPr>
          </a:lstStyle>
          <a:p>
            <a:r>
              <a:rPr lang="en-US" dirty="0" err="1" smtClean="0"/>
              <a:t>Rubrik</a:t>
            </a:r>
            <a:endParaRPr lang="sv-SE" dirty="0"/>
          </a:p>
        </p:txBody>
      </p:sp>
      <p:sp>
        <p:nvSpPr>
          <p:cNvPr id="3" name="Content Placeholder 2"/>
          <p:cNvSpPr>
            <a:spLocks noGrp="1"/>
          </p:cNvSpPr>
          <p:nvPr>
            <p:ph sz="quarter" idx="13"/>
          </p:nvPr>
        </p:nvSpPr>
        <p:spPr>
          <a:xfrm>
            <a:off x="2590800" y="1628775"/>
            <a:ext cx="6096000" cy="45370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6347048"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BD36FA-B74C-514C-9235-903D8A033AA9}" type="datetimeFigureOut">
              <a:rPr lang="en-US" smtClean="0"/>
              <a:pPr/>
              <a:t>9/25/13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10BDC-6CB8-5C4A-8A5E-8EFB5C14FE84}" type="slidenum">
              <a:rPr lang="en-US" smtClean="0"/>
              <a:pPr/>
              <a:t>‹#›</a:t>
            </a:fld>
            <a:endParaRPr lang="en-US"/>
          </a:p>
        </p:txBody>
      </p:sp>
      <p:sp>
        <p:nvSpPr>
          <p:cNvPr id="7" name="Content Placeholder 6"/>
          <p:cNvSpPr>
            <a:spLocks noGrp="1"/>
          </p:cNvSpPr>
          <p:nvPr>
            <p:ph sz="quarter" idx="13"/>
          </p:nvPr>
        </p:nvSpPr>
        <p:spPr>
          <a:xfrm>
            <a:off x="2339975" y="1628775"/>
            <a:ext cx="6624638" cy="45370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4"/>
          </p:nvPr>
        </p:nvSpPr>
        <p:spPr>
          <a:xfrm>
            <a:off x="107950" y="2781300"/>
            <a:ext cx="2087563" cy="3384550"/>
          </a:xfrm>
        </p:spPr>
        <p:txBody>
          <a:bodyPr/>
          <a:lstStyle/>
          <a:p>
            <a:pPr lvl="0"/>
            <a:endParaRPr lang="en-US" dirty="0"/>
          </a:p>
        </p:txBody>
      </p:sp>
    </p:spTree>
    <p:extLst>
      <p:ext uri="{BB962C8B-B14F-4D97-AF65-F5344CB8AC3E}">
        <p14:creationId xmlns:p14="http://schemas.microsoft.com/office/powerpoint/2010/main" val="1831489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D36FA-B74C-514C-9235-903D8A033AA9}" type="datetimeFigureOut">
              <a:rPr lang="en-US" smtClean="0"/>
              <a:pPr/>
              <a:t>9/25/13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10BDC-6CB8-5C4A-8A5E-8EFB5C14FE84}" type="slidenum">
              <a:rPr lang="en-US" smtClean="0"/>
              <a:pPr/>
              <a:t>‹#›</a:t>
            </a:fld>
            <a:endParaRPr lang="en-US"/>
          </a:p>
        </p:txBody>
      </p:sp>
      <p:pic>
        <p:nvPicPr>
          <p:cNvPr id="7" name="Picture 6" descr="irl_fb.gif"/>
          <p:cNvPicPr>
            <a:picLocks noChangeAspect="1"/>
          </p:cNvPicPr>
          <p:nvPr/>
        </p:nvPicPr>
        <p:blipFill>
          <a:blip r:embed="rId5"/>
          <a:stretch>
            <a:fillRect/>
          </a:stretch>
        </p:blipFill>
        <p:spPr>
          <a:xfrm>
            <a:off x="-152400" y="-152400"/>
            <a:ext cx="4205472" cy="2971800"/>
          </a:xfrm>
          <a:prstGeom prst="rect">
            <a:avLst/>
          </a:prstGeom>
        </p:spPr>
      </p:pic>
      <p:sp>
        <p:nvSpPr>
          <p:cNvPr id="10" name="Title 1"/>
          <p:cNvSpPr txBox="1">
            <a:spLocks/>
          </p:cNvSpPr>
          <p:nvPr userDrawn="1"/>
        </p:nvSpPr>
        <p:spPr>
          <a:xfrm>
            <a:off x="1371600" y="2054225"/>
            <a:ext cx="7772400" cy="1470025"/>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tx1"/>
              </a:solidFill>
              <a:effectLst/>
              <a:uLnTx/>
              <a:uFillTx/>
              <a:latin typeface="Gill Sans"/>
              <a:ea typeface="+mj-ea"/>
              <a:cs typeface="Gill Sans"/>
            </a:endParaRPr>
          </a:p>
        </p:txBody>
      </p:sp>
      <p:sp>
        <p:nvSpPr>
          <p:cNvPr id="11" name="Subtitle 2"/>
          <p:cNvSpPr txBox="1">
            <a:spLocks/>
          </p:cNvSpPr>
          <p:nvPr userDrawn="1"/>
        </p:nvSpPr>
        <p:spPr>
          <a:xfrm>
            <a:off x="2057400" y="38100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a:ln>
                <a:noFill/>
              </a:ln>
              <a:solidFill>
                <a:schemeClr val="tx1">
                  <a:tint val="75000"/>
                </a:schemeClr>
              </a:solidFill>
              <a:effectLst/>
              <a:uLnTx/>
              <a:uFillTx/>
              <a:latin typeface="Gill Sans"/>
              <a:ea typeface="+mn-ea"/>
              <a:cs typeface="Gill San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sv-S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600" kern="1200">
          <a:solidFill>
            <a:schemeClr val="tx1"/>
          </a:solidFill>
          <a:latin typeface="+mn-lt"/>
          <a:ea typeface="+mj-ea"/>
          <a:cs typeface="Gill Sans"/>
        </a:defRPr>
      </a:lvl1pPr>
    </p:titleStyle>
    <p:bodyStyle>
      <a:lvl1pPr marL="342900" indent="-342900" algn="l" defTabSz="457200" rtl="0" eaLnBrk="1" latinLnBrk="0" hangingPunct="1">
        <a:spcBef>
          <a:spcPct val="20000"/>
        </a:spcBef>
        <a:buFont typeface="Arial"/>
        <a:buNone/>
        <a:defRPr sz="2800" kern="1200">
          <a:solidFill>
            <a:schemeClr val="tx1"/>
          </a:solidFill>
          <a:latin typeface="+mn-lt"/>
          <a:ea typeface="+mn-ea"/>
          <a:cs typeface="Gill Sans"/>
        </a:defRPr>
      </a:lvl1pPr>
      <a:lvl2pPr marL="742950" indent="-285750" algn="l" defTabSz="457200" rtl="0" eaLnBrk="1" latinLnBrk="0" hangingPunct="1">
        <a:spcBef>
          <a:spcPct val="20000"/>
        </a:spcBef>
        <a:buFont typeface="Arial"/>
        <a:buChar char="–"/>
        <a:defRPr sz="2400" b="0" kern="1200">
          <a:solidFill>
            <a:schemeClr val="tx1"/>
          </a:solidFill>
          <a:latin typeface="+mn-lt"/>
          <a:ea typeface="+mn-ea"/>
          <a:cs typeface="Gill San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Gill San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Gill San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uman.Ali@bth.se" TargetMode="External"/><Relationship Id="rId4" Type="http://schemas.openxmlformats.org/officeDocument/2006/relationships/hyperlink" Target="mailto:Mikael.Svahnberg@bth.se"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a:bodyPr>
          <a:lstStyle/>
          <a:p>
            <a:r>
              <a:rPr lang="en-US" dirty="0">
                <a:latin typeface="+mn-lt"/>
              </a:rPr>
              <a:t>Formal Speciﬁcations for Documentation and Evaluation</a:t>
            </a:r>
          </a:p>
        </p:txBody>
      </p:sp>
      <p:sp>
        <p:nvSpPr>
          <p:cNvPr id="4" name="Content Placeholder 3"/>
          <p:cNvSpPr>
            <a:spLocks noGrp="1"/>
          </p:cNvSpPr>
          <p:nvPr>
            <p:ph type="subTitle" idx="1"/>
          </p:nvPr>
        </p:nvSpPr>
        <p:spPr>
          <a:xfrm>
            <a:off x="1619672" y="4221088"/>
            <a:ext cx="6152728" cy="1417712"/>
          </a:xfrm>
        </p:spPr>
        <p:txBody>
          <a:bodyPr>
            <a:normAutofit/>
          </a:bodyPr>
          <a:lstStyle/>
          <a:p>
            <a:r>
              <a:rPr lang="en-US" dirty="0" smtClean="0">
                <a:latin typeface="+mn-lt"/>
              </a:rPr>
              <a:t>Nauman bin Ali (</a:t>
            </a:r>
            <a:r>
              <a:rPr lang="en-US" dirty="0">
                <a:hlinkClick r:id="rId3"/>
              </a:rPr>
              <a:t>nal@</a:t>
            </a:r>
            <a:r>
              <a:rPr lang="en-US" dirty="0" smtClean="0">
                <a:hlinkClick r:id="rId3"/>
              </a:rPr>
              <a:t>bth.se</a:t>
            </a:r>
            <a:r>
              <a:rPr lang="en-US" dirty="0" smtClean="0">
                <a:latin typeface="+mn-lt"/>
              </a:rPr>
              <a:t>),  </a:t>
            </a:r>
          </a:p>
          <a:p>
            <a:r>
              <a:rPr lang="en-US" dirty="0" smtClean="0">
                <a:latin typeface="+mn-lt"/>
              </a:rPr>
              <a:t>Michael </a:t>
            </a:r>
            <a:r>
              <a:rPr lang="en-US" dirty="0" err="1" smtClean="0">
                <a:latin typeface="+mn-lt"/>
              </a:rPr>
              <a:t>Unterkalmsteiner</a:t>
            </a:r>
            <a:r>
              <a:rPr lang="en-US" dirty="0">
                <a:latin typeface="+mn-lt"/>
              </a:rPr>
              <a:t> </a:t>
            </a:r>
            <a:r>
              <a:rPr lang="en-US" dirty="0" smtClean="0">
                <a:latin typeface="+mn-lt"/>
              </a:rPr>
              <a:t>(</a:t>
            </a:r>
            <a:r>
              <a:rPr lang="en-US" dirty="0" smtClean="0">
                <a:latin typeface="+mn-lt"/>
                <a:hlinkClick r:id="rId4"/>
              </a:rPr>
              <a:t>mun@bth.se</a:t>
            </a:r>
            <a:r>
              <a:rPr lang="en-US" dirty="0" smtClean="0">
                <a:latin typeface="+mn-lt"/>
              </a:rPr>
              <a:t>)</a:t>
            </a:r>
          </a:p>
          <a:p>
            <a:endParaRPr lang="en-US" dirty="0">
              <a:latin typeface="+mn-lt"/>
            </a:endParaRPr>
          </a:p>
        </p:txBody>
      </p:sp>
    </p:spTree>
    <p:extLst>
      <p:ext uri="{BB962C8B-B14F-4D97-AF65-F5344CB8AC3E}">
        <p14:creationId xmlns:p14="http://schemas.microsoft.com/office/powerpoint/2010/main" val="33494097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s-IS" dirty="0" smtClean="0"/>
              <a:t>Assignment: </a:t>
            </a:r>
            <a:br>
              <a:rPr lang="is-IS" dirty="0" smtClean="0"/>
            </a:br>
            <a:r>
              <a:rPr lang="is-IS" dirty="0" smtClean="0"/>
              <a:t>Blunderjack system</a:t>
            </a:r>
            <a:endParaRPr lang="en-US" dirty="0"/>
          </a:p>
        </p:txBody>
      </p:sp>
      <p:sp>
        <p:nvSpPr>
          <p:cNvPr id="3" name="Content Placeholder 2"/>
          <p:cNvSpPr>
            <a:spLocks noGrp="1"/>
          </p:cNvSpPr>
          <p:nvPr>
            <p:ph sz="quarter" idx="13"/>
          </p:nvPr>
        </p:nvSpPr>
        <p:spPr>
          <a:xfrm>
            <a:off x="2411760" y="1268760"/>
            <a:ext cx="5976664" cy="1368177"/>
          </a:xfrm>
        </p:spPr>
        <p:txBody>
          <a:bodyPr>
            <a:noAutofit/>
          </a:bodyPr>
          <a:lstStyle/>
          <a:p>
            <a:pPr algn="just"/>
            <a:r>
              <a:rPr lang="en-US" sz="1800" dirty="0" smtClean="0"/>
              <a:t>In </a:t>
            </a:r>
            <a:r>
              <a:rPr lang="en-US" sz="1800" dirty="0"/>
              <a:t>the field of forest harvesting, many accidents happen because </a:t>
            </a:r>
            <a:r>
              <a:rPr lang="en-US" sz="1800" dirty="0" smtClean="0"/>
              <a:t>of the </a:t>
            </a:r>
            <a:r>
              <a:rPr lang="en-US" sz="1800" dirty="0"/>
              <a:t>dangerous working environment. </a:t>
            </a:r>
            <a:r>
              <a:rPr lang="en-US" sz="1800" dirty="0" smtClean="0"/>
              <a:t>Even </a:t>
            </a:r>
            <a:r>
              <a:rPr lang="en-US" sz="1800" dirty="0"/>
              <a:t>though accidents will happen in the future as well, those that are the result of human error can be eliminated through computational power and computer systems. This is a description of such a system. </a:t>
            </a:r>
          </a:p>
        </p:txBody>
      </p:sp>
      <p:sp>
        <p:nvSpPr>
          <p:cNvPr id="4" name="Rectangle 3"/>
          <p:cNvSpPr/>
          <p:nvPr/>
        </p:nvSpPr>
        <p:spPr>
          <a:xfrm>
            <a:off x="683568" y="3212976"/>
            <a:ext cx="7704856" cy="3631763"/>
          </a:xfrm>
          <a:prstGeom prst="rect">
            <a:avLst/>
          </a:prstGeom>
        </p:spPr>
        <p:txBody>
          <a:bodyPr wrap="square">
            <a:spAutoFit/>
          </a:bodyPr>
          <a:lstStyle/>
          <a:p>
            <a:pPr marL="285750" indent="-285750" algn="just">
              <a:buFont typeface="Arial"/>
              <a:buChar char="•"/>
            </a:pPr>
            <a:r>
              <a:rPr lang="en-US" sz="1600" dirty="0"/>
              <a:t>The system shall be contained in a forest harvesting machine. Such machines are built for processing timber. The system uses </a:t>
            </a:r>
            <a:r>
              <a:rPr lang="en-US" sz="1600" b="1" dirty="0"/>
              <a:t>sensors </a:t>
            </a:r>
            <a:r>
              <a:rPr lang="en-US" sz="1600" dirty="0"/>
              <a:t>attached to the machine for measuring angles, extension, rotation etc. </a:t>
            </a:r>
          </a:p>
          <a:p>
            <a:pPr marL="285750" indent="-285750" algn="just">
              <a:buFont typeface="Arial"/>
              <a:buChar char="•"/>
            </a:pPr>
            <a:r>
              <a:rPr lang="en-US" sz="1600" dirty="0"/>
              <a:t>The system will be part of the operational system of the machine; in one end commands from the operator will be taken in from a </a:t>
            </a:r>
            <a:r>
              <a:rPr lang="en-US" sz="1600" b="1" dirty="0"/>
              <a:t>digital joystick </a:t>
            </a:r>
            <a:r>
              <a:rPr lang="en-US" sz="1600" dirty="0"/>
              <a:t>and in the other end signals to the </a:t>
            </a:r>
            <a:r>
              <a:rPr lang="en-US" sz="1600" b="1" dirty="0"/>
              <a:t>hydraulic system </a:t>
            </a:r>
            <a:r>
              <a:rPr lang="en-US" sz="1600" dirty="0"/>
              <a:t>will be sent. In addition, signals from the sensors assembled in the crane will be received and interpreted by the system. </a:t>
            </a:r>
          </a:p>
          <a:p>
            <a:pPr marL="285750" indent="-285750" algn="just">
              <a:buFont typeface="Arial"/>
              <a:buChar char="•"/>
            </a:pPr>
            <a:r>
              <a:rPr lang="en-US" sz="1600" dirty="0"/>
              <a:t>The most important system objective is to make sure that no accidents occur. This is done by preventing the driver to make unsafe moves with the arm causing the machine to tip over, or feeding a tree through the processing aggregate in direction towards the cabin, or trying to lift more weight than the machine can handle.</a:t>
            </a:r>
          </a:p>
          <a:p>
            <a:pPr marL="285750" indent="-285750" algn="just">
              <a:buFont typeface="Arial"/>
              <a:buChar char="•"/>
            </a:pPr>
            <a:r>
              <a:rPr lang="en-US" sz="1600" dirty="0"/>
              <a:t>In order for the system to be transparent to the operator, the slack time between an input signal from the joystick and an output signal to the hydraulic system (i.e. a movement in the crane) must be less than </a:t>
            </a:r>
            <a:r>
              <a:rPr lang="en-US" sz="1600" b="1" dirty="0" smtClean="0"/>
              <a:t>0.4 </a:t>
            </a:r>
            <a:r>
              <a:rPr lang="en-US" sz="1600" b="1" dirty="0"/>
              <a:t>seconds. </a:t>
            </a:r>
            <a:endParaRPr lang="en-US" sz="1600" b="1" dirty="0"/>
          </a:p>
        </p:txBody>
      </p:sp>
    </p:spTree>
    <p:extLst>
      <p:ext uri="{BB962C8B-B14F-4D97-AF65-F5344CB8AC3E}">
        <p14:creationId xmlns:p14="http://schemas.microsoft.com/office/powerpoint/2010/main" val="87623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Blunderjack</a:t>
            </a:r>
            <a:r>
              <a:rPr lang="en-US" dirty="0" smtClean="0"/>
              <a:t> system</a:t>
            </a:r>
            <a:endParaRPr lang="en-US" dirty="0"/>
          </a:p>
        </p:txBody>
      </p:sp>
      <p:pic>
        <p:nvPicPr>
          <p:cNvPr id="4" name="Content Placeholder 3"/>
          <p:cNvPicPr>
            <a:picLocks noGrp="1" noChangeAspect="1"/>
          </p:cNvPicPr>
          <p:nvPr>
            <p:ph sz="quarter" idx="13"/>
          </p:nvPr>
        </p:nvPicPr>
        <p:blipFill>
          <a:blip r:embed="rId2"/>
          <a:srcRect t="-15608" b="-15608"/>
          <a:stretch>
            <a:fillRect/>
          </a:stretch>
        </p:blipFill>
        <p:spPr>
          <a:xfrm>
            <a:off x="755576" y="2312293"/>
            <a:ext cx="7931224" cy="4537075"/>
          </a:xfrm>
        </p:spPr>
      </p:pic>
      <p:sp>
        <p:nvSpPr>
          <p:cNvPr id="3" name="TextBox 2"/>
          <p:cNvSpPr txBox="1"/>
          <p:nvPr/>
        </p:nvSpPr>
        <p:spPr>
          <a:xfrm>
            <a:off x="3419872" y="3203684"/>
            <a:ext cx="1944216" cy="369332"/>
          </a:xfrm>
          <a:prstGeom prst="rect">
            <a:avLst/>
          </a:prstGeom>
          <a:solidFill>
            <a:schemeClr val="bg1">
              <a:lumMod val="95000"/>
            </a:schemeClr>
          </a:solidFill>
        </p:spPr>
        <p:txBody>
          <a:bodyPr wrap="square" rtlCol="0">
            <a:spAutoFit/>
          </a:bodyPr>
          <a:lstStyle/>
          <a:p>
            <a:r>
              <a:rPr lang="en-US" dirty="0" smtClean="0"/>
              <a:t>Device manager</a:t>
            </a:r>
            <a:endParaRPr lang="en-US" dirty="0"/>
          </a:p>
        </p:txBody>
      </p:sp>
    </p:spTree>
    <p:extLst>
      <p:ext uri="{BB962C8B-B14F-4D97-AF65-F5344CB8AC3E}">
        <p14:creationId xmlns:p14="http://schemas.microsoft.com/office/powerpoint/2010/main" val="227735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goals</a:t>
            </a:r>
            <a:endParaRPr lang="en-US" dirty="0"/>
          </a:p>
        </p:txBody>
      </p:sp>
      <p:sp>
        <p:nvSpPr>
          <p:cNvPr id="3" name="Content Placeholder 2"/>
          <p:cNvSpPr>
            <a:spLocks noGrp="1"/>
          </p:cNvSpPr>
          <p:nvPr>
            <p:ph sz="quarter" idx="13"/>
          </p:nvPr>
        </p:nvSpPr>
        <p:spPr/>
        <p:txBody>
          <a:bodyPr/>
          <a:lstStyle/>
          <a:p>
            <a:pPr marL="457200" indent="-457200">
              <a:buFont typeface="Arial"/>
              <a:buChar char="•"/>
            </a:pPr>
            <a:r>
              <a:rPr lang="en-US" dirty="0" smtClean="0"/>
              <a:t>Resource allocation analysis</a:t>
            </a:r>
          </a:p>
          <a:p>
            <a:pPr lvl="1" indent="-342900"/>
            <a:r>
              <a:rPr lang="en-US" dirty="0" smtClean="0"/>
              <a:t>Given </a:t>
            </a:r>
            <a:r>
              <a:rPr lang="en-US" dirty="0"/>
              <a:t>the three configurations select the optimum one </a:t>
            </a:r>
            <a:endParaRPr lang="en-US" dirty="0" smtClean="0"/>
          </a:p>
          <a:p>
            <a:pPr marL="457200" indent="-457200">
              <a:buFont typeface="Arial"/>
              <a:buChar char="•"/>
            </a:pPr>
            <a:r>
              <a:rPr lang="en-US" dirty="0"/>
              <a:t>Latency </a:t>
            </a:r>
            <a:r>
              <a:rPr lang="en-US" dirty="0" smtClean="0"/>
              <a:t>Analysis</a:t>
            </a:r>
          </a:p>
          <a:p>
            <a:pPr lvl="1" indent="-342900"/>
            <a:r>
              <a:rPr lang="en-US" dirty="0" smtClean="0"/>
              <a:t>Given </a:t>
            </a:r>
            <a:r>
              <a:rPr lang="en-US" dirty="0"/>
              <a:t>the two scenarios evaluate the end-to-end </a:t>
            </a:r>
            <a:r>
              <a:rPr lang="en-US" dirty="0" smtClean="0"/>
              <a:t>latency</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23726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analysis</a:t>
            </a:r>
            <a:endParaRPr lang="en-US" dirty="0"/>
          </a:p>
        </p:txBody>
      </p:sp>
      <p:sp>
        <p:nvSpPr>
          <p:cNvPr id="3" name="Content Placeholder 2"/>
          <p:cNvSpPr>
            <a:spLocks noGrp="1"/>
          </p:cNvSpPr>
          <p:nvPr>
            <p:ph sz="quarter" idx="13"/>
          </p:nvPr>
        </p:nvSpPr>
        <p:spPr/>
        <p:txBody>
          <a:bodyPr/>
          <a:lstStyle/>
          <a:p>
            <a:pPr marL="457200" indent="-457200">
              <a:buFont typeface="Arial"/>
              <a:buChar char="•"/>
            </a:pPr>
            <a:r>
              <a:rPr lang="en-US" dirty="0" smtClean="0"/>
              <a:t>Resource budget analysis</a:t>
            </a:r>
          </a:p>
          <a:p>
            <a:pPr marL="457200" indent="-457200">
              <a:buFont typeface="Arial"/>
              <a:buChar char="•"/>
            </a:pPr>
            <a:r>
              <a:rPr lang="en-US" dirty="0" smtClean="0"/>
              <a:t>Flow latency analysis</a:t>
            </a:r>
          </a:p>
          <a:p>
            <a:endParaRPr lang="en-US" dirty="0"/>
          </a:p>
        </p:txBody>
      </p:sp>
    </p:spTree>
    <p:extLst>
      <p:ext uri="{BB962C8B-B14F-4D97-AF65-F5344CB8AC3E}">
        <p14:creationId xmlns:p14="http://schemas.microsoft.com/office/powerpoint/2010/main" val="266960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Resource budget analysis</a:t>
            </a:r>
            <a:endParaRPr lang="en-US" dirty="0"/>
          </a:p>
        </p:txBody>
      </p:sp>
      <p:sp>
        <p:nvSpPr>
          <p:cNvPr id="3" name="Content Placeholder 2"/>
          <p:cNvSpPr>
            <a:spLocks noGrp="1"/>
          </p:cNvSpPr>
          <p:nvPr>
            <p:ph sz="quarter" idx="13"/>
          </p:nvPr>
        </p:nvSpPr>
        <p:spPr/>
        <p:txBody>
          <a:bodyPr/>
          <a:lstStyle/>
          <a:p>
            <a:pPr marL="457200" indent="-457200">
              <a:buFont typeface="Arial"/>
              <a:buChar char="•"/>
            </a:pPr>
            <a:r>
              <a:rPr lang="en-US" dirty="0" smtClean="0"/>
              <a:t>Initial model: with top-level application and hardware parts.</a:t>
            </a:r>
          </a:p>
          <a:p>
            <a:pPr marL="457200" indent="-457200">
              <a:buFont typeface="Arial"/>
              <a:buChar char="•"/>
            </a:pPr>
            <a:r>
              <a:rPr lang="en-US" dirty="0" smtClean="0"/>
              <a:t>Prescribe constraints: processing capacity in MIPS and memory in MB.</a:t>
            </a:r>
            <a:endParaRPr lang="en-US" dirty="0"/>
          </a:p>
          <a:p>
            <a:pPr marL="457200" indent="-457200">
              <a:buFont typeface="Arial"/>
              <a:buChar char="•"/>
            </a:pPr>
            <a:r>
              <a:rPr lang="en-US" dirty="0" smtClean="0"/>
              <a:t>Budget total vs. available capacity.</a:t>
            </a:r>
          </a:p>
          <a:p>
            <a:endParaRPr lang="en-US" dirty="0" smtClean="0"/>
          </a:p>
          <a:p>
            <a:r>
              <a:rPr lang="en-US" dirty="0"/>
              <a:t>	</a:t>
            </a:r>
          </a:p>
        </p:txBody>
      </p:sp>
    </p:spTree>
    <p:extLst>
      <p:ext uri="{BB962C8B-B14F-4D97-AF65-F5344CB8AC3E}">
        <p14:creationId xmlns:p14="http://schemas.microsoft.com/office/powerpoint/2010/main" val="30130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a:t>
            </a:r>
            <a:r>
              <a:rPr lang="en-US" dirty="0"/>
              <a:t>Analysis and Design </a:t>
            </a:r>
            <a:r>
              <a:rPr lang="en-US" dirty="0" smtClean="0"/>
              <a:t>Language (AADL)</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A modeling language for describing </a:t>
            </a:r>
            <a:r>
              <a:rPr lang="en-US" b="1" dirty="0"/>
              <a:t>software </a:t>
            </a:r>
            <a:r>
              <a:rPr lang="en-US" b="1" dirty="0" smtClean="0"/>
              <a:t>and hardware </a:t>
            </a:r>
            <a:r>
              <a:rPr lang="en-US" b="1" dirty="0" smtClean="0"/>
              <a:t>system </a:t>
            </a:r>
            <a:r>
              <a:rPr lang="en-US" b="1" dirty="0"/>
              <a:t>architecture</a:t>
            </a:r>
            <a:r>
              <a:rPr lang="en-US" dirty="0"/>
              <a:t> for real-time </a:t>
            </a:r>
            <a:r>
              <a:rPr lang="en-US" b="1" dirty="0" smtClean="0"/>
              <a:t>embedded systems</a:t>
            </a:r>
            <a:r>
              <a:rPr lang="en-US" dirty="0" smtClean="0"/>
              <a:t>.</a:t>
            </a:r>
          </a:p>
          <a:p>
            <a:pPr marL="457200" indent="-457200">
              <a:buFont typeface="Arial"/>
              <a:buChar char="•"/>
            </a:pPr>
            <a:r>
              <a:rPr lang="en-US" dirty="0" smtClean="0"/>
              <a:t>History</a:t>
            </a:r>
            <a:endParaRPr lang="en-US" dirty="0"/>
          </a:p>
          <a:p>
            <a:pPr lvl="1" indent="-342900"/>
            <a:r>
              <a:rPr lang="en-US" dirty="0" err="1" smtClean="0"/>
              <a:t>MetaH</a:t>
            </a:r>
            <a:r>
              <a:rPr lang="en-US" dirty="0" smtClean="0"/>
              <a:t> </a:t>
            </a:r>
            <a:r>
              <a:rPr lang="en-US" dirty="0"/>
              <a:t>and </a:t>
            </a:r>
            <a:r>
              <a:rPr lang="en-US" dirty="0" smtClean="0"/>
              <a:t>ACME</a:t>
            </a:r>
          </a:p>
          <a:p>
            <a:pPr lvl="1" indent="-342900"/>
            <a:r>
              <a:rPr lang="en-US" dirty="0" smtClean="0"/>
              <a:t>Avionics </a:t>
            </a:r>
            <a:r>
              <a:rPr lang="en-US" dirty="0"/>
              <a:t>Architecture Description </a:t>
            </a:r>
            <a:r>
              <a:rPr lang="en-US" dirty="0" smtClean="0"/>
              <a:t>Language</a:t>
            </a:r>
          </a:p>
          <a:p>
            <a:pPr lvl="1" indent="-342900"/>
            <a:r>
              <a:rPr lang="en-US" dirty="0" smtClean="0"/>
              <a:t>Standardized by Society of Automotive Engineers (SAE) </a:t>
            </a:r>
          </a:p>
          <a:p>
            <a:pPr marL="457200" indent="-457200">
              <a:buFont typeface="Arial"/>
              <a:buChar char="•"/>
            </a:pPr>
            <a:r>
              <a:rPr lang="en-US" dirty="0" smtClean="0"/>
              <a:t>Domain</a:t>
            </a:r>
          </a:p>
          <a:p>
            <a:pPr lvl="1" indent="-342900"/>
            <a:r>
              <a:rPr lang="en-US" dirty="0" smtClean="0"/>
              <a:t>Embedded </a:t>
            </a:r>
            <a:r>
              <a:rPr lang="en-US" dirty="0"/>
              <a:t>real-time systems </a:t>
            </a:r>
          </a:p>
        </p:txBody>
      </p:sp>
    </p:spTree>
    <p:extLst>
      <p:ext uri="{BB962C8B-B14F-4D97-AF65-F5344CB8AC3E}">
        <p14:creationId xmlns:p14="http://schemas.microsoft.com/office/powerpoint/2010/main" val="56350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Beneﬁts</a:t>
            </a:r>
          </a:p>
        </p:txBody>
      </p:sp>
      <p:sp>
        <p:nvSpPr>
          <p:cNvPr id="3" name="Content Placeholder 2"/>
          <p:cNvSpPr>
            <a:spLocks noGrp="1"/>
          </p:cNvSpPr>
          <p:nvPr>
            <p:ph sz="quarter" idx="13"/>
          </p:nvPr>
        </p:nvSpPr>
        <p:spPr/>
        <p:txBody>
          <a:bodyPr>
            <a:normAutofit lnSpcReduction="10000"/>
          </a:bodyPr>
          <a:lstStyle/>
          <a:p>
            <a:pPr marL="457200" indent="-457200">
              <a:buFont typeface="Arial"/>
              <a:buChar char="•"/>
            </a:pPr>
            <a:r>
              <a:rPr lang="en-US" dirty="0"/>
              <a:t>Industry standard</a:t>
            </a:r>
          </a:p>
          <a:p>
            <a:pPr lvl="1" indent="-342900"/>
            <a:r>
              <a:rPr lang="en-US" dirty="0" smtClean="0"/>
              <a:t>Promotes </a:t>
            </a:r>
            <a:r>
              <a:rPr lang="en-US" dirty="0"/>
              <a:t>reuse </a:t>
            </a:r>
            <a:r>
              <a:rPr lang="en-US" dirty="0" smtClean="0"/>
              <a:t>and helps </a:t>
            </a:r>
            <a:r>
              <a:rPr lang="en-US" dirty="0"/>
              <a:t>communication </a:t>
            </a:r>
          </a:p>
          <a:p>
            <a:pPr lvl="1" indent="-342900"/>
            <a:r>
              <a:rPr lang="en-US" dirty="0" smtClean="0"/>
              <a:t>One </a:t>
            </a:r>
            <a:r>
              <a:rPr lang="en-US" dirty="0"/>
              <a:t>model for multiple evaluations</a:t>
            </a:r>
          </a:p>
          <a:p>
            <a:pPr lvl="2" indent="-342900"/>
            <a:r>
              <a:rPr lang="en-US" dirty="0" smtClean="0"/>
              <a:t>Performance</a:t>
            </a:r>
            <a:r>
              <a:rPr lang="en-US" dirty="0"/>
              <a:t>, latency analysis, </a:t>
            </a:r>
            <a:r>
              <a:rPr lang="en-US" dirty="0" smtClean="0"/>
              <a:t>resource budgeting </a:t>
            </a:r>
            <a:r>
              <a:rPr lang="en-US" dirty="0"/>
              <a:t>etc. </a:t>
            </a:r>
          </a:p>
          <a:p>
            <a:pPr lvl="1" indent="-342900"/>
            <a:r>
              <a:rPr lang="en-US" dirty="0" smtClean="0"/>
              <a:t>Reduced </a:t>
            </a:r>
            <a:r>
              <a:rPr lang="en-US" dirty="0"/>
              <a:t>model validation cost </a:t>
            </a:r>
          </a:p>
          <a:p>
            <a:pPr marL="457200" indent="-457200">
              <a:buFont typeface="Arial"/>
              <a:buChar char="•"/>
            </a:pPr>
            <a:r>
              <a:rPr lang="en-US" dirty="0" smtClean="0"/>
              <a:t>Tool </a:t>
            </a:r>
            <a:r>
              <a:rPr lang="en-US" dirty="0"/>
              <a:t>support</a:t>
            </a:r>
          </a:p>
          <a:p>
            <a:pPr lvl="1" indent="-342900"/>
            <a:r>
              <a:rPr lang="en-US" dirty="0" smtClean="0"/>
              <a:t>Open </a:t>
            </a:r>
            <a:r>
              <a:rPr lang="en-US" dirty="0"/>
              <a:t>source and commercial software </a:t>
            </a:r>
            <a:r>
              <a:rPr lang="en-US" dirty="0" smtClean="0"/>
              <a:t>tools</a:t>
            </a:r>
          </a:p>
          <a:p>
            <a:pPr lvl="1" indent="-342900"/>
            <a:r>
              <a:rPr lang="en-US" dirty="0" smtClean="0"/>
              <a:t>Allows early analysis (e.g. resource budget analysis)</a:t>
            </a:r>
          </a:p>
          <a:p>
            <a:pPr lvl="1" indent="-342900"/>
            <a:r>
              <a:rPr lang="en-US" dirty="0" smtClean="0"/>
              <a:t>Automated analysis.</a:t>
            </a:r>
            <a:endParaRPr lang="en-US" dirty="0"/>
          </a:p>
        </p:txBody>
      </p:sp>
    </p:spTree>
    <p:extLst>
      <p:ext uri="{BB962C8B-B14F-4D97-AF65-F5344CB8AC3E}">
        <p14:creationId xmlns:p14="http://schemas.microsoft.com/office/powerpoint/2010/main" val="160758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AADL Tool </a:t>
            </a:r>
            <a:br>
              <a:rPr lang="en-US" dirty="0"/>
            </a:br>
            <a:r>
              <a:rPr lang="en-US" dirty="0"/>
              <a:t>Environment (OSATE)</a:t>
            </a:r>
          </a:p>
        </p:txBody>
      </p:sp>
      <p:sp>
        <p:nvSpPr>
          <p:cNvPr id="3" name="Content Placeholder 2"/>
          <p:cNvSpPr>
            <a:spLocks noGrp="1"/>
          </p:cNvSpPr>
          <p:nvPr>
            <p:ph sz="quarter" idx="13"/>
          </p:nvPr>
        </p:nvSpPr>
        <p:spPr/>
        <p:txBody>
          <a:bodyPr>
            <a:normAutofit lnSpcReduction="10000"/>
          </a:bodyPr>
          <a:lstStyle/>
          <a:p>
            <a:pPr marL="457200" indent="-457200">
              <a:buFont typeface="Arial"/>
              <a:buChar char="•"/>
            </a:pPr>
            <a:r>
              <a:rPr lang="en-US" dirty="0"/>
              <a:t>Tool developed by </a:t>
            </a:r>
            <a:r>
              <a:rPr lang="en-US" dirty="0" smtClean="0"/>
              <a:t>SEI that uses Eclipse</a:t>
            </a:r>
            <a:endParaRPr lang="en-US" dirty="0"/>
          </a:p>
          <a:p>
            <a:pPr marL="457200" indent="-457200">
              <a:buFont typeface="Arial"/>
              <a:buChar char="•"/>
            </a:pPr>
            <a:r>
              <a:rPr lang="en-US" dirty="0" err="1" smtClean="0"/>
              <a:t>Osate</a:t>
            </a:r>
            <a:r>
              <a:rPr lang="en-US" dirty="0" smtClean="0"/>
              <a:t> 1.5.10 (used in this course)</a:t>
            </a:r>
          </a:p>
          <a:p>
            <a:pPr marL="457200" indent="-457200">
              <a:buFont typeface="Arial"/>
              <a:buChar char="•"/>
            </a:pPr>
            <a:r>
              <a:rPr lang="en-US" dirty="0" err="1" smtClean="0"/>
              <a:t>Osate</a:t>
            </a:r>
            <a:r>
              <a:rPr lang="en-US" dirty="0" smtClean="0"/>
              <a:t> 2.1 </a:t>
            </a:r>
            <a:r>
              <a:rPr lang="en-US" dirty="0"/>
              <a:t>implements AADL </a:t>
            </a:r>
            <a:r>
              <a:rPr lang="en-US" dirty="0" smtClean="0"/>
              <a:t>V2</a:t>
            </a:r>
            <a:endParaRPr lang="en-US" dirty="0"/>
          </a:p>
          <a:p>
            <a:pPr marL="457200" indent="-457200">
              <a:buFont typeface="Arial"/>
              <a:buChar char="•"/>
            </a:pPr>
            <a:r>
              <a:rPr lang="en-US" dirty="0" smtClean="0"/>
              <a:t>Supports </a:t>
            </a:r>
            <a:r>
              <a:rPr lang="en-US" dirty="0"/>
              <a:t>both textual and graphical representation</a:t>
            </a:r>
          </a:p>
          <a:p>
            <a:pPr marL="457200" indent="-457200">
              <a:buFont typeface="Arial"/>
              <a:buChar char="•"/>
            </a:pPr>
            <a:r>
              <a:rPr lang="en-US" dirty="0" smtClean="0"/>
              <a:t>Consistency </a:t>
            </a:r>
            <a:r>
              <a:rPr lang="en-US" dirty="0"/>
              <a:t>and syntax checking</a:t>
            </a:r>
          </a:p>
          <a:p>
            <a:pPr marL="457200" indent="-457200">
              <a:buFont typeface="Arial"/>
              <a:buChar char="•"/>
            </a:pPr>
            <a:r>
              <a:rPr lang="en-US" dirty="0" smtClean="0"/>
              <a:t>Plugins </a:t>
            </a:r>
            <a:r>
              <a:rPr lang="en-US" dirty="0"/>
              <a:t>for analysis</a:t>
            </a:r>
          </a:p>
          <a:p>
            <a:pPr marL="457200" indent="-457200">
              <a:buFont typeface="Arial"/>
              <a:buChar char="•"/>
            </a:pPr>
            <a:r>
              <a:rPr lang="en-US" dirty="0" smtClean="0"/>
              <a:t>Supports </a:t>
            </a:r>
            <a:r>
              <a:rPr lang="en-US" dirty="0"/>
              <a:t>development of new analysis </a:t>
            </a:r>
            <a:r>
              <a:rPr lang="en-US" dirty="0" smtClean="0"/>
              <a:t>plugins</a:t>
            </a:r>
            <a:endParaRPr lang="en-US" dirty="0"/>
          </a:p>
        </p:txBody>
      </p:sp>
    </p:spTree>
    <p:extLst>
      <p:ext uri="{BB962C8B-B14F-4D97-AF65-F5344CB8AC3E}">
        <p14:creationId xmlns:p14="http://schemas.microsoft.com/office/powerpoint/2010/main" val="134441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AADL representations</a:t>
            </a:r>
            <a:endParaRPr lang="en-US" dirty="0"/>
          </a:p>
        </p:txBody>
      </p:sp>
      <p:pic>
        <p:nvPicPr>
          <p:cNvPr id="4" name="Content Placeholder 3"/>
          <p:cNvPicPr>
            <a:picLocks noGrp="1" noChangeAspect="1"/>
          </p:cNvPicPr>
          <p:nvPr>
            <p:ph sz="quarter" idx="13"/>
          </p:nvPr>
        </p:nvPicPr>
        <p:blipFill>
          <a:blip r:embed="rId2"/>
          <a:srcRect t="970" b="970"/>
          <a:stretch>
            <a:fillRect/>
          </a:stretch>
        </p:blipFill>
        <p:spPr/>
      </p:pic>
    </p:spTree>
    <p:extLst>
      <p:ext uri="{BB962C8B-B14F-4D97-AF65-F5344CB8AC3E}">
        <p14:creationId xmlns:p14="http://schemas.microsoft.com/office/powerpoint/2010/main" val="95788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software </a:t>
            </a:r>
            <a:br>
              <a:rPr lang="en-US" dirty="0" smtClean="0"/>
            </a:br>
            <a:r>
              <a:rPr lang="en-US" dirty="0" smtClean="0"/>
              <a:t>components</a:t>
            </a:r>
            <a:endParaRPr lang="en-US" dirty="0"/>
          </a:p>
        </p:txBody>
      </p:sp>
      <p:pic>
        <p:nvPicPr>
          <p:cNvPr id="4" name="Content Placeholder 3"/>
          <p:cNvPicPr>
            <a:picLocks noGrp="1" noChangeAspect="1"/>
          </p:cNvPicPr>
          <p:nvPr>
            <p:ph sz="quarter" idx="13"/>
          </p:nvPr>
        </p:nvPicPr>
        <p:blipFill>
          <a:blip r:embed="rId3"/>
          <a:srcRect l="3420" r="3420"/>
          <a:stretch>
            <a:fillRect/>
          </a:stretch>
        </p:blipFill>
        <p:spPr>
          <a:xfrm>
            <a:off x="6794376" y="1844253"/>
            <a:ext cx="2170112" cy="4537075"/>
          </a:xfrm>
        </p:spPr>
      </p:pic>
      <p:sp>
        <p:nvSpPr>
          <p:cNvPr id="6" name="Rectangle 5"/>
          <p:cNvSpPr/>
          <p:nvPr/>
        </p:nvSpPr>
        <p:spPr>
          <a:xfrm>
            <a:off x="936104" y="2604968"/>
            <a:ext cx="5652120" cy="3416320"/>
          </a:xfrm>
          <a:prstGeom prst="rect">
            <a:avLst/>
          </a:prstGeom>
        </p:spPr>
        <p:txBody>
          <a:bodyPr wrap="square">
            <a:spAutoFit/>
          </a:bodyPr>
          <a:lstStyle/>
          <a:p>
            <a:pPr marL="342900" indent="-342900" algn="just">
              <a:buFont typeface="Arial"/>
              <a:buChar char="•"/>
            </a:pPr>
            <a:r>
              <a:rPr lang="en-US" sz="2400" b="1" dirty="0"/>
              <a:t>Process</a:t>
            </a:r>
            <a:r>
              <a:rPr lang="en-US" sz="2400" dirty="0"/>
              <a:t>: protected address </a:t>
            </a:r>
            <a:r>
              <a:rPr lang="en-US" sz="2400" dirty="0" smtClean="0"/>
              <a:t>space</a:t>
            </a:r>
            <a:endParaRPr lang="en-US" sz="2400" dirty="0"/>
          </a:p>
          <a:p>
            <a:pPr marL="342900" indent="-342900" algn="just">
              <a:buFont typeface="Arial"/>
              <a:buChar char="•"/>
            </a:pPr>
            <a:r>
              <a:rPr lang="en-US" sz="2400" b="1" dirty="0" smtClean="0"/>
              <a:t>Thread </a:t>
            </a:r>
            <a:r>
              <a:rPr lang="en-US" sz="2400" b="1" dirty="0"/>
              <a:t>group</a:t>
            </a:r>
            <a:r>
              <a:rPr lang="en-US" sz="2400" dirty="0"/>
              <a:t>: </a:t>
            </a:r>
            <a:r>
              <a:rPr lang="en-US" sz="2400" dirty="0" smtClean="0"/>
              <a:t>logical organization </a:t>
            </a:r>
            <a:r>
              <a:rPr lang="en-US" sz="2400" dirty="0"/>
              <a:t>of </a:t>
            </a:r>
            <a:r>
              <a:rPr lang="en-US" sz="2400" dirty="0" smtClean="0"/>
              <a:t>thread</a:t>
            </a:r>
            <a:endParaRPr lang="en-US" sz="2400" dirty="0"/>
          </a:p>
          <a:p>
            <a:pPr marL="342900" indent="-342900" algn="just">
              <a:buFont typeface="Arial"/>
              <a:buChar char="•"/>
            </a:pPr>
            <a:r>
              <a:rPr lang="en-US" sz="2400" b="1" dirty="0" smtClean="0"/>
              <a:t>Thread</a:t>
            </a:r>
            <a:r>
              <a:rPr lang="en-US" sz="2400" dirty="0"/>
              <a:t>: a schedulable unit that </a:t>
            </a:r>
            <a:r>
              <a:rPr lang="en-US" sz="2400" dirty="0" smtClean="0"/>
              <a:t>can execute </a:t>
            </a:r>
            <a:r>
              <a:rPr lang="en-US" sz="2400" dirty="0" smtClean="0"/>
              <a:t>concurrently</a:t>
            </a:r>
            <a:endParaRPr lang="en-US" sz="2400" dirty="0"/>
          </a:p>
          <a:p>
            <a:pPr marL="342900" indent="-342900" algn="just">
              <a:buFont typeface="Arial"/>
              <a:buChar char="•"/>
            </a:pPr>
            <a:r>
              <a:rPr lang="en-US" sz="2400" b="1" dirty="0" smtClean="0"/>
              <a:t>Data</a:t>
            </a:r>
            <a:r>
              <a:rPr lang="en-US" sz="2400" dirty="0"/>
              <a:t>: data types, static data, </a:t>
            </a:r>
            <a:r>
              <a:rPr lang="en-US" sz="2400" dirty="0" smtClean="0"/>
              <a:t>potentially s</a:t>
            </a:r>
            <a:r>
              <a:rPr lang="fr-FR" sz="2400" dirty="0" err="1" smtClean="0"/>
              <a:t>harable</a:t>
            </a:r>
            <a:endParaRPr lang="fr-FR" sz="2400" dirty="0"/>
          </a:p>
          <a:p>
            <a:pPr marL="342900" indent="-342900" algn="just">
              <a:buFont typeface="Arial"/>
              <a:buChar char="•"/>
            </a:pPr>
            <a:r>
              <a:rPr lang="en-US" sz="2400" b="1" dirty="0" smtClean="0"/>
              <a:t>Subprogram</a:t>
            </a:r>
            <a:r>
              <a:rPr lang="en-US" sz="2400" dirty="0"/>
              <a:t>: representing a callable piece </a:t>
            </a:r>
            <a:r>
              <a:rPr lang="en-US" sz="2400" dirty="0" smtClean="0"/>
              <a:t>of </a:t>
            </a:r>
            <a:r>
              <a:rPr lang="fr-FR" sz="2400" dirty="0" smtClean="0"/>
              <a:t>source </a:t>
            </a:r>
            <a:r>
              <a:rPr lang="fr-FR" sz="2400" dirty="0"/>
              <a:t>code</a:t>
            </a:r>
            <a:r>
              <a:rPr lang="fr-FR" sz="2400" dirty="0" smtClean="0"/>
              <a:t>.</a:t>
            </a:r>
            <a:endParaRPr lang="en-US" sz="2400" dirty="0"/>
          </a:p>
        </p:txBody>
      </p:sp>
    </p:spTree>
    <p:extLst>
      <p:ext uri="{BB962C8B-B14F-4D97-AF65-F5344CB8AC3E}">
        <p14:creationId xmlns:p14="http://schemas.microsoft.com/office/powerpoint/2010/main" val="326979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platform</a:t>
            </a:r>
            <a:br>
              <a:rPr lang="en-US" dirty="0" smtClean="0"/>
            </a:br>
            <a:r>
              <a:rPr lang="en-US" dirty="0" smtClean="0"/>
              <a:t>components</a:t>
            </a:r>
            <a:endParaRPr lang="en-US" dirty="0"/>
          </a:p>
        </p:txBody>
      </p:sp>
      <p:sp>
        <p:nvSpPr>
          <p:cNvPr id="4" name="Rectangle 3"/>
          <p:cNvSpPr/>
          <p:nvPr/>
        </p:nvSpPr>
        <p:spPr>
          <a:xfrm>
            <a:off x="827584" y="2765827"/>
            <a:ext cx="5364088" cy="3046988"/>
          </a:xfrm>
          <a:prstGeom prst="rect">
            <a:avLst/>
          </a:prstGeom>
        </p:spPr>
        <p:txBody>
          <a:bodyPr wrap="square">
            <a:spAutoFit/>
          </a:bodyPr>
          <a:lstStyle/>
          <a:p>
            <a:pPr marL="285750" indent="-285750" algn="just">
              <a:buFont typeface="Arial"/>
              <a:buChar char="•"/>
            </a:pPr>
            <a:r>
              <a:rPr lang="en-US" sz="2400" b="1" dirty="0"/>
              <a:t>Processor</a:t>
            </a:r>
            <a:r>
              <a:rPr lang="en-US" sz="2400" dirty="0"/>
              <a:t>: schedules and executes threads </a:t>
            </a:r>
          </a:p>
          <a:p>
            <a:pPr marL="285750" indent="-285750" algn="just">
              <a:buFont typeface="Arial"/>
              <a:buChar char="•"/>
            </a:pPr>
            <a:r>
              <a:rPr lang="en-US" sz="2400" b="1" dirty="0" smtClean="0"/>
              <a:t>Memory</a:t>
            </a:r>
            <a:r>
              <a:rPr lang="en-US" sz="2400" dirty="0"/>
              <a:t>: stores code and data </a:t>
            </a:r>
          </a:p>
          <a:p>
            <a:pPr marL="285750" indent="-285750" algn="just">
              <a:buFont typeface="Arial"/>
              <a:buChar char="•"/>
            </a:pPr>
            <a:r>
              <a:rPr lang="en-US" sz="2400" b="1" dirty="0" smtClean="0"/>
              <a:t>Device</a:t>
            </a:r>
            <a:r>
              <a:rPr lang="en-US" sz="2400" dirty="0"/>
              <a:t>: represents sensors, actuators, </a:t>
            </a:r>
            <a:r>
              <a:rPr lang="en-US" sz="2400" dirty="0" smtClean="0"/>
              <a:t>or other </a:t>
            </a:r>
            <a:r>
              <a:rPr lang="en-US" sz="2400" dirty="0"/>
              <a:t>components that interface with </a:t>
            </a:r>
            <a:r>
              <a:rPr lang="en-US" sz="2400" dirty="0" smtClean="0"/>
              <a:t>the external environment</a:t>
            </a:r>
            <a:endParaRPr lang="en-US" sz="2400" dirty="0"/>
          </a:p>
          <a:p>
            <a:pPr marL="285750" indent="-285750" algn="just">
              <a:buFont typeface="Arial"/>
              <a:buChar char="•"/>
            </a:pPr>
            <a:r>
              <a:rPr lang="en-US" sz="2400" b="1" dirty="0" smtClean="0"/>
              <a:t>Bus</a:t>
            </a:r>
            <a:r>
              <a:rPr lang="en-US" sz="2400" dirty="0"/>
              <a:t>: interconnects processors, memory, </a:t>
            </a:r>
            <a:r>
              <a:rPr lang="en-US" sz="2400" dirty="0" smtClean="0"/>
              <a:t>and devices</a:t>
            </a:r>
            <a:endParaRPr lang="en-US" sz="2400" dirty="0"/>
          </a:p>
        </p:txBody>
      </p:sp>
      <p:pic>
        <p:nvPicPr>
          <p:cNvPr id="6" name="Content Placeholder 5"/>
          <p:cNvPicPr>
            <a:picLocks noGrp="1" noChangeAspect="1"/>
          </p:cNvPicPr>
          <p:nvPr>
            <p:ph sz="quarter" idx="13"/>
          </p:nvPr>
        </p:nvPicPr>
        <p:blipFill rotWithShape="1">
          <a:blip r:embed="rId2"/>
          <a:srcRect l="-135388" t="-5605" r="7364" b="-37438"/>
          <a:stretch/>
        </p:blipFill>
        <p:spPr/>
      </p:pic>
    </p:spTree>
    <p:extLst>
      <p:ext uri="{BB962C8B-B14F-4D97-AF65-F5344CB8AC3E}">
        <p14:creationId xmlns:p14="http://schemas.microsoft.com/office/powerpoint/2010/main" val="64054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components</a:t>
            </a:r>
          </a:p>
        </p:txBody>
      </p:sp>
      <p:sp>
        <p:nvSpPr>
          <p:cNvPr id="3" name="Content Placeholder 2"/>
          <p:cNvSpPr>
            <a:spLocks noGrp="1"/>
          </p:cNvSpPr>
          <p:nvPr>
            <p:ph sz="quarter" idx="13"/>
          </p:nvPr>
        </p:nvSpPr>
        <p:spPr/>
        <p:txBody>
          <a:bodyPr/>
          <a:lstStyle/>
          <a:p>
            <a:pPr algn="just"/>
            <a:r>
              <a:rPr lang="en-US" b="1" dirty="0" smtClean="0"/>
              <a:t>System</a:t>
            </a:r>
            <a:r>
              <a:rPr lang="en-US" dirty="0" smtClean="0"/>
              <a:t>: </a:t>
            </a:r>
            <a:r>
              <a:rPr lang="en-US" dirty="0"/>
              <a:t>design elements that enable the integration of other components into distinct units within the </a:t>
            </a:r>
            <a:r>
              <a:rPr lang="en-US" dirty="0" smtClean="0"/>
              <a:t>architecture</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5562600" y="3717032"/>
            <a:ext cx="1993900" cy="1346200"/>
          </a:xfrm>
          <a:prstGeom prst="rect">
            <a:avLst/>
          </a:prstGeom>
        </p:spPr>
      </p:pic>
    </p:spTree>
    <p:extLst>
      <p:ext uri="{BB962C8B-B14F-4D97-AF65-F5344CB8AC3E}">
        <p14:creationId xmlns:p14="http://schemas.microsoft.com/office/powerpoint/2010/main" val="104363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Limitations</a:t>
            </a:r>
            <a:endParaRPr lang="en-US" dirty="0"/>
          </a:p>
        </p:txBody>
      </p:sp>
      <p:sp>
        <p:nvSpPr>
          <p:cNvPr id="3" name="Content Placeholder 2"/>
          <p:cNvSpPr>
            <a:spLocks noGrp="1"/>
          </p:cNvSpPr>
          <p:nvPr>
            <p:ph sz="quarter" idx="13"/>
          </p:nvPr>
        </p:nvSpPr>
        <p:spPr/>
        <p:txBody>
          <a:bodyPr/>
          <a:lstStyle/>
          <a:p>
            <a:pPr marL="457200" indent="-457200">
              <a:buFont typeface="Arial"/>
              <a:buChar char="•"/>
            </a:pPr>
            <a:r>
              <a:rPr lang="en-US" dirty="0" smtClean="0"/>
              <a:t>No documentation </a:t>
            </a:r>
            <a:r>
              <a:rPr lang="en-US" dirty="0"/>
              <a:t>of </a:t>
            </a:r>
            <a:r>
              <a:rPr lang="en-US" dirty="0" smtClean="0"/>
              <a:t>decisions, rationales and assumptions.</a:t>
            </a:r>
            <a:endParaRPr lang="en-US" dirty="0"/>
          </a:p>
          <a:p>
            <a:pPr marL="457200" indent="-457200">
              <a:buFont typeface="Arial"/>
              <a:buChar char="•"/>
            </a:pPr>
            <a:r>
              <a:rPr lang="en-US" dirty="0" smtClean="0"/>
              <a:t>It </a:t>
            </a:r>
            <a:r>
              <a:rPr lang="en-US" dirty="0"/>
              <a:t>is not a framework to develop </a:t>
            </a:r>
            <a:r>
              <a:rPr lang="en-US" dirty="0" smtClean="0"/>
              <a:t>architecture</a:t>
            </a:r>
            <a:endParaRPr lang="en-US" dirty="0"/>
          </a:p>
          <a:p>
            <a:pPr marL="457200" indent="-457200">
              <a:buFont typeface="Arial"/>
              <a:buChar char="•"/>
            </a:pPr>
            <a:r>
              <a:rPr lang="en-US" dirty="0" smtClean="0"/>
              <a:t>It </a:t>
            </a:r>
            <a:r>
              <a:rPr lang="en-US" dirty="0"/>
              <a:t>is a </a:t>
            </a:r>
            <a:r>
              <a:rPr lang="en-US" dirty="0" smtClean="0"/>
              <a:t>modeling language </a:t>
            </a:r>
            <a:r>
              <a:rPr lang="en-US" dirty="0"/>
              <a:t>to document and </a:t>
            </a:r>
            <a:r>
              <a:rPr lang="en-US" dirty="0" smtClean="0"/>
              <a:t>analyze </a:t>
            </a:r>
            <a:r>
              <a:rPr lang="en-US" dirty="0"/>
              <a:t>the architecture </a:t>
            </a:r>
            <a:endParaRPr lang="en-US" dirty="0"/>
          </a:p>
          <a:p>
            <a:endParaRPr lang="en-US" dirty="0"/>
          </a:p>
        </p:txBody>
      </p:sp>
    </p:spTree>
    <p:extLst>
      <p:ext uri="{BB962C8B-B14F-4D97-AF65-F5344CB8AC3E}">
        <p14:creationId xmlns:p14="http://schemas.microsoft.com/office/powerpoint/2010/main" val="684374644"/>
      </p:ext>
    </p:extLst>
  </p:cSld>
  <p:clrMapOvr>
    <a:masterClrMapping/>
  </p:clrMapOvr>
</p:sld>
</file>

<file path=ppt/theme/theme1.xml><?xml version="1.0" encoding="utf-8"?>
<a:theme xmlns:a="http://schemas.openxmlformats.org/drawingml/2006/main" name="New l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TH fulefel">
      <a:majorFont>
        <a:latin typeface="Gill Sans MT"/>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5971</TotalTime>
  <Words>792</Words>
  <Application>Microsoft Macintosh PowerPoint</Application>
  <PresentationFormat>On-screen Show (4:3)</PresentationFormat>
  <Paragraphs>89</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New look</vt:lpstr>
      <vt:lpstr>Formal Speciﬁcations for Documentation and Evaluation</vt:lpstr>
      <vt:lpstr>Architecture Analysis and Design Language (AADL)</vt:lpstr>
      <vt:lpstr>Beneﬁts</vt:lpstr>
      <vt:lpstr>Open Source AADL Tool  Environment (OSATE)</vt:lpstr>
      <vt:lpstr>AADL representations</vt:lpstr>
      <vt:lpstr>Application software  components</vt:lpstr>
      <vt:lpstr>Execution platform components</vt:lpstr>
      <vt:lpstr>Composite components</vt:lpstr>
      <vt:lpstr>Limitations</vt:lpstr>
      <vt:lpstr>Assignment:  Blunderjack system</vt:lpstr>
      <vt:lpstr>Blunderjack system</vt:lpstr>
      <vt:lpstr>Evaluation goals</vt:lpstr>
      <vt:lpstr>Example analysis</vt:lpstr>
      <vt:lpstr>Example 1: Resource budget analysis</vt:lpstr>
    </vt:vector>
  </TitlesOfParts>
  <Company>Blekinge Tekniska Högskola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 Agnesson</dc:creator>
  <cp:lastModifiedBy>Nauman Ali</cp:lastModifiedBy>
  <cp:revision>129</cp:revision>
  <dcterms:created xsi:type="dcterms:W3CDTF">2011-08-01T11:18:44Z</dcterms:created>
  <dcterms:modified xsi:type="dcterms:W3CDTF">2013-09-26T10:48:57Z</dcterms:modified>
</cp:coreProperties>
</file>