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2"/>
  </p:notesMasterIdLst>
  <p:handoutMasterIdLst>
    <p:handoutMasterId r:id="rId73"/>
  </p:handoutMasterIdLst>
  <p:sldIdLst>
    <p:sldId id="256" r:id="rId2"/>
    <p:sldId id="282" r:id="rId3"/>
    <p:sldId id="257" r:id="rId4"/>
    <p:sldId id="259" r:id="rId5"/>
    <p:sldId id="260" r:id="rId6"/>
    <p:sldId id="283" r:id="rId7"/>
    <p:sldId id="265" r:id="rId8"/>
    <p:sldId id="261" r:id="rId9"/>
    <p:sldId id="364" r:id="rId10"/>
    <p:sldId id="365" r:id="rId11"/>
    <p:sldId id="366" r:id="rId12"/>
    <p:sldId id="368" r:id="rId13"/>
    <p:sldId id="367" r:id="rId14"/>
    <p:sldId id="369" r:id="rId15"/>
    <p:sldId id="279" r:id="rId16"/>
    <p:sldId id="277" r:id="rId17"/>
    <p:sldId id="281" r:id="rId18"/>
    <p:sldId id="263" r:id="rId19"/>
    <p:sldId id="264" r:id="rId20"/>
    <p:sldId id="343" r:id="rId21"/>
    <p:sldId id="342" r:id="rId22"/>
    <p:sldId id="266" r:id="rId23"/>
    <p:sldId id="267" r:id="rId24"/>
    <p:sldId id="269" r:id="rId25"/>
    <p:sldId id="270" r:id="rId26"/>
    <p:sldId id="271" r:id="rId27"/>
    <p:sldId id="272" r:id="rId28"/>
    <p:sldId id="339" r:id="rId29"/>
    <p:sldId id="273" r:id="rId30"/>
    <p:sldId id="274" r:id="rId31"/>
    <p:sldId id="344" r:id="rId32"/>
    <p:sldId id="284" r:id="rId33"/>
    <p:sldId id="285" r:id="rId34"/>
    <p:sldId id="346" r:id="rId35"/>
    <p:sldId id="345" r:id="rId36"/>
    <p:sldId id="310" r:id="rId37"/>
    <p:sldId id="287" r:id="rId38"/>
    <p:sldId id="288" r:id="rId39"/>
    <p:sldId id="315" r:id="rId40"/>
    <p:sldId id="319" r:id="rId41"/>
    <p:sldId id="290" r:id="rId42"/>
    <p:sldId id="320" r:id="rId43"/>
    <p:sldId id="291"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0" r:id="rId58"/>
    <p:sldId id="347" r:id="rId59"/>
    <p:sldId id="348" r:id="rId60"/>
    <p:sldId id="349" r:id="rId61"/>
    <p:sldId id="350" r:id="rId62"/>
    <p:sldId id="351" r:id="rId63"/>
    <p:sldId id="370" r:id="rId64"/>
    <p:sldId id="371" r:id="rId65"/>
    <p:sldId id="372" r:id="rId66"/>
    <p:sldId id="373" r:id="rId67"/>
    <p:sldId id="374" r:id="rId68"/>
    <p:sldId id="375" r:id="rId69"/>
    <p:sldId id="376" r:id="rId70"/>
    <p:sldId id="275" r:id="rId71"/>
  </p:sldIdLst>
  <p:sldSz cx="12192000" cy="6858000"/>
  <p:notesSz cx="9601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534" y="-90"/>
      </p:cViewPr>
      <p:guideLst>
        <p:guide orient="horz" pos="2160"/>
        <p:guide pos="3840"/>
      </p:guideLst>
    </p:cSldViewPr>
  </p:slideViewPr>
  <p:notesTextViewPr>
    <p:cViewPr>
      <p:scale>
        <a:sx n="1" d="1"/>
        <a:sy n="1" d="1"/>
      </p:scale>
      <p:origin x="0" y="0"/>
    </p:cViewPr>
  </p:notesTextViewPr>
  <p:sorterViewPr>
    <p:cViewPr>
      <p:scale>
        <a:sx n="100" d="100"/>
        <a:sy n="100" d="100"/>
      </p:scale>
      <p:origin x="0" y="-33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5F0FA8-9EDC-4244-93FE-6B44BDF6B1E0}"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69D80545-0740-4528-8A6A-F139CC4032F9}">
      <dgm:prSet custT="1"/>
      <dgm:spPr/>
      <dgm:t>
        <a:bodyPr/>
        <a:lstStyle/>
        <a:p>
          <a:pPr rtl="0"/>
          <a:r>
            <a:rPr lang="en-US" sz="4200" baseline="0" dirty="0" smtClean="0"/>
            <a:t>Course Name:-Software Metrics</a:t>
          </a:r>
          <a:r>
            <a:rPr lang="en-US" sz="4200" b="1" baseline="0" dirty="0" smtClean="0"/>
            <a:t/>
          </a:r>
          <a:br>
            <a:rPr lang="en-US" sz="4200" b="1" baseline="0" dirty="0" smtClean="0"/>
          </a:br>
          <a:r>
            <a:rPr lang="en-US" sz="4200" b="1" baseline="0" dirty="0" smtClean="0"/>
            <a:t>Chapter one: </a:t>
          </a:r>
          <a:r>
            <a:rPr lang="en-US" sz="4200" b="1" i="0" dirty="0" smtClean="0"/>
            <a:t>Overview of software metrics</a:t>
          </a:r>
          <a:r>
            <a:rPr lang="en-US" sz="4200" dirty="0" smtClean="0"/>
            <a:t/>
          </a:r>
          <a:br>
            <a:rPr lang="en-US" sz="4200" dirty="0" smtClean="0"/>
          </a:br>
          <a:r>
            <a:rPr lang="en-US" sz="2400" dirty="0" smtClean="0"/>
            <a:t>compiled</a:t>
          </a:r>
          <a:r>
            <a:rPr lang="en-US" sz="4200" dirty="0" smtClean="0"/>
            <a:t> </a:t>
          </a:r>
          <a:r>
            <a:rPr lang="en-US" sz="1800" dirty="0" smtClean="0"/>
            <a:t>by</a:t>
          </a:r>
          <a:r>
            <a:rPr lang="en-US" sz="4200" dirty="0" smtClean="0"/>
            <a:t> </a:t>
          </a:r>
          <a:r>
            <a:rPr lang="en-US" sz="1800" dirty="0" smtClean="0"/>
            <a:t>Samuel. A</a:t>
          </a:r>
          <a:r>
            <a:rPr lang="en-US" sz="4200" baseline="0" dirty="0" smtClean="0"/>
            <a:t/>
          </a:r>
          <a:br>
            <a:rPr lang="en-US" sz="4200" baseline="0" dirty="0" smtClean="0"/>
          </a:br>
          <a:r>
            <a:rPr lang="en-US" sz="1800" baseline="0" dirty="0" smtClean="0"/>
            <a:t> </a:t>
          </a:r>
          <a:endParaRPr lang="en-US" sz="1800" dirty="0"/>
        </a:p>
      </dgm:t>
    </dgm:pt>
    <dgm:pt modelId="{F9FEB816-DC09-4F73-9163-4BF120B684C9}" type="parTrans" cxnId="{799129A7-C709-4C67-AC41-1FDFAD47F174}">
      <dgm:prSet/>
      <dgm:spPr/>
      <dgm:t>
        <a:bodyPr/>
        <a:lstStyle/>
        <a:p>
          <a:endParaRPr lang="en-US"/>
        </a:p>
      </dgm:t>
    </dgm:pt>
    <dgm:pt modelId="{045DD606-AC82-486C-9A83-1CDE936F2435}" type="sibTrans" cxnId="{799129A7-C709-4C67-AC41-1FDFAD47F174}">
      <dgm:prSet/>
      <dgm:spPr/>
      <dgm:t>
        <a:bodyPr/>
        <a:lstStyle/>
        <a:p>
          <a:endParaRPr lang="en-US"/>
        </a:p>
      </dgm:t>
    </dgm:pt>
    <dgm:pt modelId="{25A81BD0-0974-4FD1-BB78-6BCB0F8ECC99}" type="pres">
      <dgm:prSet presAssocID="{C45F0FA8-9EDC-4244-93FE-6B44BDF6B1E0}" presName="Name0" presStyleCnt="0">
        <dgm:presLayoutVars>
          <dgm:chPref val="3"/>
          <dgm:dir/>
          <dgm:animLvl val="lvl"/>
          <dgm:resizeHandles/>
        </dgm:presLayoutVars>
      </dgm:prSet>
      <dgm:spPr/>
      <dgm:t>
        <a:bodyPr/>
        <a:lstStyle/>
        <a:p>
          <a:endParaRPr lang="en-US"/>
        </a:p>
      </dgm:t>
    </dgm:pt>
    <dgm:pt modelId="{C6BE5206-0FB8-421D-85CA-E9B2763DFFBA}" type="pres">
      <dgm:prSet presAssocID="{69D80545-0740-4528-8A6A-F139CC4032F9}" presName="horFlow" presStyleCnt="0"/>
      <dgm:spPr/>
    </dgm:pt>
    <dgm:pt modelId="{E4D8E15F-7257-425B-9FFE-1A9440B9D747}" type="pres">
      <dgm:prSet presAssocID="{69D80545-0740-4528-8A6A-F139CC4032F9}" presName="bigChev" presStyleLbl="node1" presStyleIdx="0" presStyleCnt="1" custScaleX="128000"/>
      <dgm:spPr/>
      <dgm:t>
        <a:bodyPr/>
        <a:lstStyle/>
        <a:p>
          <a:endParaRPr lang="en-US"/>
        </a:p>
      </dgm:t>
    </dgm:pt>
  </dgm:ptLst>
  <dgm:cxnLst>
    <dgm:cxn modelId="{799129A7-C709-4C67-AC41-1FDFAD47F174}" srcId="{C45F0FA8-9EDC-4244-93FE-6B44BDF6B1E0}" destId="{69D80545-0740-4528-8A6A-F139CC4032F9}" srcOrd="0" destOrd="0" parTransId="{F9FEB816-DC09-4F73-9163-4BF120B684C9}" sibTransId="{045DD606-AC82-486C-9A83-1CDE936F2435}"/>
    <dgm:cxn modelId="{2142A72B-7A3A-436B-B570-87ABC89BB5DF}" type="presOf" srcId="{C45F0FA8-9EDC-4244-93FE-6B44BDF6B1E0}" destId="{25A81BD0-0974-4FD1-BB78-6BCB0F8ECC99}" srcOrd="0" destOrd="0" presId="urn:microsoft.com/office/officeart/2005/8/layout/lProcess3"/>
    <dgm:cxn modelId="{E10F11DD-4A7A-4BE3-820A-396D703A5CEC}" type="presOf" srcId="{69D80545-0740-4528-8A6A-F139CC4032F9}" destId="{E4D8E15F-7257-425B-9FFE-1A9440B9D747}" srcOrd="0" destOrd="0" presId="urn:microsoft.com/office/officeart/2005/8/layout/lProcess3"/>
    <dgm:cxn modelId="{5773B276-A475-4DA3-8F52-1768E29ACDC7}" type="presParOf" srcId="{25A81BD0-0974-4FD1-BB78-6BCB0F8ECC99}" destId="{C6BE5206-0FB8-421D-85CA-E9B2763DFFBA}" srcOrd="0" destOrd="0" presId="urn:microsoft.com/office/officeart/2005/8/layout/lProcess3"/>
    <dgm:cxn modelId="{A330795E-A83F-45A6-8EFD-D21B7199D380}" type="presParOf" srcId="{C6BE5206-0FB8-421D-85CA-E9B2763DFFBA}" destId="{E4D8E15F-7257-425B-9FFE-1A9440B9D747}"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847D79-683B-4518-B27A-1A2F1C8BF100}"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US"/>
        </a:p>
      </dgm:t>
    </dgm:pt>
    <dgm:pt modelId="{FE48E6A3-AF0A-4ABC-B17A-EF20A96A8DF6}">
      <dgm:prSet/>
      <dgm:spPr/>
      <dgm:t>
        <a:bodyPr/>
        <a:lstStyle/>
        <a:p>
          <a:pPr rtl="0"/>
          <a:r>
            <a:rPr lang="en-US" smtClean="0"/>
            <a:t>Thank you</a:t>
          </a:r>
          <a:endParaRPr lang="en-US"/>
        </a:p>
      </dgm:t>
    </dgm:pt>
    <dgm:pt modelId="{C2DE7F7A-A15C-489C-B2FC-46F56ED52FB8}" type="parTrans" cxnId="{0DD5F978-28F7-4EC5-83EA-4D62B3CC478B}">
      <dgm:prSet/>
      <dgm:spPr/>
      <dgm:t>
        <a:bodyPr/>
        <a:lstStyle/>
        <a:p>
          <a:endParaRPr lang="en-US"/>
        </a:p>
      </dgm:t>
    </dgm:pt>
    <dgm:pt modelId="{71388462-8895-4B08-BE11-D4D54C55B958}" type="sibTrans" cxnId="{0DD5F978-28F7-4EC5-83EA-4D62B3CC478B}">
      <dgm:prSet/>
      <dgm:spPr/>
      <dgm:t>
        <a:bodyPr/>
        <a:lstStyle/>
        <a:p>
          <a:endParaRPr lang="en-US"/>
        </a:p>
      </dgm:t>
    </dgm:pt>
    <dgm:pt modelId="{B13C090C-5A2D-4726-8F88-925C7AB25964}" type="pres">
      <dgm:prSet presAssocID="{9D847D79-683B-4518-B27A-1A2F1C8BF100}" presName="cycle" presStyleCnt="0">
        <dgm:presLayoutVars>
          <dgm:dir/>
          <dgm:resizeHandles val="exact"/>
        </dgm:presLayoutVars>
      </dgm:prSet>
      <dgm:spPr/>
      <dgm:t>
        <a:bodyPr/>
        <a:lstStyle/>
        <a:p>
          <a:endParaRPr lang="en-US"/>
        </a:p>
      </dgm:t>
    </dgm:pt>
    <dgm:pt modelId="{74B890E0-024E-43CA-A370-79A303FE2B66}" type="pres">
      <dgm:prSet presAssocID="{FE48E6A3-AF0A-4ABC-B17A-EF20A96A8DF6}" presName="node" presStyleLbl="node1" presStyleIdx="0" presStyleCnt="1">
        <dgm:presLayoutVars>
          <dgm:bulletEnabled val="1"/>
        </dgm:presLayoutVars>
      </dgm:prSet>
      <dgm:spPr/>
      <dgm:t>
        <a:bodyPr/>
        <a:lstStyle/>
        <a:p>
          <a:endParaRPr lang="en-US"/>
        </a:p>
      </dgm:t>
    </dgm:pt>
  </dgm:ptLst>
  <dgm:cxnLst>
    <dgm:cxn modelId="{54DE4475-92F8-45AD-913C-C89DDEEFAC66}" type="presOf" srcId="{FE48E6A3-AF0A-4ABC-B17A-EF20A96A8DF6}" destId="{74B890E0-024E-43CA-A370-79A303FE2B66}" srcOrd="0" destOrd="0" presId="urn:microsoft.com/office/officeart/2005/8/layout/cycle2"/>
    <dgm:cxn modelId="{0DD5F978-28F7-4EC5-83EA-4D62B3CC478B}" srcId="{9D847D79-683B-4518-B27A-1A2F1C8BF100}" destId="{FE48E6A3-AF0A-4ABC-B17A-EF20A96A8DF6}" srcOrd="0" destOrd="0" parTransId="{C2DE7F7A-A15C-489C-B2FC-46F56ED52FB8}" sibTransId="{71388462-8895-4B08-BE11-D4D54C55B958}"/>
    <dgm:cxn modelId="{788D7147-78B5-42E5-822C-F1E214D9C27F}" type="presOf" srcId="{9D847D79-683B-4518-B27A-1A2F1C8BF100}" destId="{B13C090C-5A2D-4726-8F88-925C7AB25964}" srcOrd="0" destOrd="0" presId="urn:microsoft.com/office/officeart/2005/8/layout/cycle2"/>
    <dgm:cxn modelId="{28B9ABEE-9F4A-4C20-AF94-8D87B6FF06AF}" type="presParOf" srcId="{B13C090C-5A2D-4726-8F88-925C7AB25964}" destId="{74B890E0-024E-43CA-A370-79A303FE2B66}"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8E15F-7257-425B-9FFE-1A9440B9D747}">
      <dsp:nvSpPr>
        <dsp:cNvPr id="0" name=""/>
        <dsp:cNvSpPr/>
      </dsp:nvSpPr>
      <dsp:spPr>
        <a:xfrm>
          <a:off x="0" y="1731"/>
          <a:ext cx="11693237" cy="3654136"/>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0" bIns="26670" numCol="1" spcCol="1270" anchor="ctr" anchorCtr="0">
          <a:noAutofit/>
        </a:bodyPr>
        <a:lstStyle/>
        <a:p>
          <a:pPr lvl="0" algn="ctr" defTabSz="1866900" rtl="0">
            <a:lnSpc>
              <a:spcPct val="90000"/>
            </a:lnSpc>
            <a:spcBef>
              <a:spcPct val="0"/>
            </a:spcBef>
            <a:spcAft>
              <a:spcPct val="35000"/>
            </a:spcAft>
          </a:pPr>
          <a:r>
            <a:rPr lang="en-US" sz="4200" kern="1200" baseline="0" dirty="0" smtClean="0"/>
            <a:t>Course Name:-Software Metrics</a:t>
          </a:r>
          <a:r>
            <a:rPr lang="en-US" sz="4200" b="1" kern="1200" baseline="0" dirty="0" smtClean="0"/>
            <a:t/>
          </a:r>
          <a:br>
            <a:rPr lang="en-US" sz="4200" b="1" kern="1200" baseline="0" dirty="0" smtClean="0"/>
          </a:br>
          <a:r>
            <a:rPr lang="en-US" sz="4200" b="1" kern="1200" baseline="0" dirty="0" smtClean="0"/>
            <a:t>Chapter one: </a:t>
          </a:r>
          <a:r>
            <a:rPr lang="en-US" sz="4200" b="1" i="0" kern="1200" dirty="0" smtClean="0"/>
            <a:t>Overview of software metrics</a:t>
          </a:r>
          <a:r>
            <a:rPr lang="en-US" sz="4200" kern="1200" dirty="0" smtClean="0"/>
            <a:t/>
          </a:r>
          <a:br>
            <a:rPr lang="en-US" sz="4200" kern="1200" dirty="0" smtClean="0"/>
          </a:br>
          <a:r>
            <a:rPr lang="en-US" sz="2400" kern="1200" dirty="0" smtClean="0"/>
            <a:t>compiled</a:t>
          </a:r>
          <a:r>
            <a:rPr lang="en-US" sz="4200" kern="1200" dirty="0" smtClean="0"/>
            <a:t> </a:t>
          </a:r>
          <a:r>
            <a:rPr lang="en-US" sz="1800" kern="1200" dirty="0" smtClean="0"/>
            <a:t>by</a:t>
          </a:r>
          <a:r>
            <a:rPr lang="en-US" sz="4200" kern="1200" dirty="0" smtClean="0"/>
            <a:t> </a:t>
          </a:r>
          <a:r>
            <a:rPr lang="en-US" sz="1800" kern="1200" dirty="0" smtClean="0"/>
            <a:t>Samuel. A</a:t>
          </a:r>
          <a:r>
            <a:rPr lang="en-US" sz="4200" kern="1200" baseline="0" dirty="0" smtClean="0"/>
            <a:t/>
          </a:r>
          <a:br>
            <a:rPr lang="en-US" sz="4200" kern="1200" baseline="0" dirty="0" smtClean="0"/>
          </a:br>
          <a:r>
            <a:rPr lang="en-US" sz="1800" kern="1200" baseline="0" dirty="0" smtClean="0"/>
            <a:t> </a:t>
          </a:r>
          <a:endParaRPr lang="en-US" sz="1800" kern="1200" dirty="0"/>
        </a:p>
      </dsp:txBody>
      <dsp:txXfrm>
        <a:off x="1827068" y="1731"/>
        <a:ext cx="8039101" cy="36541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890E0-024E-43CA-A370-79A303FE2B66}">
      <dsp:nvSpPr>
        <dsp:cNvPr id="0" name=""/>
        <dsp:cNvSpPr/>
      </dsp:nvSpPr>
      <dsp:spPr>
        <a:xfrm>
          <a:off x="3018011" y="491"/>
          <a:ext cx="4022377" cy="402237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rtl="0">
            <a:lnSpc>
              <a:spcPct val="90000"/>
            </a:lnSpc>
            <a:spcBef>
              <a:spcPct val="0"/>
            </a:spcBef>
            <a:spcAft>
              <a:spcPct val="35000"/>
            </a:spcAft>
          </a:pPr>
          <a:r>
            <a:rPr lang="en-US" sz="6500" kern="1200" smtClean="0"/>
            <a:t>Thank you</a:t>
          </a:r>
          <a:endParaRPr lang="en-US" sz="6500" kern="1200"/>
        </a:p>
      </dsp:txBody>
      <dsp:txXfrm>
        <a:off x="3607074" y="589554"/>
        <a:ext cx="2844251" cy="284425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5438458" y="0"/>
            <a:ext cx="4160520" cy="367030"/>
          </a:xfrm>
          <a:prstGeom prst="rect">
            <a:avLst/>
          </a:prstGeom>
        </p:spPr>
        <p:txBody>
          <a:bodyPr vert="horz" lIns="96661" tIns="48331" rIns="96661" bIns="48331" rtlCol="0"/>
          <a:lstStyle>
            <a:lvl1pPr algn="r">
              <a:defRPr sz="1300"/>
            </a:lvl1pPr>
          </a:lstStyle>
          <a:p>
            <a:fld id="{BE8F89CA-269F-443D-88D1-83A836E288C4}" type="datetimeFigureOut">
              <a:rPr lang="en-US" smtClean="0"/>
              <a:t>3/12/2024</a:t>
            </a:fld>
            <a:endParaRPr lang="en-US"/>
          </a:p>
        </p:txBody>
      </p:sp>
      <p:sp>
        <p:nvSpPr>
          <p:cNvPr id="4" name="Footer Placeholder 3"/>
          <p:cNvSpPr>
            <a:spLocks noGrp="1"/>
          </p:cNvSpPr>
          <p:nvPr>
            <p:ph type="ftr" sz="quarter" idx="2"/>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5438458" y="6948171"/>
            <a:ext cx="4160520" cy="367029"/>
          </a:xfrm>
          <a:prstGeom prst="rect">
            <a:avLst/>
          </a:prstGeom>
        </p:spPr>
        <p:txBody>
          <a:bodyPr vert="horz" lIns="96661" tIns="48331" rIns="96661" bIns="48331" rtlCol="0" anchor="b"/>
          <a:lstStyle>
            <a:lvl1pPr algn="r">
              <a:defRPr sz="1300"/>
            </a:lvl1pPr>
          </a:lstStyle>
          <a:p>
            <a:fld id="{E3860013-4955-48F1-B95E-E11B2C47725D}" type="slidenum">
              <a:rPr lang="en-US" smtClean="0"/>
              <a:t>‹#›</a:t>
            </a:fld>
            <a:endParaRPr lang="en-US"/>
          </a:p>
        </p:txBody>
      </p:sp>
    </p:spTree>
    <p:extLst>
      <p:ext uri="{BB962C8B-B14F-4D97-AF65-F5344CB8AC3E}">
        <p14:creationId xmlns:p14="http://schemas.microsoft.com/office/powerpoint/2010/main" val="442697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0"/>
            <a:ext cx="4160520" cy="367030"/>
          </a:xfrm>
          <a:prstGeom prst="rect">
            <a:avLst/>
          </a:prstGeom>
        </p:spPr>
        <p:txBody>
          <a:bodyPr vert="horz" lIns="96661" tIns="48331" rIns="96661" bIns="48331" rtlCol="0"/>
          <a:lstStyle>
            <a:lvl1pPr algn="r">
              <a:defRPr sz="1300"/>
            </a:lvl1pPr>
          </a:lstStyle>
          <a:p>
            <a:fld id="{B0CE4395-71A0-4988-873F-F40502646C8B}" type="datetimeFigureOut">
              <a:rPr lang="en-US" smtClean="0"/>
              <a:t>3/12/2024</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0"/>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8ABFD01A-E40B-4AB2-B096-0848C83F7FC8}" type="slidenum">
              <a:rPr lang="en-US" smtClean="0"/>
              <a:t>‹#›</a:t>
            </a:fld>
            <a:endParaRPr lang="en-US"/>
          </a:p>
        </p:txBody>
      </p:sp>
    </p:spTree>
    <p:extLst>
      <p:ext uri="{BB962C8B-B14F-4D97-AF65-F5344CB8AC3E}">
        <p14:creationId xmlns:p14="http://schemas.microsoft.com/office/powerpoint/2010/main" val="2246015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1</a:t>
            </a:fld>
            <a:endParaRPr lang="en-US"/>
          </a:p>
        </p:txBody>
      </p:sp>
    </p:spTree>
    <p:extLst>
      <p:ext uri="{BB962C8B-B14F-4D97-AF65-F5344CB8AC3E}">
        <p14:creationId xmlns:p14="http://schemas.microsoft.com/office/powerpoint/2010/main" val="1428384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10</a:t>
            </a:fld>
            <a:endParaRPr lang="en-US"/>
          </a:p>
        </p:txBody>
      </p:sp>
    </p:spTree>
    <p:extLst>
      <p:ext uri="{BB962C8B-B14F-4D97-AF65-F5344CB8AC3E}">
        <p14:creationId xmlns:p14="http://schemas.microsoft.com/office/powerpoint/2010/main" val="1178251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11</a:t>
            </a:fld>
            <a:endParaRPr lang="en-US"/>
          </a:p>
        </p:txBody>
      </p:sp>
    </p:spTree>
    <p:extLst>
      <p:ext uri="{BB962C8B-B14F-4D97-AF65-F5344CB8AC3E}">
        <p14:creationId xmlns:p14="http://schemas.microsoft.com/office/powerpoint/2010/main" val="1072078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12</a:t>
            </a:fld>
            <a:endParaRPr lang="en-US"/>
          </a:p>
        </p:txBody>
      </p:sp>
    </p:spTree>
    <p:extLst>
      <p:ext uri="{BB962C8B-B14F-4D97-AF65-F5344CB8AC3E}">
        <p14:creationId xmlns:p14="http://schemas.microsoft.com/office/powerpoint/2010/main" val="2697691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13</a:t>
            </a:fld>
            <a:endParaRPr lang="en-US"/>
          </a:p>
        </p:txBody>
      </p:sp>
    </p:spTree>
    <p:extLst>
      <p:ext uri="{BB962C8B-B14F-4D97-AF65-F5344CB8AC3E}">
        <p14:creationId xmlns:p14="http://schemas.microsoft.com/office/powerpoint/2010/main" val="3516270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14</a:t>
            </a:fld>
            <a:endParaRPr lang="en-US"/>
          </a:p>
        </p:txBody>
      </p:sp>
    </p:spTree>
    <p:extLst>
      <p:ext uri="{BB962C8B-B14F-4D97-AF65-F5344CB8AC3E}">
        <p14:creationId xmlns:p14="http://schemas.microsoft.com/office/powerpoint/2010/main" val="3324030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05955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51041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17</a:t>
            </a:fld>
            <a:endParaRPr lang="en-US"/>
          </a:p>
        </p:txBody>
      </p:sp>
    </p:spTree>
    <p:extLst>
      <p:ext uri="{BB962C8B-B14F-4D97-AF65-F5344CB8AC3E}">
        <p14:creationId xmlns:p14="http://schemas.microsoft.com/office/powerpoint/2010/main" val="4199643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18</a:t>
            </a:fld>
            <a:endParaRPr lang="en-US"/>
          </a:p>
        </p:txBody>
      </p:sp>
    </p:spTree>
    <p:extLst>
      <p:ext uri="{BB962C8B-B14F-4D97-AF65-F5344CB8AC3E}">
        <p14:creationId xmlns:p14="http://schemas.microsoft.com/office/powerpoint/2010/main" val="3917020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19</a:t>
            </a:fld>
            <a:endParaRPr lang="en-US"/>
          </a:p>
        </p:txBody>
      </p:sp>
    </p:spTree>
    <p:extLst>
      <p:ext uri="{BB962C8B-B14F-4D97-AF65-F5344CB8AC3E}">
        <p14:creationId xmlns:p14="http://schemas.microsoft.com/office/powerpoint/2010/main" val="561996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2</a:t>
            </a:fld>
            <a:endParaRPr lang="en-US"/>
          </a:p>
        </p:txBody>
      </p:sp>
    </p:spTree>
    <p:extLst>
      <p:ext uri="{BB962C8B-B14F-4D97-AF65-F5344CB8AC3E}">
        <p14:creationId xmlns:p14="http://schemas.microsoft.com/office/powerpoint/2010/main" val="818672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20</a:t>
            </a:fld>
            <a:endParaRPr lang="en-US"/>
          </a:p>
        </p:txBody>
      </p:sp>
    </p:spTree>
    <p:extLst>
      <p:ext uri="{BB962C8B-B14F-4D97-AF65-F5344CB8AC3E}">
        <p14:creationId xmlns:p14="http://schemas.microsoft.com/office/powerpoint/2010/main" val="3613118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21</a:t>
            </a:fld>
            <a:endParaRPr lang="en-US"/>
          </a:p>
        </p:txBody>
      </p:sp>
    </p:spTree>
    <p:extLst>
      <p:ext uri="{BB962C8B-B14F-4D97-AF65-F5344CB8AC3E}">
        <p14:creationId xmlns:p14="http://schemas.microsoft.com/office/powerpoint/2010/main" val="1080320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22</a:t>
            </a:fld>
            <a:endParaRPr lang="en-US"/>
          </a:p>
        </p:txBody>
      </p:sp>
    </p:spTree>
    <p:extLst>
      <p:ext uri="{BB962C8B-B14F-4D97-AF65-F5344CB8AC3E}">
        <p14:creationId xmlns:p14="http://schemas.microsoft.com/office/powerpoint/2010/main" val="2740244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23</a:t>
            </a:fld>
            <a:endParaRPr lang="en-US"/>
          </a:p>
        </p:txBody>
      </p:sp>
    </p:spTree>
    <p:extLst>
      <p:ext uri="{BB962C8B-B14F-4D97-AF65-F5344CB8AC3E}">
        <p14:creationId xmlns:p14="http://schemas.microsoft.com/office/powerpoint/2010/main" val="2909939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24</a:t>
            </a:fld>
            <a:endParaRPr lang="en-US"/>
          </a:p>
        </p:txBody>
      </p:sp>
    </p:spTree>
    <p:extLst>
      <p:ext uri="{BB962C8B-B14F-4D97-AF65-F5344CB8AC3E}">
        <p14:creationId xmlns:p14="http://schemas.microsoft.com/office/powerpoint/2010/main" val="638374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25</a:t>
            </a:fld>
            <a:endParaRPr lang="en-US"/>
          </a:p>
        </p:txBody>
      </p:sp>
    </p:spTree>
    <p:extLst>
      <p:ext uri="{BB962C8B-B14F-4D97-AF65-F5344CB8AC3E}">
        <p14:creationId xmlns:p14="http://schemas.microsoft.com/office/powerpoint/2010/main" val="2302632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26</a:t>
            </a:fld>
            <a:endParaRPr lang="en-US"/>
          </a:p>
        </p:txBody>
      </p:sp>
    </p:spTree>
    <p:extLst>
      <p:ext uri="{BB962C8B-B14F-4D97-AF65-F5344CB8AC3E}">
        <p14:creationId xmlns:p14="http://schemas.microsoft.com/office/powerpoint/2010/main" val="2235658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27</a:t>
            </a:fld>
            <a:endParaRPr lang="en-US"/>
          </a:p>
        </p:txBody>
      </p:sp>
    </p:spTree>
    <p:extLst>
      <p:ext uri="{BB962C8B-B14F-4D97-AF65-F5344CB8AC3E}">
        <p14:creationId xmlns:p14="http://schemas.microsoft.com/office/powerpoint/2010/main" val="242862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29</a:t>
            </a:fld>
            <a:endParaRPr lang="en-US"/>
          </a:p>
        </p:txBody>
      </p:sp>
    </p:spTree>
    <p:extLst>
      <p:ext uri="{BB962C8B-B14F-4D97-AF65-F5344CB8AC3E}">
        <p14:creationId xmlns:p14="http://schemas.microsoft.com/office/powerpoint/2010/main" val="56871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30</a:t>
            </a:fld>
            <a:endParaRPr lang="en-US"/>
          </a:p>
        </p:txBody>
      </p:sp>
    </p:spTree>
    <p:extLst>
      <p:ext uri="{BB962C8B-B14F-4D97-AF65-F5344CB8AC3E}">
        <p14:creationId xmlns:p14="http://schemas.microsoft.com/office/powerpoint/2010/main" val="2732291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3</a:t>
            </a:fld>
            <a:endParaRPr lang="en-US"/>
          </a:p>
        </p:txBody>
      </p:sp>
    </p:spTree>
    <p:extLst>
      <p:ext uri="{BB962C8B-B14F-4D97-AF65-F5344CB8AC3E}">
        <p14:creationId xmlns:p14="http://schemas.microsoft.com/office/powerpoint/2010/main" val="14309591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31</a:t>
            </a:fld>
            <a:endParaRPr lang="en-US"/>
          </a:p>
        </p:txBody>
      </p:sp>
    </p:spTree>
    <p:extLst>
      <p:ext uri="{BB962C8B-B14F-4D97-AF65-F5344CB8AC3E}">
        <p14:creationId xmlns:p14="http://schemas.microsoft.com/office/powerpoint/2010/main" val="38299398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32</a:t>
            </a:fld>
            <a:endParaRPr lang="en-US"/>
          </a:p>
        </p:txBody>
      </p:sp>
    </p:spTree>
    <p:extLst>
      <p:ext uri="{BB962C8B-B14F-4D97-AF65-F5344CB8AC3E}">
        <p14:creationId xmlns:p14="http://schemas.microsoft.com/office/powerpoint/2010/main" val="621021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33</a:t>
            </a:fld>
            <a:endParaRPr lang="en-US"/>
          </a:p>
        </p:txBody>
      </p:sp>
    </p:spTree>
    <p:extLst>
      <p:ext uri="{BB962C8B-B14F-4D97-AF65-F5344CB8AC3E}">
        <p14:creationId xmlns:p14="http://schemas.microsoft.com/office/powerpoint/2010/main" val="36260214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34</a:t>
            </a:fld>
            <a:endParaRPr lang="en-US"/>
          </a:p>
        </p:txBody>
      </p:sp>
    </p:spTree>
    <p:extLst>
      <p:ext uri="{BB962C8B-B14F-4D97-AF65-F5344CB8AC3E}">
        <p14:creationId xmlns:p14="http://schemas.microsoft.com/office/powerpoint/2010/main" val="3270783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35</a:t>
            </a:fld>
            <a:endParaRPr lang="en-US"/>
          </a:p>
        </p:txBody>
      </p:sp>
    </p:spTree>
    <p:extLst>
      <p:ext uri="{BB962C8B-B14F-4D97-AF65-F5344CB8AC3E}">
        <p14:creationId xmlns:p14="http://schemas.microsoft.com/office/powerpoint/2010/main" val="14221539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36</a:t>
            </a:fld>
            <a:endParaRPr lang="en-US"/>
          </a:p>
        </p:txBody>
      </p:sp>
    </p:spTree>
    <p:extLst>
      <p:ext uri="{BB962C8B-B14F-4D97-AF65-F5344CB8AC3E}">
        <p14:creationId xmlns:p14="http://schemas.microsoft.com/office/powerpoint/2010/main" val="31924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37</a:t>
            </a:fld>
            <a:endParaRPr lang="en-US"/>
          </a:p>
        </p:txBody>
      </p:sp>
    </p:spTree>
    <p:extLst>
      <p:ext uri="{BB962C8B-B14F-4D97-AF65-F5344CB8AC3E}">
        <p14:creationId xmlns:p14="http://schemas.microsoft.com/office/powerpoint/2010/main" val="10980715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38</a:t>
            </a:fld>
            <a:endParaRPr lang="en-US"/>
          </a:p>
        </p:txBody>
      </p:sp>
    </p:spTree>
    <p:extLst>
      <p:ext uri="{BB962C8B-B14F-4D97-AF65-F5344CB8AC3E}">
        <p14:creationId xmlns:p14="http://schemas.microsoft.com/office/powerpoint/2010/main" val="20744444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39</a:t>
            </a:fld>
            <a:endParaRPr lang="en-US"/>
          </a:p>
        </p:txBody>
      </p:sp>
    </p:spTree>
    <p:extLst>
      <p:ext uri="{BB962C8B-B14F-4D97-AF65-F5344CB8AC3E}">
        <p14:creationId xmlns:p14="http://schemas.microsoft.com/office/powerpoint/2010/main" val="1842616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40</a:t>
            </a:fld>
            <a:endParaRPr lang="en-US"/>
          </a:p>
        </p:txBody>
      </p:sp>
    </p:spTree>
    <p:extLst>
      <p:ext uri="{BB962C8B-B14F-4D97-AF65-F5344CB8AC3E}">
        <p14:creationId xmlns:p14="http://schemas.microsoft.com/office/powerpoint/2010/main" val="1318291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4</a:t>
            </a:fld>
            <a:endParaRPr lang="en-US"/>
          </a:p>
        </p:txBody>
      </p:sp>
    </p:spTree>
    <p:extLst>
      <p:ext uri="{BB962C8B-B14F-4D97-AF65-F5344CB8AC3E}">
        <p14:creationId xmlns:p14="http://schemas.microsoft.com/office/powerpoint/2010/main" val="39162634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41</a:t>
            </a:fld>
            <a:endParaRPr lang="en-US"/>
          </a:p>
        </p:txBody>
      </p:sp>
    </p:spTree>
    <p:extLst>
      <p:ext uri="{BB962C8B-B14F-4D97-AF65-F5344CB8AC3E}">
        <p14:creationId xmlns:p14="http://schemas.microsoft.com/office/powerpoint/2010/main" val="8324379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42</a:t>
            </a:fld>
            <a:endParaRPr lang="en-US"/>
          </a:p>
        </p:txBody>
      </p:sp>
    </p:spTree>
    <p:extLst>
      <p:ext uri="{BB962C8B-B14F-4D97-AF65-F5344CB8AC3E}">
        <p14:creationId xmlns:p14="http://schemas.microsoft.com/office/powerpoint/2010/main" val="39723757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43</a:t>
            </a:fld>
            <a:endParaRPr lang="en-US"/>
          </a:p>
        </p:txBody>
      </p:sp>
    </p:spTree>
    <p:extLst>
      <p:ext uri="{BB962C8B-B14F-4D97-AF65-F5344CB8AC3E}">
        <p14:creationId xmlns:p14="http://schemas.microsoft.com/office/powerpoint/2010/main" val="11911213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44</a:t>
            </a:fld>
            <a:endParaRPr lang="en-US"/>
          </a:p>
        </p:txBody>
      </p:sp>
    </p:spTree>
    <p:extLst>
      <p:ext uri="{BB962C8B-B14F-4D97-AF65-F5344CB8AC3E}">
        <p14:creationId xmlns:p14="http://schemas.microsoft.com/office/powerpoint/2010/main" val="32231108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45</a:t>
            </a:fld>
            <a:endParaRPr lang="en-US"/>
          </a:p>
        </p:txBody>
      </p:sp>
    </p:spTree>
    <p:extLst>
      <p:ext uri="{BB962C8B-B14F-4D97-AF65-F5344CB8AC3E}">
        <p14:creationId xmlns:p14="http://schemas.microsoft.com/office/powerpoint/2010/main" val="11194781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46</a:t>
            </a:fld>
            <a:endParaRPr lang="en-US"/>
          </a:p>
        </p:txBody>
      </p:sp>
    </p:spTree>
    <p:extLst>
      <p:ext uri="{BB962C8B-B14F-4D97-AF65-F5344CB8AC3E}">
        <p14:creationId xmlns:p14="http://schemas.microsoft.com/office/powerpoint/2010/main" val="27480047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47</a:t>
            </a:fld>
            <a:endParaRPr lang="en-US"/>
          </a:p>
        </p:txBody>
      </p:sp>
    </p:spTree>
    <p:extLst>
      <p:ext uri="{BB962C8B-B14F-4D97-AF65-F5344CB8AC3E}">
        <p14:creationId xmlns:p14="http://schemas.microsoft.com/office/powerpoint/2010/main" val="24797981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48</a:t>
            </a:fld>
            <a:endParaRPr lang="en-US"/>
          </a:p>
        </p:txBody>
      </p:sp>
    </p:spTree>
    <p:extLst>
      <p:ext uri="{BB962C8B-B14F-4D97-AF65-F5344CB8AC3E}">
        <p14:creationId xmlns:p14="http://schemas.microsoft.com/office/powerpoint/2010/main" val="29184900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49</a:t>
            </a:fld>
            <a:endParaRPr lang="en-US"/>
          </a:p>
        </p:txBody>
      </p:sp>
    </p:spTree>
    <p:extLst>
      <p:ext uri="{BB962C8B-B14F-4D97-AF65-F5344CB8AC3E}">
        <p14:creationId xmlns:p14="http://schemas.microsoft.com/office/powerpoint/2010/main" val="37629093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50</a:t>
            </a:fld>
            <a:endParaRPr lang="en-US"/>
          </a:p>
        </p:txBody>
      </p:sp>
    </p:spTree>
    <p:extLst>
      <p:ext uri="{BB962C8B-B14F-4D97-AF65-F5344CB8AC3E}">
        <p14:creationId xmlns:p14="http://schemas.microsoft.com/office/powerpoint/2010/main" val="1528953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5</a:t>
            </a:fld>
            <a:endParaRPr lang="en-US"/>
          </a:p>
        </p:txBody>
      </p:sp>
    </p:spTree>
    <p:extLst>
      <p:ext uri="{BB962C8B-B14F-4D97-AF65-F5344CB8AC3E}">
        <p14:creationId xmlns:p14="http://schemas.microsoft.com/office/powerpoint/2010/main" val="28706847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51</a:t>
            </a:fld>
            <a:endParaRPr lang="en-US"/>
          </a:p>
        </p:txBody>
      </p:sp>
    </p:spTree>
    <p:extLst>
      <p:ext uri="{BB962C8B-B14F-4D97-AF65-F5344CB8AC3E}">
        <p14:creationId xmlns:p14="http://schemas.microsoft.com/office/powerpoint/2010/main" val="29303579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52</a:t>
            </a:fld>
            <a:endParaRPr lang="en-US"/>
          </a:p>
        </p:txBody>
      </p:sp>
    </p:spTree>
    <p:extLst>
      <p:ext uri="{BB962C8B-B14F-4D97-AF65-F5344CB8AC3E}">
        <p14:creationId xmlns:p14="http://schemas.microsoft.com/office/powerpoint/2010/main" val="34130974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53</a:t>
            </a:fld>
            <a:endParaRPr lang="en-US"/>
          </a:p>
        </p:txBody>
      </p:sp>
    </p:spTree>
    <p:extLst>
      <p:ext uri="{BB962C8B-B14F-4D97-AF65-F5344CB8AC3E}">
        <p14:creationId xmlns:p14="http://schemas.microsoft.com/office/powerpoint/2010/main" val="35218633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54</a:t>
            </a:fld>
            <a:endParaRPr lang="en-US"/>
          </a:p>
        </p:txBody>
      </p:sp>
    </p:spTree>
    <p:extLst>
      <p:ext uri="{BB962C8B-B14F-4D97-AF65-F5344CB8AC3E}">
        <p14:creationId xmlns:p14="http://schemas.microsoft.com/office/powerpoint/2010/main" val="7312554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55</a:t>
            </a:fld>
            <a:endParaRPr lang="en-US"/>
          </a:p>
        </p:txBody>
      </p:sp>
    </p:spTree>
    <p:extLst>
      <p:ext uri="{BB962C8B-B14F-4D97-AF65-F5344CB8AC3E}">
        <p14:creationId xmlns:p14="http://schemas.microsoft.com/office/powerpoint/2010/main" val="19838959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56</a:t>
            </a:fld>
            <a:endParaRPr lang="en-US"/>
          </a:p>
        </p:txBody>
      </p:sp>
    </p:spTree>
    <p:extLst>
      <p:ext uri="{BB962C8B-B14F-4D97-AF65-F5344CB8AC3E}">
        <p14:creationId xmlns:p14="http://schemas.microsoft.com/office/powerpoint/2010/main" val="87762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57</a:t>
            </a:fld>
            <a:endParaRPr lang="en-US"/>
          </a:p>
        </p:txBody>
      </p:sp>
    </p:spTree>
    <p:extLst>
      <p:ext uri="{BB962C8B-B14F-4D97-AF65-F5344CB8AC3E}">
        <p14:creationId xmlns:p14="http://schemas.microsoft.com/office/powerpoint/2010/main" val="34737822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58</a:t>
            </a:fld>
            <a:endParaRPr lang="en-US"/>
          </a:p>
        </p:txBody>
      </p:sp>
    </p:spTree>
    <p:extLst>
      <p:ext uri="{BB962C8B-B14F-4D97-AF65-F5344CB8AC3E}">
        <p14:creationId xmlns:p14="http://schemas.microsoft.com/office/powerpoint/2010/main" val="36144288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59</a:t>
            </a:fld>
            <a:endParaRPr lang="en-US"/>
          </a:p>
        </p:txBody>
      </p:sp>
    </p:spTree>
    <p:extLst>
      <p:ext uri="{BB962C8B-B14F-4D97-AF65-F5344CB8AC3E}">
        <p14:creationId xmlns:p14="http://schemas.microsoft.com/office/powerpoint/2010/main" val="39530534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60</a:t>
            </a:fld>
            <a:endParaRPr lang="en-US"/>
          </a:p>
        </p:txBody>
      </p:sp>
    </p:spTree>
    <p:extLst>
      <p:ext uri="{BB962C8B-B14F-4D97-AF65-F5344CB8AC3E}">
        <p14:creationId xmlns:p14="http://schemas.microsoft.com/office/powerpoint/2010/main" val="3641094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780997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61</a:t>
            </a:fld>
            <a:endParaRPr lang="en-US"/>
          </a:p>
        </p:txBody>
      </p:sp>
    </p:spTree>
    <p:extLst>
      <p:ext uri="{BB962C8B-B14F-4D97-AF65-F5344CB8AC3E}">
        <p14:creationId xmlns:p14="http://schemas.microsoft.com/office/powerpoint/2010/main" val="2950140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62</a:t>
            </a:fld>
            <a:endParaRPr lang="en-US"/>
          </a:p>
        </p:txBody>
      </p:sp>
    </p:spTree>
    <p:extLst>
      <p:ext uri="{BB962C8B-B14F-4D97-AF65-F5344CB8AC3E}">
        <p14:creationId xmlns:p14="http://schemas.microsoft.com/office/powerpoint/2010/main" val="26210750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63</a:t>
            </a:fld>
            <a:endParaRPr lang="en-US"/>
          </a:p>
        </p:txBody>
      </p:sp>
    </p:spTree>
    <p:extLst>
      <p:ext uri="{BB962C8B-B14F-4D97-AF65-F5344CB8AC3E}">
        <p14:creationId xmlns:p14="http://schemas.microsoft.com/office/powerpoint/2010/main" val="16651896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64</a:t>
            </a:fld>
            <a:endParaRPr lang="en-US"/>
          </a:p>
        </p:txBody>
      </p:sp>
    </p:spTree>
    <p:extLst>
      <p:ext uri="{BB962C8B-B14F-4D97-AF65-F5344CB8AC3E}">
        <p14:creationId xmlns:p14="http://schemas.microsoft.com/office/powerpoint/2010/main" val="1972417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65</a:t>
            </a:fld>
            <a:endParaRPr lang="en-US"/>
          </a:p>
        </p:txBody>
      </p:sp>
    </p:spTree>
    <p:extLst>
      <p:ext uri="{BB962C8B-B14F-4D97-AF65-F5344CB8AC3E}">
        <p14:creationId xmlns:p14="http://schemas.microsoft.com/office/powerpoint/2010/main" val="14134968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66</a:t>
            </a:fld>
            <a:endParaRPr lang="en-US"/>
          </a:p>
        </p:txBody>
      </p:sp>
    </p:spTree>
    <p:extLst>
      <p:ext uri="{BB962C8B-B14F-4D97-AF65-F5344CB8AC3E}">
        <p14:creationId xmlns:p14="http://schemas.microsoft.com/office/powerpoint/2010/main" val="41207910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67</a:t>
            </a:fld>
            <a:endParaRPr lang="en-US"/>
          </a:p>
        </p:txBody>
      </p:sp>
    </p:spTree>
    <p:extLst>
      <p:ext uri="{BB962C8B-B14F-4D97-AF65-F5344CB8AC3E}">
        <p14:creationId xmlns:p14="http://schemas.microsoft.com/office/powerpoint/2010/main" val="40825133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68</a:t>
            </a:fld>
            <a:endParaRPr lang="en-US"/>
          </a:p>
        </p:txBody>
      </p:sp>
    </p:spTree>
    <p:extLst>
      <p:ext uri="{BB962C8B-B14F-4D97-AF65-F5344CB8AC3E}">
        <p14:creationId xmlns:p14="http://schemas.microsoft.com/office/powerpoint/2010/main" val="21969104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69</a:t>
            </a:fld>
            <a:endParaRPr lang="en-US"/>
          </a:p>
        </p:txBody>
      </p:sp>
    </p:spTree>
    <p:extLst>
      <p:ext uri="{BB962C8B-B14F-4D97-AF65-F5344CB8AC3E}">
        <p14:creationId xmlns:p14="http://schemas.microsoft.com/office/powerpoint/2010/main" val="39612145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70</a:t>
            </a:fld>
            <a:endParaRPr lang="en-US"/>
          </a:p>
        </p:txBody>
      </p:sp>
    </p:spTree>
    <p:extLst>
      <p:ext uri="{BB962C8B-B14F-4D97-AF65-F5344CB8AC3E}">
        <p14:creationId xmlns:p14="http://schemas.microsoft.com/office/powerpoint/2010/main" val="2784201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7</a:t>
            </a:fld>
            <a:endParaRPr lang="en-US"/>
          </a:p>
        </p:txBody>
      </p:sp>
    </p:spTree>
    <p:extLst>
      <p:ext uri="{BB962C8B-B14F-4D97-AF65-F5344CB8AC3E}">
        <p14:creationId xmlns:p14="http://schemas.microsoft.com/office/powerpoint/2010/main" val="2939963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8</a:t>
            </a:fld>
            <a:endParaRPr lang="en-US"/>
          </a:p>
        </p:txBody>
      </p:sp>
    </p:spTree>
    <p:extLst>
      <p:ext uri="{BB962C8B-B14F-4D97-AF65-F5344CB8AC3E}">
        <p14:creationId xmlns:p14="http://schemas.microsoft.com/office/powerpoint/2010/main" val="4173007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BFD01A-E40B-4AB2-B096-0848C83F7FC8}" type="slidenum">
              <a:rPr lang="en-US" smtClean="0"/>
              <a:t>9</a:t>
            </a:fld>
            <a:endParaRPr lang="en-US"/>
          </a:p>
        </p:txBody>
      </p:sp>
    </p:spTree>
    <p:extLst>
      <p:ext uri="{BB962C8B-B14F-4D97-AF65-F5344CB8AC3E}">
        <p14:creationId xmlns:p14="http://schemas.microsoft.com/office/powerpoint/2010/main" val="408427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DB0117-D0FE-491F-B9D0-F53DFD31CA63}" type="datetime1">
              <a:rPr lang="en-US" smtClean="0"/>
              <a:t>3/12/2024</a:t>
            </a:fld>
            <a:endParaRPr lang="en-US"/>
          </a:p>
        </p:txBody>
      </p:sp>
      <p:sp>
        <p:nvSpPr>
          <p:cNvPr id="5" name="Footer Placeholder 4"/>
          <p:cNvSpPr>
            <a:spLocks noGrp="1"/>
          </p:cNvSpPr>
          <p:nvPr>
            <p:ph type="ftr" sz="quarter" idx="11"/>
          </p:nvPr>
        </p:nvSpPr>
        <p:spPr/>
        <p:txBody>
          <a:bodyPr/>
          <a:lstStyle/>
          <a:p>
            <a:r>
              <a:rPr lang="en-US" smtClean="0"/>
              <a:t>software metrics</a:t>
            </a:r>
            <a:endParaRPr lang="en-US"/>
          </a:p>
        </p:txBody>
      </p:sp>
      <p:sp>
        <p:nvSpPr>
          <p:cNvPr id="6" name="Slide Number Placeholder 5"/>
          <p:cNvSpPr>
            <a:spLocks noGrp="1"/>
          </p:cNvSpPr>
          <p:nvPr>
            <p:ph type="sldNum" sz="quarter" idx="12"/>
          </p:nvPr>
        </p:nvSpPr>
        <p:spPr/>
        <p:txBody>
          <a:bodyPr/>
          <a:lstStyle/>
          <a:p>
            <a:fld id="{139FE852-0CF2-42AB-BAE2-CBF36158476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30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8EDA81-5DA4-4700-8FC2-1DD746D0C4EF}" type="datetime1">
              <a:rPr lang="en-US" smtClean="0"/>
              <a:t>3/12/2024</a:t>
            </a:fld>
            <a:endParaRPr lang="en-US"/>
          </a:p>
        </p:txBody>
      </p:sp>
      <p:sp>
        <p:nvSpPr>
          <p:cNvPr id="5" name="Footer Placeholder 4"/>
          <p:cNvSpPr>
            <a:spLocks noGrp="1"/>
          </p:cNvSpPr>
          <p:nvPr>
            <p:ph type="ftr" sz="quarter" idx="11"/>
          </p:nvPr>
        </p:nvSpPr>
        <p:spPr/>
        <p:txBody>
          <a:bodyPr/>
          <a:lstStyle/>
          <a:p>
            <a:r>
              <a:rPr lang="en-US" smtClean="0"/>
              <a:t>software metrics</a:t>
            </a:r>
            <a:endParaRPr lang="en-US"/>
          </a:p>
        </p:txBody>
      </p:sp>
      <p:sp>
        <p:nvSpPr>
          <p:cNvPr id="6" name="Slide Number Placeholder 5"/>
          <p:cNvSpPr>
            <a:spLocks noGrp="1"/>
          </p:cNvSpPr>
          <p:nvPr>
            <p:ph type="sldNum" sz="quarter" idx="12"/>
          </p:nvPr>
        </p:nvSpPr>
        <p:spPr/>
        <p:txBody>
          <a:bodyPr/>
          <a:lstStyle/>
          <a:p>
            <a:fld id="{139FE852-0CF2-42AB-BAE2-CBF361584768}" type="slidenum">
              <a:rPr lang="en-US" smtClean="0"/>
              <a:t>‹#›</a:t>
            </a:fld>
            <a:endParaRPr lang="en-US"/>
          </a:p>
        </p:txBody>
      </p:sp>
    </p:spTree>
    <p:extLst>
      <p:ext uri="{BB962C8B-B14F-4D97-AF65-F5344CB8AC3E}">
        <p14:creationId xmlns:p14="http://schemas.microsoft.com/office/powerpoint/2010/main" val="10251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98D450-D594-4A9F-B33F-FE23856F3514}" type="datetime1">
              <a:rPr lang="en-US" smtClean="0"/>
              <a:t>3/12/2024</a:t>
            </a:fld>
            <a:endParaRPr lang="en-US"/>
          </a:p>
        </p:txBody>
      </p:sp>
      <p:sp>
        <p:nvSpPr>
          <p:cNvPr id="5" name="Footer Placeholder 4"/>
          <p:cNvSpPr>
            <a:spLocks noGrp="1"/>
          </p:cNvSpPr>
          <p:nvPr>
            <p:ph type="ftr" sz="quarter" idx="11"/>
          </p:nvPr>
        </p:nvSpPr>
        <p:spPr/>
        <p:txBody>
          <a:bodyPr/>
          <a:lstStyle/>
          <a:p>
            <a:r>
              <a:rPr lang="en-US" smtClean="0"/>
              <a:t>software metrics</a:t>
            </a:r>
            <a:endParaRPr lang="en-US"/>
          </a:p>
        </p:txBody>
      </p:sp>
      <p:sp>
        <p:nvSpPr>
          <p:cNvPr id="6" name="Slide Number Placeholder 5"/>
          <p:cNvSpPr>
            <a:spLocks noGrp="1"/>
          </p:cNvSpPr>
          <p:nvPr>
            <p:ph type="sldNum" sz="quarter" idx="12"/>
          </p:nvPr>
        </p:nvSpPr>
        <p:spPr/>
        <p:txBody>
          <a:bodyPr/>
          <a:lstStyle/>
          <a:p>
            <a:fld id="{139FE852-0CF2-42AB-BAE2-CBF361584768}" type="slidenum">
              <a:rPr lang="en-US" smtClean="0"/>
              <a:t>‹#›</a:t>
            </a:fld>
            <a:endParaRPr lang="en-US"/>
          </a:p>
        </p:txBody>
      </p:sp>
    </p:spTree>
    <p:extLst>
      <p:ext uri="{BB962C8B-B14F-4D97-AF65-F5344CB8AC3E}">
        <p14:creationId xmlns:p14="http://schemas.microsoft.com/office/powerpoint/2010/main" val="293678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179DC6-453B-4A49-84F5-19D7AC2551E8}" type="datetime1">
              <a:rPr lang="en-US" smtClean="0"/>
              <a:t>3/12/2024</a:t>
            </a:fld>
            <a:endParaRPr lang="en-US"/>
          </a:p>
        </p:txBody>
      </p:sp>
      <p:sp>
        <p:nvSpPr>
          <p:cNvPr id="5" name="Footer Placeholder 4"/>
          <p:cNvSpPr>
            <a:spLocks noGrp="1"/>
          </p:cNvSpPr>
          <p:nvPr>
            <p:ph type="ftr" sz="quarter" idx="11"/>
          </p:nvPr>
        </p:nvSpPr>
        <p:spPr/>
        <p:txBody>
          <a:bodyPr/>
          <a:lstStyle/>
          <a:p>
            <a:r>
              <a:rPr lang="en-US" smtClean="0"/>
              <a:t>software metrics</a:t>
            </a:r>
            <a:endParaRPr lang="en-US"/>
          </a:p>
        </p:txBody>
      </p:sp>
      <p:sp>
        <p:nvSpPr>
          <p:cNvPr id="6" name="Slide Number Placeholder 5"/>
          <p:cNvSpPr>
            <a:spLocks noGrp="1"/>
          </p:cNvSpPr>
          <p:nvPr>
            <p:ph type="sldNum" sz="quarter" idx="12"/>
          </p:nvPr>
        </p:nvSpPr>
        <p:spPr/>
        <p:txBody>
          <a:bodyPr/>
          <a:lstStyle/>
          <a:p>
            <a:fld id="{139FE852-0CF2-42AB-BAE2-CBF361584768}" type="slidenum">
              <a:rPr lang="en-US" smtClean="0"/>
              <a:t>‹#›</a:t>
            </a:fld>
            <a:endParaRPr lang="en-US"/>
          </a:p>
        </p:txBody>
      </p:sp>
    </p:spTree>
    <p:extLst>
      <p:ext uri="{BB962C8B-B14F-4D97-AF65-F5344CB8AC3E}">
        <p14:creationId xmlns:p14="http://schemas.microsoft.com/office/powerpoint/2010/main" val="2677216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97A344-AB10-4554-8603-33BAC43E87F1}" type="datetime1">
              <a:rPr lang="en-US" smtClean="0"/>
              <a:t>3/12/2024</a:t>
            </a:fld>
            <a:endParaRPr lang="en-US"/>
          </a:p>
        </p:txBody>
      </p:sp>
      <p:sp>
        <p:nvSpPr>
          <p:cNvPr id="5" name="Footer Placeholder 4"/>
          <p:cNvSpPr>
            <a:spLocks noGrp="1"/>
          </p:cNvSpPr>
          <p:nvPr>
            <p:ph type="ftr" sz="quarter" idx="11"/>
          </p:nvPr>
        </p:nvSpPr>
        <p:spPr/>
        <p:txBody>
          <a:bodyPr/>
          <a:lstStyle/>
          <a:p>
            <a:r>
              <a:rPr lang="en-US" smtClean="0"/>
              <a:t>software metrics</a:t>
            </a:r>
            <a:endParaRPr lang="en-US"/>
          </a:p>
        </p:txBody>
      </p:sp>
      <p:sp>
        <p:nvSpPr>
          <p:cNvPr id="6" name="Slide Number Placeholder 5"/>
          <p:cNvSpPr>
            <a:spLocks noGrp="1"/>
          </p:cNvSpPr>
          <p:nvPr>
            <p:ph type="sldNum" sz="quarter" idx="12"/>
          </p:nvPr>
        </p:nvSpPr>
        <p:spPr/>
        <p:txBody>
          <a:bodyPr/>
          <a:lstStyle/>
          <a:p>
            <a:fld id="{139FE852-0CF2-42AB-BAE2-CBF36158476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796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3DB8E0-6B45-48F4-A06E-48CF662F78DF}" type="datetime1">
              <a:rPr lang="en-US" smtClean="0"/>
              <a:t>3/12/2024</a:t>
            </a:fld>
            <a:endParaRPr lang="en-US"/>
          </a:p>
        </p:txBody>
      </p:sp>
      <p:sp>
        <p:nvSpPr>
          <p:cNvPr id="6" name="Footer Placeholder 5"/>
          <p:cNvSpPr>
            <a:spLocks noGrp="1"/>
          </p:cNvSpPr>
          <p:nvPr>
            <p:ph type="ftr" sz="quarter" idx="11"/>
          </p:nvPr>
        </p:nvSpPr>
        <p:spPr/>
        <p:txBody>
          <a:bodyPr/>
          <a:lstStyle/>
          <a:p>
            <a:r>
              <a:rPr lang="en-US" smtClean="0"/>
              <a:t>software metrics</a:t>
            </a:r>
            <a:endParaRPr lang="en-US"/>
          </a:p>
        </p:txBody>
      </p:sp>
      <p:sp>
        <p:nvSpPr>
          <p:cNvPr id="7" name="Slide Number Placeholder 6"/>
          <p:cNvSpPr>
            <a:spLocks noGrp="1"/>
          </p:cNvSpPr>
          <p:nvPr>
            <p:ph type="sldNum" sz="quarter" idx="12"/>
          </p:nvPr>
        </p:nvSpPr>
        <p:spPr/>
        <p:txBody>
          <a:bodyPr/>
          <a:lstStyle/>
          <a:p>
            <a:fld id="{139FE852-0CF2-42AB-BAE2-CBF361584768}" type="slidenum">
              <a:rPr lang="en-US" smtClean="0"/>
              <a:t>‹#›</a:t>
            </a:fld>
            <a:endParaRPr lang="en-US"/>
          </a:p>
        </p:txBody>
      </p:sp>
    </p:spTree>
    <p:extLst>
      <p:ext uri="{BB962C8B-B14F-4D97-AF65-F5344CB8AC3E}">
        <p14:creationId xmlns:p14="http://schemas.microsoft.com/office/powerpoint/2010/main" val="2632320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E8808E-BD3E-43CF-9E19-C3BAA494401A}" type="datetime1">
              <a:rPr lang="en-US" smtClean="0"/>
              <a:t>3/12/2024</a:t>
            </a:fld>
            <a:endParaRPr lang="en-US"/>
          </a:p>
        </p:txBody>
      </p:sp>
      <p:sp>
        <p:nvSpPr>
          <p:cNvPr id="8" name="Footer Placeholder 7"/>
          <p:cNvSpPr>
            <a:spLocks noGrp="1"/>
          </p:cNvSpPr>
          <p:nvPr>
            <p:ph type="ftr" sz="quarter" idx="11"/>
          </p:nvPr>
        </p:nvSpPr>
        <p:spPr/>
        <p:txBody>
          <a:bodyPr/>
          <a:lstStyle/>
          <a:p>
            <a:r>
              <a:rPr lang="en-US" smtClean="0"/>
              <a:t>software metrics</a:t>
            </a:r>
            <a:endParaRPr lang="en-US"/>
          </a:p>
        </p:txBody>
      </p:sp>
      <p:sp>
        <p:nvSpPr>
          <p:cNvPr id="9" name="Slide Number Placeholder 8"/>
          <p:cNvSpPr>
            <a:spLocks noGrp="1"/>
          </p:cNvSpPr>
          <p:nvPr>
            <p:ph type="sldNum" sz="quarter" idx="12"/>
          </p:nvPr>
        </p:nvSpPr>
        <p:spPr/>
        <p:txBody>
          <a:bodyPr/>
          <a:lstStyle/>
          <a:p>
            <a:fld id="{139FE852-0CF2-42AB-BAE2-CBF361584768}" type="slidenum">
              <a:rPr lang="en-US" smtClean="0"/>
              <a:t>‹#›</a:t>
            </a:fld>
            <a:endParaRPr lang="en-US"/>
          </a:p>
        </p:txBody>
      </p:sp>
    </p:spTree>
    <p:extLst>
      <p:ext uri="{BB962C8B-B14F-4D97-AF65-F5344CB8AC3E}">
        <p14:creationId xmlns:p14="http://schemas.microsoft.com/office/powerpoint/2010/main" val="3971693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91D1C3-3CDD-44BF-B611-E4F8B399B5DE}" type="datetime1">
              <a:rPr lang="en-US" smtClean="0"/>
              <a:t>3/12/2024</a:t>
            </a:fld>
            <a:endParaRPr lang="en-US"/>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a:t>
            </a:fld>
            <a:endParaRPr lang="en-US"/>
          </a:p>
        </p:txBody>
      </p:sp>
    </p:spTree>
    <p:extLst>
      <p:ext uri="{BB962C8B-B14F-4D97-AF65-F5344CB8AC3E}">
        <p14:creationId xmlns:p14="http://schemas.microsoft.com/office/powerpoint/2010/main" val="167170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875BB07-C78D-43C5-B5D8-85E27AC5E332}" type="datetime1">
              <a:rPr lang="en-US" smtClean="0"/>
              <a:t>3/12/2024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software metrics</a:t>
            </a:r>
            <a:endParaRPr lang="en-US"/>
          </a:p>
        </p:txBody>
      </p:sp>
      <p:sp>
        <p:nvSpPr>
          <p:cNvPr id="9" name="Slide Number Placeholder 8"/>
          <p:cNvSpPr>
            <a:spLocks noGrp="1"/>
          </p:cNvSpPr>
          <p:nvPr>
            <p:ph type="sldNum" sz="quarter" idx="12"/>
          </p:nvPr>
        </p:nvSpPr>
        <p:spPr/>
        <p:txBody>
          <a:bodyPr/>
          <a:lstStyle/>
          <a:p>
            <a:fld id="{139FE852-0CF2-42AB-BAE2-CBF361584768}" type="slidenum">
              <a:rPr lang="en-US" smtClean="0"/>
              <a:t>‹#›</a:t>
            </a:fld>
            <a:endParaRPr lang="en-US"/>
          </a:p>
        </p:txBody>
      </p:sp>
    </p:spTree>
    <p:extLst>
      <p:ext uri="{BB962C8B-B14F-4D97-AF65-F5344CB8AC3E}">
        <p14:creationId xmlns:p14="http://schemas.microsoft.com/office/powerpoint/2010/main" val="2274096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A77DB34-CE57-4DCE-9CF7-8CC73E59A18B}" type="datetime1">
              <a:rPr lang="en-US" smtClean="0"/>
              <a:t>3/12/2024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software metrics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39FE852-0CF2-42AB-BAE2-CBF361584768}" type="slidenum">
              <a:rPr lang="en-US" smtClean="0"/>
              <a:t>‹#›</a:t>
            </a:fld>
            <a:endParaRPr lang="en-US"/>
          </a:p>
        </p:txBody>
      </p:sp>
    </p:spTree>
    <p:extLst>
      <p:ext uri="{BB962C8B-B14F-4D97-AF65-F5344CB8AC3E}">
        <p14:creationId xmlns:p14="http://schemas.microsoft.com/office/powerpoint/2010/main" val="396614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7C412F7-A13C-47F7-A5B8-8DD428ADEE56}" type="datetime1">
              <a:rPr lang="en-US" smtClean="0"/>
              <a:t>3/12/2024</a:t>
            </a:fld>
            <a:endParaRPr lang="en-US"/>
          </a:p>
        </p:txBody>
      </p:sp>
      <p:sp>
        <p:nvSpPr>
          <p:cNvPr id="6" name="Footer Placeholder 5"/>
          <p:cNvSpPr>
            <a:spLocks noGrp="1"/>
          </p:cNvSpPr>
          <p:nvPr>
            <p:ph type="ftr" sz="quarter" idx="11"/>
          </p:nvPr>
        </p:nvSpPr>
        <p:spPr/>
        <p:txBody>
          <a:bodyPr/>
          <a:lstStyle/>
          <a:p>
            <a:r>
              <a:rPr lang="en-US" smtClean="0"/>
              <a:t>software metrics</a:t>
            </a:r>
            <a:endParaRPr lang="en-US"/>
          </a:p>
        </p:txBody>
      </p:sp>
      <p:sp>
        <p:nvSpPr>
          <p:cNvPr id="7" name="Slide Number Placeholder 6"/>
          <p:cNvSpPr>
            <a:spLocks noGrp="1"/>
          </p:cNvSpPr>
          <p:nvPr>
            <p:ph type="sldNum" sz="quarter" idx="12"/>
          </p:nvPr>
        </p:nvSpPr>
        <p:spPr/>
        <p:txBody>
          <a:bodyPr/>
          <a:lstStyle/>
          <a:p>
            <a:fld id="{139FE852-0CF2-42AB-BAE2-CBF361584768}" type="slidenum">
              <a:rPr lang="en-US" smtClean="0"/>
              <a:t>‹#›</a:t>
            </a:fld>
            <a:endParaRPr lang="en-US"/>
          </a:p>
        </p:txBody>
      </p:sp>
    </p:spTree>
    <p:extLst>
      <p:ext uri="{BB962C8B-B14F-4D97-AF65-F5344CB8AC3E}">
        <p14:creationId xmlns:p14="http://schemas.microsoft.com/office/powerpoint/2010/main" val="158410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AD7ECFF-02F9-4B3B-B3AC-341E9E2F418D}" type="datetime1">
              <a:rPr lang="en-US" smtClean="0"/>
              <a:t>3/12/2024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software metrics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39FE852-0CF2-42AB-BAE2-CBF36158476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6235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questionpro.com/blog/unipolar-likert-scale/"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interaction-design.org/literature/topics/customer-experience"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interaction-design.org/literature/topics/usability"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234260634"/>
              </p:ext>
            </p:extLst>
          </p:nvPr>
        </p:nvGraphicFramePr>
        <p:xfrm>
          <a:off x="138545" y="1399309"/>
          <a:ext cx="11693237"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sz="1200" smtClean="0">
                <a:solidFill>
                  <a:schemeClr val="bg1"/>
                </a:solidFill>
              </a:rPr>
              <a:t>software metrics</a:t>
            </a:r>
            <a:endParaRPr lang="en-US" sz="1200" dirty="0">
              <a:solidFill>
                <a:schemeClr val="bg1"/>
              </a:solidFill>
            </a:endParaRPr>
          </a:p>
        </p:txBody>
      </p:sp>
      <p:sp>
        <p:nvSpPr>
          <p:cNvPr id="5" name="Slide Number Placeholder 4"/>
          <p:cNvSpPr>
            <a:spLocks noGrp="1"/>
          </p:cNvSpPr>
          <p:nvPr>
            <p:ph type="sldNum" sz="quarter" idx="12"/>
          </p:nvPr>
        </p:nvSpPr>
        <p:spPr/>
        <p:txBody>
          <a:bodyPr/>
          <a:lstStyle/>
          <a:p>
            <a:fld id="{139FE852-0CF2-42AB-BAE2-CBF361584768}" type="slidenum">
              <a:rPr lang="en-US" smtClean="0"/>
              <a:t>1</a:t>
            </a:fld>
            <a:endParaRPr lang="en-US"/>
          </a:p>
        </p:txBody>
      </p:sp>
    </p:spTree>
    <p:extLst>
      <p:ext uri="{BB962C8B-B14F-4D97-AF65-F5344CB8AC3E}">
        <p14:creationId xmlns:p14="http://schemas.microsoft.com/office/powerpoint/2010/main" val="794766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b="1" dirty="0"/>
              <a:t>Biggest Information Technology </a:t>
            </a:r>
            <a:r>
              <a:rPr lang="en-US" b="1" dirty="0" smtClean="0"/>
              <a:t>Failures</a:t>
            </a:r>
            <a:endParaRPr lang="en-US" b="1" dirty="0"/>
          </a:p>
        </p:txBody>
      </p:sp>
      <p:sp>
        <p:nvSpPr>
          <p:cNvPr id="3" name="Content Placeholder 2"/>
          <p:cNvSpPr>
            <a:spLocks noGrp="1"/>
          </p:cNvSpPr>
          <p:nvPr>
            <p:ph idx="1"/>
          </p:nvPr>
        </p:nvSpPr>
        <p:spPr>
          <a:xfrm>
            <a:off x="1097280" y="1255043"/>
            <a:ext cx="10637520" cy="5021065"/>
          </a:xfrm>
        </p:spPr>
        <p:txBody>
          <a:bodyPr>
            <a:normAutofit lnSpcReduction="10000"/>
          </a:bodyPr>
          <a:lstStyle/>
          <a:p>
            <a:pPr>
              <a:buFont typeface="Wingdings" panose="05000000000000000000" pitchFamily="2" charset="2"/>
              <a:buChar char="q"/>
            </a:pPr>
            <a:r>
              <a:rPr lang="en-US" sz="2800" b="1" dirty="0" smtClean="0"/>
              <a:t>A </a:t>
            </a:r>
            <a:r>
              <a:rPr lang="en-US" sz="2800" b="1" dirty="0"/>
              <a:t>large drug </a:t>
            </a:r>
            <a:r>
              <a:rPr lang="en-US" sz="2800" b="1" dirty="0" smtClean="0"/>
              <a:t>wholesaler </a:t>
            </a:r>
            <a:r>
              <a:rPr lang="en-US" sz="2800" b="1" dirty="0"/>
              <a:t>failed large implementation of </a:t>
            </a:r>
            <a:r>
              <a:rPr lang="en-US" sz="2800" b="1" dirty="0" smtClean="0"/>
              <a:t>ERP</a:t>
            </a:r>
          </a:p>
          <a:p>
            <a:pPr lvl="2">
              <a:buFont typeface="Wingdings" panose="05000000000000000000" pitchFamily="2" charset="2"/>
              <a:buChar char="q"/>
            </a:pPr>
            <a:r>
              <a:rPr lang="en-US" sz="2800" dirty="0"/>
              <a:t>In the early 90s, FoxMeyer, a healthcare service </a:t>
            </a:r>
            <a:r>
              <a:rPr lang="en-US" sz="2800" dirty="0" smtClean="0"/>
              <a:t>company</a:t>
            </a:r>
            <a:r>
              <a:rPr lang="en-US" sz="2800" dirty="0"/>
              <a:t>.</a:t>
            </a:r>
            <a:r>
              <a:rPr lang="en-US" sz="2800" dirty="0" smtClean="0"/>
              <a:t> The </a:t>
            </a:r>
            <a:r>
              <a:rPr lang="en-US" sz="2800" dirty="0"/>
              <a:t>IT system, a multi-million dollar project, was the first of its kind launched in the pharmaceutical industry. The implementation cost for </a:t>
            </a:r>
            <a:r>
              <a:rPr lang="en-US" sz="2800" dirty="0" smtClean="0"/>
              <a:t>was </a:t>
            </a:r>
            <a:r>
              <a:rPr lang="en-US" sz="2800" dirty="0"/>
              <a:t>budgeted at $65 </a:t>
            </a:r>
            <a:r>
              <a:rPr lang="en-US" sz="2800" dirty="0" smtClean="0"/>
              <a:t>million. This </a:t>
            </a:r>
            <a:r>
              <a:rPr lang="en-US" sz="2800" dirty="0"/>
              <a:t>failure was the result of poor planning and implementation</a:t>
            </a:r>
            <a:r>
              <a:rPr lang="en-US" sz="2800" dirty="0" smtClean="0"/>
              <a:t>.</a:t>
            </a:r>
          </a:p>
          <a:p>
            <a:pPr lvl="5">
              <a:buFont typeface="Wingdings" panose="05000000000000000000" pitchFamily="2" charset="2"/>
              <a:buChar char="q"/>
            </a:pPr>
            <a:r>
              <a:rPr lang="en-US" sz="2800" dirty="0"/>
              <a:t>No restructuring of the business process</a:t>
            </a:r>
          </a:p>
          <a:p>
            <a:pPr lvl="5">
              <a:buFont typeface="Wingdings" panose="05000000000000000000" pitchFamily="2" charset="2"/>
              <a:buChar char="q"/>
            </a:pPr>
            <a:r>
              <a:rPr lang="en-US" sz="2800" dirty="0"/>
              <a:t>Insufficient testing</a:t>
            </a:r>
          </a:p>
          <a:p>
            <a:pPr lvl="5">
              <a:buFont typeface="Wingdings" panose="05000000000000000000" pitchFamily="2" charset="2"/>
              <a:buChar char="q"/>
            </a:pPr>
            <a:r>
              <a:rPr lang="en-US" sz="2800" dirty="0"/>
              <a:t>Overly ambitious project scope</a:t>
            </a:r>
          </a:p>
          <a:p>
            <a:pPr lvl="5">
              <a:buFont typeface="Wingdings" panose="05000000000000000000" pitchFamily="2" charset="2"/>
              <a:buChar char="q"/>
            </a:pPr>
            <a:r>
              <a:rPr lang="en-US" sz="2800" dirty="0"/>
              <a:t>Dominance of IT specialists’ own interest</a:t>
            </a:r>
          </a:p>
          <a:p>
            <a:pPr lvl="5">
              <a:buFont typeface="Wingdings" panose="05000000000000000000" pitchFamily="2" charset="2"/>
              <a:buChar char="q"/>
            </a:pPr>
            <a:r>
              <a:rPr lang="en-US" sz="2800" dirty="0"/>
              <a:t>Poor management support</a:t>
            </a:r>
          </a:p>
          <a:p>
            <a:pPr lvl="5">
              <a:buFont typeface="Wingdings" panose="05000000000000000000" pitchFamily="2" charset="2"/>
              <a:buChar char="q"/>
            </a:pPr>
            <a:r>
              <a:rPr lang="en-US" sz="2800" dirty="0"/>
              <a:t>Lack of end-user cooperation</a:t>
            </a:r>
          </a:p>
          <a:p>
            <a:pPr marL="0" indent="0">
              <a:buNone/>
            </a:pPr>
            <a:endParaRPr lang="en-US" sz="2800" b="1"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10</a:t>
            </a:fld>
            <a:endParaRPr lang="en-US"/>
          </a:p>
        </p:txBody>
      </p:sp>
    </p:spTree>
    <p:extLst>
      <p:ext uri="{BB962C8B-B14F-4D97-AF65-F5344CB8AC3E}">
        <p14:creationId xmlns:p14="http://schemas.microsoft.com/office/powerpoint/2010/main" val="1584257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b="1" dirty="0"/>
              <a:t>Biggest Information Technology </a:t>
            </a:r>
            <a:r>
              <a:rPr lang="en-US" b="1" dirty="0" smtClean="0"/>
              <a:t>Failures</a:t>
            </a:r>
            <a:endParaRPr lang="en-US" b="1" dirty="0"/>
          </a:p>
        </p:txBody>
      </p:sp>
      <p:sp>
        <p:nvSpPr>
          <p:cNvPr id="3" name="Content Placeholder 2"/>
          <p:cNvSpPr>
            <a:spLocks noGrp="1"/>
          </p:cNvSpPr>
          <p:nvPr>
            <p:ph idx="1"/>
          </p:nvPr>
        </p:nvSpPr>
        <p:spPr>
          <a:xfrm>
            <a:off x="1097280" y="1255043"/>
            <a:ext cx="10637520" cy="5021065"/>
          </a:xfrm>
        </p:spPr>
        <p:txBody>
          <a:bodyPr>
            <a:normAutofit/>
          </a:bodyPr>
          <a:lstStyle/>
          <a:p>
            <a:pPr>
              <a:buFont typeface="Wingdings" panose="05000000000000000000" pitchFamily="2" charset="2"/>
              <a:buChar char="q"/>
            </a:pPr>
            <a:endParaRPr lang="en-US" sz="2800" b="1" dirty="0" smtClean="0"/>
          </a:p>
          <a:p>
            <a:pPr>
              <a:buFont typeface="Wingdings" panose="05000000000000000000" pitchFamily="2" charset="2"/>
              <a:buChar char="q"/>
            </a:pPr>
            <a:r>
              <a:rPr lang="en-US" sz="2800" b="1" dirty="0" smtClean="0"/>
              <a:t>A </a:t>
            </a:r>
            <a:r>
              <a:rPr lang="en-US" sz="2800" b="1" dirty="0"/>
              <a:t>$2 billion air traffic control system failed due to insufficient computer </a:t>
            </a:r>
            <a:r>
              <a:rPr lang="en-US" sz="2800" b="1" dirty="0" smtClean="0"/>
              <a:t>memory</a:t>
            </a:r>
          </a:p>
          <a:p>
            <a:pPr lvl="3">
              <a:buFont typeface="Wingdings" panose="05000000000000000000" pitchFamily="2" charset="2"/>
              <a:buChar char="q"/>
            </a:pPr>
            <a:r>
              <a:rPr lang="en-US" sz="2200" dirty="0"/>
              <a:t>The $2.4 billion system, made by Lockheed Martin </a:t>
            </a:r>
            <a:r>
              <a:rPr lang="en-US" sz="2200" dirty="0" smtClean="0"/>
              <a:t>Corp</a:t>
            </a:r>
            <a:endParaRPr lang="en-US" sz="2200" b="1" dirty="0"/>
          </a:p>
          <a:p>
            <a:pPr lvl="3">
              <a:buFont typeface="Wingdings" panose="05000000000000000000" pitchFamily="2" charset="2"/>
              <a:buChar char="q"/>
            </a:pPr>
            <a:r>
              <a:rPr lang="en-US" sz="2200" dirty="0"/>
              <a:t>On April 30, 2014, hundreds of LAX flights were delayed or canceled because all computers in the airport crashed due to a bug in the </a:t>
            </a:r>
            <a:r>
              <a:rPr lang="en-US" sz="2200" dirty="0" err="1"/>
              <a:t>En</a:t>
            </a:r>
            <a:r>
              <a:rPr lang="en-US" sz="2200" dirty="0"/>
              <a:t> Route Automation Modernization (ERAM) system.</a:t>
            </a:r>
          </a:p>
          <a:p>
            <a:pPr marL="0" indent="0">
              <a:buNone/>
            </a:pPr>
            <a:endParaRPr lang="en-US" sz="2800" b="1"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11</a:t>
            </a:fld>
            <a:endParaRPr lang="en-US"/>
          </a:p>
        </p:txBody>
      </p:sp>
    </p:spTree>
    <p:extLst>
      <p:ext uri="{BB962C8B-B14F-4D97-AF65-F5344CB8AC3E}">
        <p14:creationId xmlns:p14="http://schemas.microsoft.com/office/powerpoint/2010/main" val="3037893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b="1" dirty="0"/>
              <a:t>Biggest Information Technology </a:t>
            </a:r>
            <a:r>
              <a:rPr lang="en-US" b="1" dirty="0" smtClean="0"/>
              <a:t>Failures</a:t>
            </a:r>
            <a:endParaRPr lang="en-US" b="1" dirty="0"/>
          </a:p>
        </p:txBody>
      </p:sp>
      <p:sp>
        <p:nvSpPr>
          <p:cNvPr id="3" name="Content Placeholder 2"/>
          <p:cNvSpPr>
            <a:spLocks noGrp="1"/>
          </p:cNvSpPr>
          <p:nvPr>
            <p:ph idx="1"/>
          </p:nvPr>
        </p:nvSpPr>
        <p:spPr>
          <a:xfrm>
            <a:off x="1097280" y="1255043"/>
            <a:ext cx="10637520" cy="5021065"/>
          </a:xfrm>
        </p:spPr>
        <p:txBody>
          <a:bodyPr>
            <a:normAutofit/>
          </a:bodyPr>
          <a:lstStyle/>
          <a:p>
            <a:pPr>
              <a:buFont typeface="Wingdings" panose="05000000000000000000" pitchFamily="2" charset="2"/>
              <a:buChar char="q"/>
            </a:pPr>
            <a:endParaRPr lang="en-US" sz="2800" b="1" dirty="0" smtClean="0"/>
          </a:p>
          <a:p>
            <a:pPr marL="0" indent="0">
              <a:buNone/>
            </a:pPr>
            <a:endParaRPr lang="en-US" sz="2800" b="1"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12</a:t>
            </a:fld>
            <a:endParaRPr lang="en-US"/>
          </a:p>
        </p:txBody>
      </p:sp>
      <p:pic>
        <p:nvPicPr>
          <p:cNvPr id="6" name="Picture 5"/>
          <p:cNvPicPr>
            <a:picLocks noChangeAspect="1"/>
          </p:cNvPicPr>
          <p:nvPr/>
        </p:nvPicPr>
        <p:blipFill>
          <a:blip r:embed="rId3"/>
          <a:stretch>
            <a:fillRect/>
          </a:stretch>
        </p:blipFill>
        <p:spPr>
          <a:xfrm>
            <a:off x="1246909" y="1255042"/>
            <a:ext cx="9767455" cy="4779045"/>
          </a:xfrm>
          <a:prstGeom prst="rect">
            <a:avLst/>
          </a:prstGeom>
        </p:spPr>
      </p:pic>
    </p:spTree>
    <p:extLst>
      <p:ext uri="{BB962C8B-B14F-4D97-AF65-F5344CB8AC3E}">
        <p14:creationId xmlns:p14="http://schemas.microsoft.com/office/powerpoint/2010/main" val="4084458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b="1" dirty="0"/>
              <a:t>Biggest Information Technology </a:t>
            </a:r>
            <a:r>
              <a:rPr lang="en-US" b="1" dirty="0" smtClean="0"/>
              <a:t>Failures</a:t>
            </a:r>
            <a:endParaRPr lang="en-US" b="1" dirty="0"/>
          </a:p>
        </p:txBody>
      </p:sp>
      <p:sp>
        <p:nvSpPr>
          <p:cNvPr id="3" name="Content Placeholder 2"/>
          <p:cNvSpPr>
            <a:spLocks noGrp="1"/>
          </p:cNvSpPr>
          <p:nvPr>
            <p:ph idx="1"/>
          </p:nvPr>
        </p:nvSpPr>
        <p:spPr>
          <a:xfrm>
            <a:off x="1097280" y="1255043"/>
            <a:ext cx="10637520" cy="5021065"/>
          </a:xfrm>
        </p:spPr>
        <p:txBody>
          <a:bodyPr>
            <a:normAutofit/>
          </a:bodyPr>
          <a:lstStyle/>
          <a:p>
            <a:pPr>
              <a:buFont typeface="Wingdings" panose="05000000000000000000" pitchFamily="2" charset="2"/>
              <a:buChar char="q"/>
            </a:pPr>
            <a:endParaRPr lang="en-US" sz="2800" b="1" dirty="0" smtClean="0"/>
          </a:p>
          <a:p>
            <a:pPr>
              <a:buFont typeface="Wingdings" panose="05000000000000000000" pitchFamily="2" charset="2"/>
              <a:buChar char="q"/>
            </a:pPr>
            <a:r>
              <a:rPr lang="en-US" sz="2800" b="1" dirty="0"/>
              <a:t>The Ariane 5 launch became one of the biggest information technology failure</a:t>
            </a:r>
          </a:p>
          <a:p>
            <a:pPr lvl="3">
              <a:buFont typeface="Wingdings" panose="05000000000000000000" pitchFamily="2" charset="2"/>
              <a:buChar char="q"/>
            </a:pPr>
            <a:r>
              <a:rPr lang="en-US" sz="2800" dirty="0" smtClean="0"/>
              <a:t>the </a:t>
            </a:r>
            <a:r>
              <a:rPr lang="en-US" sz="2800" dirty="0"/>
              <a:t>rocket exploded, burst into a million pieces, and crashed into the open field. </a:t>
            </a:r>
            <a:endParaRPr lang="en-US" sz="2800" dirty="0" smtClean="0"/>
          </a:p>
          <a:p>
            <a:pPr lvl="3">
              <a:buFont typeface="Wingdings" panose="05000000000000000000" pitchFamily="2" charset="2"/>
              <a:buChar char="q"/>
            </a:pPr>
            <a:r>
              <a:rPr lang="en-US" sz="2800" dirty="0" smtClean="0"/>
              <a:t>The </a:t>
            </a:r>
            <a:r>
              <a:rPr lang="en-US" sz="2800" dirty="0"/>
              <a:t>failure lead to an extra cost of $370 million and turned a large, potentially innovative project into burning little pieces of dust.</a:t>
            </a:r>
            <a:endParaRPr lang="en-US" sz="2800" b="1"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13</a:t>
            </a:fld>
            <a:endParaRPr lang="en-US"/>
          </a:p>
        </p:txBody>
      </p:sp>
    </p:spTree>
    <p:extLst>
      <p:ext uri="{BB962C8B-B14F-4D97-AF65-F5344CB8AC3E}">
        <p14:creationId xmlns:p14="http://schemas.microsoft.com/office/powerpoint/2010/main" val="2626747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b="1" dirty="0"/>
              <a:t>Biggest Information Technology </a:t>
            </a:r>
            <a:r>
              <a:rPr lang="en-US" b="1" dirty="0" smtClean="0"/>
              <a:t>Failures</a:t>
            </a:r>
            <a:endParaRPr lang="en-US" b="1" dirty="0"/>
          </a:p>
        </p:txBody>
      </p:sp>
      <p:pic>
        <p:nvPicPr>
          <p:cNvPr id="6" name="Content Placeholder 5"/>
          <p:cNvPicPr>
            <a:picLocks noGrp="1" noChangeAspect="1"/>
          </p:cNvPicPr>
          <p:nvPr>
            <p:ph idx="1"/>
          </p:nvPr>
        </p:nvPicPr>
        <p:blipFill>
          <a:blip r:embed="rId3"/>
          <a:stretch>
            <a:fillRect/>
          </a:stretch>
        </p:blipFill>
        <p:spPr>
          <a:xfrm>
            <a:off x="692727" y="1255045"/>
            <a:ext cx="10761359" cy="5034919"/>
          </a:xfrm>
          <a:prstGeom prst="rect">
            <a:avLst/>
          </a:prstGeom>
        </p:spPr>
      </p:pic>
      <p:sp>
        <p:nvSpPr>
          <p:cNvPr id="4" name="Footer Placeholder 3"/>
          <p:cNvSpPr>
            <a:spLocks noGrp="1"/>
          </p:cNvSpPr>
          <p:nvPr>
            <p:ph type="ftr" sz="quarter" idx="11"/>
          </p:nvPr>
        </p:nvSpPr>
        <p:spPr/>
        <p:txBody>
          <a:bodyPr/>
          <a:lstStyle/>
          <a:p>
            <a:r>
              <a:rPr lang="en-US" dirty="0" smtClean="0"/>
              <a:t>software metrics</a:t>
            </a:r>
            <a:endParaRPr lang="en-US" dirty="0"/>
          </a:p>
        </p:txBody>
      </p:sp>
      <p:sp>
        <p:nvSpPr>
          <p:cNvPr id="5" name="Slide Number Placeholder 4"/>
          <p:cNvSpPr>
            <a:spLocks noGrp="1"/>
          </p:cNvSpPr>
          <p:nvPr>
            <p:ph type="sldNum" sz="quarter" idx="12"/>
          </p:nvPr>
        </p:nvSpPr>
        <p:spPr/>
        <p:txBody>
          <a:bodyPr/>
          <a:lstStyle/>
          <a:p>
            <a:fld id="{139FE852-0CF2-42AB-BAE2-CBF361584768}" type="slidenum">
              <a:rPr lang="en-US" smtClean="0"/>
              <a:t>14</a:t>
            </a:fld>
            <a:endParaRPr lang="en-US"/>
          </a:p>
        </p:txBody>
      </p:sp>
    </p:spTree>
    <p:extLst>
      <p:ext uri="{BB962C8B-B14F-4D97-AF65-F5344CB8AC3E}">
        <p14:creationId xmlns:p14="http://schemas.microsoft.com/office/powerpoint/2010/main" val="198864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en-US" dirty="0" smtClean="0"/>
              <a:t>Motivation for Metrics</a:t>
            </a:r>
          </a:p>
        </p:txBody>
      </p:sp>
      <p:sp>
        <p:nvSpPr>
          <p:cNvPr id="174083" name="Rectangle 3"/>
          <p:cNvSpPr>
            <a:spLocks noGrp="1" noChangeArrowheads="1"/>
          </p:cNvSpPr>
          <p:nvPr>
            <p:ph type="body" idx="1"/>
          </p:nvPr>
        </p:nvSpPr>
        <p:spPr/>
        <p:txBody>
          <a:bodyPr>
            <a:normAutofit/>
          </a:bodyPr>
          <a:lstStyle/>
          <a:p>
            <a:pPr>
              <a:lnSpc>
                <a:spcPct val="80000"/>
              </a:lnSpc>
              <a:buFont typeface="Wingdings" panose="05000000000000000000" pitchFamily="2" charset="2"/>
              <a:buChar char="q"/>
            </a:pPr>
            <a:r>
              <a:rPr lang="en-US" altLang="en-US" sz="2800" dirty="0"/>
              <a:t>Estimate the cost &amp; schedule of future </a:t>
            </a:r>
            <a:r>
              <a:rPr lang="en-US" altLang="en-US" sz="2800" dirty="0" smtClean="0"/>
              <a:t>projects</a:t>
            </a:r>
            <a:endParaRPr lang="en-US" altLang="en-US" sz="2800" dirty="0"/>
          </a:p>
          <a:p>
            <a:pPr>
              <a:lnSpc>
                <a:spcPct val="80000"/>
              </a:lnSpc>
              <a:buFont typeface="Wingdings" panose="05000000000000000000" pitchFamily="2" charset="2"/>
              <a:buChar char="q"/>
            </a:pPr>
            <a:r>
              <a:rPr lang="en-US" altLang="en-US" sz="2800" dirty="0"/>
              <a:t>Evaluate the productivity impacts of new tools and </a:t>
            </a:r>
            <a:r>
              <a:rPr lang="en-US" altLang="en-US" sz="2800" dirty="0" smtClean="0"/>
              <a:t>techniques</a:t>
            </a:r>
            <a:endParaRPr lang="en-US" altLang="en-US" sz="2800" dirty="0"/>
          </a:p>
          <a:p>
            <a:pPr>
              <a:lnSpc>
                <a:spcPct val="80000"/>
              </a:lnSpc>
              <a:buFont typeface="Wingdings" panose="05000000000000000000" pitchFamily="2" charset="2"/>
              <a:buChar char="q"/>
            </a:pPr>
            <a:r>
              <a:rPr lang="en-US" altLang="en-US" sz="2800" dirty="0"/>
              <a:t>Establish productivity trends over </a:t>
            </a:r>
            <a:r>
              <a:rPr lang="en-US" altLang="en-US" sz="2800" dirty="0" smtClean="0"/>
              <a:t>time</a:t>
            </a:r>
            <a:endParaRPr lang="en-US" altLang="en-US" sz="2800" dirty="0"/>
          </a:p>
          <a:p>
            <a:pPr>
              <a:lnSpc>
                <a:spcPct val="80000"/>
              </a:lnSpc>
              <a:buFont typeface="Wingdings" panose="05000000000000000000" pitchFamily="2" charset="2"/>
              <a:buChar char="q"/>
            </a:pPr>
            <a:r>
              <a:rPr lang="en-US" altLang="en-US" sz="2800" dirty="0"/>
              <a:t>Improve software </a:t>
            </a:r>
            <a:r>
              <a:rPr lang="en-US" altLang="en-US" sz="2800" dirty="0" smtClean="0"/>
              <a:t>quality</a:t>
            </a:r>
            <a:endParaRPr lang="en-US" altLang="en-US" sz="2800" dirty="0"/>
          </a:p>
          <a:p>
            <a:pPr>
              <a:lnSpc>
                <a:spcPct val="80000"/>
              </a:lnSpc>
              <a:buFont typeface="Wingdings" panose="05000000000000000000" pitchFamily="2" charset="2"/>
              <a:buChar char="q"/>
            </a:pPr>
            <a:r>
              <a:rPr lang="en-US" altLang="en-US" sz="2800" dirty="0"/>
              <a:t>Forecast future staffing </a:t>
            </a:r>
            <a:r>
              <a:rPr lang="en-US" altLang="en-US" sz="2800" dirty="0" smtClean="0"/>
              <a:t>needs</a:t>
            </a:r>
            <a:endParaRPr lang="en-US" altLang="en-US" sz="2800" dirty="0"/>
          </a:p>
          <a:p>
            <a:pPr>
              <a:lnSpc>
                <a:spcPct val="80000"/>
              </a:lnSpc>
              <a:buFont typeface="Wingdings" panose="05000000000000000000" pitchFamily="2" charset="2"/>
              <a:buChar char="q"/>
            </a:pPr>
            <a:r>
              <a:rPr lang="en-US" altLang="en-US" sz="2800" dirty="0"/>
              <a:t>Anticipate and reduce future maintenance needs</a:t>
            </a:r>
          </a:p>
          <a:p>
            <a:pPr>
              <a:lnSpc>
                <a:spcPct val="80000"/>
              </a:lnSpc>
            </a:pPr>
            <a:endParaRPr lang="en-US" altLang="en-US" sz="2400" dirty="0"/>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3" name="Slide Number Placeholder 2"/>
          <p:cNvSpPr>
            <a:spLocks noGrp="1"/>
          </p:cNvSpPr>
          <p:nvPr>
            <p:ph type="sldNum" sz="quarter" idx="12"/>
          </p:nvPr>
        </p:nvSpPr>
        <p:spPr/>
        <p:txBody>
          <a:bodyPr/>
          <a:lstStyle/>
          <a:p>
            <a:fld id="{139FE852-0CF2-42AB-BAE2-CBF361584768}" type="slidenum">
              <a:rPr lang="en-US" smtClean="0"/>
              <a:t>15</a:t>
            </a:fld>
            <a:endParaRPr lang="en-US"/>
          </a:p>
        </p:txBody>
      </p:sp>
    </p:spTree>
    <p:extLst>
      <p:ext uri="{BB962C8B-B14F-4D97-AF65-F5344CB8AC3E}">
        <p14:creationId xmlns:p14="http://schemas.microsoft.com/office/powerpoint/2010/main" val="4036230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r>
              <a:rPr lang="en-US" altLang="en-US" dirty="0" smtClean="0"/>
              <a:t>What is Software </a:t>
            </a:r>
            <a:r>
              <a:rPr lang="en-US" altLang="en-US" i="1" dirty="0" smtClean="0"/>
              <a:t>Metric</a:t>
            </a:r>
            <a:endParaRPr lang="en-US" altLang="en-US" dirty="0" smtClean="0"/>
          </a:p>
        </p:txBody>
      </p:sp>
      <p:sp>
        <p:nvSpPr>
          <p:cNvPr id="15363" name="Rectangle 5"/>
          <p:cNvSpPr>
            <a:spLocks noGrp="1" noChangeArrowheads="1"/>
          </p:cNvSpPr>
          <p:nvPr>
            <p:ph type="body" idx="1"/>
          </p:nvPr>
        </p:nvSpPr>
        <p:spPr/>
        <p:txBody>
          <a:bodyPr>
            <a:normAutofit/>
          </a:bodyPr>
          <a:lstStyle/>
          <a:p>
            <a:pPr>
              <a:buFont typeface="Wingdings" panose="05000000000000000000" pitchFamily="2" charset="2"/>
              <a:buChar char="q"/>
            </a:pPr>
            <a:r>
              <a:rPr lang="en-US" sz="2800" dirty="0"/>
              <a:t>A </a:t>
            </a:r>
            <a:r>
              <a:rPr lang="en-US" sz="2800" b="1" dirty="0"/>
              <a:t>software metric</a:t>
            </a:r>
            <a:r>
              <a:rPr lang="en-US" sz="2800" dirty="0"/>
              <a:t> is a standard of measure of a degree to which a software system or process possesses some property. </a:t>
            </a:r>
            <a:endParaRPr lang="en-US" sz="2800" dirty="0" smtClean="0"/>
          </a:p>
          <a:p>
            <a:pPr>
              <a:buFont typeface="Wingdings" panose="05000000000000000000" pitchFamily="2" charset="2"/>
              <a:buChar char="q"/>
            </a:pPr>
            <a:r>
              <a:rPr lang="en-US" sz="2800" dirty="0" smtClean="0"/>
              <a:t>Even </a:t>
            </a:r>
            <a:r>
              <a:rPr lang="en-US" sz="2800" dirty="0"/>
              <a:t>if a metric is not a measurement (metrics are functions, while measurements are the numbers obtained by the application of metrics</a:t>
            </a:r>
            <a:r>
              <a:rPr lang="en-US" sz="2800" dirty="0" smtClean="0"/>
              <a:t>),</a:t>
            </a:r>
            <a:endParaRPr lang="en-US" altLang="en-US" sz="2800" i="1" dirty="0" smtClean="0"/>
          </a:p>
          <a:p>
            <a:pPr eaLnBrk="1" hangingPunct="1">
              <a:lnSpc>
                <a:spcPct val="90000"/>
              </a:lnSpc>
            </a:pPr>
            <a:endParaRPr lang="en-US" altLang="en-US" sz="2800" dirty="0"/>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3" name="Slide Number Placeholder 2"/>
          <p:cNvSpPr>
            <a:spLocks noGrp="1"/>
          </p:cNvSpPr>
          <p:nvPr>
            <p:ph type="sldNum" sz="quarter" idx="12"/>
          </p:nvPr>
        </p:nvSpPr>
        <p:spPr/>
        <p:txBody>
          <a:bodyPr/>
          <a:lstStyle/>
          <a:p>
            <a:fld id="{139FE852-0CF2-42AB-BAE2-CBF361584768}" type="slidenum">
              <a:rPr lang="en-US" smtClean="0"/>
              <a:t>16</a:t>
            </a:fld>
            <a:endParaRPr lang="en-US"/>
          </a:p>
        </p:txBody>
      </p:sp>
    </p:spTree>
    <p:extLst>
      <p:ext uri="{BB962C8B-B14F-4D97-AF65-F5344CB8AC3E}">
        <p14:creationId xmlns:p14="http://schemas.microsoft.com/office/powerpoint/2010/main" val="3170821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altLang="en-US" sz="2800" i="1" dirty="0"/>
              <a:t>Metric</a:t>
            </a:r>
            <a:r>
              <a:rPr lang="en-US" altLang="en-US" sz="2800" dirty="0"/>
              <a:t> - quantitative measure of degree to which a system, component or process possesses a given attribute.  </a:t>
            </a:r>
            <a:r>
              <a:rPr lang="en-US" altLang="en-US" sz="2800" dirty="0" smtClean="0"/>
              <a:t>“</a:t>
            </a:r>
            <a:r>
              <a:rPr lang="en-US" altLang="en-US" sz="2800" dirty="0"/>
              <a:t>A handle or guess about a given attribute.”</a:t>
            </a:r>
          </a:p>
          <a:p>
            <a:pPr lvl="1"/>
            <a:r>
              <a:rPr lang="en-US" altLang="en-US" sz="2400" dirty="0">
                <a:ea typeface="ＭＳ Ｐゴシック" panose="020B0600070205080204" pitchFamily="34" charset="-128"/>
              </a:rPr>
              <a:t>E.g., Number of errors found per person hours expended</a:t>
            </a:r>
          </a:p>
          <a:p>
            <a:endParaRPr lang="en-US" altLang="en-US" sz="2800" i="1" dirty="0" smtClean="0"/>
          </a:p>
          <a:p>
            <a:pPr>
              <a:buFont typeface="Wingdings" panose="05000000000000000000" pitchFamily="2" charset="2"/>
              <a:buChar char="q"/>
            </a:pPr>
            <a:r>
              <a:rPr lang="en-US" altLang="en-US" sz="2800" i="1" dirty="0" smtClean="0"/>
              <a:t>Measure</a:t>
            </a:r>
            <a:r>
              <a:rPr lang="en-US" altLang="en-US" sz="2800" dirty="0" smtClean="0"/>
              <a:t> </a:t>
            </a:r>
            <a:r>
              <a:rPr lang="en-US" altLang="en-US" sz="2800" dirty="0"/>
              <a:t>- quantitative indication of extent, amount, dimension, capacity, or size of some attribute of a product or process.</a:t>
            </a:r>
          </a:p>
          <a:p>
            <a:pPr lvl="1"/>
            <a:r>
              <a:rPr lang="en-US" altLang="en-US" sz="2400" dirty="0">
                <a:ea typeface="ＭＳ Ｐゴシック" panose="020B0600070205080204" pitchFamily="34" charset="-128"/>
              </a:rPr>
              <a:t>E.g., Number of errors</a:t>
            </a:r>
          </a:p>
          <a:p>
            <a:endParaRPr lang="en-US"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17</a:t>
            </a:fld>
            <a:endParaRPr lang="en-US"/>
          </a:p>
        </p:txBody>
      </p:sp>
    </p:spTree>
    <p:extLst>
      <p:ext uri="{BB962C8B-B14F-4D97-AF65-F5344CB8AC3E}">
        <p14:creationId xmlns:p14="http://schemas.microsoft.com/office/powerpoint/2010/main" val="3852485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q"/>
            </a:pPr>
            <a:r>
              <a:rPr lang="en-US" sz="3000" dirty="0"/>
              <a:t>Software metrics is a standard of measure that contains many activities which involve </a:t>
            </a:r>
            <a:r>
              <a:rPr lang="en-US" sz="3000" dirty="0" smtClean="0"/>
              <a:t>some degree </a:t>
            </a:r>
            <a:r>
              <a:rPr lang="en-US" sz="3000" dirty="0"/>
              <a:t>of measurement</a:t>
            </a:r>
            <a:r>
              <a:rPr lang="en-US" sz="3000" dirty="0" smtClean="0"/>
              <a:t>.</a:t>
            </a:r>
          </a:p>
          <a:p>
            <a:pPr>
              <a:buFont typeface="Wingdings" panose="05000000000000000000" pitchFamily="2" charset="2"/>
              <a:buChar char="q"/>
            </a:pPr>
            <a:r>
              <a:rPr lang="en-US" sz="3000" dirty="0" smtClean="0"/>
              <a:t> </a:t>
            </a:r>
            <a:r>
              <a:rPr lang="en-US" sz="3000" dirty="0"/>
              <a:t>It can be classified into three categories: </a:t>
            </a:r>
          </a:p>
          <a:p>
            <a:pPr lvl="3">
              <a:buFont typeface="Wingdings" panose="05000000000000000000" pitchFamily="2" charset="2"/>
              <a:buChar char="q"/>
            </a:pPr>
            <a:r>
              <a:rPr lang="en-US" sz="3000" dirty="0" smtClean="0"/>
              <a:t>product </a:t>
            </a:r>
            <a:r>
              <a:rPr lang="en-US" sz="3000" dirty="0"/>
              <a:t>metrics, </a:t>
            </a:r>
          </a:p>
          <a:p>
            <a:pPr lvl="3">
              <a:buFont typeface="Wingdings" panose="05000000000000000000" pitchFamily="2" charset="2"/>
              <a:buChar char="q"/>
            </a:pPr>
            <a:r>
              <a:rPr lang="en-US" sz="3000" dirty="0" smtClean="0"/>
              <a:t>process metrics</a:t>
            </a:r>
            <a:r>
              <a:rPr lang="en-US" sz="3000" dirty="0"/>
              <a:t>, and </a:t>
            </a:r>
          </a:p>
          <a:p>
            <a:pPr lvl="3">
              <a:buFont typeface="Wingdings" panose="05000000000000000000" pitchFamily="2" charset="2"/>
              <a:buChar char="q"/>
            </a:pPr>
            <a:r>
              <a:rPr lang="en-US" sz="3000" dirty="0" smtClean="0"/>
              <a:t>project </a:t>
            </a:r>
            <a:r>
              <a:rPr lang="en-US" sz="3000" dirty="0"/>
              <a:t>metrics. </a:t>
            </a:r>
          </a:p>
          <a:p>
            <a:pPr>
              <a:buFont typeface="Wingdings" panose="05000000000000000000" pitchFamily="2" charset="2"/>
              <a:buChar char="q"/>
            </a:pPr>
            <a:r>
              <a:rPr lang="en-US" sz="3400" dirty="0" smtClean="0"/>
              <a:t>But Some </a:t>
            </a:r>
            <a:r>
              <a:rPr lang="en-US" sz="3400" dirty="0"/>
              <a:t>metrics belong to multiple categories. For example, the in-process quality metrics of a project are both process metrics and project metrics.</a:t>
            </a:r>
            <a:br>
              <a:rPr lang="en-US" sz="3400" dirty="0"/>
            </a:br>
            <a:endParaRPr lang="en-US" sz="3400"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18</a:t>
            </a:fld>
            <a:endParaRPr lang="en-US"/>
          </a:p>
        </p:txBody>
      </p:sp>
    </p:spTree>
    <p:extLst>
      <p:ext uri="{BB962C8B-B14F-4D97-AF65-F5344CB8AC3E}">
        <p14:creationId xmlns:p14="http://schemas.microsoft.com/office/powerpoint/2010/main" val="2808020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800" b="1" dirty="0" smtClean="0"/>
              <a:t>Product </a:t>
            </a:r>
            <a:r>
              <a:rPr lang="en-US" sz="2800" b="1" dirty="0"/>
              <a:t>metrics </a:t>
            </a:r>
            <a:r>
              <a:rPr lang="en-US" sz="2800" dirty="0"/>
              <a:t>describe the characteristics of the product such as size, </a:t>
            </a:r>
            <a:r>
              <a:rPr lang="en-US" sz="2800" dirty="0" smtClean="0"/>
              <a:t>complexity , design </a:t>
            </a:r>
            <a:r>
              <a:rPr lang="en-US" sz="2800" dirty="0"/>
              <a:t>features, performance, and quality </a:t>
            </a:r>
            <a:r>
              <a:rPr lang="en-US" sz="2800" dirty="0" smtClean="0"/>
              <a:t>level.</a:t>
            </a:r>
            <a:endParaRPr lang="en-US" sz="2800" dirty="0"/>
          </a:p>
          <a:p>
            <a:pPr>
              <a:buFont typeface="Wingdings" panose="05000000000000000000" pitchFamily="2" charset="2"/>
              <a:buChar char="q"/>
            </a:pPr>
            <a:r>
              <a:rPr lang="en-US" sz="2800" b="1" dirty="0" smtClean="0"/>
              <a:t>Process </a:t>
            </a:r>
            <a:r>
              <a:rPr lang="en-US" sz="2800" b="1" dirty="0"/>
              <a:t>metrics </a:t>
            </a:r>
            <a:r>
              <a:rPr lang="en-US" sz="3300" dirty="0" smtClean="0"/>
              <a:t>are </a:t>
            </a:r>
            <a:r>
              <a:rPr lang="en-US" sz="3300" dirty="0"/>
              <a:t>the measures of various characteristics of the software development process</a:t>
            </a:r>
            <a:r>
              <a:rPr lang="en-US" sz="3300" dirty="0" smtClean="0"/>
              <a:t>.</a:t>
            </a:r>
            <a:r>
              <a:rPr lang="en-US" sz="3300" dirty="0"/>
              <a:t> can be used to improve software development and maintenance</a:t>
            </a:r>
            <a:r>
              <a:rPr lang="en-US" sz="3300" dirty="0" smtClean="0"/>
              <a:t>.</a:t>
            </a:r>
          </a:p>
          <a:p>
            <a:pPr lvl="3">
              <a:buFont typeface="Wingdings" panose="05000000000000000000" pitchFamily="2" charset="2"/>
              <a:buChar char="q"/>
            </a:pPr>
            <a:r>
              <a:rPr lang="en-US" sz="3000" dirty="0" smtClean="0"/>
              <a:t> </a:t>
            </a:r>
            <a:r>
              <a:rPr lang="en-US" sz="3000" dirty="0"/>
              <a:t>For example, the efficiency of fault detection. They are used to measure the characteristics of methods, techniques, and tools that are used for developing software.</a:t>
            </a:r>
            <a:r>
              <a:rPr lang="en-US" sz="3000" dirty="0" smtClean="0"/>
              <a:t>  </a:t>
            </a:r>
            <a:endParaRPr lang="en-US" sz="3000"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19</a:t>
            </a:fld>
            <a:endParaRPr lang="en-US"/>
          </a:p>
        </p:txBody>
      </p:sp>
    </p:spTree>
    <p:extLst>
      <p:ext uri="{BB962C8B-B14F-4D97-AF65-F5344CB8AC3E}">
        <p14:creationId xmlns:p14="http://schemas.microsoft.com/office/powerpoint/2010/main" val="3898014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589" y="96982"/>
            <a:ext cx="10058400" cy="781396"/>
          </a:xfrm>
        </p:spPr>
        <p:txBody>
          <a:bodyPr/>
          <a:lstStyle/>
          <a:p>
            <a:r>
              <a:rPr lang="en-US" dirty="0" smtClean="0"/>
              <a:t>Outline </a:t>
            </a:r>
            <a:endParaRPr lang="en-US" dirty="0"/>
          </a:p>
        </p:txBody>
      </p:sp>
      <p:sp>
        <p:nvSpPr>
          <p:cNvPr id="3" name="Content Placeholder 2"/>
          <p:cNvSpPr>
            <a:spLocks noGrp="1"/>
          </p:cNvSpPr>
          <p:nvPr>
            <p:ph idx="1"/>
          </p:nvPr>
        </p:nvSpPr>
        <p:spPr>
          <a:xfrm>
            <a:off x="820189" y="1153007"/>
            <a:ext cx="10058400" cy="4023360"/>
          </a:xfrm>
        </p:spPr>
        <p:txBody>
          <a:bodyPr>
            <a:noAutofit/>
          </a:bodyPr>
          <a:lstStyle/>
          <a:p>
            <a:pPr>
              <a:buFont typeface="Wingdings" panose="05000000000000000000" pitchFamily="2" charset="2"/>
              <a:buChar char="q"/>
            </a:pPr>
            <a:r>
              <a:rPr lang="en-US" sz="2400" b="1" dirty="0"/>
              <a:t>What is measurement</a:t>
            </a:r>
            <a:r>
              <a:rPr lang="en-US" sz="2400" b="1" dirty="0" smtClean="0"/>
              <a:t>?</a:t>
            </a:r>
          </a:p>
          <a:p>
            <a:pPr>
              <a:buFont typeface="Wingdings" panose="05000000000000000000" pitchFamily="2" charset="2"/>
              <a:buChar char="q"/>
            </a:pPr>
            <a:r>
              <a:rPr lang="en-US" sz="2400" b="1" dirty="0"/>
              <a:t>Measurement in Everyday </a:t>
            </a:r>
            <a:r>
              <a:rPr lang="en-US" sz="2400" b="1" dirty="0" smtClean="0"/>
              <a:t>Life</a:t>
            </a:r>
          </a:p>
          <a:p>
            <a:pPr>
              <a:buFont typeface="Wingdings" panose="05000000000000000000" pitchFamily="2" charset="2"/>
              <a:buChar char="q"/>
            </a:pPr>
            <a:r>
              <a:rPr lang="en-US" sz="2400" b="1" dirty="0"/>
              <a:t>Measurement in Software </a:t>
            </a:r>
            <a:r>
              <a:rPr lang="en-US" sz="2400" b="1" dirty="0" smtClean="0"/>
              <a:t>Engineering</a:t>
            </a:r>
          </a:p>
          <a:p>
            <a:pPr>
              <a:buFont typeface="Wingdings" panose="05000000000000000000" pitchFamily="2" charset="2"/>
              <a:buChar char="q"/>
            </a:pPr>
            <a:r>
              <a:rPr lang="en-US" sz="2400" b="1" dirty="0"/>
              <a:t>Neglect of Measurement in Software Engineering</a:t>
            </a:r>
            <a:r>
              <a:rPr lang="en-US" sz="2400" dirty="0"/>
              <a:t> </a:t>
            </a:r>
            <a:endParaRPr lang="en-US" sz="2400" dirty="0" smtClean="0"/>
          </a:p>
          <a:p>
            <a:pPr>
              <a:buFont typeface="Wingdings" panose="05000000000000000000" pitchFamily="2" charset="2"/>
              <a:buChar char="q"/>
            </a:pPr>
            <a:r>
              <a:rPr lang="en-US" sz="2400" b="1" dirty="0"/>
              <a:t>Objectives for Software </a:t>
            </a:r>
            <a:r>
              <a:rPr lang="en-US" sz="2400" b="1" dirty="0" smtClean="0"/>
              <a:t>Measurement</a:t>
            </a:r>
          </a:p>
          <a:p>
            <a:pPr>
              <a:buFont typeface="Wingdings" panose="05000000000000000000" pitchFamily="2" charset="2"/>
              <a:buChar char="q"/>
            </a:pPr>
            <a:r>
              <a:rPr lang="en-US" altLang="en-US" sz="2400" b="1" dirty="0"/>
              <a:t>Why Measure Software</a:t>
            </a:r>
            <a:r>
              <a:rPr lang="en-US" altLang="en-US" sz="2400" b="1" dirty="0" smtClean="0"/>
              <a:t>?</a:t>
            </a:r>
          </a:p>
          <a:p>
            <a:pPr>
              <a:buFont typeface="Wingdings" panose="05000000000000000000" pitchFamily="2" charset="2"/>
              <a:buChar char="q"/>
            </a:pPr>
            <a:r>
              <a:rPr lang="en-US" altLang="en-US" sz="2400" b="1" dirty="0" smtClean="0"/>
              <a:t>What is Software </a:t>
            </a:r>
            <a:r>
              <a:rPr lang="en-US" altLang="en-US" sz="2400" b="1" i="1" dirty="0" smtClean="0"/>
              <a:t>Metric</a:t>
            </a:r>
          </a:p>
          <a:p>
            <a:pPr>
              <a:buFont typeface="Wingdings" panose="05000000000000000000" pitchFamily="2" charset="2"/>
              <a:buChar char="q"/>
            </a:pPr>
            <a:r>
              <a:rPr lang="en-US" altLang="en-US" sz="2400" b="1" dirty="0"/>
              <a:t>Motivation for </a:t>
            </a:r>
            <a:r>
              <a:rPr lang="en-US" altLang="en-US" sz="2400" b="1" dirty="0" smtClean="0"/>
              <a:t>Metrics</a:t>
            </a:r>
          </a:p>
          <a:p>
            <a:pPr>
              <a:buFont typeface="Wingdings" panose="05000000000000000000" pitchFamily="2" charset="2"/>
              <a:buChar char="q"/>
            </a:pPr>
            <a:r>
              <a:rPr lang="en-US" sz="2400" b="1" dirty="0"/>
              <a:t>Scope of Software </a:t>
            </a:r>
            <a:r>
              <a:rPr lang="en-US" sz="2400" b="1" dirty="0" smtClean="0"/>
              <a:t>Metrics</a:t>
            </a:r>
          </a:p>
          <a:p>
            <a:pPr>
              <a:buFont typeface="Wingdings" panose="05000000000000000000" pitchFamily="2" charset="2"/>
              <a:buChar char="q"/>
            </a:pPr>
            <a:r>
              <a:rPr lang="en-US" sz="2400" b="1" dirty="0"/>
              <a:t>Key Metrics to Monitor Your React Native App’s Performance</a:t>
            </a:r>
            <a:r>
              <a:rPr lang="en-US" sz="2400" dirty="0" smtClean="0"/>
              <a:t> </a:t>
            </a:r>
            <a:endParaRPr lang="en-US" sz="2400"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2</a:t>
            </a:fld>
            <a:endParaRPr lang="en-US"/>
          </a:p>
        </p:txBody>
      </p:sp>
    </p:spTree>
    <p:extLst>
      <p:ext uri="{BB962C8B-B14F-4D97-AF65-F5344CB8AC3E}">
        <p14:creationId xmlns:p14="http://schemas.microsoft.com/office/powerpoint/2010/main" val="26114091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sz="2600" b="1" dirty="0" smtClean="0"/>
              <a:t>Project </a:t>
            </a:r>
            <a:r>
              <a:rPr lang="en-US" sz="2600" b="1" dirty="0"/>
              <a:t>metrics </a:t>
            </a:r>
            <a:r>
              <a:rPr lang="en-US" sz="2800" dirty="0"/>
              <a:t>describe the project characteristics and execution. Examples include </a:t>
            </a:r>
            <a:r>
              <a:rPr lang="en-US" sz="2800" dirty="0" smtClean="0"/>
              <a:t>the number </a:t>
            </a:r>
            <a:r>
              <a:rPr lang="en-US" sz="2800" dirty="0"/>
              <a:t>of software developers, the staffing pattern over the life cycle of the </a:t>
            </a:r>
            <a:r>
              <a:rPr lang="en-US" sz="2800" dirty="0" smtClean="0"/>
              <a:t>software, cost</a:t>
            </a:r>
            <a:r>
              <a:rPr lang="en-US" sz="2800" dirty="0"/>
              <a:t>, schedule, and productivity </a:t>
            </a:r>
            <a:endParaRPr lang="en-US" sz="2800" dirty="0" smtClean="0"/>
          </a:p>
          <a:p>
            <a:pPr lvl="2">
              <a:buFont typeface="Wingdings" panose="05000000000000000000" pitchFamily="2" charset="2"/>
              <a:buChar char="q"/>
            </a:pPr>
            <a:r>
              <a:rPr lang="en-US" sz="2400" dirty="0"/>
              <a:t>Project metrics are the metrics used by the project manager to check the project's progress. Data from the past projects are used to collect various metrics, like time and cost; these estimates are used as a base of new software</a:t>
            </a:r>
            <a:r>
              <a:rPr lang="en-US" sz="2400" dirty="0" smtClean="0"/>
              <a:t>.</a:t>
            </a:r>
          </a:p>
          <a:p>
            <a:pPr lvl="3">
              <a:buFont typeface="Wingdings" panose="05000000000000000000" pitchFamily="2" charset="2"/>
              <a:buChar char="q"/>
            </a:pPr>
            <a:r>
              <a:rPr lang="en-US" sz="2400" dirty="0"/>
              <a:t>these metrics are used to decrease the development costs, time efforts and risks.</a:t>
            </a:r>
            <a:br>
              <a:rPr lang="en-US" sz="2400" dirty="0"/>
            </a:br>
            <a:endParaRPr lang="en-US" sz="2400"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20</a:t>
            </a:fld>
            <a:endParaRPr lang="en-US"/>
          </a:p>
        </p:txBody>
      </p:sp>
    </p:spTree>
    <p:extLst>
      <p:ext uri="{BB962C8B-B14F-4D97-AF65-F5344CB8AC3E}">
        <p14:creationId xmlns:p14="http://schemas.microsoft.com/office/powerpoint/2010/main" val="8181057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21</a:t>
            </a:fld>
            <a:endParaRPr lang="en-US"/>
          </a:p>
        </p:txBody>
      </p:sp>
      <p:pic>
        <p:nvPicPr>
          <p:cNvPr id="6" name="Picture 5"/>
          <p:cNvPicPr>
            <a:picLocks noChangeAspect="1"/>
          </p:cNvPicPr>
          <p:nvPr/>
        </p:nvPicPr>
        <p:blipFill>
          <a:blip r:embed="rId3"/>
          <a:stretch>
            <a:fillRect/>
          </a:stretch>
        </p:blipFill>
        <p:spPr>
          <a:xfrm>
            <a:off x="429491" y="286604"/>
            <a:ext cx="11388435" cy="6072632"/>
          </a:xfrm>
          <a:prstGeom prst="rect">
            <a:avLst/>
          </a:prstGeom>
        </p:spPr>
      </p:pic>
    </p:spTree>
    <p:extLst>
      <p:ext uri="{BB962C8B-B14F-4D97-AF65-F5344CB8AC3E}">
        <p14:creationId xmlns:p14="http://schemas.microsoft.com/office/powerpoint/2010/main" val="2693691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Scope of Software Metrics</a:t>
            </a:r>
            <a:r>
              <a:rPr lang="en-US" dirty="0"/>
              <a:t> </a:t>
            </a:r>
          </a:p>
        </p:txBody>
      </p:sp>
      <p:sp>
        <p:nvSpPr>
          <p:cNvPr id="3" name="Content Placeholder 2"/>
          <p:cNvSpPr>
            <a:spLocks noGrp="1"/>
          </p:cNvSpPr>
          <p:nvPr>
            <p:ph idx="1"/>
          </p:nvPr>
        </p:nvSpPr>
        <p:spPr>
          <a:xfrm>
            <a:off x="595745" y="1737360"/>
            <a:ext cx="11152909" cy="4552604"/>
          </a:xfrm>
        </p:spPr>
        <p:txBody>
          <a:bodyPr>
            <a:normAutofit fontScale="47500" lnSpcReduction="20000"/>
          </a:bodyPr>
          <a:lstStyle/>
          <a:p>
            <a:pPr marL="0" indent="0">
              <a:buNone/>
            </a:pPr>
            <a:endParaRPr lang="en-US" sz="5900" dirty="0" smtClean="0"/>
          </a:p>
          <a:p>
            <a:pPr>
              <a:buFont typeface="Wingdings" panose="05000000000000000000" pitchFamily="2" charset="2"/>
              <a:buChar char="q"/>
            </a:pPr>
            <a:r>
              <a:rPr lang="en-US" sz="6000" dirty="0"/>
              <a:t>Software metrics contains many activities which include the </a:t>
            </a:r>
            <a:r>
              <a:rPr lang="en-US" sz="6000" dirty="0" smtClean="0"/>
              <a:t>following:-</a:t>
            </a:r>
          </a:p>
          <a:p>
            <a:pPr>
              <a:buFont typeface="Wingdings" panose="05000000000000000000" pitchFamily="2" charset="2"/>
              <a:buChar char="Ø"/>
            </a:pPr>
            <a:r>
              <a:rPr lang="en-US" sz="6000" b="1" dirty="0"/>
              <a:t>Cost and Effort </a:t>
            </a:r>
            <a:r>
              <a:rPr lang="en-US" sz="6000" b="1" dirty="0" smtClean="0"/>
              <a:t>Estimation:-</a:t>
            </a:r>
            <a:r>
              <a:rPr lang="en-US" sz="6000" dirty="0" smtClean="0"/>
              <a:t>Effort </a:t>
            </a:r>
            <a:r>
              <a:rPr lang="en-US" sz="6000" dirty="0"/>
              <a:t>is expressed as a function of one or more variables such as the size of the program, </a:t>
            </a:r>
            <a:r>
              <a:rPr lang="en-US" sz="6000" dirty="0" smtClean="0"/>
              <a:t>the capability </a:t>
            </a:r>
            <a:r>
              <a:rPr lang="en-US" sz="6000" dirty="0"/>
              <a:t>of the developers and the level of reuse. </a:t>
            </a:r>
          </a:p>
          <a:p>
            <a:pPr>
              <a:buFont typeface="Wingdings" panose="05000000000000000000" pitchFamily="2" charset="2"/>
              <a:buChar char="q"/>
            </a:pPr>
            <a:r>
              <a:rPr lang="en-US" sz="6000" dirty="0" smtClean="0"/>
              <a:t>Cost </a:t>
            </a:r>
            <a:r>
              <a:rPr lang="en-US" sz="6000" dirty="0"/>
              <a:t>and effort estimation models have </a:t>
            </a:r>
            <a:r>
              <a:rPr lang="en-US" sz="6000" dirty="0" smtClean="0"/>
              <a:t>been proposed </a:t>
            </a:r>
            <a:r>
              <a:rPr lang="en-US" sz="6000" dirty="0"/>
              <a:t>to predict the project cost during early phases in the software life cycle. </a:t>
            </a:r>
            <a:endParaRPr lang="en-US" sz="6000" dirty="0" smtClean="0"/>
          </a:p>
          <a:p>
            <a:pPr>
              <a:buFont typeface="Wingdings" panose="05000000000000000000" pitchFamily="2" charset="2"/>
              <a:buChar char="q"/>
            </a:pPr>
            <a:r>
              <a:rPr lang="en-US" sz="6000" dirty="0" smtClean="0"/>
              <a:t>The different models proposed are –</a:t>
            </a:r>
          </a:p>
          <a:p>
            <a:pPr lvl="3">
              <a:buFont typeface="Wingdings" panose="05000000000000000000" pitchFamily="2" charset="2"/>
              <a:buChar char="q"/>
            </a:pPr>
            <a:r>
              <a:rPr lang="en-US" sz="6000" dirty="0" smtClean="0"/>
              <a:t>Boehm’s COCOMO model</a:t>
            </a:r>
          </a:p>
          <a:p>
            <a:pPr lvl="3">
              <a:buFont typeface="Wingdings" panose="05000000000000000000" pitchFamily="2" charset="2"/>
              <a:buChar char="q"/>
            </a:pPr>
            <a:r>
              <a:rPr lang="en-US" sz="6000" dirty="0" smtClean="0"/>
              <a:t>Putnam’s slim model</a:t>
            </a:r>
          </a:p>
          <a:p>
            <a:pPr lvl="3">
              <a:buFont typeface="Wingdings" panose="05000000000000000000" pitchFamily="2" charset="2"/>
              <a:buChar char="q"/>
            </a:pPr>
            <a:r>
              <a:rPr lang="en-US" sz="6000" dirty="0" smtClean="0"/>
              <a:t> Albrecht’s function point model </a:t>
            </a:r>
            <a:r>
              <a:rPr lang="en-US" sz="3800" dirty="0" smtClean="0"/>
              <a:t/>
            </a:r>
            <a:br>
              <a:rPr lang="en-US" sz="3800" dirty="0" smtClean="0"/>
            </a:br>
            <a:r>
              <a:rPr lang="en-US" dirty="0" smtClean="0"/>
              <a:t/>
            </a:r>
            <a:br>
              <a:rPr lang="en-US" dirty="0" smtClean="0"/>
            </a:br>
            <a:endParaRPr lang="en-US" dirty="0"/>
          </a:p>
        </p:txBody>
      </p:sp>
      <p:sp>
        <p:nvSpPr>
          <p:cNvPr id="4" name="Footer Placeholder 3"/>
          <p:cNvSpPr>
            <a:spLocks noGrp="1"/>
          </p:cNvSpPr>
          <p:nvPr>
            <p:ph type="ftr" sz="quarter" idx="11"/>
          </p:nvPr>
        </p:nvSpPr>
        <p:spPr/>
        <p:txBody>
          <a:bodyPr/>
          <a:lstStyle/>
          <a:p>
            <a:r>
              <a:rPr lang="en-US" dirty="0" smtClean="0"/>
              <a:t>software metrics</a:t>
            </a:r>
            <a:endParaRPr lang="en-US" dirty="0"/>
          </a:p>
        </p:txBody>
      </p:sp>
      <p:sp>
        <p:nvSpPr>
          <p:cNvPr id="5" name="Slide Number Placeholder 4"/>
          <p:cNvSpPr>
            <a:spLocks noGrp="1"/>
          </p:cNvSpPr>
          <p:nvPr>
            <p:ph type="sldNum" sz="quarter" idx="12"/>
          </p:nvPr>
        </p:nvSpPr>
        <p:spPr/>
        <p:txBody>
          <a:bodyPr/>
          <a:lstStyle/>
          <a:p>
            <a:fld id="{139FE852-0CF2-42AB-BAE2-CBF361584768}" type="slidenum">
              <a:rPr lang="en-US" smtClean="0"/>
              <a:t>22</a:t>
            </a:fld>
            <a:endParaRPr lang="en-US"/>
          </a:p>
        </p:txBody>
      </p:sp>
    </p:spTree>
    <p:extLst>
      <p:ext uri="{BB962C8B-B14F-4D97-AF65-F5344CB8AC3E}">
        <p14:creationId xmlns:p14="http://schemas.microsoft.com/office/powerpoint/2010/main" val="487768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b="1" dirty="0" smtClean="0"/>
              <a:t>Productivity Model and Measures</a:t>
            </a:r>
            <a:r>
              <a:rPr lang="en-US" sz="2800" dirty="0" smtClean="0"/>
              <a:t> :-Productivity can be considered as a function of the value and the cost. </a:t>
            </a:r>
          </a:p>
          <a:p>
            <a:pPr>
              <a:buFont typeface="Wingdings" panose="05000000000000000000" pitchFamily="2" charset="2"/>
              <a:buChar char="Ø"/>
            </a:pPr>
            <a:r>
              <a:rPr lang="en-US" sz="2800" dirty="0" smtClean="0"/>
              <a:t>Each can be decomposed into different measurable size, functionality, time, money, etc. </a:t>
            </a:r>
          </a:p>
          <a:p>
            <a:pPr>
              <a:buFont typeface="Wingdings" panose="05000000000000000000" pitchFamily="2" charset="2"/>
              <a:buChar char="q"/>
            </a:pPr>
            <a:r>
              <a:rPr lang="en-US" sz="2800" dirty="0" smtClean="0"/>
              <a:t>Different possible components of a productivity model can be expressed in the following diagram. </a:t>
            </a:r>
            <a:r>
              <a:rPr lang="en-US" dirty="0" smtClean="0"/>
              <a:t/>
            </a:r>
            <a:br>
              <a:rPr lang="en-US" dirty="0" smtClean="0"/>
            </a:br>
            <a:endParaRPr lang="en-US"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23</a:t>
            </a:fld>
            <a:endParaRPr lang="en-US"/>
          </a:p>
        </p:txBody>
      </p:sp>
    </p:spTree>
    <p:extLst>
      <p:ext uri="{BB962C8B-B14F-4D97-AF65-F5344CB8AC3E}">
        <p14:creationId xmlns:p14="http://schemas.microsoft.com/office/powerpoint/2010/main" val="19420973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800" b="1" u="sng" dirty="0"/>
              <a:t>Data Collection</a:t>
            </a:r>
            <a:r>
              <a:rPr lang="en-US" sz="2800" u="sng" dirty="0"/>
              <a:t> </a:t>
            </a:r>
            <a:endParaRPr lang="en-US" sz="2800" u="sng" dirty="0" smtClean="0"/>
          </a:p>
          <a:p>
            <a:pPr>
              <a:buFont typeface="Wingdings" panose="05000000000000000000" pitchFamily="2" charset="2"/>
              <a:buChar char="q"/>
            </a:pPr>
            <a:r>
              <a:rPr lang="en-US" sz="2800" dirty="0" smtClean="0"/>
              <a:t>The </a:t>
            </a:r>
            <a:r>
              <a:rPr lang="en-US" sz="2800" dirty="0"/>
              <a:t>quality of any measurement program is clearly dependent on careful data collection</a:t>
            </a:r>
            <a:r>
              <a:rPr lang="en-US" sz="2800" dirty="0" smtClean="0"/>
              <a:t>.</a:t>
            </a:r>
          </a:p>
          <a:p>
            <a:pPr>
              <a:buFont typeface="Wingdings" panose="05000000000000000000" pitchFamily="2" charset="2"/>
              <a:buChar char="q"/>
            </a:pPr>
            <a:r>
              <a:rPr lang="en-US" sz="2800" dirty="0" smtClean="0"/>
              <a:t> Data collected </a:t>
            </a:r>
            <a:r>
              <a:rPr lang="en-US" sz="2800" dirty="0"/>
              <a:t>can be distilled into simple charts and graphs so that the managers can understand </a:t>
            </a:r>
            <a:r>
              <a:rPr lang="en-US" sz="2800" dirty="0" smtClean="0"/>
              <a:t>the progress </a:t>
            </a:r>
            <a:r>
              <a:rPr lang="en-US" sz="2800" dirty="0"/>
              <a:t>and problem of the development</a:t>
            </a:r>
            <a:r>
              <a:rPr lang="en-US" sz="2800" dirty="0" smtClean="0"/>
              <a:t>.</a:t>
            </a:r>
          </a:p>
          <a:p>
            <a:pPr>
              <a:buFont typeface="Wingdings" panose="05000000000000000000" pitchFamily="2" charset="2"/>
              <a:buChar char="q"/>
            </a:pPr>
            <a:r>
              <a:rPr lang="en-US" sz="2800" dirty="0" smtClean="0"/>
              <a:t> </a:t>
            </a:r>
            <a:r>
              <a:rPr lang="en-US" sz="2800" dirty="0"/>
              <a:t>Data collection is also essential for </a:t>
            </a:r>
            <a:r>
              <a:rPr lang="en-US" sz="2800" dirty="0" smtClean="0"/>
              <a:t>scientific investigation </a:t>
            </a:r>
            <a:r>
              <a:rPr lang="en-US" sz="2800" dirty="0"/>
              <a:t>of relationships and trends. </a:t>
            </a:r>
            <a:br>
              <a:rPr lang="en-US" sz="2800" dirty="0"/>
            </a:br>
            <a:endParaRPr lang="en-US" sz="2800"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24</a:t>
            </a:fld>
            <a:endParaRPr lang="en-US"/>
          </a:p>
        </p:txBody>
      </p:sp>
    </p:spTree>
    <p:extLst>
      <p:ext uri="{BB962C8B-B14F-4D97-AF65-F5344CB8AC3E}">
        <p14:creationId xmlns:p14="http://schemas.microsoft.com/office/powerpoint/2010/main" val="112327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t>
            </a:r>
            <a:r>
              <a:rPr lang="en-US" dirty="0" err="1" smtClean="0"/>
              <a:t>ont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sz="3400" b="1" dirty="0"/>
              <a:t>Quality Models and </a:t>
            </a:r>
            <a:r>
              <a:rPr lang="en-US" sz="3400" b="1" dirty="0" smtClean="0"/>
              <a:t>Measures</a:t>
            </a:r>
          </a:p>
          <a:p>
            <a:pPr>
              <a:buFont typeface="Wingdings" panose="05000000000000000000" pitchFamily="2" charset="2"/>
              <a:buChar char="q"/>
            </a:pPr>
            <a:r>
              <a:rPr lang="en-US" sz="3600" dirty="0" smtClean="0"/>
              <a:t>Quality </a:t>
            </a:r>
            <a:r>
              <a:rPr lang="en-US" sz="3600" dirty="0"/>
              <a:t>models have been developed for the measurement of quality of the product </a:t>
            </a:r>
            <a:r>
              <a:rPr lang="en-US" sz="3600" dirty="0" smtClean="0"/>
              <a:t>without which </a:t>
            </a:r>
            <a:r>
              <a:rPr lang="en-US" sz="3600" dirty="0"/>
              <a:t>productivity is meaningless. </a:t>
            </a:r>
            <a:endParaRPr lang="en-US" sz="3600" dirty="0" smtClean="0"/>
          </a:p>
          <a:p>
            <a:pPr>
              <a:buFont typeface="Wingdings" panose="05000000000000000000" pitchFamily="2" charset="2"/>
              <a:buChar char="q"/>
            </a:pPr>
            <a:r>
              <a:rPr lang="en-US" sz="3600" dirty="0" smtClean="0"/>
              <a:t>These </a:t>
            </a:r>
            <a:r>
              <a:rPr lang="en-US" sz="3600" dirty="0"/>
              <a:t>quality models can be combined with </a:t>
            </a:r>
            <a:r>
              <a:rPr lang="en-US" sz="3600" dirty="0" smtClean="0"/>
              <a:t>productivity model </a:t>
            </a:r>
            <a:r>
              <a:rPr lang="en-US" sz="3600" dirty="0"/>
              <a:t>for measuring the correct productivity. </a:t>
            </a:r>
            <a:endParaRPr lang="en-US" sz="3600" dirty="0" smtClean="0"/>
          </a:p>
          <a:p>
            <a:pPr>
              <a:buFont typeface="Wingdings" panose="05000000000000000000" pitchFamily="2" charset="2"/>
              <a:buChar char="q"/>
            </a:pPr>
            <a:r>
              <a:rPr lang="en-US" sz="3600" dirty="0" smtClean="0"/>
              <a:t> </a:t>
            </a:r>
            <a:r>
              <a:rPr lang="en-US" sz="3600" dirty="0"/>
              <a:t>The upper branches hold important high-level quality factors such as reliability </a:t>
            </a:r>
            <a:r>
              <a:rPr lang="en-US" sz="3600" dirty="0" smtClean="0"/>
              <a:t>and usability.</a:t>
            </a:r>
          </a:p>
          <a:p>
            <a:pPr>
              <a:buFont typeface="Wingdings" panose="05000000000000000000" pitchFamily="2" charset="2"/>
              <a:buChar char="q"/>
            </a:pPr>
            <a:r>
              <a:rPr lang="en-US" sz="3600" dirty="0" smtClean="0"/>
              <a:t>The </a:t>
            </a:r>
            <a:r>
              <a:rPr lang="en-US" sz="3600" dirty="0"/>
              <a:t>notion of divide and conquer approach has been implemented as a standard approach </a:t>
            </a:r>
            <a:r>
              <a:rPr lang="en-US" sz="3600" dirty="0" smtClean="0"/>
              <a:t>to measuring </a:t>
            </a:r>
            <a:r>
              <a:rPr lang="en-US" sz="3600" dirty="0"/>
              <a:t>software quality </a:t>
            </a:r>
            <a:r>
              <a:rPr lang="en-US" sz="2300" dirty="0"/>
              <a:t/>
            </a:r>
            <a:br>
              <a:rPr lang="en-US" sz="2300" dirty="0"/>
            </a:br>
            <a:endParaRPr lang="en-US" sz="2300"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25</a:t>
            </a:fld>
            <a:endParaRPr lang="en-US"/>
          </a:p>
        </p:txBody>
      </p:sp>
    </p:spTree>
    <p:extLst>
      <p:ext uri="{BB962C8B-B14F-4D97-AF65-F5344CB8AC3E}">
        <p14:creationId xmlns:p14="http://schemas.microsoft.com/office/powerpoint/2010/main" val="29581221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2064327" y="374073"/>
            <a:ext cx="8215746" cy="5494915"/>
          </a:xfrm>
          <a:prstGeom prst="rect">
            <a:avLst/>
          </a:prstGeom>
        </p:spPr>
      </p:pic>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26</a:t>
            </a:fld>
            <a:endParaRPr lang="en-US"/>
          </a:p>
        </p:txBody>
      </p:sp>
    </p:spTree>
    <p:extLst>
      <p:ext uri="{BB962C8B-B14F-4D97-AF65-F5344CB8AC3E}">
        <p14:creationId xmlns:p14="http://schemas.microsoft.com/office/powerpoint/2010/main" val="42353215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anose="05000000000000000000" pitchFamily="2" charset="2"/>
              <a:buChar char="Ø"/>
            </a:pPr>
            <a:r>
              <a:rPr lang="en-US" b="1" dirty="0"/>
              <a:t>Reliability Models</a:t>
            </a:r>
          </a:p>
        </p:txBody>
      </p:sp>
      <p:sp>
        <p:nvSpPr>
          <p:cNvPr id="3" name="Content Placeholder 2"/>
          <p:cNvSpPr>
            <a:spLocks noGrp="1"/>
          </p:cNvSpPr>
          <p:nvPr>
            <p:ph idx="1"/>
          </p:nvPr>
        </p:nvSpPr>
        <p:spPr/>
        <p:txBody>
          <a:bodyPr>
            <a:normAutofit fontScale="62500" lnSpcReduction="20000"/>
          </a:bodyPr>
          <a:lstStyle/>
          <a:p>
            <a:pPr>
              <a:buFont typeface="Wingdings" panose="05000000000000000000" pitchFamily="2" charset="2"/>
              <a:buChar char="q"/>
            </a:pPr>
            <a:r>
              <a:rPr lang="en-US" sz="5100" dirty="0" smtClean="0"/>
              <a:t>The basic </a:t>
            </a:r>
            <a:r>
              <a:rPr lang="en-US" sz="5100" dirty="0"/>
              <a:t>problem in reliability theory is to predict when a system will eventually </a:t>
            </a:r>
            <a:r>
              <a:rPr lang="en-US" sz="5100" dirty="0" smtClean="0"/>
              <a:t>fail.</a:t>
            </a:r>
          </a:p>
          <a:p>
            <a:pPr>
              <a:buFont typeface="Wingdings" panose="05000000000000000000" pitchFamily="2" charset="2"/>
              <a:buChar char="q"/>
            </a:pPr>
            <a:r>
              <a:rPr lang="en-US" sz="5100" dirty="0"/>
              <a:t>A </a:t>
            </a:r>
            <a:r>
              <a:rPr lang="en-US" sz="5100" b="1" dirty="0"/>
              <a:t>software reliability model</a:t>
            </a:r>
            <a:r>
              <a:rPr lang="en-US" sz="5100" dirty="0"/>
              <a:t> indicates the form of a random process that defines the behavior of </a:t>
            </a:r>
            <a:r>
              <a:rPr lang="en-US" sz="5100" b="1" dirty="0"/>
              <a:t>software</a:t>
            </a:r>
            <a:r>
              <a:rPr lang="en-US" sz="5100" dirty="0"/>
              <a:t> failures to time</a:t>
            </a:r>
            <a:r>
              <a:rPr lang="en-US" sz="5100" dirty="0" smtClean="0"/>
              <a:t>.</a:t>
            </a:r>
          </a:p>
          <a:p>
            <a:pPr>
              <a:buFont typeface="Wingdings" panose="05000000000000000000" pitchFamily="2" charset="2"/>
              <a:buChar char="q"/>
            </a:pPr>
            <a:r>
              <a:rPr lang="en-US" sz="5100" dirty="0" smtClean="0"/>
              <a:t> </a:t>
            </a:r>
            <a:r>
              <a:rPr lang="en-US" sz="5100" b="1" dirty="0"/>
              <a:t>Software reliability models</a:t>
            </a:r>
            <a:r>
              <a:rPr lang="en-US" sz="5100" dirty="0"/>
              <a:t> have appeared as people try to understand the features of how and why </a:t>
            </a:r>
            <a:r>
              <a:rPr lang="en-US" sz="5100" b="1" dirty="0"/>
              <a:t>software</a:t>
            </a:r>
            <a:r>
              <a:rPr lang="en-US" sz="5100" dirty="0"/>
              <a:t> fails, and attempt to quantify </a:t>
            </a:r>
            <a:r>
              <a:rPr lang="en-US" sz="5100" b="1" dirty="0"/>
              <a:t>software reliability</a:t>
            </a:r>
            <a:r>
              <a:rPr lang="en-US" sz="5100" dirty="0"/>
              <a:t>.</a:t>
            </a:r>
            <a:endParaRPr lang="en-US" sz="5100" dirty="0" smtClean="0"/>
          </a:p>
          <a:p>
            <a:pPr marL="0" indent="0">
              <a:buNone/>
            </a:pPr>
            <a:r>
              <a:rPr lang="en-US" sz="3400" dirty="0"/>
              <a:t/>
            </a:r>
            <a:br>
              <a:rPr lang="en-US" sz="3400" dirty="0"/>
            </a:br>
            <a:endParaRPr lang="en-US" sz="3400"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27</a:t>
            </a:fld>
            <a:endParaRPr lang="en-US"/>
          </a:p>
        </p:txBody>
      </p:sp>
    </p:spTree>
    <p:extLst>
      <p:ext uri="{BB962C8B-B14F-4D97-AF65-F5344CB8AC3E}">
        <p14:creationId xmlns:p14="http://schemas.microsoft.com/office/powerpoint/2010/main" val="28085101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Performance Evaluation and Models</a:t>
            </a:r>
            <a:br>
              <a:rPr lang="en-US" b="1"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800" dirty="0" smtClean="0"/>
              <a:t>It </a:t>
            </a:r>
            <a:r>
              <a:rPr lang="en-US" sz="2800" dirty="0"/>
              <a:t>includes externally observable system performance characteristics such as response times and completion rates, and the internal working of the system such as the efficiency of algorithms.</a:t>
            </a:r>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28</a:t>
            </a:fld>
            <a:endParaRPr lang="en-US"/>
          </a:p>
        </p:txBody>
      </p:sp>
    </p:spTree>
    <p:extLst>
      <p:ext uri="{BB962C8B-B14F-4D97-AF65-F5344CB8AC3E}">
        <p14:creationId xmlns:p14="http://schemas.microsoft.com/office/powerpoint/2010/main" val="14019129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4000" b="1" dirty="0" smtClean="0"/>
              <a:t>Capability </a:t>
            </a:r>
            <a:r>
              <a:rPr lang="en-US" sz="4000" b="1" dirty="0"/>
              <a:t>Maturity </a:t>
            </a:r>
            <a:r>
              <a:rPr lang="en-US" sz="4000" b="1" dirty="0" smtClean="0"/>
              <a:t>Assessment</a:t>
            </a:r>
          </a:p>
          <a:p>
            <a:pPr>
              <a:buFont typeface="Wingdings" panose="05000000000000000000" pitchFamily="2" charset="2"/>
              <a:buChar char="q"/>
            </a:pPr>
            <a:r>
              <a:rPr lang="en-US" sz="2800" dirty="0" smtClean="0"/>
              <a:t>This </a:t>
            </a:r>
            <a:r>
              <a:rPr lang="en-US" sz="2800" dirty="0"/>
              <a:t>model can assess many different attributes of development including the use of </a:t>
            </a:r>
            <a:r>
              <a:rPr lang="en-US" sz="2800" dirty="0" smtClean="0"/>
              <a:t>tools, standard </a:t>
            </a:r>
            <a:r>
              <a:rPr lang="en-US" sz="2800" dirty="0"/>
              <a:t>practices and more</a:t>
            </a:r>
            <a:r>
              <a:rPr lang="en-US" sz="2800" dirty="0" smtClean="0"/>
              <a:t>.</a:t>
            </a:r>
          </a:p>
          <a:p>
            <a:pPr>
              <a:buFont typeface="Wingdings" panose="05000000000000000000" pitchFamily="2" charset="2"/>
              <a:buChar char="q"/>
            </a:pPr>
            <a:r>
              <a:rPr lang="en-US" sz="2800" dirty="0" smtClean="0"/>
              <a:t> </a:t>
            </a:r>
            <a:r>
              <a:rPr lang="en-US" sz="2800" dirty="0"/>
              <a:t>It is based on the key practices that every good contractor should </a:t>
            </a:r>
            <a:r>
              <a:rPr lang="en-US" sz="2800" dirty="0" smtClean="0"/>
              <a:t>be using </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29</a:t>
            </a:fld>
            <a:endParaRPr lang="en-US"/>
          </a:p>
        </p:txBody>
      </p:sp>
    </p:spTree>
    <p:extLst>
      <p:ext uri="{BB962C8B-B14F-4D97-AF65-F5344CB8AC3E}">
        <p14:creationId xmlns:p14="http://schemas.microsoft.com/office/powerpoint/2010/main" val="893596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40415"/>
          </a:xfrm>
        </p:spPr>
        <p:txBody>
          <a:bodyPr>
            <a:normAutofit fontScale="90000"/>
          </a:bodyPr>
          <a:lstStyle/>
          <a:p>
            <a:r>
              <a:rPr lang="en-US" b="1" dirty="0"/>
              <a:t>What is measurement?</a:t>
            </a:r>
            <a:r>
              <a:rPr lang="en-US" dirty="0"/>
              <a:t/>
            </a:r>
            <a:br>
              <a:rPr lang="en-US" dirty="0"/>
            </a:br>
            <a:endParaRPr lang="en-US" dirty="0"/>
          </a:p>
        </p:txBody>
      </p:sp>
      <p:sp>
        <p:nvSpPr>
          <p:cNvPr id="3" name="Content Placeholder 2"/>
          <p:cNvSpPr>
            <a:spLocks noGrp="1"/>
          </p:cNvSpPr>
          <p:nvPr>
            <p:ph idx="1"/>
          </p:nvPr>
        </p:nvSpPr>
        <p:spPr>
          <a:xfrm>
            <a:off x="401782" y="1845734"/>
            <a:ext cx="11610109" cy="4347248"/>
          </a:xfrm>
        </p:spPr>
        <p:txBody>
          <a:bodyPr/>
          <a:lstStyle/>
          <a:p>
            <a:pPr algn="just">
              <a:buFont typeface="Wingdings" panose="05000000000000000000" pitchFamily="2" charset="2"/>
              <a:buChar char="q"/>
            </a:pPr>
            <a:r>
              <a:rPr lang="en-US" sz="2800" dirty="0"/>
              <a:t>It is the process by which numbers or symbols are assigned to attributes of entities in the </a:t>
            </a:r>
            <a:r>
              <a:rPr lang="en-US" sz="2800" dirty="0" smtClean="0"/>
              <a:t>real world</a:t>
            </a:r>
            <a:r>
              <a:rPr lang="en-US" sz="2800" dirty="0"/>
              <a:t>, in such a way as to describe them according to clearly defined rules. </a:t>
            </a:r>
            <a:endParaRPr lang="en-US" sz="2800" dirty="0" smtClean="0"/>
          </a:p>
          <a:p>
            <a:pPr algn="just">
              <a:buFont typeface="Wingdings" panose="05000000000000000000" pitchFamily="2" charset="2"/>
              <a:buChar char="q"/>
            </a:pPr>
            <a:r>
              <a:rPr lang="en-US" sz="2800" dirty="0"/>
              <a:t>measurement captures the information about the attributes of entities </a:t>
            </a:r>
            <a:endParaRPr lang="en-US" sz="2800" dirty="0" smtClean="0"/>
          </a:p>
          <a:p>
            <a:pPr algn="just">
              <a:buFont typeface="Wingdings" panose="05000000000000000000" pitchFamily="2" charset="2"/>
              <a:buChar char="q"/>
            </a:pPr>
            <a:r>
              <a:rPr lang="en-US" sz="2800" dirty="0"/>
              <a:t>Examples of Entities and </a:t>
            </a:r>
            <a:r>
              <a:rPr lang="en-US" sz="2800" dirty="0" smtClean="0"/>
              <a:t>Attributes</a:t>
            </a:r>
          </a:p>
          <a:p>
            <a:pPr algn="just">
              <a:buFont typeface="Wingdings" panose="05000000000000000000" pitchFamily="2" charset="2"/>
              <a:buChar char="q"/>
            </a:pPr>
            <a:r>
              <a:rPr lang="en-US" sz="2400" dirty="0" smtClean="0"/>
              <a:t> </a:t>
            </a:r>
            <a:r>
              <a:rPr lang="en-US" dirty="0"/>
              <a:t/>
            </a:r>
            <a:br>
              <a:rPr lang="en-US" dirty="0"/>
            </a:br>
            <a:r>
              <a:rPr lang="en-US" dirty="0"/>
              <a:t/>
            </a:r>
            <a:br>
              <a:rPr lang="en-US" dirty="0"/>
            </a:br>
            <a:endParaRPr lang="en-US" dirty="0" smtClean="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3</a:t>
            </a:fld>
            <a:endParaRPr lang="en-US"/>
          </a:p>
        </p:txBody>
      </p:sp>
      <p:pic>
        <p:nvPicPr>
          <p:cNvPr id="6" name="Picture 5"/>
          <p:cNvPicPr>
            <a:picLocks noChangeAspect="1"/>
          </p:cNvPicPr>
          <p:nvPr/>
        </p:nvPicPr>
        <p:blipFill>
          <a:blip r:embed="rId3"/>
          <a:stretch>
            <a:fillRect/>
          </a:stretch>
        </p:blipFill>
        <p:spPr>
          <a:xfrm>
            <a:off x="1097280" y="4059434"/>
            <a:ext cx="7896225" cy="2266950"/>
          </a:xfrm>
          <a:prstGeom prst="rect">
            <a:avLst/>
          </a:prstGeom>
        </p:spPr>
      </p:pic>
    </p:spTree>
    <p:extLst>
      <p:ext uri="{BB962C8B-B14F-4D97-AF65-F5344CB8AC3E}">
        <p14:creationId xmlns:p14="http://schemas.microsoft.com/office/powerpoint/2010/main" val="30974521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sz="3400" b="1" dirty="0"/>
              <a:t>Management by </a:t>
            </a:r>
            <a:r>
              <a:rPr lang="en-US" sz="3400" b="1" dirty="0" smtClean="0"/>
              <a:t>Metrics</a:t>
            </a:r>
          </a:p>
          <a:p>
            <a:pPr>
              <a:buFont typeface="Wingdings" panose="05000000000000000000" pitchFamily="2" charset="2"/>
              <a:buChar char="q"/>
            </a:pPr>
            <a:r>
              <a:rPr lang="en-US" sz="3400" dirty="0" smtClean="0"/>
              <a:t>For </a:t>
            </a:r>
            <a:r>
              <a:rPr lang="en-US" sz="3400" dirty="0"/>
              <a:t>managing the software project, measurement has a vital role. For checking whether </a:t>
            </a:r>
            <a:r>
              <a:rPr lang="en-US" sz="3400" dirty="0" smtClean="0"/>
              <a:t>the project </a:t>
            </a:r>
            <a:r>
              <a:rPr lang="en-US" sz="3400" dirty="0"/>
              <a:t>is on track, users and developers can rely on the measurement-based chart and graph. </a:t>
            </a:r>
            <a:endParaRPr lang="en-US" sz="3400" dirty="0" smtClean="0"/>
          </a:p>
          <a:p>
            <a:pPr>
              <a:buFont typeface="Wingdings" panose="05000000000000000000" pitchFamily="2" charset="2"/>
              <a:buChar char="q"/>
            </a:pPr>
            <a:r>
              <a:rPr lang="en-US" sz="3400" dirty="0" smtClean="0"/>
              <a:t>measurement </a:t>
            </a:r>
            <a:r>
              <a:rPr lang="en-US" sz="3400" dirty="0"/>
              <a:t>is an important part of software project </a:t>
            </a:r>
            <a:r>
              <a:rPr lang="en-US" sz="3400" dirty="0" smtClean="0"/>
              <a:t>management. Customers </a:t>
            </a:r>
            <a:r>
              <a:rPr lang="en-US" sz="3400" dirty="0"/>
              <a:t>and developers alike rely on measurement-based charts </a:t>
            </a:r>
            <a:r>
              <a:rPr lang="en-US" sz="3400" dirty="0" smtClean="0"/>
              <a:t>and graphs </a:t>
            </a:r>
            <a:r>
              <a:rPr lang="en-US" sz="3400" dirty="0"/>
              <a:t>to help them decide if a project is on track. </a:t>
            </a:r>
            <a:r>
              <a:rPr lang="en-US" sz="3600" dirty="0"/>
              <a:t/>
            </a:r>
            <a:br>
              <a:rPr lang="en-US" sz="3600" dirty="0"/>
            </a:br>
            <a:endParaRPr lang="en-US" sz="3400" dirty="0" smtClean="0"/>
          </a:p>
          <a:p>
            <a:pPr>
              <a:buFont typeface="Wingdings" panose="05000000000000000000" pitchFamily="2" charset="2"/>
              <a:buChar char="Ø"/>
            </a:pPr>
            <a:r>
              <a:rPr lang="en-US" sz="3400" b="1" dirty="0" smtClean="0"/>
              <a:t>Evaluation </a:t>
            </a:r>
            <a:r>
              <a:rPr lang="en-US" sz="3400" b="1" dirty="0"/>
              <a:t>of Methods and </a:t>
            </a:r>
            <a:r>
              <a:rPr lang="en-US" sz="3400" b="1" dirty="0" smtClean="0"/>
              <a:t>Tools</a:t>
            </a:r>
          </a:p>
          <a:p>
            <a:pPr>
              <a:buFont typeface="Wingdings" panose="05000000000000000000" pitchFamily="2" charset="2"/>
              <a:buChar char="q"/>
            </a:pPr>
            <a:r>
              <a:rPr lang="en-US" sz="3400" dirty="0" smtClean="0"/>
              <a:t>This </a:t>
            </a:r>
            <a:r>
              <a:rPr lang="en-US" sz="3400" dirty="0"/>
              <a:t>depends on the experimental design, proper identification of factors likely to affect </a:t>
            </a:r>
            <a:r>
              <a:rPr lang="en-US" sz="3400" dirty="0" smtClean="0"/>
              <a:t>the outcome </a:t>
            </a:r>
            <a:r>
              <a:rPr lang="en-US" sz="3400" dirty="0"/>
              <a:t>and appropriate measurement of factor attributes. </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30</a:t>
            </a:fld>
            <a:endParaRPr lang="en-US"/>
          </a:p>
        </p:txBody>
      </p:sp>
    </p:spTree>
    <p:extLst>
      <p:ext uri="{BB962C8B-B14F-4D97-AF65-F5344CB8AC3E}">
        <p14:creationId xmlns:p14="http://schemas.microsoft.com/office/powerpoint/2010/main" val="2329151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4800" dirty="0"/>
              <a:t>What </a:t>
            </a:r>
            <a:r>
              <a:rPr lang="en-US" sz="4800" dirty="0" smtClean="0"/>
              <a:t>product, process and project metrics </a:t>
            </a:r>
            <a:r>
              <a:rPr lang="en-US" sz="4800" dirty="0"/>
              <a:t>do big tech companies (Google, Facebook, Netflix etc.) </a:t>
            </a:r>
            <a:r>
              <a:rPr lang="en-US" sz="4800" dirty="0" smtClean="0"/>
              <a:t>use?</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31</a:t>
            </a:fld>
            <a:endParaRPr lang="en-US"/>
          </a:p>
        </p:txBody>
      </p:sp>
    </p:spTree>
    <p:extLst>
      <p:ext uri="{BB962C8B-B14F-4D97-AF65-F5344CB8AC3E}">
        <p14:creationId xmlns:p14="http://schemas.microsoft.com/office/powerpoint/2010/main" val="18603586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14A2D9-43F1-42F7-A1E0-233549B0037F}"/>
              </a:ext>
            </a:extLst>
          </p:cNvPr>
          <p:cNvSpPr>
            <a:spLocks noGrp="1"/>
          </p:cNvSpPr>
          <p:nvPr>
            <p:ph type="title"/>
          </p:nvPr>
        </p:nvSpPr>
        <p:spPr>
          <a:xfrm>
            <a:off x="1126589" y="650238"/>
            <a:ext cx="9601196" cy="663788"/>
          </a:xfrm>
        </p:spPr>
        <p:txBody>
          <a:bodyPr>
            <a:normAutofit fontScale="90000"/>
          </a:bodyPr>
          <a:lstStyle/>
          <a:p>
            <a:r>
              <a:rPr lang="en-US" dirty="0">
                <a:latin typeface="Times New Roman" panose="02020603050405020304" pitchFamily="18" charset="0"/>
                <a:cs typeface="Times New Roman" panose="02020603050405020304" pitchFamily="18" charset="0"/>
              </a:rPr>
              <a:t>Chapter two: Measurement basics</a:t>
            </a:r>
          </a:p>
        </p:txBody>
      </p:sp>
      <p:sp>
        <p:nvSpPr>
          <p:cNvPr id="3" name="Content Placeholder 2">
            <a:extLst>
              <a:ext uri="{FF2B5EF4-FFF2-40B4-BE49-F238E27FC236}">
                <a16:creationId xmlns:a16="http://schemas.microsoft.com/office/drawing/2014/main" xmlns="" id="{7BB0CCB4-39A5-4BDF-B573-677C783539B8}"/>
              </a:ext>
            </a:extLst>
          </p:cNvPr>
          <p:cNvSpPr>
            <a:spLocks noGrp="1"/>
          </p:cNvSpPr>
          <p:nvPr>
            <p:ph idx="1"/>
          </p:nvPr>
        </p:nvSpPr>
        <p:spPr>
          <a:xfrm>
            <a:off x="1126589" y="1314026"/>
            <a:ext cx="10057226" cy="4561842"/>
          </a:xfrm>
        </p:spPr>
        <p:txBody>
          <a:bodyPr>
            <a:normAutofit fontScale="85000" lnSpcReduction="20000"/>
          </a:bodyPr>
          <a:lstStyle/>
          <a:p>
            <a:r>
              <a:rPr lang="en-US" sz="2800" dirty="0"/>
              <a:t>Contents </a:t>
            </a:r>
          </a:p>
          <a:p>
            <a:pPr lvl="1">
              <a:lnSpc>
                <a:spcPct val="150000"/>
              </a:lnSpc>
            </a:pPr>
            <a:r>
              <a:rPr lang="en-US" sz="2800" dirty="0"/>
              <a:t>Metrology</a:t>
            </a:r>
            <a:endParaRPr lang="en-US" sz="2800" dirty="0" smtClean="0">
              <a:latin typeface="Times New Roman" panose="02020603050405020304" pitchFamily="18" charset="0"/>
              <a:cs typeface="Times New Roman" panose="02020603050405020304" pitchFamily="18" charset="0"/>
            </a:endParaRPr>
          </a:p>
          <a:p>
            <a:pPr lvl="1">
              <a:lnSpc>
                <a:spcPct val="150000"/>
              </a:lnSpc>
            </a:pPr>
            <a:r>
              <a:rPr lang="en-US" sz="2800" dirty="0"/>
              <a:t>Direct and Indirect </a:t>
            </a:r>
            <a:r>
              <a:rPr lang="en-US" sz="2800" dirty="0" smtClean="0"/>
              <a:t>Measurement</a:t>
            </a:r>
          </a:p>
          <a:p>
            <a:pPr lvl="1">
              <a:lnSpc>
                <a:spcPct val="150000"/>
              </a:lnSpc>
            </a:pPr>
            <a:r>
              <a:rPr lang="en-US" sz="2800" dirty="0" smtClean="0"/>
              <a:t>Measurement </a:t>
            </a:r>
            <a:r>
              <a:rPr lang="en-US" sz="2800" dirty="0"/>
              <a:t>quality</a:t>
            </a:r>
            <a:endParaRPr lang="en-US" sz="4800" dirty="0"/>
          </a:p>
          <a:p>
            <a:pPr lvl="1">
              <a:lnSpc>
                <a:spcPct val="150000"/>
              </a:lnSpc>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Measurement scales and scale </a:t>
            </a:r>
            <a:r>
              <a:rPr lang="en-US" sz="2800" dirty="0" smtClean="0">
                <a:latin typeface="Times New Roman" panose="02020603050405020304" pitchFamily="18" charset="0"/>
                <a:cs typeface="Times New Roman" panose="02020603050405020304" pitchFamily="18" charset="0"/>
              </a:rPr>
              <a:t>types</a:t>
            </a:r>
          </a:p>
          <a:p>
            <a:pPr lvl="1">
              <a:lnSpc>
                <a:spcPct val="150000"/>
              </a:lnSpc>
            </a:pPr>
            <a:r>
              <a:rPr lang="en-US" sz="2800" dirty="0"/>
              <a:t>Measuring Software Quality using Quality </a:t>
            </a:r>
            <a:r>
              <a:rPr lang="en-US" sz="2800" dirty="0" smtClean="0"/>
              <a:t>Metrics</a:t>
            </a:r>
          </a:p>
          <a:p>
            <a:pPr lvl="1">
              <a:lnSpc>
                <a:spcPct val="150000"/>
              </a:lnSpc>
            </a:pPr>
            <a:r>
              <a:rPr lang="en-US" sz="2800" b="1" dirty="0"/>
              <a:t>Google’s HEART Framework for Measuring </a:t>
            </a:r>
            <a:r>
              <a:rPr lang="en-US" sz="2800" b="1" dirty="0" smtClean="0"/>
              <a:t>UX</a:t>
            </a:r>
            <a:endParaRPr lang="en-US" sz="2800" dirty="0">
              <a:latin typeface="Times New Roman" panose="02020603050405020304" pitchFamily="18" charset="0"/>
              <a:cs typeface="Times New Roman" panose="02020603050405020304" pitchFamily="18" charset="0"/>
            </a:endParaRPr>
          </a:p>
          <a:p>
            <a:pPr lvl="1">
              <a:lnSpc>
                <a:spcPct val="150000"/>
              </a:lnSpc>
            </a:pPr>
            <a:r>
              <a:rPr lang="en-US" sz="3900" dirty="0">
                <a:latin typeface="Times New Roman" panose="02020603050405020304" pitchFamily="18" charset="0"/>
                <a:cs typeface="Times New Roman" panose="02020603050405020304" pitchFamily="18" charset="0"/>
              </a:rPr>
              <a:t> </a:t>
            </a:r>
            <a:r>
              <a:rPr lang="en-US" sz="2600" dirty="0"/>
              <a:t>Validating the Measurement Systems</a:t>
            </a:r>
          </a:p>
          <a:p>
            <a:pPr lvl="1">
              <a:lnSpc>
                <a:spcPct val="150000"/>
              </a:lnSpc>
            </a:pP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32</a:t>
            </a:fld>
            <a:endParaRPr lang="en-US"/>
          </a:p>
        </p:txBody>
      </p:sp>
    </p:spTree>
    <p:extLst>
      <p:ext uri="{BB962C8B-B14F-4D97-AF65-F5344CB8AC3E}">
        <p14:creationId xmlns:p14="http://schemas.microsoft.com/office/powerpoint/2010/main" val="18173270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CA6265B-244F-4871-962C-9E966114989E}"/>
              </a:ext>
            </a:extLst>
          </p:cNvPr>
          <p:cNvSpPr>
            <a:spLocks noGrp="1"/>
          </p:cNvSpPr>
          <p:nvPr>
            <p:ph type="title"/>
          </p:nvPr>
        </p:nvSpPr>
        <p:spPr>
          <a:xfrm>
            <a:off x="1295401" y="928468"/>
            <a:ext cx="9601196" cy="281354"/>
          </a:xfrm>
        </p:spPr>
        <p:txBody>
          <a:bodyPr>
            <a:noAutofit/>
          </a:bodyPr>
          <a:lstStyle/>
          <a:p>
            <a:r>
              <a:rPr lang="en-US" sz="6000" dirty="0"/>
              <a:t>Metrology</a:t>
            </a:r>
            <a:endParaRPr lang="en-US" sz="2800" dirty="0"/>
          </a:p>
        </p:txBody>
      </p:sp>
      <p:sp>
        <p:nvSpPr>
          <p:cNvPr id="3" name="Content Placeholder 2">
            <a:extLst>
              <a:ext uri="{FF2B5EF4-FFF2-40B4-BE49-F238E27FC236}">
                <a16:creationId xmlns:a16="http://schemas.microsoft.com/office/drawing/2014/main" xmlns="" id="{67E4A7A8-DE5A-443B-B10B-66191E0FE1E4}"/>
              </a:ext>
            </a:extLst>
          </p:cNvPr>
          <p:cNvSpPr>
            <a:spLocks noGrp="1"/>
          </p:cNvSpPr>
          <p:nvPr>
            <p:ph idx="1"/>
          </p:nvPr>
        </p:nvSpPr>
        <p:spPr>
          <a:xfrm>
            <a:off x="785446" y="1069145"/>
            <a:ext cx="10846191" cy="5198012"/>
          </a:xfrm>
        </p:spPr>
        <p:txBody>
          <a:bodyPr>
            <a:normAutofit fontScale="32500" lnSpcReduction="20000"/>
          </a:bodyPr>
          <a:lstStyle/>
          <a:p>
            <a:endParaRPr lang="en-US" sz="5900" dirty="0" smtClean="0">
              <a:latin typeface="Times New Roman" panose="02020603050405020304" pitchFamily="18" charset="0"/>
              <a:cs typeface="Times New Roman" panose="02020603050405020304" pitchFamily="18" charset="0"/>
            </a:endParaRPr>
          </a:p>
          <a:p>
            <a:endParaRPr lang="en-US" sz="5900" dirty="0">
              <a:latin typeface="Times New Roman" panose="02020603050405020304" pitchFamily="18" charset="0"/>
              <a:cs typeface="Times New Roman" panose="02020603050405020304" pitchFamily="18" charset="0"/>
            </a:endParaRPr>
          </a:p>
          <a:p>
            <a:endParaRPr lang="en-US" sz="59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ü"/>
            </a:pPr>
            <a:r>
              <a:rPr lang="en-US" sz="9600" dirty="0"/>
              <a:t>Metrology is “the science of measurement, embracing both experimental and theoretical determinations at any level of uncertainty in any field of science and technology,” as defined by the International Bureau of Weights and Measures (BIPM, 2004). </a:t>
            </a:r>
            <a:r>
              <a:rPr lang="en-US" sz="2400" dirty="0"/>
              <a:t/>
            </a:r>
            <a:br>
              <a:rPr lang="en-US" sz="2400" dirty="0"/>
            </a:br>
            <a:endParaRPr lang="en-US" sz="2400" dirty="0" smtClean="0">
              <a:solidFill>
                <a:schemeClr val="tx1"/>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33</a:t>
            </a:fld>
            <a:endParaRPr lang="en-US"/>
          </a:p>
        </p:txBody>
      </p:sp>
    </p:spTree>
    <p:extLst>
      <p:ext uri="{BB962C8B-B14F-4D97-AF65-F5344CB8AC3E}">
        <p14:creationId xmlns:p14="http://schemas.microsoft.com/office/powerpoint/2010/main" val="8067808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CA6265B-244F-4871-962C-9E966114989E}"/>
              </a:ext>
            </a:extLst>
          </p:cNvPr>
          <p:cNvSpPr>
            <a:spLocks noGrp="1"/>
          </p:cNvSpPr>
          <p:nvPr>
            <p:ph type="title"/>
          </p:nvPr>
        </p:nvSpPr>
        <p:spPr>
          <a:xfrm>
            <a:off x="1295401" y="928468"/>
            <a:ext cx="9601196" cy="281354"/>
          </a:xfrm>
        </p:spPr>
        <p:txBody>
          <a:bodyPr>
            <a:noAutofit/>
          </a:bodyPr>
          <a:lstStyle/>
          <a:p>
            <a:r>
              <a:rPr lang="en-US" dirty="0" smtClean="0"/>
              <a:t>Metrology..</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p>
        </p:txBody>
      </p:sp>
      <p:sp>
        <p:nvSpPr>
          <p:cNvPr id="3" name="Content Placeholder 2">
            <a:extLst>
              <a:ext uri="{FF2B5EF4-FFF2-40B4-BE49-F238E27FC236}">
                <a16:creationId xmlns:a16="http://schemas.microsoft.com/office/drawing/2014/main" xmlns="" id="{67E4A7A8-DE5A-443B-B10B-66191E0FE1E4}"/>
              </a:ext>
            </a:extLst>
          </p:cNvPr>
          <p:cNvSpPr>
            <a:spLocks noGrp="1"/>
          </p:cNvSpPr>
          <p:nvPr>
            <p:ph idx="1"/>
          </p:nvPr>
        </p:nvSpPr>
        <p:spPr>
          <a:xfrm>
            <a:off x="785446" y="1069145"/>
            <a:ext cx="10846191" cy="5198012"/>
          </a:xfrm>
        </p:spPr>
        <p:txBody>
          <a:bodyPr>
            <a:normAutofit fontScale="32500" lnSpcReduction="20000"/>
          </a:bodyPr>
          <a:lstStyle/>
          <a:p>
            <a:pPr algn="just">
              <a:buFont typeface="Wingdings" panose="05000000000000000000" pitchFamily="2" charset="2"/>
              <a:buChar char="§"/>
            </a:pPr>
            <a:r>
              <a:rPr lang="en-US" sz="8600" dirty="0" smtClean="0"/>
              <a:t>Metrology </a:t>
            </a:r>
            <a:r>
              <a:rPr lang="en-US" sz="8600" dirty="0"/>
              <a:t>can be divided into three subfields: scientific metrology, applied metrology, and legal metrology. </a:t>
            </a:r>
            <a:endParaRPr lang="en-US" sz="8600" dirty="0" smtClean="0"/>
          </a:p>
          <a:p>
            <a:pPr algn="just">
              <a:buFont typeface="Wingdings" panose="05000000000000000000" pitchFamily="2" charset="2"/>
              <a:buChar char="§"/>
            </a:pPr>
            <a:r>
              <a:rPr lang="en-US" sz="8600" dirty="0" smtClean="0"/>
              <a:t>Legal </a:t>
            </a:r>
            <a:r>
              <a:rPr lang="en-US" sz="8600" dirty="0"/>
              <a:t>metrology is the end of the line, concerning regulatory requirements of well established measurements and measuring instruments for the protection of consumers and fair trade. </a:t>
            </a:r>
            <a:endParaRPr lang="en-US" sz="8600" dirty="0" smtClean="0"/>
          </a:p>
          <a:p>
            <a:pPr algn="just">
              <a:buFont typeface="Wingdings" panose="05000000000000000000" pitchFamily="2" charset="2"/>
              <a:buChar char="§"/>
            </a:pPr>
            <a:r>
              <a:rPr lang="en-US" sz="8600" dirty="0" smtClean="0"/>
              <a:t>In </a:t>
            </a:r>
            <a:r>
              <a:rPr lang="en-US" sz="8600" dirty="0"/>
              <a:t>applied metrology, the measurement science is developed toward manufacturing and other processes, ensuring the suitability of measurement instruments, their calibration, and quality </a:t>
            </a:r>
            <a:r>
              <a:rPr lang="en-US" sz="8600" dirty="0" smtClean="0"/>
              <a:t>control.</a:t>
            </a:r>
          </a:p>
          <a:p>
            <a:pPr algn="just">
              <a:buFont typeface="Wingdings" panose="05000000000000000000" pitchFamily="2" charset="2"/>
              <a:buChar char="§"/>
            </a:pPr>
            <a:r>
              <a:rPr lang="en-US" sz="8600" dirty="0" smtClean="0"/>
              <a:t>Scientific </a:t>
            </a:r>
            <a:r>
              <a:rPr lang="en-US" sz="8600" dirty="0"/>
              <a:t>metrology is the basis of all subfields, and concerns the development of new measurement methods, the realization of measurement standards, and the transfer of these standards to users.</a:t>
            </a:r>
            <a:endParaRPr lang="en-US" sz="8600" dirty="0">
              <a:latin typeface="Times New Roman" panose="02020603050405020304" pitchFamily="18" charset="0"/>
              <a:cs typeface="Times New Roman" panose="02020603050405020304" pitchFamily="18" charset="0"/>
            </a:endParaRPr>
          </a:p>
          <a:p>
            <a:endParaRPr lang="en-US" sz="5900" dirty="0">
              <a:latin typeface="Times New Roman" panose="02020603050405020304" pitchFamily="18" charset="0"/>
              <a:cs typeface="Times New Roman" panose="02020603050405020304" pitchFamily="18" charset="0"/>
            </a:endParaRPr>
          </a:p>
          <a:p>
            <a:pPr marL="201168" lvl="1" indent="0" algn="just">
              <a:lnSpc>
                <a:spcPct val="150000"/>
              </a:lnSpc>
              <a:buNone/>
            </a:pPr>
            <a:r>
              <a:rPr lang="en-US" sz="2400" dirty="0"/>
              <a:t/>
            </a:r>
            <a:br>
              <a:rPr lang="en-US" sz="2400" dirty="0"/>
            </a:br>
            <a:endParaRPr lang="en-US" sz="2400" dirty="0" smtClean="0">
              <a:solidFill>
                <a:schemeClr val="tx1"/>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34</a:t>
            </a:fld>
            <a:endParaRPr lang="en-US"/>
          </a:p>
        </p:txBody>
      </p:sp>
    </p:spTree>
    <p:extLst>
      <p:ext uri="{BB962C8B-B14F-4D97-AF65-F5344CB8AC3E}">
        <p14:creationId xmlns:p14="http://schemas.microsoft.com/office/powerpoint/2010/main" val="40680971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CA6265B-244F-4871-962C-9E966114989E}"/>
              </a:ext>
            </a:extLst>
          </p:cNvPr>
          <p:cNvSpPr>
            <a:spLocks noGrp="1"/>
          </p:cNvSpPr>
          <p:nvPr>
            <p:ph type="title"/>
          </p:nvPr>
        </p:nvSpPr>
        <p:spPr>
          <a:xfrm>
            <a:off x="1295401" y="928468"/>
            <a:ext cx="9601196" cy="281354"/>
          </a:xfrm>
        </p:spPr>
        <p:txBody>
          <a:bodyPr>
            <a:noAutofit/>
          </a:bodyPr>
          <a:lstStyle/>
          <a:p>
            <a:r>
              <a:rPr lang="en-US" sz="2800" dirty="0">
                <a:latin typeface="Times New Roman" panose="02020603050405020304" pitchFamily="18" charset="0"/>
                <a:cs typeface="Times New Roman" panose="02020603050405020304" pitchFamily="18" charset="0"/>
              </a:rPr>
              <a:t>What are the Software attributes and How we measure it?</a:t>
            </a:r>
            <a:br>
              <a:rPr lang="en-US" sz="2800" dirty="0">
                <a:latin typeface="Times New Roman" panose="02020603050405020304" pitchFamily="18" charset="0"/>
                <a:cs typeface="Times New Roman" panose="02020603050405020304" pitchFamily="18" charset="0"/>
              </a:rPr>
            </a:br>
            <a:endParaRPr lang="en-US" sz="2800" dirty="0"/>
          </a:p>
        </p:txBody>
      </p:sp>
      <p:sp>
        <p:nvSpPr>
          <p:cNvPr id="3" name="Content Placeholder 2">
            <a:extLst>
              <a:ext uri="{FF2B5EF4-FFF2-40B4-BE49-F238E27FC236}">
                <a16:creationId xmlns:a16="http://schemas.microsoft.com/office/drawing/2014/main" xmlns="" id="{67E4A7A8-DE5A-443B-B10B-66191E0FE1E4}"/>
              </a:ext>
            </a:extLst>
          </p:cNvPr>
          <p:cNvSpPr>
            <a:spLocks noGrp="1"/>
          </p:cNvSpPr>
          <p:nvPr>
            <p:ph idx="1"/>
          </p:nvPr>
        </p:nvSpPr>
        <p:spPr>
          <a:xfrm>
            <a:off x="785446" y="1069145"/>
            <a:ext cx="10846191" cy="5198012"/>
          </a:xfrm>
        </p:spPr>
        <p:txBody>
          <a:bodyPr>
            <a:normAutofit fontScale="25000" lnSpcReduction="20000"/>
          </a:bodyPr>
          <a:lstStyle/>
          <a:p>
            <a:pPr marL="0" indent="0">
              <a:buNone/>
            </a:pPr>
            <a:endParaRPr lang="en-US" sz="5900" dirty="0" smtClean="0">
              <a:latin typeface="Times New Roman" panose="02020603050405020304" pitchFamily="18" charset="0"/>
              <a:cs typeface="Times New Roman" panose="02020603050405020304" pitchFamily="18" charset="0"/>
            </a:endParaRPr>
          </a:p>
          <a:p>
            <a:endParaRPr lang="en-US" sz="5900" dirty="0">
              <a:latin typeface="Times New Roman" panose="02020603050405020304" pitchFamily="18" charset="0"/>
              <a:cs typeface="Times New Roman" panose="02020603050405020304" pitchFamily="18" charset="0"/>
            </a:endParaRPr>
          </a:p>
          <a:p>
            <a:endParaRPr lang="en-US" sz="59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ü"/>
            </a:pPr>
            <a:r>
              <a:rPr lang="en-US" sz="11200" dirty="0"/>
              <a:t>Unfortunately, we have no comparably deep understanding of software attributes. </a:t>
            </a:r>
          </a:p>
          <a:p>
            <a:pPr lvl="1" algn="just">
              <a:lnSpc>
                <a:spcPct val="150000"/>
              </a:lnSpc>
              <a:buFont typeface="Wingdings" panose="05000000000000000000" pitchFamily="2" charset="2"/>
              <a:buChar char="ü"/>
            </a:pPr>
            <a:r>
              <a:rPr lang="en-US" sz="11200" dirty="0" smtClean="0"/>
              <a:t>Nor </a:t>
            </a:r>
            <a:r>
              <a:rPr lang="en-US" sz="11200" dirty="0"/>
              <a:t>do we have the associated sophisticated measurement </a:t>
            </a:r>
            <a:r>
              <a:rPr lang="en-US" sz="11200" dirty="0" smtClean="0"/>
              <a:t>tools.</a:t>
            </a:r>
          </a:p>
          <a:p>
            <a:pPr lvl="1" algn="just">
              <a:lnSpc>
                <a:spcPct val="150000"/>
              </a:lnSpc>
              <a:buFont typeface="Wingdings" panose="05000000000000000000" pitchFamily="2" charset="2"/>
              <a:buChar char="ü"/>
            </a:pPr>
            <a:r>
              <a:rPr lang="en-US" sz="11200" dirty="0" smtClean="0"/>
              <a:t>Questions </a:t>
            </a:r>
            <a:r>
              <a:rPr lang="en-US" sz="11200" dirty="0"/>
              <a:t>that are relatively easy to answer for </a:t>
            </a:r>
            <a:r>
              <a:rPr lang="en-US" sz="11200" dirty="0" smtClean="0"/>
              <a:t>non-software entities </a:t>
            </a:r>
            <a:r>
              <a:rPr lang="en-US" sz="11200" dirty="0"/>
              <a:t>are difficult for software. For example, consider the </a:t>
            </a:r>
            <a:r>
              <a:rPr lang="en-US" sz="11200" dirty="0" smtClean="0"/>
              <a:t>following questions</a:t>
            </a:r>
            <a:r>
              <a:rPr lang="en-US" sz="11200" dirty="0"/>
              <a:t>: </a:t>
            </a:r>
            <a:endParaRPr lang="en-US" sz="11200" dirty="0" smtClean="0"/>
          </a:p>
          <a:p>
            <a:pPr lvl="2" algn="just">
              <a:lnSpc>
                <a:spcPct val="150000"/>
              </a:lnSpc>
              <a:buFont typeface="Wingdings" panose="05000000000000000000" pitchFamily="2" charset="2"/>
              <a:buChar char="ü"/>
            </a:pPr>
            <a:r>
              <a:rPr lang="en-US" sz="11200" dirty="0" smtClean="0">
                <a:latin typeface="Times New Roman" panose="02020603050405020304" pitchFamily="18" charset="0"/>
                <a:cs typeface="Times New Roman" panose="02020603050405020304" pitchFamily="18" charset="0"/>
              </a:rPr>
              <a:t>How </a:t>
            </a:r>
            <a:r>
              <a:rPr lang="en-US" sz="11200" dirty="0">
                <a:latin typeface="Times New Roman" panose="02020603050405020304" pitchFamily="18" charset="0"/>
                <a:cs typeface="Times New Roman" panose="02020603050405020304" pitchFamily="18" charset="0"/>
              </a:rPr>
              <a:t>much must we know about an attribute to consider measuring (</a:t>
            </a:r>
            <a:r>
              <a:rPr lang="en-US" sz="11200" dirty="0">
                <a:solidFill>
                  <a:srgbClr val="FF0000"/>
                </a:solidFill>
                <a:latin typeface="Times New Roman" panose="02020603050405020304" pitchFamily="18" charset="0"/>
                <a:cs typeface="Times New Roman" panose="02020603050405020304" pitchFamily="18" charset="0"/>
              </a:rPr>
              <a:t>e.g., program complexity</a:t>
            </a:r>
            <a:r>
              <a:rPr lang="en-US" sz="11200" dirty="0">
                <a:latin typeface="Times New Roman" panose="02020603050405020304" pitchFamily="18" charset="0"/>
                <a:cs typeface="Times New Roman" panose="02020603050405020304" pitchFamily="18" charset="0"/>
              </a:rPr>
              <a:t>)?</a:t>
            </a:r>
          </a:p>
          <a:p>
            <a:pPr marL="731520" lvl="1" indent="0" algn="just">
              <a:lnSpc>
                <a:spcPct val="150000"/>
              </a:lnSpc>
              <a:buNone/>
            </a:pPr>
            <a:r>
              <a:rPr lang="en-US" sz="2400" dirty="0"/>
              <a:t/>
            </a:r>
            <a:br>
              <a:rPr lang="en-US" sz="2400" dirty="0"/>
            </a:br>
            <a:endParaRPr lang="en-US" sz="2400" dirty="0" smtClean="0">
              <a:solidFill>
                <a:schemeClr val="tx1"/>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35</a:t>
            </a:fld>
            <a:endParaRPr lang="en-US"/>
          </a:p>
        </p:txBody>
      </p:sp>
    </p:spTree>
    <p:extLst>
      <p:ext uri="{BB962C8B-B14F-4D97-AF65-F5344CB8AC3E}">
        <p14:creationId xmlns:p14="http://schemas.microsoft.com/office/powerpoint/2010/main" val="26315096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4532039-639C-49E1-AC0F-EBCA39D3911B}"/>
              </a:ext>
            </a:extLst>
          </p:cNvPr>
          <p:cNvSpPr>
            <a:spLocks noGrp="1"/>
          </p:cNvSpPr>
          <p:nvPr>
            <p:ph idx="1"/>
          </p:nvPr>
        </p:nvSpPr>
        <p:spPr>
          <a:xfrm>
            <a:off x="718625" y="699996"/>
            <a:ext cx="10760612" cy="5349111"/>
          </a:xfrm>
        </p:spPr>
        <p:txBody>
          <a:bodyPr>
            <a:normAutofit fontScale="85000" lnSpcReduction="20000"/>
          </a:bodyPr>
          <a:lstStyle/>
          <a:p>
            <a:endParaRPr lang="en-US" dirty="0" smtClean="0">
              <a:solidFill>
                <a:srgbClr val="FF0000"/>
              </a:solidFill>
              <a:latin typeface="Times New Roman" panose="02020603050405020304" pitchFamily="18" charset="0"/>
              <a:cs typeface="Times New Roman" panose="02020603050405020304" pitchFamily="18" charset="0"/>
            </a:endParaRPr>
          </a:p>
          <a:p>
            <a:pPr lvl="1"/>
            <a:endParaRPr lang="en-US" sz="2400" dirty="0" smtClean="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lvl="1"/>
            <a:endParaRPr lang="en-US" sz="2400" dirty="0" smtClean="0">
              <a:latin typeface="Times New Roman" panose="02020603050405020304" pitchFamily="18" charset="0"/>
              <a:cs typeface="Times New Roman" panose="02020603050405020304" pitchFamily="18" charset="0"/>
            </a:endParaRPr>
          </a:p>
          <a:p>
            <a:pPr lvl="1" algn="just"/>
            <a:r>
              <a:rPr lang="en-US" sz="3300" dirty="0"/>
              <a:t>Many systems consist of programs in a variety of languages. For example, the GNU/Linux distribution includes code written in at least 19 different languages (Wheeler 2002). </a:t>
            </a:r>
            <a:endParaRPr lang="en-US" sz="3300" dirty="0" smtClean="0"/>
          </a:p>
          <a:p>
            <a:pPr marL="201168" lvl="1" indent="0" algn="just">
              <a:buNone/>
            </a:pPr>
            <a:endParaRPr lang="en-US" sz="3300" dirty="0" smtClean="0"/>
          </a:p>
          <a:p>
            <a:pPr lvl="1" algn="just"/>
            <a:r>
              <a:rPr lang="en-US" sz="3300" dirty="0" smtClean="0"/>
              <a:t>In </a:t>
            </a:r>
            <a:r>
              <a:rPr lang="en-US" sz="3300" dirty="0"/>
              <a:t>order to deal with code written in </a:t>
            </a:r>
            <a:r>
              <a:rPr lang="en-US" sz="3300" dirty="0" smtClean="0"/>
              <a:t>such a </a:t>
            </a:r>
            <a:r>
              <a:rPr lang="en-US" sz="3300" dirty="0"/>
              <a:t>variety of languages, David Wheeler’s code analysis tool uses a </a:t>
            </a:r>
            <a:r>
              <a:rPr lang="en-US" sz="3300" dirty="0" smtClean="0"/>
              <a:t>simple scheme </a:t>
            </a:r>
            <a:r>
              <a:rPr lang="en-US" sz="3300" dirty="0"/>
              <a:t>for counting LOC</a:t>
            </a:r>
            <a:r>
              <a:rPr lang="en-US" sz="3300" dirty="0" smtClean="0"/>
              <a:t>:</a:t>
            </a:r>
          </a:p>
          <a:p>
            <a:pPr lvl="1" algn="just"/>
            <a:r>
              <a:rPr lang="en-US" sz="3300" dirty="0" smtClean="0"/>
              <a:t> </a:t>
            </a:r>
            <a:r>
              <a:rPr lang="en-US" sz="3300" dirty="0"/>
              <a:t>“a physical source line of code is a line </a:t>
            </a:r>
            <a:r>
              <a:rPr lang="en-US" sz="3300" dirty="0" smtClean="0"/>
              <a:t>ending in </a:t>
            </a:r>
            <a:r>
              <a:rPr lang="en-US" sz="3300" dirty="0"/>
              <a:t>a newline or end-of-file marker, and which contains at least one </a:t>
            </a:r>
            <a:r>
              <a:rPr lang="en-US" sz="3300" dirty="0" smtClean="0"/>
              <a:t>non whitespace </a:t>
            </a:r>
            <a:r>
              <a:rPr lang="en-US" sz="3300" dirty="0"/>
              <a:t>non-comment character. </a:t>
            </a:r>
            <a:endParaRPr lang="en-US" sz="3300" dirty="0" smtClean="0"/>
          </a:p>
          <a:p>
            <a:pPr marL="201168" lvl="1" indent="0" algn="just">
              <a:buNone/>
            </a:pPr>
            <a:r>
              <a:rPr lang="en-US" sz="2000" dirty="0"/>
              <a:t/>
            </a:r>
            <a:br>
              <a:rPr lang="en-US" sz="2000" dirty="0"/>
            </a:br>
            <a:r>
              <a:rPr lang="en-US" sz="2000" dirty="0"/>
              <a:t/>
            </a:r>
            <a:br>
              <a:rPr lang="en-US" sz="2000" dirty="0"/>
            </a:br>
            <a:endParaRPr lang="en-US" sz="2000" dirty="0" smtClean="0"/>
          </a:p>
          <a:p>
            <a:pPr marL="201168" lvl="1" indent="0" algn="just">
              <a:buNone/>
            </a:pPr>
            <a:r>
              <a:rPr lang="en-US" sz="2400" dirty="0" smtClean="0"/>
              <a:t> </a:t>
            </a:r>
            <a:r>
              <a:rPr lang="en-US" sz="2400" dirty="0"/>
              <a:t/>
            </a:r>
            <a:br>
              <a:rPr lang="en-US" sz="2400" dirty="0"/>
            </a:br>
            <a:endParaRPr lang="en-US"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36</a:t>
            </a:fld>
            <a:endParaRPr lang="en-US"/>
          </a:p>
        </p:txBody>
      </p:sp>
    </p:spTree>
    <p:extLst>
      <p:ext uri="{BB962C8B-B14F-4D97-AF65-F5344CB8AC3E}">
        <p14:creationId xmlns:p14="http://schemas.microsoft.com/office/powerpoint/2010/main" val="12129572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0B3B405-0324-4C80-A5C3-1290C8382AB4}"/>
              </a:ext>
            </a:extLst>
          </p:cNvPr>
          <p:cNvSpPr>
            <a:spLocks noGrp="1"/>
          </p:cNvSpPr>
          <p:nvPr>
            <p:ph idx="1"/>
          </p:nvPr>
        </p:nvSpPr>
        <p:spPr>
          <a:xfrm>
            <a:off x="662355" y="657792"/>
            <a:ext cx="10816882" cy="5489789"/>
          </a:xfrm>
        </p:spPr>
        <p:txBody>
          <a:bodyPr>
            <a:normAutofit/>
          </a:bodyPr>
          <a:lstStyle/>
          <a:p>
            <a:endParaRPr lang="en-US" dirty="0" smtClean="0"/>
          </a:p>
          <a:p>
            <a:endParaRPr lang="en-US" dirty="0"/>
          </a:p>
          <a:p>
            <a:endParaRPr lang="en-US" dirty="0" smtClean="0"/>
          </a:p>
          <a:p>
            <a:r>
              <a:rPr lang="en-US" sz="2800" dirty="0" smtClean="0"/>
              <a:t>Measuring </a:t>
            </a:r>
            <a:r>
              <a:rPr lang="en-US" sz="2800" dirty="0"/>
              <a:t>lines of code</a:t>
            </a:r>
          </a:p>
          <a:p>
            <a:pPr lvl="1"/>
            <a:r>
              <a:rPr lang="en-US" sz="2800" dirty="0">
                <a:solidFill>
                  <a:srgbClr val="FF0000"/>
                </a:solidFill>
                <a:latin typeface="Times New Roman" panose="02020603050405020304" pitchFamily="18" charset="0"/>
                <a:cs typeface="Times New Roman" panose="02020603050405020304" pitchFamily="18" charset="0"/>
              </a:rPr>
              <a:t>Are non-executable lines counted?</a:t>
            </a:r>
          </a:p>
          <a:p>
            <a:pPr lvl="2"/>
            <a:r>
              <a:rPr lang="en-US" sz="2800" dirty="0">
                <a:solidFill>
                  <a:srgbClr val="FF0000"/>
                </a:solidFill>
                <a:latin typeface="Times New Roman" panose="02020603050405020304" pitchFamily="18" charset="0"/>
                <a:cs typeface="Times New Roman" panose="02020603050405020304" pitchFamily="18" charset="0"/>
              </a:rPr>
              <a:t>Declarations</a:t>
            </a:r>
          </a:p>
          <a:p>
            <a:pPr lvl="2"/>
            <a:r>
              <a:rPr lang="en-US" sz="2800" dirty="0">
                <a:solidFill>
                  <a:srgbClr val="FF0000"/>
                </a:solidFill>
                <a:latin typeface="Times New Roman" panose="02020603050405020304" pitchFamily="18" charset="0"/>
                <a:cs typeface="Times New Roman" panose="02020603050405020304" pitchFamily="18" charset="0"/>
              </a:rPr>
              <a:t>Compiler Directives</a:t>
            </a:r>
          </a:p>
          <a:p>
            <a:pPr lvl="2"/>
            <a:r>
              <a:rPr lang="en-US" sz="2800" dirty="0">
                <a:solidFill>
                  <a:srgbClr val="FF0000"/>
                </a:solidFill>
                <a:latin typeface="Times New Roman" panose="02020603050405020304" pitchFamily="18" charset="0"/>
                <a:cs typeface="Times New Roman" panose="02020603050405020304" pitchFamily="18" charset="0"/>
              </a:rPr>
              <a:t>Comments</a:t>
            </a:r>
          </a:p>
          <a:p>
            <a:pPr lvl="2"/>
            <a:r>
              <a:rPr lang="en-US" sz="2800" dirty="0">
                <a:solidFill>
                  <a:srgbClr val="FF0000"/>
                </a:solidFill>
                <a:latin typeface="Times New Roman" panose="02020603050405020304" pitchFamily="18" charset="0"/>
                <a:cs typeface="Times New Roman" panose="02020603050405020304" pitchFamily="18" charset="0"/>
              </a:rPr>
              <a:t>Blank </a:t>
            </a:r>
            <a:r>
              <a:rPr lang="en-US" sz="2800" dirty="0" smtClean="0">
                <a:solidFill>
                  <a:srgbClr val="FF0000"/>
                </a:solidFill>
                <a:latin typeface="Times New Roman" panose="02020603050405020304" pitchFamily="18" charset="0"/>
                <a:cs typeface="Times New Roman" panose="02020603050405020304" pitchFamily="18" charset="0"/>
              </a:rPr>
              <a:t>lines</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37</a:t>
            </a:fld>
            <a:endParaRPr lang="en-US"/>
          </a:p>
        </p:txBody>
      </p:sp>
    </p:spTree>
    <p:extLst>
      <p:ext uri="{BB962C8B-B14F-4D97-AF65-F5344CB8AC3E}">
        <p14:creationId xmlns:p14="http://schemas.microsoft.com/office/powerpoint/2010/main" val="23473120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C8AD3467-F6F7-4096-8396-BDEF81C13B47}"/>
              </a:ext>
            </a:extLst>
          </p:cNvPr>
          <p:cNvPicPr>
            <a:picLocks noGrp="1" noChangeAspect="1"/>
          </p:cNvPicPr>
          <p:nvPr>
            <p:ph idx="1"/>
          </p:nvPr>
        </p:nvPicPr>
        <p:blipFill>
          <a:blip r:embed="rId3"/>
          <a:stretch>
            <a:fillRect/>
          </a:stretch>
        </p:blipFill>
        <p:spPr>
          <a:xfrm>
            <a:off x="1117734" y="573918"/>
            <a:ext cx="10118302" cy="5743755"/>
          </a:xfrm>
          <a:prstGeom prst="rect">
            <a:avLst/>
          </a:prstGeom>
        </p:spPr>
      </p:pic>
      <p:sp>
        <p:nvSpPr>
          <p:cNvPr id="2" name="Footer Placeholder 1"/>
          <p:cNvSpPr>
            <a:spLocks noGrp="1"/>
          </p:cNvSpPr>
          <p:nvPr>
            <p:ph type="ftr" sz="quarter" idx="11"/>
          </p:nvPr>
        </p:nvSpPr>
        <p:spPr/>
        <p:txBody>
          <a:bodyPr/>
          <a:lstStyle/>
          <a:p>
            <a:r>
              <a:rPr lang="en-US" smtClean="0"/>
              <a:t>software metrics</a:t>
            </a:r>
            <a:endParaRPr lang="en-US"/>
          </a:p>
        </p:txBody>
      </p:sp>
      <p:sp>
        <p:nvSpPr>
          <p:cNvPr id="3" name="Slide Number Placeholder 2"/>
          <p:cNvSpPr>
            <a:spLocks noGrp="1"/>
          </p:cNvSpPr>
          <p:nvPr>
            <p:ph type="sldNum" sz="quarter" idx="12"/>
          </p:nvPr>
        </p:nvSpPr>
        <p:spPr/>
        <p:txBody>
          <a:bodyPr/>
          <a:lstStyle/>
          <a:p>
            <a:fld id="{139FE852-0CF2-42AB-BAE2-CBF361584768}" type="slidenum">
              <a:rPr lang="en-US" smtClean="0"/>
              <a:t>38</a:t>
            </a:fld>
            <a:endParaRPr lang="en-US"/>
          </a:p>
        </p:txBody>
      </p:sp>
    </p:spTree>
    <p:extLst>
      <p:ext uri="{BB962C8B-B14F-4D97-AF65-F5344CB8AC3E}">
        <p14:creationId xmlns:p14="http://schemas.microsoft.com/office/powerpoint/2010/main" val="34658745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8F0F2E-ADBA-4C26-8C37-33E680501A86}"/>
              </a:ext>
            </a:extLst>
          </p:cNvPr>
          <p:cNvSpPr>
            <a:spLocks noGrp="1"/>
          </p:cNvSpPr>
          <p:nvPr>
            <p:ph type="title"/>
          </p:nvPr>
        </p:nvSpPr>
        <p:spPr>
          <a:xfrm>
            <a:off x="1295401" y="597092"/>
            <a:ext cx="9601196" cy="382434"/>
          </a:xfrm>
        </p:spPr>
        <p:txBody>
          <a:bodyPr>
            <a:normAutofit fontScale="90000"/>
          </a:bodyPr>
          <a:lstStyle/>
          <a:p>
            <a:r>
              <a:rPr lang="en-US" dirty="0"/>
              <a:t>Direct and Indirect Measurement</a:t>
            </a:r>
          </a:p>
        </p:txBody>
      </p:sp>
      <p:sp>
        <p:nvSpPr>
          <p:cNvPr id="3" name="Content Placeholder 2">
            <a:extLst>
              <a:ext uri="{FF2B5EF4-FFF2-40B4-BE49-F238E27FC236}">
                <a16:creationId xmlns:a16="http://schemas.microsoft.com/office/drawing/2014/main" xmlns="" id="{A307CDBB-3DC0-4B95-A722-B2B28E0DC0CD}"/>
              </a:ext>
            </a:extLst>
          </p:cNvPr>
          <p:cNvSpPr>
            <a:spLocks noGrp="1"/>
          </p:cNvSpPr>
          <p:nvPr>
            <p:ph idx="1"/>
          </p:nvPr>
        </p:nvSpPr>
        <p:spPr>
          <a:xfrm>
            <a:off x="1026942" y="1139483"/>
            <a:ext cx="9869655" cy="4736385"/>
          </a:xfrm>
        </p:spPr>
        <p:txBody>
          <a:bodyPr>
            <a:normAutofit lnSpcReduction="10000"/>
          </a:bodyPr>
          <a:lstStyle/>
          <a:p>
            <a:pPr>
              <a:lnSpc>
                <a:spcPct val="150000"/>
              </a:lnSpc>
            </a:pPr>
            <a:endParaRPr lang="en-US" sz="2400" dirty="0" smtClean="0">
              <a:solidFill>
                <a:srgbClr val="FF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800" dirty="0" smtClean="0">
                <a:solidFill>
                  <a:srgbClr val="FF0000"/>
                </a:solidFill>
                <a:latin typeface="Times New Roman" panose="02020603050405020304" pitchFamily="18" charset="0"/>
                <a:cs typeface="Times New Roman" panose="02020603050405020304" pitchFamily="18" charset="0"/>
              </a:rPr>
              <a:t>Direct </a:t>
            </a:r>
            <a:r>
              <a:rPr lang="en-US" sz="2800" dirty="0">
                <a:solidFill>
                  <a:srgbClr val="FF0000"/>
                </a:solidFill>
                <a:latin typeface="Times New Roman" panose="02020603050405020304" pitchFamily="18" charset="0"/>
                <a:cs typeface="Times New Roman" panose="02020603050405020304" pitchFamily="18" charset="0"/>
              </a:rPr>
              <a:t>measure </a:t>
            </a:r>
            <a:r>
              <a:rPr lang="en-US" sz="2800" dirty="0">
                <a:latin typeface="Times New Roman" panose="02020603050405020304" pitchFamily="18" charset="0"/>
                <a:cs typeface="Times New Roman" panose="02020603050405020304" pitchFamily="18" charset="0"/>
              </a:rPr>
              <a:t>– relates an attribute to a number or symbol without reference to no other object or </a:t>
            </a:r>
            <a:r>
              <a:rPr lang="en-US" sz="2800" dirty="0" smtClean="0">
                <a:latin typeface="Times New Roman" panose="02020603050405020304" pitchFamily="18" charset="0"/>
                <a:cs typeface="Times New Roman" panose="02020603050405020304" pitchFamily="18" charset="0"/>
              </a:rPr>
              <a:t>attribute.</a:t>
            </a:r>
          </a:p>
          <a:p>
            <a:pPr>
              <a:lnSpc>
                <a:spcPct val="15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i="1" dirty="0" smtClean="0"/>
              <a:t>Direct </a:t>
            </a:r>
            <a:r>
              <a:rPr lang="en-US" sz="2800" i="1" dirty="0"/>
              <a:t>measurement </a:t>
            </a:r>
            <a:r>
              <a:rPr lang="en-US" sz="2800" dirty="0"/>
              <a:t>of an attribute of an entity involves no other attribute or entity. </a:t>
            </a:r>
            <a:endParaRPr lang="en-US" sz="2800" dirty="0" smtClean="0"/>
          </a:p>
          <a:p>
            <a:pPr>
              <a:lnSpc>
                <a:spcPct val="150000"/>
              </a:lnSpc>
              <a:buFont typeface="Wingdings" panose="05000000000000000000" pitchFamily="2" charset="2"/>
              <a:buChar char="Ø"/>
            </a:pPr>
            <a:r>
              <a:rPr lang="en-US" sz="2800" dirty="0" smtClean="0"/>
              <a:t>For </a:t>
            </a:r>
            <a:r>
              <a:rPr lang="en-US" sz="2800" dirty="0"/>
              <a:t>example, </a:t>
            </a:r>
            <a:r>
              <a:rPr lang="en-US" sz="2800" i="1" dirty="0"/>
              <a:t>length </a:t>
            </a:r>
            <a:r>
              <a:rPr lang="en-US" sz="2800" dirty="0"/>
              <a:t>of a physical object can be </a:t>
            </a:r>
            <a:r>
              <a:rPr lang="en-US" sz="2800" dirty="0" smtClean="0"/>
              <a:t>measured without </a:t>
            </a:r>
            <a:r>
              <a:rPr lang="en-US" sz="2800" dirty="0"/>
              <a:t>reference to any other object or attribute. </a:t>
            </a:r>
            <a:endParaRPr lang="en-US" sz="2800" dirty="0" smtClean="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39</a:t>
            </a:fld>
            <a:endParaRPr lang="en-US"/>
          </a:p>
        </p:txBody>
      </p:sp>
    </p:spTree>
    <p:extLst>
      <p:ext uri="{BB962C8B-B14F-4D97-AF65-F5344CB8AC3E}">
        <p14:creationId xmlns:p14="http://schemas.microsoft.com/office/powerpoint/2010/main" val="50200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Measurement in Software Engineering</a:t>
            </a:r>
            <a:r>
              <a:rPr lang="en-US" dirty="0"/>
              <a:t> </a:t>
            </a:r>
            <a:br>
              <a:rPr lang="en-US" dirty="0"/>
            </a:br>
            <a:endParaRPr lang="en-US" dirty="0"/>
          </a:p>
        </p:txBody>
      </p:sp>
      <p:sp>
        <p:nvSpPr>
          <p:cNvPr id="3" name="Content Placeholder 2"/>
          <p:cNvSpPr>
            <a:spLocks noGrp="1"/>
          </p:cNvSpPr>
          <p:nvPr>
            <p:ph idx="1"/>
          </p:nvPr>
        </p:nvSpPr>
        <p:spPr>
          <a:xfrm>
            <a:off x="1097279" y="1845734"/>
            <a:ext cx="10554393" cy="4361102"/>
          </a:xfrm>
        </p:spPr>
        <p:txBody>
          <a:bodyPr>
            <a:normAutofit/>
          </a:bodyPr>
          <a:lstStyle/>
          <a:p>
            <a:pPr>
              <a:buFont typeface="Wingdings" panose="05000000000000000000" pitchFamily="2" charset="2"/>
              <a:buChar char="q"/>
            </a:pPr>
            <a:r>
              <a:rPr lang="en-US" sz="2800" dirty="0"/>
              <a:t>Software measurement is an essential component of good software engineering</a:t>
            </a:r>
            <a:r>
              <a:rPr lang="en-US" sz="2800" dirty="0" smtClean="0"/>
              <a:t>.</a:t>
            </a:r>
          </a:p>
          <a:p>
            <a:pPr>
              <a:buFont typeface="Wingdings" panose="05000000000000000000" pitchFamily="2" charset="2"/>
              <a:buChar char="q"/>
            </a:pPr>
            <a:r>
              <a:rPr lang="en-US" sz="2800" dirty="0" smtClean="0"/>
              <a:t> </a:t>
            </a:r>
            <a:r>
              <a:rPr lang="en-US" sz="2800" dirty="0"/>
              <a:t>Many of the best software developers measure characteristics of their software to </a:t>
            </a:r>
            <a:r>
              <a:rPr lang="en-US" sz="2800" dirty="0" smtClean="0"/>
              <a:t>get some </a:t>
            </a:r>
            <a:r>
              <a:rPr lang="en-US" sz="2800" dirty="0"/>
              <a:t>sense of whether</a:t>
            </a:r>
            <a:r>
              <a:rPr lang="en-US" sz="2800" dirty="0" smtClean="0"/>
              <a:t>:</a:t>
            </a:r>
          </a:p>
          <a:p>
            <a:pPr lvl="3">
              <a:buFont typeface="Wingdings" panose="05000000000000000000" pitchFamily="2" charset="2"/>
              <a:buChar char="q"/>
            </a:pPr>
            <a:r>
              <a:rPr lang="en-US" sz="2800" dirty="0" smtClean="0"/>
              <a:t> </a:t>
            </a:r>
            <a:r>
              <a:rPr lang="en-US" sz="2800" dirty="0"/>
              <a:t>the requirements are consistent and complete</a:t>
            </a:r>
            <a:r>
              <a:rPr lang="en-US" sz="2800" dirty="0" smtClean="0"/>
              <a:t>,</a:t>
            </a:r>
          </a:p>
          <a:p>
            <a:pPr lvl="3">
              <a:buFont typeface="Wingdings" panose="05000000000000000000" pitchFamily="2" charset="2"/>
              <a:buChar char="q"/>
            </a:pPr>
            <a:r>
              <a:rPr lang="en-US" sz="2800" dirty="0" smtClean="0"/>
              <a:t> </a:t>
            </a:r>
            <a:r>
              <a:rPr lang="en-US" sz="2800" dirty="0"/>
              <a:t>the design is of high quality, </a:t>
            </a:r>
            <a:r>
              <a:rPr lang="en-US" sz="2800" dirty="0" smtClean="0"/>
              <a:t>and</a:t>
            </a:r>
          </a:p>
          <a:p>
            <a:pPr lvl="3">
              <a:buFont typeface="Wingdings" panose="05000000000000000000" pitchFamily="2" charset="2"/>
              <a:buChar char="q"/>
            </a:pPr>
            <a:r>
              <a:rPr lang="en-US" sz="2800" dirty="0" smtClean="0"/>
              <a:t> </a:t>
            </a:r>
            <a:r>
              <a:rPr lang="en-US" sz="2800" dirty="0"/>
              <a:t>the code is ready to be released </a:t>
            </a:r>
            <a:br>
              <a:rPr lang="en-US" sz="2800" dirty="0"/>
            </a:br>
            <a:endParaRPr lang="en-US" sz="2800"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4</a:t>
            </a:fld>
            <a:endParaRPr lang="en-US"/>
          </a:p>
        </p:txBody>
      </p:sp>
    </p:spTree>
    <p:extLst>
      <p:ext uri="{BB962C8B-B14F-4D97-AF65-F5344CB8AC3E}">
        <p14:creationId xmlns:p14="http://schemas.microsoft.com/office/powerpoint/2010/main" val="38783695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8F0F2E-ADBA-4C26-8C37-33E680501A86}"/>
              </a:ext>
            </a:extLst>
          </p:cNvPr>
          <p:cNvSpPr>
            <a:spLocks noGrp="1"/>
          </p:cNvSpPr>
          <p:nvPr>
            <p:ph type="title"/>
          </p:nvPr>
        </p:nvSpPr>
        <p:spPr>
          <a:xfrm>
            <a:off x="1295401" y="597092"/>
            <a:ext cx="9601196" cy="382434"/>
          </a:xfrm>
        </p:spPr>
        <p:txBody>
          <a:bodyPr>
            <a:normAutofit fontScale="90000"/>
          </a:bodyPr>
          <a:lstStyle/>
          <a:p>
            <a:r>
              <a:rPr lang="en-US" dirty="0"/>
              <a:t>Direct and Indirect Measurement</a:t>
            </a:r>
          </a:p>
        </p:txBody>
      </p:sp>
      <p:sp>
        <p:nvSpPr>
          <p:cNvPr id="3" name="Content Placeholder 2">
            <a:extLst>
              <a:ext uri="{FF2B5EF4-FFF2-40B4-BE49-F238E27FC236}">
                <a16:creationId xmlns:a16="http://schemas.microsoft.com/office/drawing/2014/main" xmlns="" id="{A307CDBB-3DC0-4B95-A722-B2B28E0DC0CD}"/>
              </a:ext>
            </a:extLst>
          </p:cNvPr>
          <p:cNvSpPr>
            <a:spLocks noGrp="1"/>
          </p:cNvSpPr>
          <p:nvPr>
            <p:ph idx="1"/>
          </p:nvPr>
        </p:nvSpPr>
        <p:spPr>
          <a:xfrm>
            <a:off x="1026942" y="1139483"/>
            <a:ext cx="9869655" cy="4736385"/>
          </a:xfrm>
        </p:spPr>
        <p:txBody>
          <a:bodyPr>
            <a:normAutofit/>
          </a:bodyPr>
          <a:lstStyle/>
          <a:p>
            <a:pPr algn="just">
              <a:lnSpc>
                <a:spcPct val="150000"/>
              </a:lnSpc>
              <a:buFont typeface="Wingdings" panose="05000000000000000000" pitchFamily="2" charset="2"/>
              <a:buChar char="Ø"/>
            </a:pPr>
            <a:r>
              <a:rPr lang="en-US" sz="2800" dirty="0" smtClean="0">
                <a:solidFill>
                  <a:srgbClr val="FF0000"/>
                </a:solidFill>
                <a:latin typeface="Times New Roman" panose="02020603050405020304" pitchFamily="18" charset="0"/>
                <a:cs typeface="Times New Roman" panose="02020603050405020304" pitchFamily="18" charset="0"/>
              </a:rPr>
              <a:t>Indirect </a:t>
            </a:r>
            <a:r>
              <a:rPr lang="en-US" sz="2800" dirty="0">
                <a:solidFill>
                  <a:srgbClr val="FF0000"/>
                </a:solidFill>
                <a:latin typeface="Times New Roman" panose="02020603050405020304" pitchFamily="18" charset="0"/>
                <a:cs typeface="Times New Roman" panose="02020603050405020304" pitchFamily="18" charset="0"/>
              </a:rPr>
              <a:t>measure </a:t>
            </a:r>
            <a:r>
              <a:rPr lang="en-US" sz="2800" dirty="0">
                <a:latin typeface="Times New Roman" panose="02020603050405020304" pitchFamily="18" charset="0"/>
                <a:cs typeface="Times New Roman" panose="02020603050405020304" pitchFamily="18" charset="0"/>
              </a:rPr>
              <a:t>-used when an attribute must be measured by combining several of its aspects (e.g., </a:t>
            </a:r>
            <a:r>
              <a:rPr lang="en-US" sz="2800" dirty="0">
                <a:solidFill>
                  <a:srgbClr val="FF0000"/>
                </a:solidFill>
                <a:latin typeface="Times New Roman" panose="02020603050405020304" pitchFamily="18" charset="0"/>
                <a:cs typeface="Times New Roman" panose="02020603050405020304" pitchFamily="18" charset="0"/>
              </a:rPr>
              <a:t>density</a:t>
            </a:r>
            <a:r>
              <a:rPr lang="en-US" sz="2800" dirty="0" smtClean="0">
                <a:latin typeface="Times New Roman" panose="02020603050405020304" pitchFamily="18" charset="0"/>
                <a:cs typeface="Times New Roman" panose="02020603050405020304" pitchFamily="18" charset="0"/>
              </a:rPr>
              <a:t>).</a:t>
            </a:r>
            <a:r>
              <a:rPr lang="en-US" sz="2800" dirty="0"/>
              <a:t> </a:t>
            </a:r>
            <a:endParaRPr lang="en-US" sz="2800" dirty="0" smtClean="0"/>
          </a:p>
          <a:p>
            <a:pPr algn="just">
              <a:lnSpc>
                <a:spcPct val="150000"/>
              </a:lnSpc>
              <a:buFont typeface="Wingdings" panose="05000000000000000000" pitchFamily="2" charset="2"/>
              <a:buChar char="Ø"/>
            </a:pPr>
            <a:r>
              <a:rPr lang="en-US" sz="2800" dirty="0" smtClean="0"/>
              <a:t>measures </a:t>
            </a:r>
            <a:r>
              <a:rPr lang="en-US" sz="2800" dirty="0"/>
              <a:t>of the </a:t>
            </a:r>
            <a:r>
              <a:rPr lang="en-US" sz="2800" i="1" dirty="0"/>
              <a:t>density </a:t>
            </a:r>
            <a:r>
              <a:rPr lang="en-US" sz="2800" dirty="0"/>
              <a:t>of a physical object can be derived in terms </a:t>
            </a:r>
            <a:r>
              <a:rPr lang="en-US" sz="2800" dirty="0" smtClean="0"/>
              <a:t>of </a:t>
            </a:r>
            <a:r>
              <a:rPr lang="en-US" sz="2800" i="1" dirty="0" smtClean="0"/>
              <a:t>mass </a:t>
            </a:r>
            <a:r>
              <a:rPr lang="en-US" sz="2800" dirty="0"/>
              <a:t>and </a:t>
            </a:r>
            <a:r>
              <a:rPr lang="en-US" sz="2800" i="1" dirty="0"/>
              <a:t>volume</a:t>
            </a:r>
            <a:r>
              <a:rPr lang="en-US" sz="2800" dirty="0"/>
              <a:t>; we then use a model to show us that the </a:t>
            </a:r>
            <a:r>
              <a:rPr lang="en-US" sz="2800" dirty="0" smtClean="0"/>
              <a:t>relationship between </a:t>
            </a:r>
            <a:r>
              <a:rPr lang="en-US" sz="2800" dirty="0"/>
              <a:t>the three </a:t>
            </a:r>
            <a:r>
              <a:rPr lang="en-US" sz="2800" dirty="0" smtClean="0"/>
              <a:t>is </a:t>
            </a:r>
            <a:r>
              <a:rPr lang="en-US" sz="2800" i="1" dirty="0" smtClean="0"/>
              <a:t>Density </a:t>
            </a:r>
            <a:r>
              <a:rPr lang="en-US" sz="2800" dirty="0"/>
              <a:t>= </a:t>
            </a:r>
            <a:r>
              <a:rPr lang="en-US" sz="2800" i="1" dirty="0" smtClean="0"/>
              <a:t>Mass</a:t>
            </a:r>
            <a:r>
              <a:rPr lang="en-US" sz="2800" dirty="0" smtClean="0"/>
              <a:t>/</a:t>
            </a:r>
            <a:r>
              <a:rPr lang="en-US" sz="2800" i="1" dirty="0" smtClean="0"/>
              <a:t>Volume.</a:t>
            </a:r>
          </a:p>
          <a:p>
            <a:pPr algn="just">
              <a:lnSpc>
                <a:spcPct val="150000"/>
              </a:lnSpc>
            </a:pPr>
            <a:r>
              <a:rPr lang="en-US" sz="2800" dirty="0" smtClean="0"/>
              <a:t> </a:t>
            </a:r>
            <a:r>
              <a:rPr lang="en-US" sz="2800" dirty="0" smtClean="0">
                <a:latin typeface="Times New Roman" panose="02020603050405020304" pitchFamily="18" charset="0"/>
                <a:cs typeface="Times New Roman" panose="02020603050405020304" pitchFamily="18" charset="0"/>
              </a:rPr>
              <a:t>Requires </a:t>
            </a:r>
            <a:r>
              <a:rPr lang="en-US" sz="2800" dirty="0">
                <a:latin typeface="Times New Roman" panose="02020603050405020304" pitchFamily="18" charset="0"/>
                <a:cs typeface="Times New Roman" panose="02020603050405020304" pitchFamily="18" charset="0"/>
              </a:rPr>
              <a:t>a model of how measures are related to each other</a:t>
            </a:r>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40</a:t>
            </a:fld>
            <a:endParaRPr lang="en-US"/>
          </a:p>
        </p:txBody>
      </p:sp>
    </p:spTree>
    <p:extLst>
      <p:ext uri="{BB962C8B-B14F-4D97-AF65-F5344CB8AC3E}">
        <p14:creationId xmlns:p14="http://schemas.microsoft.com/office/powerpoint/2010/main" val="32032302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372517-E51B-48A8-AB35-59C21B1CD711}"/>
              </a:ext>
            </a:extLst>
          </p:cNvPr>
          <p:cNvSpPr>
            <a:spLocks noGrp="1"/>
          </p:cNvSpPr>
          <p:nvPr>
            <p:ph idx="1"/>
          </p:nvPr>
        </p:nvSpPr>
        <p:spPr>
          <a:xfrm>
            <a:off x="680525" y="545252"/>
            <a:ext cx="10830949" cy="5433517"/>
          </a:xfrm>
        </p:spPr>
        <p:txBody>
          <a:bodyPr>
            <a:normAutofit fontScale="40000" lnSpcReduction="20000"/>
          </a:bodyPr>
          <a:lstStyle/>
          <a:p>
            <a:pPr marL="0" indent="0">
              <a:buNone/>
            </a:pPr>
            <a:endParaRPr lang="en-US" sz="2300" dirty="0"/>
          </a:p>
          <a:p>
            <a:pPr>
              <a:buFont typeface="Wingdings" panose="05000000000000000000" pitchFamily="2" charset="2"/>
              <a:buChar char="Ø"/>
            </a:pPr>
            <a:r>
              <a:rPr lang="en-US" sz="3800" dirty="0" smtClean="0"/>
              <a:t>Direct</a:t>
            </a:r>
          </a:p>
          <a:p>
            <a:pPr marL="0" indent="0">
              <a:buNone/>
            </a:pPr>
            <a:endParaRPr lang="en-US" sz="3800" dirty="0"/>
          </a:p>
          <a:p>
            <a:pPr lvl="1" algn="just"/>
            <a:r>
              <a:rPr lang="en-US" sz="6000" dirty="0"/>
              <a:t> </a:t>
            </a:r>
            <a:r>
              <a:rPr lang="en-US" sz="6000" i="1" dirty="0"/>
              <a:t>Size </a:t>
            </a:r>
            <a:r>
              <a:rPr lang="en-US" sz="6000" dirty="0"/>
              <a:t>of source code (measured by LOC</a:t>
            </a:r>
            <a:r>
              <a:rPr lang="en-US" sz="6000" dirty="0" smtClean="0"/>
              <a:t>)</a:t>
            </a:r>
          </a:p>
          <a:p>
            <a:pPr lvl="1" algn="just"/>
            <a:r>
              <a:rPr lang="en-US" sz="6000" dirty="0" smtClean="0"/>
              <a:t> </a:t>
            </a:r>
            <a:r>
              <a:rPr lang="en-US" sz="6000" i="1" dirty="0" smtClean="0"/>
              <a:t>Schedule </a:t>
            </a:r>
            <a:r>
              <a:rPr lang="en-US" sz="6000" dirty="0"/>
              <a:t>of the testing process (measured by elapsed time in </a:t>
            </a:r>
            <a:r>
              <a:rPr lang="en-US" sz="6000" dirty="0" smtClean="0"/>
              <a:t>hours)</a:t>
            </a:r>
          </a:p>
          <a:p>
            <a:pPr lvl="1" algn="just"/>
            <a:r>
              <a:rPr lang="en-US" sz="6000" i="1" dirty="0" smtClean="0"/>
              <a:t>Number </a:t>
            </a:r>
            <a:r>
              <a:rPr lang="en-US" sz="6000" i="1" dirty="0"/>
              <a:t>of defects discovered </a:t>
            </a:r>
            <a:r>
              <a:rPr lang="en-US" sz="6000" dirty="0"/>
              <a:t>(measured by counting </a:t>
            </a:r>
            <a:r>
              <a:rPr lang="en-US" sz="6000" dirty="0" smtClean="0"/>
              <a:t>defects)</a:t>
            </a:r>
          </a:p>
          <a:p>
            <a:pPr lvl="1" algn="just"/>
            <a:r>
              <a:rPr lang="en-US" sz="6000" i="1" dirty="0" smtClean="0"/>
              <a:t>Time </a:t>
            </a:r>
            <a:r>
              <a:rPr lang="en-US" sz="6000" dirty="0"/>
              <a:t>a programmer spends on a project (measured by </a:t>
            </a:r>
            <a:r>
              <a:rPr lang="en-US" sz="6000" dirty="0" smtClean="0"/>
              <a:t>months worked</a:t>
            </a:r>
            <a:r>
              <a:rPr lang="en-US" sz="6000" dirty="0"/>
              <a:t>) </a:t>
            </a:r>
            <a:endParaRPr lang="en-US" sz="6000" dirty="0" smtClean="0"/>
          </a:p>
          <a:p>
            <a:pPr marL="201168" lvl="1" indent="0" algn="just">
              <a:buNone/>
            </a:pPr>
            <a:endParaRPr lang="en-US" sz="3800" dirty="0"/>
          </a:p>
          <a:p>
            <a:pPr lvl="1" algn="just">
              <a:buFont typeface="Wingdings" panose="05000000000000000000" pitchFamily="2" charset="2"/>
              <a:buChar char="Ø"/>
            </a:pPr>
            <a:r>
              <a:rPr lang="en-US" sz="3800" dirty="0" smtClean="0"/>
              <a:t>Indirect/</a:t>
            </a:r>
            <a:r>
              <a:rPr lang="en-US" sz="3800" dirty="0"/>
              <a:t> derived measures that are commonly used in software engineering</a:t>
            </a:r>
            <a:r>
              <a:rPr lang="en-US" sz="3800" dirty="0" smtClean="0"/>
              <a:t>.</a:t>
            </a:r>
          </a:p>
          <a:p>
            <a:pPr marL="201168" lvl="1" indent="0" algn="just">
              <a:buNone/>
            </a:pPr>
            <a:r>
              <a:rPr lang="en-US" sz="5100" dirty="0" smtClean="0"/>
              <a:t> </a:t>
            </a:r>
            <a:endParaRPr lang="en-US" sz="5100" dirty="0"/>
          </a:p>
          <a:p>
            <a:pPr lvl="1" algn="just"/>
            <a:r>
              <a:rPr lang="en-US" sz="5100" dirty="0"/>
              <a:t> </a:t>
            </a:r>
            <a:r>
              <a:rPr lang="en-US" sz="6000" dirty="0">
                <a:solidFill>
                  <a:srgbClr val="FF0000"/>
                </a:solidFill>
                <a:latin typeface="Times New Roman" panose="02020603050405020304" pitchFamily="18" charset="0"/>
                <a:cs typeface="Times New Roman" panose="02020603050405020304" pitchFamily="18" charset="0"/>
              </a:rPr>
              <a:t>Programmer productivity (LOC/work months of effort)</a:t>
            </a:r>
          </a:p>
          <a:p>
            <a:pPr lvl="1" algn="just"/>
            <a:r>
              <a:rPr lang="en-US" sz="6000" dirty="0">
                <a:solidFill>
                  <a:srgbClr val="FF0000"/>
                </a:solidFill>
                <a:latin typeface="Times New Roman" panose="02020603050405020304" pitchFamily="18" charset="0"/>
                <a:cs typeface="Times New Roman" panose="02020603050405020304" pitchFamily="18" charset="0"/>
              </a:rPr>
              <a:t>Module defect density (number of defects/module size)</a:t>
            </a:r>
          </a:p>
          <a:p>
            <a:pPr lvl="1" algn="just"/>
            <a:r>
              <a:rPr lang="en-US" sz="6000" dirty="0">
                <a:solidFill>
                  <a:srgbClr val="FF0000"/>
                </a:solidFill>
                <a:latin typeface="Times New Roman" panose="02020603050405020304" pitchFamily="18" charset="0"/>
                <a:cs typeface="Times New Roman" panose="02020603050405020304" pitchFamily="18" charset="0"/>
              </a:rPr>
              <a:t>Defect detection efficiency (# defects detected/total defects)</a:t>
            </a:r>
          </a:p>
          <a:p>
            <a:pPr lvl="1" algn="just"/>
            <a:r>
              <a:rPr lang="en-US" sz="6000" dirty="0" smtClean="0">
                <a:solidFill>
                  <a:srgbClr val="FF0000"/>
                </a:solidFill>
                <a:latin typeface="Times New Roman" panose="02020603050405020304" pitchFamily="18" charset="0"/>
                <a:cs typeface="Times New Roman" panose="02020603050405020304" pitchFamily="18" charset="0"/>
              </a:rPr>
              <a:t>Requirements stability </a:t>
            </a:r>
            <a:r>
              <a:rPr lang="en-US" sz="6000" dirty="0">
                <a:solidFill>
                  <a:srgbClr val="FF0000"/>
                </a:solidFill>
                <a:latin typeface="Times New Roman" panose="02020603050405020304" pitchFamily="18" charset="0"/>
                <a:cs typeface="Times New Roman" panose="02020603050405020304" pitchFamily="18" charset="0"/>
              </a:rPr>
              <a:t>(initial # requirements/total # requirements)</a:t>
            </a:r>
          </a:p>
          <a:p>
            <a:pPr lvl="1" algn="just"/>
            <a:r>
              <a:rPr lang="en-US" sz="6000" dirty="0">
                <a:solidFill>
                  <a:srgbClr val="FF0000"/>
                </a:solidFill>
                <a:latin typeface="Times New Roman" panose="02020603050405020304" pitchFamily="18" charset="0"/>
                <a:cs typeface="Times New Roman" panose="02020603050405020304" pitchFamily="18" charset="0"/>
              </a:rPr>
              <a:t>Test </a:t>
            </a:r>
            <a:r>
              <a:rPr lang="en-US" sz="6000" dirty="0" smtClean="0">
                <a:solidFill>
                  <a:srgbClr val="FF0000"/>
                </a:solidFill>
                <a:latin typeface="Times New Roman" panose="02020603050405020304" pitchFamily="18" charset="0"/>
                <a:cs typeface="Times New Roman" panose="02020603050405020304" pitchFamily="18" charset="0"/>
              </a:rPr>
              <a:t>effectiveness </a:t>
            </a:r>
            <a:r>
              <a:rPr lang="en-US" sz="6000" dirty="0">
                <a:solidFill>
                  <a:srgbClr val="FF0000"/>
                </a:solidFill>
                <a:latin typeface="Times New Roman" panose="02020603050405020304" pitchFamily="18" charset="0"/>
                <a:cs typeface="Times New Roman" panose="02020603050405020304" pitchFamily="18" charset="0"/>
              </a:rPr>
              <a:t>ratio (number of items covered/total number of items)</a:t>
            </a:r>
          </a:p>
          <a:p>
            <a:pPr lvl="1" algn="just"/>
            <a:r>
              <a:rPr lang="en-US" sz="6000" dirty="0">
                <a:solidFill>
                  <a:srgbClr val="FF0000"/>
                </a:solidFill>
                <a:latin typeface="Times New Roman" panose="02020603050405020304" pitchFamily="18" charset="0"/>
                <a:cs typeface="Times New Roman" panose="02020603050405020304" pitchFamily="18" charset="0"/>
              </a:rPr>
              <a:t>System spoilage (effort spent fixing faults/total project effort</a:t>
            </a:r>
            <a:r>
              <a:rPr lang="en-US" sz="6000" dirty="0" smtClean="0">
                <a:solidFill>
                  <a:srgbClr val="FF0000"/>
                </a:solidFill>
                <a:latin typeface="Times New Roman" panose="02020603050405020304" pitchFamily="18" charset="0"/>
                <a:cs typeface="Times New Roman" panose="02020603050405020304" pitchFamily="18" charset="0"/>
              </a:rPr>
              <a:t>)</a:t>
            </a:r>
          </a:p>
          <a:p>
            <a:pPr marL="201168" lvl="1" indent="0" algn="just">
              <a:buNone/>
            </a:pPr>
            <a:endParaRPr lang="en-US" sz="2300" dirty="0">
              <a:solidFill>
                <a:srgbClr val="FF0000"/>
              </a:solidFill>
              <a:latin typeface="Times New Roman" panose="02020603050405020304" pitchFamily="18" charset="0"/>
              <a:cs typeface="Times New Roman" panose="02020603050405020304" pitchFamily="18" charset="0"/>
            </a:endParaRPr>
          </a:p>
          <a:p>
            <a:pPr marL="201168" lvl="1" indent="0" algn="just">
              <a:buNone/>
            </a:pPr>
            <a:r>
              <a:rPr lang="en-US" dirty="0" smtClean="0"/>
              <a:t> </a:t>
            </a:r>
            <a:r>
              <a:rPr lang="en-US" dirty="0"/>
              <a:t/>
            </a:r>
            <a:br>
              <a:rPr lang="en-US" dirty="0"/>
            </a:br>
            <a:endParaRPr lang="en-US" dirty="0">
              <a:solidFill>
                <a:srgbClr val="FF0000"/>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41</a:t>
            </a:fld>
            <a:endParaRPr lang="en-US"/>
          </a:p>
        </p:txBody>
      </p:sp>
    </p:spTree>
    <p:extLst>
      <p:ext uri="{BB962C8B-B14F-4D97-AF65-F5344CB8AC3E}">
        <p14:creationId xmlns:p14="http://schemas.microsoft.com/office/powerpoint/2010/main" val="8337053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372517-E51B-48A8-AB35-59C21B1CD711}"/>
              </a:ext>
            </a:extLst>
          </p:cNvPr>
          <p:cNvSpPr>
            <a:spLocks noGrp="1"/>
          </p:cNvSpPr>
          <p:nvPr>
            <p:ph idx="1"/>
          </p:nvPr>
        </p:nvSpPr>
        <p:spPr>
          <a:xfrm>
            <a:off x="680525" y="545252"/>
            <a:ext cx="10830949" cy="5433517"/>
          </a:xfrm>
        </p:spPr>
        <p:txBody>
          <a:bodyPr>
            <a:normAutofit fontScale="85000" lnSpcReduction="20000"/>
          </a:bodyPr>
          <a:lstStyle/>
          <a:p>
            <a:pPr marL="201168" lvl="1" indent="0" algn="just">
              <a:buNone/>
            </a:pPr>
            <a:endParaRPr lang="en-US" sz="2300" dirty="0">
              <a:solidFill>
                <a:srgbClr val="FF0000"/>
              </a:solidFill>
              <a:latin typeface="Times New Roman" panose="02020603050405020304" pitchFamily="18" charset="0"/>
              <a:cs typeface="Times New Roman" panose="02020603050405020304" pitchFamily="18" charset="0"/>
            </a:endParaRPr>
          </a:p>
          <a:p>
            <a:pPr marL="201168" lvl="1" indent="0" algn="just">
              <a:buNone/>
            </a:pPr>
            <a:endParaRPr lang="en-US" sz="2300" dirty="0" smtClean="0"/>
          </a:p>
          <a:p>
            <a:pPr marL="201168" lvl="1" indent="0" algn="just">
              <a:buNone/>
            </a:pPr>
            <a:endParaRPr lang="en-US" sz="3000" dirty="0" smtClean="0"/>
          </a:p>
          <a:p>
            <a:pPr marL="201168" lvl="1" indent="0" algn="just">
              <a:buNone/>
            </a:pPr>
            <a:endParaRPr lang="en-US" sz="3000" dirty="0"/>
          </a:p>
          <a:p>
            <a:pPr lvl="1" algn="just">
              <a:buFont typeface="Wingdings" panose="05000000000000000000" pitchFamily="2" charset="2"/>
              <a:buChar char="Ø"/>
            </a:pPr>
            <a:r>
              <a:rPr lang="en-US" sz="3300" dirty="0" smtClean="0"/>
              <a:t>The </a:t>
            </a:r>
            <a:r>
              <a:rPr lang="en-US" sz="3300" dirty="0"/>
              <a:t>most common of all, and </a:t>
            </a:r>
            <a:r>
              <a:rPr lang="en-US" sz="3300" dirty="0" smtClean="0"/>
              <a:t>the most </a:t>
            </a:r>
            <a:r>
              <a:rPr lang="en-US" sz="3300" dirty="0"/>
              <a:t>controversial, is the measure for programmer productivity, as </a:t>
            </a:r>
            <a:r>
              <a:rPr lang="en-US" sz="3300" dirty="0" smtClean="0"/>
              <a:t>it emphasizes </a:t>
            </a:r>
            <a:r>
              <a:rPr lang="en-US" sz="3300" dirty="0"/>
              <a:t>size of output without taking into consideration the </a:t>
            </a:r>
            <a:r>
              <a:rPr lang="en-US" sz="3300" dirty="0" smtClean="0"/>
              <a:t>code’s functionality </a:t>
            </a:r>
            <a:r>
              <a:rPr lang="en-US" sz="3300" dirty="0"/>
              <a:t>or complexity</a:t>
            </a:r>
            <a:r>
              <a:rPr lang="en-US" sz="3300" dirty="0" smtClean="0"/>
              <a:t>.</a:t>
            </a:r>
            <a:r>
              <a:rPr lang="en-US" sz="3300" dirty="0"/>
              <a:t> </a:t>
            </a:r>
            <a:endParaRPr lang="en-US" sz="3300" dirty="0" smtClean="0"/>
          </a:p>
          <a:p>
            <a:pPr marL="201168" lvl="1" indent="0" algn="just">
              <a:buNone/>
            </a:pPr>
            <a:endParaRPr lang="en-US" sz="3300" dirty="0"/>
          </a:p>
          <a:p>
            <a:pPr lvl="1" algn="just">
              <a:buFont typeface="Wingdings" panose="05000000000000000000" pitchFamily="2" charset="2"/>
              <a:buChar char="Ø"/>
            </a:pPr>
            <a:r>
              <a:rPr lang="en-US" sz="3300" dirty="0" smtClean="0"/>
              <a:t>The </a:t>
            </a:r>
            <a:r>
              <a:rPr lang="en-US" sz="3300" dirty="0"/>
              <a:t>defect detection efficiency measure </a:t>
            </a:r>
            <a:r>
              <a:rPr lang="en-US" sz="3300" dirty="0" smtClean="0"/>
              <a:t>is computed </a:t>
            </a:r>
            <a:r>
              <a:rPr lang="en-US" sz="3300" dirty="0"/>
              <a:t>with respect to a specific testing or review phase; the total number of defects refers to the total number discovered during the entire product life cycle</a:t>
            </a:r>
            <a:r>
              <a:rPr lang="en-US" sz="3300" dirty="0" smtClean="0"/>
              <a:t>.</a:t>
            </a:r>
          </a:p>
          <a:p>
            <a:pPr lvl="1" algn="just">
              <a:buFont typeface="Wingdings" panose="05000000000000000000" pitchFamily="2" charset="2"/>
              <a:buChar char="Ø"/>
            </a:pPr>
            <a:r>
              <a:rPr lang="en-US" sz="3300" dirty="0" smtClean="0"/>
              <a:t> </a:t>
            </a:r>
            <a:r>
              <a:rPr lang="en-US" sz="3300" dirty="0"/>
              <a:t>Japanese software developers routinely compute the </a:t>
            </a:r>
            <a:r>
              <a:rPr lang="en-US" sz="3300" dirty="0" smtClean="0"/>
              <a:t>system spoilage </a:t>
            </a:r>
            <a:r>
              <a:rPr lang="en-US" sz="3300" dirty="0"/>
              <a:t>measure; it indicates how much effort is wasted in fixing </a:t>
            </a:r>
            <a:r>
              <a:rPr lang="en-US" sz="3300" dirty="0" smtClean="0"/>
              <a:t>faults, rather </a:t>
            </a:r>
            <a:r>
              <a:rPr lang="en-US" sz="3300" dirty="0"/>
              <a:t>than in building new code</a:t>
            </a:r>
            <a:r>
              <a:rPr lang="en-US" sz="3300" dirty="0" smtClean="0"/>
              <a:t>.</a:t>
            </a:r>
          </a:p>
          <a:p>
            <a:pPr marL="201168" lvl="1" indent="0" algn="just">
              <a:buNone/>
            </a:pPr>
            <a:r>
              <a:rPr lang="en-US" dirty="0" smtClean="0"/>
              <a:t> </a:t>
            </a:r>
            <a:r>
              <a:rPr lang="en-US" dirty="0"/>
              <a:t/>
            </a:r>
            <a:br>
              <a:rPr lang="en-US" dirty="0"/>
            </a:br>
            <a:endParaRPr lang="en-US" dirty="0" smtClean="0"/>
          </a:p>
          <a:p>
            <a:pPr marL="201168" lvl="1" indent="0" algn="just">
              <a:buNone/>
            </a:pPr>
            <a:r>
              <a:rPr lang="en-US" dirty="0" smtClean="0"/>
              <a:t> </a:t>
            </a:r>
            <a:r>
              <a:rPr lang="en-US" dirty="0"/>
              <a:t/>
            </a:r>
            <a:br>
              <a:rPr lang="en-US" dirty="0"/>
            </a:br>
            <a:endParaRPr lang="en-US" dirty="0">
              <a:solidFill>
                <a:srgbClr val="FF0000"/>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42</a:t>
            </a:fld>
            <a:endParaRPr lang="en-US"/>
          </a:p>
        </p:txBody>
      </p:sp>
    </p:spTree>
    <p:extLst>
      <p:ext uri="{BB962C8B-B14F-4D97-AF65-F5344CB8AC3E}">
        <p14:creationId xmlns:p14="http://schemas.microsoft.com/office/powerpoint/2010/main" val="27676329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37DAEB-6024-43CE-AF93-B382B4FE9BF6}"/>
              </a:ext>
            </a:extLst>
          </p:cNvPr>
          <p:cNvSpPr>
            <a:spLocks noGrp="1"/>
          </p:cNvSpPr>
          <p:nvPr>
            <p:ph type="title"/>
          </p:nvPr>
        </p:nvSpPr>
        <p:spPr>
          <a:xfrm>
            <a:off x="1028116" y="526753"/>
            <a:ext cx="9601196" cy="480908"/>
          </a:xfrm>
        </p:spPr>
        <p:txBody>
          <a:bodyPr>
            <a:normAutofit fontScale="90000"/>
          </a:bodyPr>
          <a:lstStyle/>
          <a:p>
            <a:r>
              <a:rPr lang="en-US" dirty="0"/>
              <a:t>Measurement scale types</a:t>
            </a:r>
          </a:p>
        </p:txBody>
      </p:sp>
      <p:sp>
        <p:nvSpPr>
          <p:cNvPr id="3" name="Content Placeholder 2">
            <a:extLst>
              <a:ext uri="{FF2B5EF4-FFF2-40B4-BE49-F238E27FC236}">
                <a16:creationId xmlns:a16="http://schemas.microsoft.com/office/drawing/2014/main" xmlns="" id="{9998230A-C829-4513-A693-D36B6D08D635}"/>
              </a:ext>
            </a:extLst>
          </p:cNvPr>
          <p:cNvSpPr>
            <a:spLocks noGrp="1"/>
          </p:cNvSpPr>
          <p:nvPr>
            <p:ph idx="1"/>
          </p:nvPr>
        </p:nvSpPr>
        <p:spPr>
          <a:xfrm>
            <a:off x="873370" y="1149123"/>
            <a:ext cx="11027898" cy="5182124"/>
          </a:xfrm>
        </p:spPr>
        <p:txBody>
          <a:bodyPr>
            <a:normAutofit/>
          </a:bodyPr>
          <a:lstStyle/>
          <a:p>
            <a:r>
              <a:rPr lang="en-US" sz="2800" dirty="0" smtClean="0">
                <a:solidFill>
                  <a:srgbClr val="FF0000"/>
                </a:solidFill>
                <a:latin typeface="Times New Roman" panose="02020603050405020304" pitchFamily="18" charset="0"/>
                <a:cs typeface="Times New Roman" panose="02020603050405020304" pitchFamily="18" charset="0"/>
              </a:rPr>
              <a:t>Reading Assignment</a:t>
            </a:r>
          </a:p>
          <a:p>
            <a:r>
              <a:rPr lang="en-US" sz="2800" dirty="0" smtClean="0">
                <a:solidFill>
                  <a:srgbClr val="FF0000"/>
                </a:solidFill>
                <a:latin typeface="Times New Roman" panose="02020603050405020304" pitchFamily="18" charset="0"/>
                <a:cs typeface="Times New Roman" panose="02020603050405020304" pitchFamily="18" charset="0"/>
              </a:rPr>
              <a:t>Nominal</a:t>
            </a:r>
            <a:endParaRPr lang="en-US" sz="2800" dirty="0">
              <a:solidFill>
                <a:srgbClr val="FF0000"/>
              </a:solidFill>
              <a:latin typeface="Times New Roman" panose="02020603050405020304" pitchFamily="18" charset="0"/>
              <a:cs typeface="Times New Roman" panose="02020603050405020304" pitchFamily="18" charset="0"/>
            </a:endParaRPr>
          </a:p>
          <a:p>
            <a:r>
              <a:rPr lang="en-US" sz="2800" dirty="0">
                <a:solidFill>
                  <a:srgbClr val="FF0000"/>
                </a:solidFill>
                <a:latin typeface="Times New Roman" panose="02020603050405020304" pitchFamily="18" charset="0"/>
                <a:cs typeface="Times New Roman" panose="02020603050405020304" pitchFamily="18" charset="0"/>
              </a:rPr>
              <a:t>Ordinal</a:t>
            </a:r>
          </a:p>
          <a:p>
            <a:r>
              <a:rPr lang="en-US" sz="2800" dirty="0">
                <a:solidFill>
                  <a:srgbClr val="FF0000"/>
                </a:solidFill>
                <a:latin typeface="Times New Roman" panose="02020603050405020304" pitchFamily="18" charset="0"/>
                <a:cs typeface="Times New Roman" panose="02020603050405020304" pitchFamily="18" charset="0"/>
              </a:rPr>
              <a:t>Interval</a:t>
            </a:r>
          </a:p>
          <a:p>
            <a:r>
              <a:rPr lang="en-US" sz="2800" dirty="0">
                <a:solidFill>
                  <a:srgbClr val="FF0000"/>
                </a:solidFill>
                <a:latin typeface="Times New Roman" panose="02020603050405020304" pitchFamily="18" charset="0"/>
                <a:cs typeface="Times New Roman" panose="02020603050405020304" pitchFamily="18" charset="0"/>
              </a:rPr>
              <a:t> </a:t>
            </a:r>
            <a:r>
              <a:rPr lang="en-US" sz="2800" dirty="0" smtClean="0">
                <a:solidFill>
                  <a:srgbClr val="FF0000"/>
                </a:solidFill>
                <a:latin typeface="Times New Roman" panose="02020603050405020304" pitchFamily="18" charset="0"/>
                <a:cs typeface="Times New Roman" panose="02020603050405020304" pitchFamily="18" charset="0"/>
              </a:rPr>
              <a:t>Ratio</a:t>
            </a:r>
          </a:p>
          <a:p>
            <a:r>
              <a:rPr lang="en-US" sz="2800" dirty="0" smtClean="0">
                <a:solidFill>
                  <a:srgbClr val="FF0000"/>
                </a:solidFill>
                <a:latin typeface="Times New Roman" panose="02020603050405020304" pitchFamily="18" charset="0"/>
                <a:cs typeface="Times New Roman" panose="02020603050405020304" pitchFamily="18" charset="0"/>
              </a:rPr>
              <a:t>Absolute</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43</a:t>
            </a:fld>
            <a:endParaRPr lang="en-US"/>
          </a:p>
        </p:txBody>
      </p:sp>
    </p:spTree>
    <p:extLst>
      <p:ext uri="{BB962C8B-B14F-4D97-AF65-F5344CB8AC3E}">
        <p14:creationId xmlns:p14="http://schemas.microsoft.com/office/powerpoint/2010/main" val="28226321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3E079A3C-5EF4-4433-A165-D8965E102CED}"/>
              </a:ext>
            </a:extLst>
          </p:cNvPr>
          <p:cNvSpPr>
            <a:spLocks noGrp="1"/>
          </p:cNvSpPr>
          <p:nvPr>
            <p:ph idx="1"/>
          </p:nvPr>
        </p:nvSpPr>
        <p:spPr>
          <a:xfrm>
            <a:off x="634219" y="685928"/>
            <a:ext cx="10126540" cy="5349111"/>
          </a:xfrm>
        </p:spPr>
        <p:txBody>
          <a:bodyPr/>
          <a:lstStyle/>
          <a:p>
            <a:pPr marL="0" indent="0">
              <a:buNone/>
            </a:pPr>
            <a:r>
              <a:rPr lang="en-US" sz="2800" dirty="0" smtClean="0"/>
              <a:t>1.Nominal </a:t>
            </a:r>
          </a:p>
          <a:p>
            <a:pPr marL="0" indent="0">
              <a:buNone/>
            </a:pPr>
            <a:endParaRPr lang="en-US" dirty="0" smtClean="0"/>
          </a:p>
          <a:p>
            <a:pPr marL="0" indent="0">
              <a:buNone/>
            </a:pPr>
            <a:endParaRPr lang="en-US" dirty="0"/>
          </a:p>
          <a:p>
            <a:pPr lvl="1"/>
            <a:r>
              <a:rPr lang="en-US" sz="2800" dirty="0">
                <a:latin typeface="Times New Roman" panose="02020603050405020304" pitchFamily="18" charset="0"/>
                <a:cs typeface="Times New Roman" panose="02020603050405020304" pitchFamily="18" charset="0"/>
              </a:rPr>
              <a:t>define classes or categories, and place each category in a particular class or </a:t>
            </a:r>
            <a:r>
              <a:rPr lang="en-US" sz="2800" dirty="0" smtClean="0">
                <a:latin typeface="Times New Roman" panose="02020603050405020304" pitchFamily="18" charset="0"/>
                <a:cs typeface="Times New Roman" panose="02020603050405020304" pitchFamily="18" charset="0"/>
              </a:rPr>
              <a:t>category</a:t>
            </a:r>
          </a:p>
          <a:p>
            <a:pPr lvl="1" algn="just"/>
            <a:r>
              <a:rPr lang="en-US" sz="2800" dirty="0"/>
              <a:t>nominal scale measurement places elements in a classification scheme. The classes are not ordered; even if the classes are </a:t>
            </a:r>
            <a:r>
              <a:rPr lang="en-US" sz="2800" dirty="0" smtClean="0"/>
              <a:t>numbered from </a:t>
            </a:r>
            <a:r>
              <a:rPr lang="en-US" sz="2800" dirty="0"/>
              <a:t>1 to </a:t>
            </a:r>
            <a:r>
              <a:rPr lang="en-US" sz="2800" i="1" dirty="0"/>
              <a:t>n </a:t>
            </a:r>
            <a:r>
              <a:rPr lang="en-US" sz="2800" dirty="0"/>
              <a:t>for identification, there is no implied ordering of the classes. </a:t>
            </a:r>
            <a:endParaRPr lang="en-US" sz="2800" dirty="0" smtClean="0"/>
          </a:p>
          <a:p>
            <a:pPr marL="201168" lvl="1" indent="0">
              <a:buNone/>
            </a:pPr>
            <a:r>
              <a:rPr lang="en-US" dirty="0"/>
              <a:t/>
            </a:r>
            <a:br>
              <a:rPr lang="en-US" dirty="0"/>
            </a:br>
            <a:endParaRPr lang="en-US" dirty="0">
              <a:latin typeface="Times New Roman" panose="02020603050405020304" pitchFamily="18" charset="0"/>
              <a:cs typeface="Times New Roman" panose="02020603050405020304" pitchFamily="18" charset="0"/>
            </a:endParaRPr>
          </a:p>
          <a:p>
            <a:pPr marL="0" indent="0">
              <a:buNone/>
            </a:pPr>
            <a:endParaRPr lang="en-US" dirty="0"/>
          </a:p>
          <a:p>
            <a:pPr lvl="1"/>
            <a:endParaRPr lang="en-US" dirty="0"/>
          </a:p>
        </p:txBody>
      </p:sp>
      <p:pic>
        <p:nvPicPr>
          <p:cNvPr id="7" name="Picture 6">
            <a:extLst>
              <a:ext uri="{FF2B5EF4-FFF2-40B4-BE49-F238E27FC236}">
                <a16:creationId xmlns:a16="http://schemas.microsoft.com/office/drawing/2014/main" xmlns="" id="{A9217F36-F92B-45E8-AA4B-1E241038598C}"/>
              </a:ext>
            </a:extLst>
          </p:cNvPr>
          <p:cNvPicPr>
            <a:picLocks noChangeAspect="1"/>
          </p:cNvPicPr>
          <p:nvPr/>
        </p:nvPicPr>
        <p:blipFill>
          <a:blip r:embed="rId3"/>
          <a:stretch>
            <a:fillRect/>
          </a:stretch>
        </p:blipFill>
        <p:spPr>
          <a:xfrm>
            <a:off x="1233015" y="4433455"/>
            <a:ext cx="4946113" cy="1344414"/>
          </a:xfrm>
          <a:prstGeom prst="rect">
            <a:avLst/>
          </a:prstGeom>
        </p:spPr>
      </p:pic>
      <p:sp>
        <p:nvSpPr>
          <p:cNvPr id="2" name="Footer Placeholder 1"/>
          <p:cNvSpPr>
            <a:spLocks noGrp="1"/>
          </p:cNvSpPr>
          <p:nvPr>
            <p:ph type="ftr" sz="quarter" idx="11"/>
          </p:nvPr>
        </p:nvSpPr>
        <p:spPr/>
        <p:txBody>
          <a:bodyPr/>
          <a:lstStyle/>
          <a:p>
            <a:r>
              <a:rPr lang="en-US" smtClean="0"/>
              <a:t>software metrics</a:t>
            </a:r>
            <a:endParaRPr lang="en-US"/>
          </a:p>
        </p:txBody>
      </p:sp>
      <p:sp>
        <p:nvSpPr>
          <p:cNvPr id="3" name="Slide Number Placeholder 2"/>
          <p:cNvSpPr>
            <a:spLocks noGrp="1"/>
          </p:cNvSpPr>
          <p:nvPr>
            <p:ph type="sldNum" sz="quarter" idx="12"/>
          </p:nvPr>
        </p:nvSpPr>
        <p:spPr/>
        <p:txBody>
          <a:bodyPr/>
          <a:lstStyle/>
          <a:p>
            <a:fld id="{139FE852-0CF2-42AB-BAE2-CBF361584768}" type="slidenum">
              <a:rPr lang="en-US" smtClean="0"/>
              <a:t>44</a:t>
            </a:fld>
            <a:endParaRPr lang="en-US"/>
          </a:p>
        </p:txBody>
      </p:sp>
    </p:spTree>
    <p:extLst>
      <p:ext uri="{BB962C8B-B14F-4D97-AF65-F5344CB8AC3E}">
        <p14:creationId xmlns:p14="http://schemas.microsoft.com/office/powerpoint/2010/main" val="42221942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A25111E-F9B1-4309-8EC3-2DC66641017B}"/>
              </a:ext>
            </a:extLst>
          </p:cNvPr>
          <p:cNvSpPr>
            <a:spLocks noGrp="1"/>
          </p:cNvSpPr>
          <p:nvPr>
            <p:ph idx="1"/>
          </p:nvPr>
        </p:nvSpPr>
        <p:spPr>
          <a:xfrm>
            <a:off x="760828" y="742198"/>
            <a:ext cx="10774680" cy="5391315"/>
          </a:xfrm>
        </p:spPr>
        <p:txBody>
          <a:bodyPr/>
          <a:lstStyle/>
          <a:p>
            <a:pPr marL="0" indent="0">
              <a:buNone/>
            </a:pPr>
            <a:r>
              <a:rPr lang="en-US" sz="2800" dirty="0" smtClean="0"/>
              <a:t>2.Ordinal scale</a:t>
            </a:r>
          </a:p>
          <a:p>
            <a:endParaRPr lang="en-US" dirty="0"/>
          </a:p>
          <a:p>
            <a:endParaRPr lang="en-US" sz="2800" dirty="0"/>
          </a:p>
          <a:p>
            <a:pPr lvl="1">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Augments nominal scale with ordering </a:t>
            </a:r>
            <a:r>
              <a:rPr lang="en-US" sz="2800" dirty="0" smtClean="0">
                <a:latin typeface="Times New Roman" panose="02020603050405020304" pitchFamily="18" charset="0"/>
                <a:cs typeface="Times New Roman" panose="02020603050405020304" pitchFamily="18" charset="0"/>
              </a:rPr>
              <a:t>information.</a:t>
            </a:r>
          </a:p>
          <a:p>
            <a:pPr lvl="1">
              <a:buFont typeface="Wingdings" panose="05000000000000000000" pitchFamily="2" charset="2"/>
              <a:buChar char="Ø"/>
            </a:pPr>
            <a:r>
              <a:rPr lang="en-US" sz="2800" dirty="0" smtClean="0"/>
              <a:t>We </a:t>
            </a:r>
            <a:r>
              <a:rPr lang="en-US" sz="2800" dirty="0"/>
              <a:t>can often augment the nominal scale with information about an ordering of the classes or categories creating an </a:t>
            </a:r>
            <a:r>
              <a:rPr lang="en-US" sz="2800" i="1" dirty="0"/>
              <a:t>ordinal scale</a:t>
            </a:r>
            <a:r>
              <a:rPr lang="en-US" sz="2800" dirty="0"/>
              <a:t>. </a:t>
            </a:r>
            <a:endParaRPr lang="en-US" sz="2800" dirty="0" smtClean="0"/>
          </a:p>
          <a:p>
            <a:pPr lvl="1">
              <a:buFont typeface="Wingdings" panose="05000000000000000000" pitchFamily="2" charset="2"/>
              <a:buChar char="Ø"/>
            </a:pPr>
            <a:r>
              <a:rPr lang="en-US" sz="2800" dirty="0" smtClean="0"/>
              <a:t>The </a:t>
            </a:r>
            <a:r>
              <a:rPr lang="en-US" sz="2800" dirty="0"/>
              <a:t>ordering </a:t>
            </a:r>
            <a:r>
              <a:rPr lang="en-US" sz="2800" dirty="0" smtClean="0"/>
              <a:t>leads to </a:t>
            </a:r>
            <a:r>
              <a:rPr lang="en-US" sz="2800" dirty="0"/>
              <a:t>analysis not possible with nominal measures. </a:t>
            </a:r>
            <a:endParaRPr lang="en-US" sz="2800" dirty="0" smtClean="0"/>
          </a:p>
          <a:p>
            <a:pPr lvl="1">
              <a:buFont typeface="Wingdings" panose="05000000000000000000" pitchFamily="2" charset="2"/>
              <a:buChar char="Ø"/>
            </a:pPr>
            <a:r>
              <a:rPr lang="en-US" sz="2800" dirty="0" smtClean="0"/>
              <a:t>The </a:t>
            </a:r>
            <a:r>
              <a:rPr lang="en-US" sz="2800" dirty="0"/>
              <a:t>ordinal scale has </a:t>
            </a:r>
            <a:r>
              <a:rPr lang="en-US" sz="2800" dirty="0" smtClean="0"/>
              <a:t>the following </a:t>
            </a:r>
            <a:r>
              <a:rPr lang="en-US" sz="2800" dirty="0"/>
              <a:t>characteristics</a:t>
            </a:r>
            <a:r>
              <a:rPr lang="en-US" sz="2800" dirty="0" smtClean="0"/>
              <a:t>:</a:t>
            </a:r>
          </a:p>
          <a:p>
            <a:pPr marL="201168" lvl="1" indent="0" algn="just">
              <a:buNone/>
            </a:pPr>
            <a:r>
              <a:rPr lang="en-US" dirty="0"/>
              <a:t/>
            </a:r>
            <a:br>
              <a:rPr lang="en-US" dirty="0"/>
            </a:br>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45</a:t>
            </a:fld>
            <a:endParaRPr lang="en-US"/>
          </a:p>
        </p:txBody>
      </p:sp>
    </p:spTree>
    <p:extLst>
      <p:ext uri="{BB962C8B-B14F-4D97-AF65-F5344CB8AC3E}">
        <p14:creationId xmlns:p14="http://schemas.microsoft.com/office/powerpoint/2010/main" val="22279404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A25111E-F9B1-4309-8EC3-2DC66641017B}"/>
              </a:ext>
            </a:extLst>
          </p:cNvPr>
          <p:cNvSpPr>
            <a:spLocks noGrp="1"/>
          </p:cNvSpPr>
          <p:nvPr>
            <p:ph idx="1"/>
          </p:nvPr>
        </p:nvSpPr>
        <p:spPr>
          <a:xfrm>
            <a:off x="760828" y="742198"/>
            <a:ext cx="10774680" cy="5391315"/>
          </a:xfrm>
        </p:spPr>
        <p:txBody>
          <a:bodyPr/>
          <a:lstStyle/>
          <a:p>
            <a:pPr marL="0" indent="0">
              <a:buNone/>
            </a:pPr>
            <a:r>
              <a:rPr lang="en-US" sz="2800" dirty="0" smtClean="0"/>
              <a:t>2.Ordinal scale</a:t>
            </a:r>
            <a:endParaRPr lang="en-US" sz="2800" dirty="0"/>
          </a:p>
          <a:p>
            <a:pPr marL="201168" lvl="1" indent="0" algn="just">
              <a:buNone/>
            </a:pPr>
            <a:endParaRPr lang="en-US" sz="2400" dirty="0" smtClean="0"/>
          </a:p>
          <a:p>
            <a:pPr marL="201168" lvl="1" indent="0" algn="just">
              <a:buNone/>
            </a:pPr>
            <a:endParaRPr lang="en-US" sz="2400" dirty="0"/>
          </a:p>
          <a:p>
            <a:pPr lvl="1" algn="just">
              <a:buFont typeface="Wingdings" panose="05000000000000000000" pitchFamily="2" charset="2"/>
              <a:buChar char="Ø"/>
            </a:pPr>
            <a:r>
              <a:rPr lang="en-US" sz="2800" dirty="0" smtClean="0"/>
              <a:t>The </a:t>
            </a:r>
            <a:r>
              <a:rPr lang="en-US" sz="2800" dirty="0"/>
              <a:t>empirical relation system consists of classes that are </a:t>
            </a:r>
            <a:r>
              <a:rPr lang="en-US" sz="2800" dirty="0" smtClean="0"/>
              <a:t>ordered with </a:t>
            </a:r>
            <a:r>
              <a:rPr lang="en-US" sz="2800" dirty="0"/>
              <a:t>respect to the attribute</a:t>
            </a:r>
            <a:r>
              <a:rPr lang="en-US" sz="2800" dirty="0" smtClean="0"/>
              <a:t>.</a:t>
            </a:r>
          </a:p>
          <a:p>
            <a:pPr lvl="1" algn="just">
              <a:buFont typeface="Wingdings" panose="05000000000000000000" pitchFamily="2" charset="2"/>
              <a:buChar char="Ø"/>
            </a:pPr>
            <a:r>
              <a:rPr lang="en-US" sz="2800" dirty="0" smtClean="0"/>
              <a:t> </a:t>
            </a:r>
            <a:r>
              <a:rPr lang="en-US" sz="2800" dirty="0"/>
              <a:t>Any mapping that preserves the ordering </a:t>
            </a:r>
            <a:r>
              <a:rPr lang="en-US" sz="2800" dirty="0" smtClean="0"/>
              <a:t>  </a:t>
            </a:r>
            <a:r>
              <a:rPr lang="en-US" sz="2800" dirty="0"/>
              <a:t>is </a:t>
            </a:r>
            <a:r>
              <a:rPr lang="en-US" sz="2800" dirty="0" smtClean="0"/>
              <a:t>acceptable.</a:t>
            </a:r>
          </a:p>
          <a:p>
            <a:pPr lvl="1" algn="just">
              <a:buFont typeface="Wingdings" panose="05000000000000000000" pitchFamily="2" charset="2"/>
              <a:buChar char="Ø"/>
            </a:pPr>
            <a:r>
              <a:rPr lang="en-US" sz="2800" dirty="0" smtClean="0"/>
              <a:t>The </a:t>
            </a:r>
            <a:r>
              <a:rPr lang="en-US" sz="2800" dirty="0"/>
              <a:t>numbers represent ranking only, so addition, subtraction, </a:t>
            </a:r>
            <a:r>
              <a:rPr lang="en-US" sz="2800" dirty="0" smtClean="0"/>
              <a:t>and other </a:t>
            </a:r>
            <a:r>
              <a:rPr lang="en-US" sz="2800" dirty="0"/>
              <a:t>arithmetic operations have no </a:t>
            </a:r>
            <a:r>
              <a:rPr lang="en-US" sz="2800" dirty="0" smtClean="0"/>
              <a:t>meaning</a:t>
            </a:r>
          </a:p>
          <a:p>
            <a:pPr marL="201168" lvl="1" indent="0" algn="just">
              <a:buNone/>
            </a:pPr>
            <a:r>
              <a:rPr lang="en-US" sz="2400" dirty="0" smtClean="0"/>
              <a:t> </a:t>
            </a:r>
            <a:r>
              <a:rPr lang="en-US" sz="2400" dirty="0"/>
              <a:t/>
            </a:r>
            <a:br>
              <a:rPr lang="en-US" sz="2400" dirty="0"/>
            </a:br>
            <a:endParaRPr lang="en-US" sz="2400"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46</a:t>
            </a:fld>
            <a:endParaRPr lang="en-US"/>
          </a:p>
        </p:txBody>
      </p:sp>
    </p:spTree>
    <p:extLst>
      <p:ext uri="{BB962C8B-B14F-4D97-AF65-F5344CB8AC3E}">
        <p14:creationId xmlns:p14="http://schemas.microsoft.com/office/powerpoint/2010/main" val="24907269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A25111E-F9B1-4309-8EC3-2DC66641017B}"/>
              </a:ext>
            </a:extLst>
          </p:cNvPr>
          <p:cNvSpPr>
            <a:spLocks noGrp="1"/>
          </p:cNvSpPr>
          <p:nvPr>
            <p:ph idx="1"/>
          </p:nvPr>
        </p:nvSpPr>
        <p:spPr>
          <a:xfrm>
            <a:off x="760828" y="742198"/>
            <a:ext cx="10774680" cy="5391315"/>
          </a:xfrm>
        </p:spPr>
        <p:txBody>
          <a:bodyPr/>
          <a:lstStyle/>
          <a:p>
            <a:pPr marL="0" indent="0">
              <a:buNone/>
            </a:pPr>
            <a:r>
              <a:rPr lang="en-US" sz="2800" dirty="0" smtClean="0"/>
              <a:t>2.Ordinal scale</a:t>
            </a:r>
            <a:endParaRPr lang="en-US" sz="2800" dirty="0"/>
          </a:p>
          <a:p>
            <a:pPr marL="201168" lvl="1" indent="0" algn="just">
              <a:buNone/>
            </a:pPr>
            <a:endParaRPr lang="en-US" sz="2400" dirty="0" smtClean="0"/>
          </a:p>
          <a:p>
            <a:pPr marL="201168" lvl="1" indent="0" algn="just">
              <a:buNone/>
            </a:pPr>
            <a:endParaRPr lang="en-US" sz="2400" dirty="0"/>
          </a:p>
          <a:p>
            <a:pPr marL="201168" lvl="1" indent="0" algn="just">
              <a:buNone/>
            </a:pPr>
            <a:r>
              <a:rPr lang="en-US" sz="2400" dirty="0" smtClean="0"/>
              <a:t> </a:t>
            </a:r>
            <a:r>
              <a:rPr lang="en-US" sz="2400" dirty="0"/>
              <a:t/>
            </a:r>
            <a:br>
              <a:rPr lang="en-US" sz="2400" dirty="0"/>
            </a:br>
            <a:endParaRPr lang="en-US" sz="2400"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77B72691-8967-4575-A456-184C7956A2AE}"/>
              </a:ext>
            </a:extLst>
          </p:cNvPr>
          <p:cNvPicPr>
            <a:picLocks noChangeAspect="1"/>
          </p:cNvPicPr>
          <p:nvPr/>
        </p:nvPicPr>
        <p:blipFill>
          <a:blip r:embed="rId3"/>
          <a:stretch>
            <a:fillRect/>
          </a:stretch>
        </p:blipFill>
        <p:spPr>
          <a:xfrm>
            <a:off x="1039076" y="2854036"/>
            <a:ext cx="9071923" cy="3279477"/>
          </a:xfrm>
          <a:prstGeom prst="rect">
            <a:avLst/>
          </a:prstGeom>
        </p:spPr>
      </p:pic>
      <p:sp>
        <p:nvSpPr>
          <p:cNvPr id="2" name="Footer Placeholder 1"/>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47</a:t>
            </a:fld>
            <a:endParaRPr lang="en-US"/>
          </a:p>
        </p:txBody>
      </p:sp>
    </p:spTree>
    <p:extLst>
      <p:ext uri="{BB962C8B-B14F-4D97-AF65-F5344CB8AC3E}">
        <p14:creationId xmlns:p14="http://schemas.microsoft.com/office/powerpoint/2010/main" val="12841859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CDDCE07-0A26-4A41-B1D4-2A16406296BF}"/>
              </a:ext>
            </a:extLst>
          </p:cNvPr>
          <p:cNvSpPr>
            <a:spLocks noGrp="1"/>
          </p:cNvSpPr>
          <p:nvPr>
            <p:ph idx="1"/>
          </p:nvPr>
        </p:nvSpPr>
        <p:spPr>
          <a:xfrm>
            <a:off x="1041009" y="801858"/>
            <a:ext cx="10142806" cy="5074010"/>
          </a:xfrm>
        </p:spPr>
        <p:txBody>
          <a:bodyPr/>
          <a:lstStyle/>
          <a:p>
            <a:r>
              <a:rPr lang="en-US" sz="2800" dirty="0" smtClean="0"/>
              <a:t>3.Interval scale</a:t>
            </a:r>
          </a:p>
          <a:p>
            <a:endParaRPr lang="en-US" dirty="0"/>
          </a:p>
          <a:p>
            <a:pPr lvl="1">
              <a:lnSpc>
                <a:spcPct val="150000"/>
              </a:lnSpc>
            </a:pPr>
            <a:r>
              <a:rPr lang="en-US" sz="2800" dirty="0">
                <a:latin typeface="Times New Roman" panose="02020603050405020304" pitchFamily="18" charset="0"/>
                <a:cs typeface="Times New Roman" panose="02020603050405020304" pitchFamily="18" charset="0"/>
              </a:rPr>
              <a:t>Captures information about </a:t>
            </a:r>
            <a:r>
              <a:rPr lang="en-US" sz="2800" dirty="0">
                <a:solidFill>
                  <a:srgbClr val="FF0000"/>
                </a:solidFill>
                <a:latin typeface="Times New Roman" panose="02020603050405020304" pitchFamily="18" charset="0"/>
                <a:cs typeface="Times New Roman" panose="02020603050405020304" pitchFamily="18" charset="0"/>
              </a:rPr>
              <a:t>size of intervals </a:t>
            </a:r>
            <a:r>
              <a:rPr lang="en-US" sz="2800" dirty="0">
                <a:latin typeface="Times New Roman" panose="02020603050405020304" pitchFamily="18" charset="0"/>
                <a:cs typeface="Times New Roman" panose="02020603050405020304" pitchFamily="18" charset="0"/>
              </a:rPr>
              <a:t>that separate classes.</a:t>
            </a:r>
          </a:p>
          <a:p>
            <a:pPr lvl="1">
              <a:lnSpc>
                <a:spcPct val="150000"/>
              </a:lnSpc>
            </a:pPr>
            <a:r>
              <a:rPr lang="en-US" sz="2800" dirty="0">
                <a:latin typeface="Times New Roman" panose="02020603050405020304" pitchFamily="18" charset="0"/>
                <a:cs typeface="Times New Roman" panose="02020603050405020304" pitchFamily="18" charset="0"/>
              </a:rPr>
              <a:t>Example – program  length can be measured by lines of code, number of characters, etc.  Number of characters may be obtained by multiplying the number of lines by the average number of characters per line</a:t>
            </a:r>
          </a:p>
          <a:p>
            <a:pPr marL="201168" lvl="1" indent="0">
              <a:lnSpc>
                <a:spcPct val="150000"/>
              </a:lnSpc>
              <a:buNone/>
            </a:pPr>
            <a:endParaRPr lang="en-US" dirty="0">
              <a:solidFill>
                <a:srgbClr val="FF0000"/>
              </a:solidFill>
              <a:latin typeface="Times New Roman" panose="02020603050405020304" pitchFamily="18" charset="0"/>
              <a:cs typeface="Times New Roman" panose="02020603050405020304" pitchFamily="18" charset="0"/>
            </a:endParaRPr>
          </a:p>
          <a:p>
            <a:pPr lvl="1">
              <a:lnSpc>
                <a:spcPct val="150000"/>
              </a:lnSpc>
            </a:pPr>
            <a:endParaRPr lang="en-US" dirty="0">
              <a:solidFill>
                <a:srgbClr val="FF0000"/>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48</a:t>
            </a:fld>
            <a:endParaRPr lang="en-US"/>
          </a:p>
        </p:txBody>
      </p:sp>
    </p:spTree>
    <p:extLst>
      <p:ext uri="{BB962C8B-B14F-4D97-AF65-F5344CB8AC3E}">
        <p14:creationId xmlns:p14="http://schemas.microsoft.com/office/powerpoint/2010/main" val="22305261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CDDCE07-0A26-4A41-B1D4-2A16406296BF}"/>
              </a:ext>
            </a:extLst>
          </p:cNvPr>
          <p:cNvSpPr>
            <a:spLocks noGrp="1"/>
          </p:cNvSpPr>
          <p:nvPr>
            <p:ph idx="1"/>
          </p:nvPr>
        </p:nvSpPr>
        <p:spPr>
          <a:xfrm>
            <a:off x="1041009" y="801858"/>
            <a:ext cx="10142806" cy="5074010"/>
          </a:xfrm>
        </p:spPr>
        <p:txBody>
          <a:bodyPr>
            <a:normAutofit fontScale="85000" lnSpcReduction="20000"/>
          </a:bodyPr>
          <a:lstStyle/>
          <a:p>
            <a:r>
              <a:rPr lang="en-US" sz="3300" dirty="0" smtClean="0"/>
              <a:t>3.Interval scale</a:t>
            </a:r>
          </a:p>
          <a:p>
            <a:endParaRPr lang="en-US" dirty="0"/>
          </a:p>
          <a:p>
            <a:pPr>
              <a:buFont typeface="Wingdings" panose="05000000000000000000" pitchFamily="2" charset="2"/>
              <a:buChar char="Ø"/>
            </a:pPr>
            <a:endParaRPr lang="en-US" dirty="0"/>
          </a:p>
          <a:p>
            <a:pPr lvl="1">
              <a:lnSpc>
                <a:spcPct val="150000"/>
              </a:lnSpc>
              <a:buFont typeface="Wingdings" panose="05000000000000000000" pitchFamily="2" charset="2"/>
              <a:buChar char="Ø"/>
            </a:pPr>
            <a:r>
              <a:rPr lang="en-US" sz="2800" dirty="0"/>
              <a:t>We have seen how the ordinal scale carries more information about </a:t>
            </a:r>
            <a:r>
              <a:rPr lang="en-US" sz="2800" dirty="0" smtClean="0"/>
              <a:t>the entities </a:t>
            </a:r>
            <a:r>
              <a:rPr lang="en-US" sz="2800" dirty="0"/>
              <a:t>than does the nominal scale, since ordinal scales preserve ordering. The interval scale carries more information still, making it more powerful than nominal or ordinal. </a:t>
            </a:r>
            <a:endParaRPr lang="en-US" sz="2800" dirty="0" smtClean="0"/>
          </a:p>
          <a:p>
            <a:pPr lvl="1">
              <a:lnSpc>
                <a:spcPct val="150000"/>
              </a:lnSpc>
              <a:buFont typeface="Wingdings" panose="05000000000000000000" pitchFamily="2" charset="2"/>
              <a:buChar char="Ø"/>
            </a:pPr>
            <a:r>
              <a:rPr lang="en-US" sz="2800" dirty="0" smtClean="0"/>
              <a:t>This </a:t>
            </a:r>
            <a:r>
              <a:rPr lang="en-US" sz="2800" dirty="0"/>
              <a:t>scale captures information about </a:t>
            </a:r>
            <a:r>
              <a:rPr lang="en-US" sz="2800" dirty="0" smtClean="0"/>
              <a:t>the size </a:t>
            </a:r>
            <a:r>
              <a:rPr lang="en-US" sz="2800" dirty="0"/>
              <a:t>of the intervals that separate the classes, so that we can in some </a:t>
            </a:r>
            <a:r>
              <a:rPr lang="en-US" sz="2800" dirty="0" smtClean="0"/>
              <a:t>sense understand </a:t>
            </a:r>
            <a:r>
              <a:rPr lang="en-US" sz="2800" dirty="0"/>
              <a:t>the size of the jump from one class to another. </a:t>
            </a:r>
            <a:r>
              <a:rPr lang="en-US" dirty="0"/>
              <a:t/>
            </a:r>
            <a:br>
              <a:rPr lang="en-US" dirty="0"/>
            </a:br>
            <a:endParaRPr lang="en-US" dirty="0">
              <a:solidFill>
                <a:srgbClr val="FF0000"/>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49</a:t>
            </a:fld>
            <a:endParaRPr lang="en-US"/>
          </a:p>
        </p:txBody>
      </p:sp>
    </p:spTree>
    <p:extLst>
      <p:ext uri="{BB962C8B-B14F-4D97-AF65-F5344CB8AC3E}">
        <p14:creationId xmlns:p14="http://schemas.microsoft.com/office/powerpoint/2010/main" val="2379242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Measurement in Software </a:t>
            </a:r>
            <a:r>
              <a:rPr lang="en-US" sz="4000" b="1" dirty="0" smtClean="0"/>
              <a:t>Engineering </a:t>
            </a:r>
            <a:r>
              <a:rPr lang="en-US" sz="4000" b="1" dirty="0" err="1" smtClean="0"/>
              <a:t>cont</a:t>
            </a:r>
            <a:r>
              <a:rPr lang="en-US" sz="4000" b="1" dirty="0" smtClean="0"/>
              <a:t>,,</a:t>
            </a:r>
            <a:endParaRPr lang="en-US" sz="4000" dirty="0"/>
          </a:p>
        </p:txBody>
      </p:sp>
      <p:sp>
        <p:nvSpPr>
          <p:cNvPr id="3" name="Content Placeholder 2"/>
          <p:cNvSpPr>
            <a:spLocks noGrp="1"/>
          </p:cNvSpPr>
          <p:nvPr>
            <p:ph idx="1"/>
          </p:nvPr>
        </p:nvSpPr>
        <p:spPr>
          <a:xfrm>
            <a:off x="1097279" y="1845734"/>
            <a:ext cx="10706794" cy="4347248"/>
          </a:xfrm>
        </p:spPr>
        <p:txBody>
          <a:bodyPr>
            <a:normAutofit lnSpcReduction="10000"/>
          </a:bodyPr>
          <a:lstStyle/>
          <a:p>
            <a:pPr>
              <a:buFont typeface="Wingdings" panose="05000000000000000000" pitchFamily="2" charset="2"/>
              <a:buChar char="q"/>
            </a:pPr>
            <a:r>
              <a:rPr lang="en-US" sz="2800" dirty="0"/>
              <a:t>Effective project managers measure attributes of </a:t>
            </a:r>
            <a:r>
              <a:rPr lang="en-US" sz="2800" b="1" dirty="0"/>
              <a:t>processes </a:t>
            </a:r>
            <a:r>
              <a:rPr lang="en-US" sz="2800" dirty="0"/>
              <a:t>and </a:t>
            </a:r>
            <a:r>
              <a:rPr lang="en-US" sz="2800" b="1" dirty="0"/>
              <a:t>products </a:t>
            </a:r>
            <a:r>
              <a:rPr lang="en-US" sz="2800" dirty="0"/>
              <a:t>to be able </a:t>
            </a:r>
            <a:r>
              <a:rPr lang="en-US" sz="2800" dirty="0" smtClean="0"/>
              <a:t>to tell </a:t>
            </a:r>
            <a:r>
              <a:rPr lang="en-US" sz="2800" dirty="0"/>
              <a:t>when software will be </a:t>
            </a:r>
            <a:r>
              <a:rPr lang="en-US" sz="2800" b="1" dirty="0"/>
              <a:t>ready for delivery </a:t>
            </a:r>
            <a:r>
              <a:rPr lang="en-US" sz="2800" dirty="0"/>
              <a:t>and whether a </a:t>
            </a:r>
            <a:r>
              <a:rPr lang="en-US" sz="2800" b="1" dirty="0"/>
              <a:t>budget will be </a:t>
            </a:r>
            <a:r>
              <a:rPr lang="en-US" sz="2800" b="1" dirty="0" smtClean="0"/>
              <a:t>exceeded</a:t>
            </a:r>
            <a:r>
              <a:rPr lang="en-US" sz="2800" dirty="0" smtClean="0"/>
              <a:t>.</a:t>
            </a:r>
            <a:endParaRPr lang="en-US" sz="2800" dirty="0"/>
          </a:p>
          <a:p>
            <a:pPr>
              <a:buFont typeface="Wingdings" panose="05000000000000000000" pitchFamily="2" charset="2"/>
              <a:buChar char="q"/>
            </a:pPr>
            <a:r>
              <a:rPr lang="en-US" sz="2800" dirty="0" smtClean="0"/>
              <a:t>Organizations </a:t>
            </a:r>
            <a:r>
              <a:rPr lang="en-US" sz="2800" dirty="0"/>
              <a:t>use </a:t>
            </a:r>
            <a:r>
              <a:rPr lang="en-US" sz="2800" b="1" dirty="0"/>
              <a:t>process evaluation measurements </a:t>
            </a:r>
            <a:r>
              <a:rPr lang="en-US" sz="2800" dirty="0"/>
              <a:t>to select software suppliers</a:t>
            </a:r>
            <a:r>
              <a:rPr lang="en-US" sz="2800" dirty="0" smtClean="0"/>
              <a:t>.</a:t>
            </a:r>
            <a:endParaRPr lang="en-US" sz="2800" dirty="0"/>
          </a:p>
          <a:p>
            <a:pPr>
              <a:buFont typeface="Wingdings" panose="05000000000000000000" pitchFamily="2" charset="2"/>
              <a:buChar char="q"/>
            </a:pPr>
            <a:r>
              <a:rPr lang="en-US" sz="2800" dirty="0" smtClean="0"/>
              <a:t> </a:t>
            </a:r>
            <a:r>
              <a:rPr lang="en-US" sz="2800" dirty="0"/>
              <a:t>Informed customers measure the aspects of the final product to determine</a:t>
            </a:r>
            <a:r>
              <a:rPr lang="en-US" sz="2800" dirty="0" smtClean="0"/>
              <a:t>:</a:t>
            </a:r>
            <a:endParaRPr lang="en-US" sz="2800" dirty="0"/>
          </a:p>
          <a:p>
            <a:pPr lvl="2">
              <a:buFont typeface="Wingdings" panose="05000000000000000000" pitchFamily="2" charset="2"/>
              <a:buChar char="q"/>
            </a:pPr>
            <a:r>
              <a:rPr lang="en-US" sz="3000" dirty="0" smtClean="0"/>
              <a:t> </a:t>
            </a:r>
            <a:r>
              <a:rPr lang="en-US" sz="3000" dirty="0"/>
              <a:t>if it meets the requirements </a:t>
            </a:r>
            <a:r>
              <a:rPr lang="en-US" sz="3000" dirty="0" smtClean="0"/>
              <a:t>and </a:t>
            </a:r>
            <a:r>
              <a:rPr lang="en-US" sz="3000" dirty="0"/>
              <a:t>is of sufficient quality</a:t>
            </a:r>
            <a:r>
              <a:rPr lang="en-US" sz="3000" dirty="0" smtClean="0"/>
              <a:t>.</a:t>
            </a:r>
            <a:endParaRPr lang="en-US" sz="3000" dirty="0"/>
          </a:p>
          <a:p>
            <a:pPr lvl="2">
              <a:buFont typeface="Wingdings" panose="05000000000000000000" pitchFamily="2" charset="2"/>
              <a:buChar char="q"/>
            </a:pPr>
            <a:r>
              <a:rPr lang="en-US" sz="3000" dirty="0" smtClean="0"/>
              <a:t> </a:t>
            </a:r>
            <a:r>
              <a:rPr lang="en-US" sz="3000" dirty="0"/>
              <a:t>Finally, maintainers must be able to assess the </a:t>
            </a:r>
            <a:r>
              <a:rPr lang="en-US" sz="3000" b="1" dirty="0"/>
              <a:t>current product </a:t>
            </a:r>
            <a:r>
              <a:rPr lang="en-US" sz="3000" dirty="0"/>
              <a:t>to see what should </a:t>
            </a:r>
            <a:r>
              <a:rPr lang="en-US" sz="3000" dirty="0" smtClean="0"/>
              <a:t>be upgraded </a:t>
            </a:r>
            <a:r>
              <a:rPr lang="en-US" sz="3000" dirty="0"/>
              <a:t>and improved </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5</a:t>
            </a:fld>
            <a:endParaRPr lang="en-US"/>
          </a:p>
        </p:txBody>
      </p:sp>
    </p:spTree>
    <p:extLst>
      <p:ext uri="{BB962C8B-B14F-4D97-AF65-F5344CB8AC3E}">
        <p14:creationId xmlns:p14="http://schemas.microsoft.com/office/powerpoint/2010/main" val="15176550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CDDCE07-0A26-4A41-B1D4-2A16406296BF}"/>
              </a:ext>
            </a:extLst>
          </p:cNvPr>
          <p:cNvSpPr>
            <a:spLocks noGrp="1"/>
          </p:cNvSpPr>
          <p:nvPr>
            <p:ph idx="1"/>
          </p:nvPr>
        </p:nvSpPr>
        <p:spPr>
          <a:xfrm>
            <a:off x="1041009" y="801858"/>
            <a:ext cx="10142806" cy="5074010"/>
          </a:xfrm>
        </p:spPr>
        <p:txBody>
          <a:bodyPr>
            <a:normAutofit fontScale="77500" lnSpcReduction="20000"/>
          </a:bodyPr>
          <a:lstStyle/>
          <a:p>
            <a:r>
              <a:rPr lang="en-US" sz="3600" dirty="0" smtClean="0"/>
              <a:t>3.Interval scale</a:t>
            </a:r>
          </a:p>
          <a:p>
            <a:endParaRPr lang="en-US" dirty="0"/>
          </a:p>
          <a:p>
            <a:pPr>
              <a:buFont typeface="Wingdings" panose="05000000000000000000" pitchFamily="2" charset="2"/>
              <a:buChar char="Ø"/>
            </a:pPr>
            <a:endParaRPr lang="en-US" dirty="0"/>
          </a:p>
          <a:p>
            <a:pPr lvl="1">
              <a:lnSpc>
                <a:spcPct val="150000"/>
              </a:lnSpc>
              <a:buFont typeface="Wingdings" panose="05000000000000000000" pitchFamily="2" charset="2"/>
              <a:buChar char="Ø"/>
            </a:pPr>
            <a:r>
              <a:rPr lang="en-US" sz="3800" dirty="0" smtClean="0"/>
              <a:t>an interval scale can be characterized in the following way </a:t>
            </a:r>
          </a:p>
          <a:p>
            <a:pPr lvl="3">
              <a:lnSpc>
                <a:spcPct val="150000"/>
              </a:lnSpc>
              <a:buFont typeface="Wingdings" panose="05000000000000000000" pitchFamily="2" charset="2"/>
              <a:buChar char="Ø"/>
            </a:pPr>
            <a:r>
              <a:rPr lang="en-US" sz="2800" dirty="0" smtClean="0"/>
              <a:t> An interval scale preserves order, as with an ordinal scale.</a:t>
            </a:r>
          </a:p>
          <a:p>
            <a:pPr lvl="3">
              <a:lnSpc>
                <a:spcPct val="150000"/>
              </a:lnSpc>
              <a:buFont typeface="Wingdings" panose="05000000000000000000" pitchFamily="2" charset="2"/>
              <a:buChar char="Ø"/>
            </a:pPr>
            <a:r>
              <a:rPr lang="en-US" sz="2800" dirty="0" smtClean="0"/>
              <a:t>An interval scale preserves differences but not ratios. That is, we know the difference between any two of the ordered classes in the range of the mapping, but computing the ratio of two classes in the range does not make sense.</a:t>
            </a:r>
          </a:p>
          <a:p>
            <a:pPr lvl="3">
              <a:lnSpc>
                <a:spcPct val="150000"/>
              </a:lnSpc>
              <a:buFont typeface="Wingdings" panose="05000000000000000000" pitchFamily="2" charset="2"/>
              <a:buChar char="Ø"/>
            </a:pPr>
            <a:r>
              <a:rPr lang="en-US" sz="2800" dirty="0" smtClean="0"/>
              <a:t> Addition and subtraction are acceptable on the interval scale, but not multiplication and division </a:t>
            </a:r>
            <a:r>
              <a:rPr lang="en-US" dirty="0" smtClean="0"/>
              <a:t/>
            </a:r>
            <a:br>
              <a:rPr lang="en-US" dirty="0" smtClean="0"/>
            </a:br>
            <a:r>
              <a:rPr lang="en-US" dirty="0" smtClean="0"/>
              <a:t/>
            </a:r>
            <a:br>
              <a:rPr lang="en-US" dirty="0" smtClean="0"/>
            </a:br>
            <a:endParaRPr lang="en-US" dirty="0">
              <a:solidFill>
                <a:srgbClr val="FF0000"/>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50</a:t>
            </a:fld>
            <a:endParaRPr lang="en-US"/>
          </a:p>
        </p:txBody>
      </p:sp>
    </p:spTree>
    <p:extLst>
      <p:ext uri="{BB962C8B-B14F-4D97-AF65-F5344CB8AC3E}">
        <p14:creationId xmlns:p14="http://schemas.microsoft.com/office/powerpoint/2010/main" val="36618048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CDDCE07-0A26-4A41-B1D4-2A16406296BF}"/>
              </a:ext>
            </a:extLst>
          </p:cNvPr>
          <p:cNvSpPr>
            <a:spLocks noGrp="1"/>
          </p:cNvSpPr>
          <p:nvPr>
            <p:ph idx="1"/>
          </p:nvPr>
        </p:nvSpPr>
        <p:spPr>
          <a:xfrm>
            <a:off x="1041009" y="801858"/>
            <a:ext cx="10142806" cy="5074010"/>
          </a:xfrm>
        </p:spPr>
        <p:txBody>
          <a:bodyPr>
            <a:normAutofit lnSpcReduction="10000"/>
          </a:bodyPr>
          <a:lstStyle/>
          <a:p>
            <a:r>
              <a:rPr lang="en-US" sz="2800" dirty="0" smtClean="0"/>
              <a:t>3.Interval scale</a:t>
            </a:r>
          </a:p>
          <a:p>
            <a:endParaRPr lang="en-US" dirty="0"/>
          </a:p>
          <a:p>
            <a:endParaRPr lang="en-US" dirty="0"/>
          </a:p>
          <a:p>
            <a:pPr lvl="1" algn="just">
              <a:lnSpc>
                <a:spcPct val="150000"/>
              </a:lnSpc>
            </a:pPr>
            <a:r>
              <a:rPr lang="en-US" sz="2800" dirty="0" smtClean="0"/>
              <a:t> </a:t>
            </a:r>
            <a:r>
              <a:rPr lang="en-US" sz="2800" dirty="0"/>
              <a:t>One of the most commonly used interval scale questions is arranged on a five-point</a:t>
            </a:r>
            <a:r>
              <a:rPr lang="en-US" sz="2800" u="sng" dirty="0">
                <a:hlinkClick r:id="rId3"/>
              </a:rPr>
              <a:t> Likert Scale</a:t>
            </a:r>
            <a:r>
              <a:rPr lang="en-US" sz="2800" dirty="0"/>
              <a:t> question, where each emotion is denoted with a number, and the variables range from extremely dissatisfied to extremely satisfied.</a:t>
            </a:r>
          </a:p>
          <a:p>
            <a:pPr lvl="1">
              <a:lnSpc>
                <a:spcPct val="150000"/>
              </a:lnSpc>
            </a:pPr>
            <a:r>
              <a:rPr lang="en-US" dirty="0"/>
              <a:t/>
            </a:r>
            <a:br>
              <a:rPr lang="en-US" dirty="0"/>
            </a:br>
            <a:r>
              <a:rPr lang="en-US" dirty="0"/>
              <a:t/>
            </a:r>
            <a:br>
              <a:rPr lang="en-US" dirty="0"/>
            </a:b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stretch>
            <a:fillRect/>
          </a:stretch>
        </p:blipFill>
        <p:spPr>
          <a:xfrm>
            <a:off x="1362941" y="4322618"/>
            <a:ext cx="5356514" cy="1834416"/>
          </a:xfrm>
          <a:prstGeom prst="rect">
            <a:avLst/>
          </a:prstGeom>
        </p:spPr>
      </p:pic>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51</a:t>
            </a:fld>
            <a:endParaRPr lang="en-US"/>
          </a:p>
        </p:txBody>
      </p:sp>
    </p:spTree>
    <p:extLst>
      <p:ext uri="{BB962C8B-B14F-4D97-AF65-F5344CB8AC3E}">
        <p14:creationId xmlns:p14="http://schemas.microsoft.com/office/powerpoint/2010/main" val="24696976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CDDCE07-0A26-4A41-B1D4-2A16406296BF}"/>
              </a:ext>
            </a:extLst>
          </p:cNvPr>
          <p:cNvSpPr>
            <a:spLocks noGrp="1"/>
          </p:cNvSpPr>
          <p:nvPr>
            <p:ph idx="1"/>
          </p:nvPr>
        </p:nvSpPr>
        <p:spPr>
          <a:xfrm>
            <a:off x="1041009" y="801858"/>
            <a:ext cx="10142806" cy="5074010"/>
          </a:xfrm>
        </p:spPr>
        <p:txBody>
          <a:bodyPr>
            <a:normAutofit lnSpcReduction="10000"/>
          </a:bodyPr>
          <a:lstStyle/>
          <a:p>
            <a:r>
              <a:rPr lang="en-US" sz="2800" dirty="0" smtClean="0"/>
              <a:t>4.Ratio </a:t>
            </a:r>
            <a:r>
              <a:rPr lang="en-US" sz="2800" dirty="0"/>
              <a:t>Scale </a:t>
            </a:r>
            <a:r>
              <a:rPr lang="en-US" sz="2800" dirty="0" smtClean="0"/>
              <a:t>  </a:t>
            </a:r>
          </a:p>
          <a:p>
            <a:r>
              <a:rPr lang="en-US" dirty="0"/>
              <a:t/>
            </a:r>
            <a:br>
              <a:rPr lang="en-US" dirty="0"/>
            </a:br>
            <a:r>
              <a:rPr lang="en-US" dirty="0"/>
              <a:t> </a:t>
            </a:r>
            <a:endParaRPr lang="en-US" dirty="0" smtClean="0"/>
          </a:p>
          <a:p>
            <a:pPr>
              <a:buFont typeface="Wingdings" panose="05000000000000000000" pitchFamily="2" charset="2"/>
              <a:buChar char="Ø"/>
            </a:pPr>
            <a:r>
              <a:rPr lang="en-US" sz="2800" dirty="0"/>
              <a:t>Although the interval scale gives us more information and allows </a:t>
            </a:r>
            <a:r>
              <a:rPr lang="en-US" sz="2800" dirty="0" smtClean="0"/>
              <a:t>more analysis </a:t>
            </a:r>
            <a:r>
              <a:rPr lang="en-US" sz="2800" dirty="0"/>
              <a:t>than either nominal or ordinal, we sometimes need to be able </a:t>
            </a:r>
            <a:r>
              <a:rPr lang="en-US" sz="2800" dirty="0" smtClean="0"/>
              <a:t>to do </a:t>
            </a:r>
            <a:r>
              <a:rPr lang="en-US" sz="2800" dirty="0"/>
              <a:t>even more. </a:t>
            </a:r>
            <a:endParaRPr lang="en-US" sz="2800" dirty="0" smtClean="0"/>
          </a:p>
          <a:p>
            <a:pPr>
              <a:buFont typeface="Wingdings" panose="05000000000000000000" pitchFamily="2" charset="2"/>
              <a:buChar char="Ø"/>
            </a:pPr>
            <a:r>
              <a:rPr lang="en-US" sz="2800" dirty="0" smtClean="0"/>
              <a:t>For </a:t>
            </a:r>
            <a:r>
              <a:rPr lang="en-US" sz="2800" dirty="0"/>
              <a:t>example, we would like to be able to say that one </a:t>
            </a:r>
            <a:r>
              <a:rPr lang="en-US" sz="2800" dirty="0" smtClean="0"/>
              <a:t>liquid is </a:t>
            </a:r>
            <a:r>
              <a:rPr lang="en-US" sz="2800" dirty="0"/>
              <a:t>twice as hot as another, or that one project took twice as long as </a:t>
            </a:r>
            <a:r>
              <a:rPr lang="en-US" sz="2800" dirty="0" smtClean="0"/>
              <a:t>another. </a:t>
            </a:r>
          </a:p>
          <a:p>
            <a:pPr>
              <a:buFont typeface="Wingdings" panose="05000000000000000000" pitchFamily="2" charset="2"/>
              <a:buChar char="Ø"/>
            </a:pPr>
            <a:r>
              <a:rPr lang="en-US" sz="2800" dirty="0" smtClean="0"/>
              <a:t>This </a:t>
            </a:r>
            <a:r>
              <a:rPr lang="en-US" sz="2800" dirty="0"/>
              <a:t>need for ratios gives rise to the ratio scale, the most useful scale </a:t>
            </a:r>
            <a:r>
              <a:rPr lang="en-US" sz="2800" dirty="0" smtClean="0"/>
              <a:t>of measurement</a:t>
            </a:r>
            <a:r>
              <a:rPr lang="en-US" sz="2800" dirty="0"/>
              <a:t>, and one that is common in the physical sciences. </a:t>
            </a:r>
            <a:r>
              <a:rPr lang="en-US" dirty="0"/>
              <a:t/>
            </a:r>
            <a:br>
              <a:rPr lang="en-US" dirty="0"/>
            </a:br>
            <a:r>
              <a:rPr lang="en-US" dirty="0"/>
              <a:t/>
            </a:r>
            <a:br>
              <a:rPr lang="en-US" dirty="0"/>
            </a:br>
            <a:endParaRPr lang="en-US" dirty="0">
              <a:solidFill>
                <a:srgbClr val="FF0000"/>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52</a:t>
            </a:fld>
            <a:endParaRPr lang="en-US"/>
          </a:p>
        </p:txBody>
      </p:sp>
    </p:spTree>
    <p:extLst>
      <p:ext uri="{BB962C8B-B14F-4D97-AF65-F5344CB8AC3E}">
        <p14:creationId xmlns:p14="http://schemas.microsoft.com/office/powerpoint/2010/main" val="21534014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CDDCE07-0A26-4A41-B1D4-2A16406296BF}"/>
              </a:ext>
            </a:extLst>
          </p:cNvPr>
          <p:cNvSpPr>
            <a:spLocks noGrp="1"/>
          </p:cNvSpPr>
          <p:nvPr>
            <p:ph idx="1"/>
          </p:nvPr>
        </p:nvSpPr>
        <p:spPr>
          <a:xfrm>
            <a:off x="1041009" y="801858"/>
            <a:ext cx="10142806" cy="5074010"/>
          </a:xfrm>
        </p:spPr>
        <p:txBody>
          <a:bodyPr>
            <a:normAutofit fontScale="92500" lnSpcReduction="20000"/>
          </a:bodyPr>
          <a:lstStyle/>
          <a:p>
            <a:r>
              <a:rPr lang="en-US" sz="2800" dirty="0" smtClean="0"/>
              <a:t>4.Ratio </a:t>
            </a:r>
            <a:r>
              <a:rPr lang="en-US" sz="2800" dirty="0"/>
              <a:t>Scale </a:t>
            </a:r>
            <a:r>
              <a:rPr lang="en-US" sz="2800" dirty="0" smtClean="0"/>
              <a:t>  </a:t>
            </a:r>
          </a:p>
          <a:p>
            <a:r>
              <a:rPr lang="en-US" dirty="0"/>
              <a:t/>
            </a:r>
            <a:br>
              <a:rPr lang="en-US" dirty="0"/>
            </a:br>
            <a:r>
              <a:rPr lang="en-US" dirty="0"/>
              <a:t> </a:t>
            </a:r>
            <a:endParaRPr lang="en-US" dirty="0" smtClean="0"/>
          </a:p>
          <a:p>
            <a:r>
              <a:rPr lang="en-US" sz="3000" dirty="0" smtClean="0"/>
              <a:t>A </a:t>
            </a:r>
            <a:r>
              <a:rPr lang="en-US" sz="3000" i="1" dirty="0" smtClean="0"/>
              <a:t>ratio scale </a:t>
            </a:r>
            <a:r>
              <a:rPr lang="en-US" sz="3000" dirty="0"/>
              <a:t>has the following </a:t>
            </a:r>
            <a:r>
              <a:rPr lang="en-US" sz="3000" dirty="0" smtClean="0"/>
              <a:t>characteristics:</a:t>
            </a:r>
            <a:endParaRPr lang="en-US" sz="3000" dirty="0"/>
          </a:p>
          <a:p>
            <a:pPr>
              <a:buFont typeface="Wingdings" panose="05000000000000000000" pitchFamily="2" charset="2"/>
              <a:buChar char="Ø"/>
            </a:pPr>
            <a:r>
              <a:rPr lang="en-US" sz="3000" dirty="0" smtClean="0"/>
              <a:t>It </a:t>
            </a:r>
            <a:r>
              <a:rPr lang="en-US" sz="3000" dirty="0"/>
              <a:t>is a measurement mapping that preserves ordering, the size </a:t>
            </a:r>
            <a:r>
              <a:rPr lang="en-US" sz="3000" dirty="0" smtClean="0"/>
              <a:t>of intervals </a:t>
            </a:r>
            <a:r>
              <a:rPr lang="en-US" sz="3000" dirty="0"/>
              <a:t>between entities, and ratios between </a:t>
            </a:r>
            <a:r>
              <a:rPr lang="en-US" sz="3000" dirty="0" smtClean="0"/>
              <a:t>entities.</a:t>
            </a:r>
            <a:endParaRPr lang="en-US" sz="3000" dirty="0"/>
          </a:p>
          <a:p>
            <a:pPr>
              <a:buFont typeface="Wingdings" panose="05000000000000000000" pitchFamily="2" charset="2"/>
              <a:buChar char="Ø"/>
            </a:pPr>
            <a:r>
              <a:rPr lang="en-US" sz="3000" dirty="0" smtClean="0"/>
              <a:t>There </a:t>
            </a:r>
            <a:r>
              <a:rPr lang="en-US" sz="3000" dirty="0"/>
              <a:t>is a zero element, representing total lack of the </a:t>
            </a:r>
            <a:r>
              <a:rPr lang="en-US" sz="3000" dirty="0" smtClean="0"/>
              <a:t>attribute.</a:t>
            </a:r>
            <a:endParaRPr lang="en-US" sz="3000" dirty="0"/>
          </a:p>
          <a:p>
            <a:pPr>
              <a:buFont typeface="Wingdings" panose="05000000000000000000" pitchFamily="2" charset="2"/>
              <a:buChar char="Ø"/>
            </a:pPr>
            <a:r>
              <a:rPr lang="en-US" sz="3000" dirty="0" smtClean="0"/>
              <a:t>The </a:t>
            </a:r>
            <a:r>
              <a:rPr lang="en-US" sz="3000" dirty="0"/>
              <a:t>measurement mapping must start at zero and increase at </a:t>
            </a:r>
            <a:r>
              <a:rPr lang="en-US" sz="3000" dirty="0" smtClean="0"/>
              <a:t>equal intervals</a:t>
            </a:r>
            <a:r>
              <a:rPr lang="en-US" sz="3000" dirty="0"/>
              <a:t>, known as units</a:t>
            </a:r>
            <a:r>
              <a:rPr lang="en-US" sz="3000" dirty="0" smtClean="0"/>
              <a:t>.</a:t>
            </a:r>
            <a:endParaRPr lang="en-US" sz="3000" dirty="0"/>
          </a:p>
          <a:p>
            <a:pPr>
              <a:buFont typeface="Wingdings" panose="05000000000000000000" pitchFamily="2" charset="2"/>
              <a:buChar char="Ø"/>
            </a:pPr>
            <a:r>
              <a:rPr lang="en-US" sz="3000" dirty="0" smtClean="0"/>
              <a:t> </a:t>
            </a:r>
            <a:r>
              <a:rPr lang="en-US" sz="3000" dirty="0"/>
              <a:t>All arithmetic can be meaningfully applied to the classes in </a:t>
            </a:r>
            <a:r>
              <a:rPr lang="en-US" sz="3000" dirty="0" smtClean="0"/>
              <a:t>the range </a:t>
            </a:r>
            <a:r>
              <a:rPr lang="en-US" sz="3000" dirty="0"/>
              <a:t>of the mapping </a:t>
            </a:r>
            <a:r>
              <a:rPr lang="en-US" dirty="0"/>
              <a:t/>
            </a:r>
            <a:br>
              <a:rPr lang="en-US" dirty="0"/>
            </a:br>
            <a:r>
              <a:rPr lang="en-US" dirty="0"/>
              <a:t/>
            </a:r>
            <a:br>
              <a:rPr lang="en-US" dirty="0"/>
            </a:br>
            <a:endParaRPr lang="en-US" dirty="0">
              <a:solidFill>
                <a:srgbClr val="FF0000"/>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53</a:t>
            </a:fld>
            <a:endParaRPr lang="en-US"/>
          </a:p>
        </p:txBody>
      </p:sp>
    </p:spTree>
    <p:extLst>
      <p:ext uri="{BB962C8B-B14F-4D97-AF65-F5344CB8AC3E}">
        <p14:creationId xmlns:p14="http://schemas.microsoft.com/office/powerpoint/2010/main" val="9376336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CDDCE07-0A26-4A41-B1D4-2A16406296BF}"/>
              </a:ext>
            </a:extLst>
          </p:cNvPr>
          <p:cNvSpPr>
            <a:spLocks noGrp="1"/>
          </p:cNvSpPr>
          <p:nvPr>
            <p:ph idx="1"/>
          </p:nvPr>
        </p:nvSpPr>
        <p:spPr>
          <a:xfrm>
            <a:off x="1041009" y="801858"/>
            <a:ext cx="10142806" cy="5074010"/>
          </a:xfrm>
        </p:spPr>
        <p:txBody>
          <a:bodyPr>
            <a:normAutofit fontScale="92500" lnSpcReduction="10000"/>
          </a:bodyPr>
          <a:lstStyle/>
          <a:p>
            <a:r>
              <a:rPr lang="en-US" sz="3000" dirty="0" smtClean="0"/>
              <a:t>4.Ratio </a:t>
            </a:r>
            <a:r>
              <a:rPr lang="en-US" sz="3000" dirty="0"/>
              <a:t>Scale </a:t>
            </a:r>
            <a:r>
              <a:rPr lang="en-US" sz="3000" dirty="0" smtClean="0"/>
              <a:t>  </a:t>
            </a:r>
          </a:p>
          <a:p>
            <a:r>
              <a:rPr lang="en-US" dirty="0"/>
              <a:t/>
            </a:r>
            <a:br>
              <a:rPr lang="en-US" dirty="0"/>
            </a:br>
            <a:r>
              <a:rPr lang="en-US" dirty="0"/>
              <a:t> </a:t>
            </a:r>
            <a:endParaRPr lang="en-US" dirty="0" smtClean="0"/>
          </a:p>
          <a:p>
            <a:r>
              <a:rPr lang="en-US" sz="3000" b="1" dirty="0"/>
              <a:t>Ratio Scale Examples</a:t>
            </a:r>
          </a:p>
          <a:p>
            <a:r>
              <a:rPr lang="en-US" sz="3000" b="1" dirty="0" smtClean="0"/>
              <a:t> </a:t>
            </a:r>
            <a:r>
              <a:rPr lang="en-US" sz="3000" b="1" dirty="0"/>
              <a:t>What is your height in feet and inches?</a:t>
            </a:r>
            <a:endParaRPr lang="en-US" sz="3000" dirty="0"/>
          </a:p>
          <a:p>
            <a:r>
              <a:rPr lang="en-US" sz="3000" dirty="0"/>
              <a:t>Less than 5 feet. </a:t>
            </a:r>
          </a:p>
          <a:p>
            <a:r>
              <a:rPr lang="en-US" sz="3000" dirty="0"/>
              <a:t>5 feet 1 inch – 5 feet 5 inches </a:t>
            </a:r>
          </a:p>
          <a:p>
            <a:r>
              <a:rPr lang="en-US" sz="3000" dirty="0"/>
              <a:t>5 feet 6 inches- 6 feet</a:t>
            </a:r>
          </a:p>
          <a:p>
            <a:r>
              <a:rPr lang="en-US" sz="3000" dirty="0"/>
              <a:t>More than 6 feet</a:t>
            </a:r>
          </a:p>
          <a:p>
            <a:r>
              <a:rPr lang="en-US" dirty="0"/>
              <a:t/>
            </a:r>
            <a:br>
              <a:rPr lang="en-US" dirty="0"/>
            </a:br>
            <a:r>
              <a:rPr lang="en-US" dirty="0"/>
              <a:t/>
            </a:r>
            <a:br>
              <a:rPr lang="en-US" dirty="0"/>
            </a:br>
            <a:endParaRPr lang="en-US" dirty="0">
              <a:solidFill>
                <a:srgbClr val="FF0000"/>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54</a:t>
            </a:fld>
            <a:endParaRPr lang="en-US"/>
          </a:p>
        </p:txBody>
      </p:sp>
    </p:spTree>
    <p:extLst>
      <p:ext uri="{BB962C8B-B14F-4D97-AF65-F5344CB8AC3E}">
        <p14:creationId xmlns:p14="http://schemas.microsoft.com/office/powerpoint/2010/main" val="15699219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186C4D-B59A-454E-8693-39592C6241BF}"/>
              </a:ext>
            </a:extLst>
          </p:cNvPr>
          <p:cNvSpPr>
            <a:spLocks noGrp="1"/>
          </p:cNvSpPr>
          <p:nvPr>
            <p:ph idx="1"/>
          </p:nvPr>
        </p:nvSpPr>
        <p:spPr>
          <a:xfrm>
            <a:off x="457200" y="374073"/>
            <a:ext cx="10875817" cy="5735782"/>
          </a:xfrm>
        </p:spPr>
        <p:txBody>
          <a:bodyPr>
            <a:normAutofit fontScale="25000" lnSpcReduction="20000"/>
          </a:bodyPr>
          <a:lstStyle/>
          <a:p>
            <a:r>
              <a:rPr lang="en-US" sz="11200" dirty="0" smtClean="0">
                <a:latin typeface="Times New Roman" panose="02020603050405020304" pitchFamily="18" charset="0"/>
                <a:cs typeface="Times New Roman" panose="02020603050405020304" pitchFamily="18" charset="0"/>
              </a:rPr>
              <a:t>5.Absolute scale</a:t>
            </a:r>
          </a:p>
          <a:p>
            <a:endParaRPr lang="en-US" sz="2800" dirty="0">
              <a:latin typeface="Times New Roman" panose="02020603050405020304" pitchFamily="18" charset="0"/>
              <a:cs typeface="Times New Roman" panose="02020603050405020304" pitchFamily="18" charset="0"/>
            </a:endParaRPr>
          </a:p>
          <a:p>
            <a:pPr marL="0" indent="0">
              <a:buNone/>
            </a:pPr>
            <a:endParaRPr lang="en-US" sz="42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11200" dirty="0"/>
              <a:t>The </a:t>
            </a:r>
            <a:r>
              <a:rPr lang="en-US" sz="11200" i="1" dirty="0"/>
              <a:t>absolute scale </a:t>
            </a:r>
            <a:r>
              <a:rPr lang="en-US" sz="11200" dirty="0"/>
              <a:t>has the following </a:t>
            </a:r>
            <a:r>
              <a:rPr lang="en-US" sz="11200" dirty="0" smtClean="0"/>
              <a:t>properties:</a:t>
            </a:r>
            <a:endParaRPr lang="en-US" sz="11200" dirty="0"/>
          </a:p>
          <a:p>
            <a:pPr lvl="4">
              <a:lnSpc>
                <a:spcPct val="150000"/>
              </a:lnSpc>
            </a:pPr>
            <a:r>
              <a:rPr lang="en-US" sz="11200" dirty="0" smtClean="0"/>
              <a:t>The </a:t>
            </a:r>
            <a:r>
              <a:rPr lang="en-US" sz="11200" dirty="0"/>
              <a:t>measurement for an absolute scale is made simply by </a:t>
            </a:r>
            <a:r>
              <a:rPr lang="en-US" sz="11200" dirty="0" smtClean="0"/>
              <a:t>counting the </a:t>
            </a:r>
            <a:r>
              <a:rPr lang="en-US" sz="11200" dirty="0"/>
              <a:t>number of elements in the entity </a:t>
            </a:r>
            <a:r>
              <a:rPr lang="en-US" sz="11200" dirty="0" smtClean="0"/>
              <a:t>set.</a:t>
            </a:r>
            <a:endParaRPr lang="en-US" sz="11200" dirty="0"/>
          </a:p>
          <a:p>
            <a:pPr lvl="4">
              <a:lnSpc>
                <a:spcPct val="150000"/>
              </a:lnSpc>
            </a:pPr>
            <a:r>
              <a:rPr lang="en-US" sz="11200" dirty="0" smtClean="0"/>
              <a:t>The </a:t>
            </a:r>
            <a:r>
              <a:rPr lang="en-US" sz="11200" dirty="0"/>
              <a:t>attribute always takes the form “number of occurrences of </a:t>
            </a:r>
            <a:r>
              <a:rPr lang="en-US" sz="11200" i="1" dirty="0"/>
              <a:t>x </a:t>
            </a:r>
            <a:r>
              <a:rPr lang="en-US" sz="11200" dirty="0" smtClean="0"/>
              <a:t>in the </a:t>
            </a:r>
            <a:r>
              <a:rPr lang="en-US" sz="11200" dirty="0"/>
              <a:t>entity</a:t>
            </a:r>
            <a:r>
              <a:rPr lang="en-US" sz="11200" dirty="0" smtClean="0"/>
              <a:t>.”</a:t>
            </a:r>
            <a:endParaRPr lang="en-US" sz="11200" dirty="0"/>
          </a:p>
          <a:p>
            <a:pPr lvl="4">
              <a:lnSpc>
                <a:spcPct val="150000"/>
              </a:lnSpc>
            </a:pPr>
            <a:r>
              <a:rPr lang="en-US" sz="11200" dirty="0" smtClean="0"/>
              <a:t> </a:t>
            </a:r>
            <a:r>
              <a:rPr lang="en-US" sz="11200" dirty="0"/>
              <a:t>There is only one possible measurement mapping, namely the </a:t>
            </a:r>
            <a:r>
              <a:rPr lang="en-US" sz="11200" dirty="0" smtClean="0"/>
              <a:t>actual count</a:t>
            </a:r>
            <a:r>
              <a:rPr lang="en-US" sz="11200" dirty="0"/>
              <a:t>, and there is only one way to count elements </a:t>
            </a:r>
            <a:r>
              <a:rPr lang="en-US" sz="4200" dirty="0"/>
              <a:t/>
            </a:r>
            <a:br>
              <a:rPr lang="en-US" sz="4200" dirty="0"/>
            </a:br>
            <a:endParaRPr lang="en-US" sz="42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55</a:t>
            </a:fld>
            <a:endParaRPr lang="en-US"/>
          </a:p>
        </p:txBody>
      </p:sp>
    </p:spTree>
    <p:extLst>
      <p:ext uri="{BB962C8B-B14F-4D97-AF65-F5344CB8AC3E}">
        <p14:creationId xmlns:p14="http://schemas.microsoft.com/office/powerpoint/2010/main" val="18176653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186C4D-B59A-454E-8693-39592C6241BF}"/>
              </a:ext>
            </a:extLst>
          </p:cNvPr>
          <p:cNvSpPr>
            <a:spLocks noGrp="1"/>
          </p:cNvSpPr>
          <p:nvPr>
            <p:ph idx="1"/>
          </p:nvPr>
        </p:nvSpPr>
        <p:spPr>
          <a:xfrm>
            <a:off x="457200" y="374073"/>
            <a:ext cx="10875817" cy="5735782"/>
          </a:xfrm>
        </p:spPr>
        <p:txBody>
          <a:bodyPr>
            <a:normAutofit fontScale="25000" lnSpcReduction="20000"/>
          </a:bodyPr>
          <a:lstStyle/>
          <a:p>
            <a:r>
              <a:rPr lang="en-US" sz="11200" dirty="0" smtClean="0">
                <a:latin typeface="Times New Roman" panose="02020603050405020304" pitchFamily="18" charset="0"/>
                <a:cs typeface="Times New Roman" panose="02020603050405020304" pitchFamily="18" charset="0"/>
              </a:rPr>
              <a:t>5.Absolute scale</a:t>
            </a:r>
            <a:endParaRPr lang="en-US" sz="4200" dirty="0" smtClean="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a:p>
            <a:pPr lvl="4" algn="just">
              <a:lnSpc>
                <a:spcPct val="150000"/>
              </a:lnSpc>
              <a:buFont typeface="Wingdings" panose="05000000000000000000" pitchFamily="2" charset="2"/>
              <a:buChar char="Ø"/>
            </a:pPr>
            <a:endParaRPr lang="en-US" sz="11200" dirty="0" smtClean="0"/>
          </a:p>
          <a:p>
            <a:pPr lvl="4" algn="just">
              <a:lnSpc>
                <a:spcPct val="150000"/>
              </a:lnSpc>
              <a:buFont typeface="Wingdings" panose="05000000000000000000" pitchFamily="2" charset="2"/>
              <a:buChar char="Ø"/>
            </a:pPr>
            <a:r>
              <a:rPr lang="en-US" sz="11200" dirty="0">
                <a:latin typeface="Times New Roman" panose="02020603050405020304" pitchFamily="18" charset="0"/>
                <a:cs typeface="Times New Roman" panose="02020603050405020304" pitchFamily="18" charset="0"/>
              </a:rPr>
              <a:t>lines of code in a module is an absolute scale </a:t>
            </a:r>
            <a:r>
              <a:rPr lang="en-US" sz="11200" dirty="0" smtClean="0">
                <a:latin typeface="Times New Roman" panose="02020603050405020304" pitchFamily="18" charset="0"/>
                <a:cs typeface="Times New Roman" panose="02020603050405020304" pitchFamily="18" charset="0"/>
              </a:rPr>
              <a:t>measure</a:t>
            </a:r>
            <a:endParaRPr lang="en-US" sz="11200" dirty="0"/>
          </a:p>
          <a:p>
            <a:pPr lvl="4" algn="just">
              <a:lnSpc>
                <a:spcPct val="150000"/>
              </a:lnSpc>
              <a:buFont typeface="Wingdings" panose="05000000000000000000" pitchFamily="2" charset="2"/>
              <a:buChar char="Ø"/>
            </a:pPr>
            <a:r>
              <a:rPr lang="en-US" sz="11200" dirty="0" smtClean="0"/>
              <a:t>the </a:t>
            </a:r>
            <a:r>
              <a:rPr lang="en-US" sz="11200" dirty="0"/>
              <a:t>number of failures observed during integration testing </a:t>
            </a:r>
            <a:r>
              <a:rPr lang="en-US" sz="11200" dirty="0" smtClean="0"/>
              <a:t>can be </a:t>
            </a:r>
            <a:r>
              <a:rPr lang="en-US" sz="11200" dirty="0"/>
              <a:t>measured only in one way: by counting the number of failures </a:t>
            </a:r>
            <a:r>
              <a:rPr lang="en-US" sz="11200" dirty="0" smtClean="0"/>
              <a:t>observed. </a:t>
            </a:r>
          </a:p>
          <a:p>
            <a:pPr lvl="4" algn="just">
              <a:lnSpc>
                <a:spcPct val="150000"/>
              </a:lnSpc>
              <a:buFont typeface="Wingdings" panose="05000000000000000000" pitchFamily="2" charset="2"/>
              <a:buChar char="Ø"/>
            </a:pPr>
            <a:r>
              <a:rPr lang="en-US" sz="11200" dirty="0" smtClean="0"/>
              <a:t>Likewise</a:t>
            </a:r>
            <a:r>
              <a:rPr lang="en-US" sz="11200" dirty="0"/>
              <a:t>, </a:t>
            </a:r>
            <a:r>
              <a:rPr lang="en-US" sz="11200" dirty="0" smtClean="0"/>
              <a:t>the number </a:t>
            </a:r>
            <a:r>
              <a:rPr lang="en-US" sz="11200" dirty="0"/>
              <a:t>of people working on a software project can be measured only </a:t>
            </a:r>
            <a:r>
              <a:rPr lang="en-US" sz="11200" dirty="0" smtClean="0"/>
              <a:t>in one </a:t>
            </a:r>
            <a:r>
              <a:rPr lang="en-US" sz="11200" dirty="0"/>
              <a:t>way: by counting the number of </a:t>
            </a:r>
            <a:r>
              <a:rPr lang="en-US" sz="11200" dirty="0" smtClean="0"/>
              <a:t>people.</a:t>
            </a:r>
            <a:endParaRPr lang="en-US" sz="56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56</a:t>
            </a:fld>
            <a:endParaRPr lang="en-US"/>
          </a:p>
        </p:txBody>
      </p:sp>
    </p:spTree>
    <p:extLst>
      <p:ext uri="{BB962C8B-B14F-4D97-AF65-F5344CB8AC3E}">
        <p14:creationId xmlns:p14="http://schemas.microsoft.com/office/powerpoint/2010/main" val="28084310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186C4D-B59A-454E-8693-39592C6241BF}"/>
              </a:ext>
            </a:extLst>
          </p:cNvPr>
          <p:cNvSpPr>
            <a:spLocks noGrp="1"/>
          </p:cNvSpPr>
          <p:nvPr>
            <p:ph idx="1"/>
          </p:nvPr>
        </p:nvSpPr>
        <p:spPr>
          <a:xfrm>
            <a:off x="457200" y="374073"/>
            <a:ext cx="10875817" cy="5735782"/>
          </a:xfrm>
        </p:spPr>
        <p:txBody>
          <a:bodyPr>
            <a:normAutofit fontScale="40000" lnSpcReduction="20000"/>
          </a:bodyPr>
          <a:lstStyle/>
          <a:p>
            <a:r>
              <a:rPr lang="en-US" sz="7000" dirty="0" smtClean="0">
                <a:latin typeface="Times New Roman" panose="02020603050405020304" pitchFamily="18" charset="0"/>
                <a:cs typeface="Times New Roman" panose="02020603050405020304" pitchFamily="18" charset="0"/>
              </a:rPr>
              <a:t>5.Absolute scale</a:t>
            </a: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4200" dirty="0" smtClean="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a:p>
            <a:pPr lvl="4" algn="just">
              <a:lnSpc>
                <a:spcPct val="150000"/>
              </a:lnSpc>
              <a:buFont typeface="Wingdings" panose="05000000000000000000" pitchFamily="2" charset="2"/>
              <a:buChar char="Ø"/>
            </a:pPr>
            <a:r>
              <a:rPr lang="en-US" sz="7000" dirty="0" smtClean="0"/>
              <a:t>Since </a:t>
            </a:r>
            <a:r>
              <a:rPr lang="en-US" sz="7000" dirty="0"/>
              <a:t>there is only one possible measure of an absolute attribute, the </a:t>
            </a:r>
            <a:r>
              <a:rPr lang="en-US" sz="7000" dirty="0" smtClean="0"/>
              <a:t>set of </a:t>
            </a:r>
            <a:r>
              <a:rPr lang="en-US" sz="7000" dirty="0"/>
              <a:t>acceptable transformations for the absolute scale is simply the </a:t>
            </a:r>
            <a:r>
              <a:rPr lang="en-US" sz="7000" dirty="0" smtClean="0"/>
              <a:t>identity transformation</a:t>
            </a:r>
            <a:r>
              <a:rPr lang="en-US" sz="7000" dirty="0"/>
              <a:t>. </a:t>
            </a:r>
            <a:endParaRPr lang="en-US" sz="7000" dirty="0" smtClean="0"/>
          </a:p>
          <a:p>
            <a:pPr lvl="4" algn="just">
              <a:lnSpc>
                <a:spcPct val="150000"/>
              </a:lnSpc>
              <a:buFont typeface="Wingdings" panose="05000000000000000000" pitchFamily="2" charset="2"/>
              <a:buChar char="Ø"/>
            </a:pPr>
            <a:r>
              <a:rPr lang="en-US" sz="7000" dirty="0" smtClean="0"/>
              <a:t>The </a:t>
            </a:r>
            <a:r>
              <a:rPr lang="en-US" sz="7000" dirty="0"/>
              <a:t>uniqueness of the measure is an important </a:t>
            </a:r>
            <a:r>
              <a:rPr lang="en-US" sz="7000" dirty="0" smtClean="0"/>
              <a:t>difference between </a:t>
            </a:r>
            <a:r>
              <a:rPr lang="en-US" sz="7000" dirty="0"/>
              <a:t>the ratio scale and absolute scale</a:t>
            </a:r>
            <a:r>
              <a:rPr lang="en-US" sz="7000" dirty="0" smtClean="0"/>
              <a:t>.</a:t>
            </a:r>
          </a:p>
          <a:p>
            <a:pPr marL="749808" lvl="4" indent="0" algn="just">
              <a:lnSpc>
                <a:spcPct val="150000"/>
              </a:lnSpc>
              <a:buNone/>
            </a:pPr>
            <a:r>
              <a:rPr lang="en-US" sz="5900" dirty="0" smtClean="0"/>
              <a:t> </a:t>
            </a:r>
            <a:r>
              <a:rPr lang="en-US" sz="5900" dirty="0"/>
              <a:t/>
            </a:r>
            <a:br>
              <a:rPr lang="en-US" sz="5900" dirty="0"/>
            </a:br>
            <a:endParaRPr lang="en-US" sz="59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57</a:t>
            </a:fld>
            <a:endParaRPr lang="en-US"/>
          </a:p>
        </p:txBody>
      </p:sp>
    </p:spTree>
    <p:extLst>
      <p:ext uri="{BB962C8B-B14F-4D97-AF65-F5344CB8AC3E}">
        <p14:creationId xmlns:p14="http://schemas.microsoft.com/office/powerpoint/2010/main" val="15092372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186C4D-B59A-454E-8693-39592C6241BF}"/>
              </a:ext>
            </a:extLst>
          </p:cNvPr>
          <p:cNvSpPr>
            <a:spLocks noGrp="1"/>
          </p:cNvSpPr>
          <p:nvPr>
            <p:ph idx="1"/>
          </p:nvPr>
        </p:nvSpPr>
        <p:spPr>
          <a:xfrm>
            <a:off x="457200" y="374073"/>
            <a:ext cx="10875817" cy="5735782"/>
          </a:xfrm>
        </p:spPr>
        <p:txBody>
          <a:bodyPr>
            <a:normAutofit fontScale="25000" lnSpcReduction="20000"/>
          </a:bodyPr>
          <a:lstStyle/>
          <a:p>
            <a:r>
              <a:rPr lang="en-US" sz="12800" dirty="0"/>
              <a:t>Measuring Software Quality using Quality Metrics</a:t>
            </a: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pPr algn="just"/>
            <a:endParaRPr lang="en-US" sz="4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1200" dirty="0" smtClean="0"/>
              <a:t>In </a:t>
            </a:r>
            <a:r>
              <a:rPr lang="en-US" sz="11200" dirty="0">
                <a:solidFill>
                  <a:schemeClr val="tx1"/>
                </a:solidFill>
              </a:rPr>
              <a:t>Software </a:t>
            </a:r>
            <a:r>
              <a:rPr lang="en-US" sz="11200" dirty="0" smtClean="0">
                <a:solidFill>
                  <a:schemeClr val="tx1"/>
                </a:solidFill>
              </a:rPr>
              <a:t>Engineering</a:t>
            </a:r>
            <a:r>
              <a:rPr lang="en-US" sz="11200" dirty="0" smtClean="0"/>
              <a:t>, </a:t>
            </a:r>
            <a:r>
              <a:rPr lang="en-US" sz="11200" dirty="0"/>
              <a:t>Software Measurement is done based on some Software Metrics where these software metrics are referred to as the measure of various characteristics of a Software. </a:t>
            </a:r>
          </a:p>
          <a:p>
            <a:pPr algn="just">
              <a:buFont typeface="Wingdings" panose="05000000000000000000" pitchFamily="2" charset="2"/>
              <a:buChar char="§"/>
            </a:pPr>
            <a:r>
              <a:rPr lang="en-US" sz="11200" dirty="0"/>
              <a:t>In Software engineering Software Quality Assurance (SAQ) assures the quality of the software. Set of activities in SAQ are continuously applied throughout the software process. Software Quality is measured based on some software quality metrics. </a:t>
            </a:r>
            <a:endParaRPr lang="en-US" sz="11200" dirty="0" smtClean="0"/>
          </a:p>
          <a:p>
            <a:pPr algn="just">
              <a:buFont typeface="Wingdings" panose="05000000000000000000" pitchFamily="2" charset="2"/>
              <a:buChar char="§"/>
            </a:pPr>
            <a:r>
              <a:rPr lang="en-US" sz="11200" dirty="0" smtClean="0"/>
              <a:t>There </a:t>
            </a:r>
            <a:r>
              <a:rPr lang="en-US" sz="11200" dirty="0"/>
              <a:t>is a number of metrics available based on which software quality is measured. But among them, there are few most useful metrics which are most essential in software quality measurement. </a:t>
            </a:r>
          </a:p>
          <a:p>
            <a:pPr marL="749808" lvl="4" indent="0" algn="just">
              <a:lnSpc>
                <a:spcPct val="150000"/>
              </a:lnSpc>
              <a:buNone/>
            </a:pPr>
            <a:r>
              <a:rPr lang="en-US" sz="5900" dirty="0"/>
              <a:t/>
            </a:r>
            <a:br>
              <a:rPr lang="en-US" sz="5900" dirty="0"/>
            </a:br>
            <a:endParaRPr lang="en-US" sz="59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58</a:t>
            </a:fld>
            <a:endParaRPr lang="en-US"/>
          </a:p>
        </p:txBody>
      </p:sp>
    </p:spTree>
    <p:extLst>
      <p:ext uri="{BB962C8B-B14F-4D97-AF65-F5344CB8AC3E}">
        <p14:creationId xmlns:p14="http://schemas.microsoft.com/office/powerpoint/2010/main" val="17745925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186C4D-B59A-454E-8693-39592C6241BF}"/>
              </a:ext>
            </a:extLst>
          </p:cNvPr>
          <p:cNvSpPr>
            <a:spLocks noGrp="1"/>
          </p:cNvSpPr>
          <p:nvPr>
            <p:ph idx="1"/>
          </p:nvPr>
        </p:nvSpPr>
        <p:spPr>
          <a:xfrm>
            <a:off x="457200" y="387927"/>
            <a:ext cx="10875817" cy="5721928"/>
          </a:xfrm>
        </p:spPr>
        <p:txBody>
          <a:bodyPr>
            <a:normAutofit/>
          </a:bodyPr>
          <a:lstStyle/>
          <a:p>
            <a:r>
              <a:rPr lang="en-US" sz="3200" dirty="0"/>
              <a:t>Measuring Software Quality using Quality </a:t>
            </a:r>
            <a:r>
              <a:rPr lang="en-US" sz="3200" dirty="0" smtClean="0"/>
              <a:t>Metrics..</a:t>
            </a:r>
          </a:p>
          <a:p>
            <a:r>
              <a:rPr lang="en-US" sz="2800" dirty="0" smtClean="0"/>
              <a:t> </a:t>
            </a:r>
            <a:r>
              <a:rPr lang="en-US" sz="5400" dirty="0"/>
              <a:t> </a:t>
            </a:r>
            <a:r>
              <a:rPr lang="en-US" sz="5900" dirty="0"/>
              <a:t/>
            </a:r>
            <a:br>
              <a:rPr lang="en-US" sz="5900" dirty="0"/>
            </a:br>
            <a:r>
              <a:rPr lang="en-US" sz="2800" b="1" dirty="0"/>
              <a:t>1. Code Quality –</a:t>
            </a:r>
            <a:r>
              <a:rPr lang="en-US" sz="2800" dirty="0"/>
              <a:t> Code quality metrics measure the quality of code used for the software project development. </a:t>
            </a:r>
            <a:r>
              <a:rPr lang="en-US" sz="2800" dirty="0" smtClean="0"/>
              <a:t>In </a:t>
            </a:r>
            <a:r>
              <a:rPr lang="en-US" sz="2800" dirty="0"/>
              <a:t>code quality both Quantitative metrics like the number of lines, complexity, functions, rate of bugs generation, </a:t>
            </a:r>
            <a:r>
              <a:rPr lang="en-US" sz="2800" dirty="0" err="1"/>
              <a:t>etc</a:t>
            </a:r>
            <a:r>
              <a:rPr lang="en-US" sz="2800" dirty="0"/>
              <a:t>, and Qualitative metrics like readability, code </a:t>
            </a:r>
            <a:r>
              <a:rPr lang="en-US" sz="2800" dirty="0" smtClean="0"/>
              <a:t>clarity, efficiency</a:t>
            </a:r>
            <a:r>
              <a:rPr lang="en-US" sz="2800" dirty="0"/>
              <a:t>, maintainability, </a:t>
            </a:r>
            <a:r>
              <a:rPr lang="en-US" sz="2800" dirty="0" err="1"/>
              <a:t>etc</a:t>
            </a:r>
            <a:r>
              <a:rPr lang="en-US" sz="2800" dirty="0"/>
              <a:t> are measured.</a:t>
            </a:r>
            <a:r>
              <a:rPr lang="en-US" sz="4600" dirty="0"/>
              <a:t> </a:t>
            </a:r>
            <a:endParaRPr lang="en-US" sz="4600" dirty="0" smtClean="0"/>
          </a:p>
          <a:p>
            <a:r>
              <a:rPr lang="en-US" sz="2800" b="1" dirty="0"/>
              <a:t>2. Reliability –</a:t>
            </a:r>
            <a:r>
              <a:rPr lang="en-US" sz="2800" dirty="0"/>
              <a:t> Reliability metrics express the reliability of software in different conditions. The software is able to provide exact service at the right time or not is checked. Reliability can be checked using Mean Time Between Failure (MTBF) and Mean Time To Repair (MTTR). </a:t>
            </a:r>
            <a:endParaRPr lang="en-US" sz="28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59</a:t>
            </a:fld>
            <a:endParaRPr lang="en-US"/>
          </a:p>
        </p:txBody>
      </p:sp>
    </p:spTree>
    <p:extLst>
      <p:ext uri="{BB962C8B-B14F-4D97-AF65-F5344CB8AC3E}">
        <p14:creationId xmlns:p14="http://schemas.microsoft.com/office/powerpoint/2010/main" val="1322872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smtClean="0"/>
              <a:t>Why Measure Software?</a:t>
            </a:r>
          </a:p>
        </p:txBody>
      </p:sp>
      <p:sp>
        <p:nvSpPr>
          <p:cNvPr id="16387" name="Rectangle 3"/>
          <p:cNvSpPr>
            <a:spLocks noGrp="1" noChangeArrowheads="1"/>
          </p:cNvSpPr>
          <p:nvPr>
            <p:ph type="body" idx="1"/>
          </p:nvPr>
        </p:nvSpPr>
        <p:spPr/>
        <p:txBody>
          <a:bodyPr>
            <a:normAutofit/>
          </a:bodyPr>
          <a:lstStyle/>
          <a:p>
            <a:pPr eaLnBrk="1" hangingPunct="1">
              <a:buFont typeface="Wingdings" panose="05000000000000000000" pitchFamily="2" charset="2"/>
              <a:buChar char="q"/>
            </a:pPr>
            <a:r>
              <a:rPr lang="en-US" altLang="en-US" sz="2800" dirty="0" smtClean="0"/>
              <a:t>Determine the quality of the current product or process</a:t>
            </a:r>
          </a:p>
          <a:p>
            <a:pPr eaLnBrk="1" hangingPunct="1">
              <a:buFont typeface="Wingdings" panose="05000000000000000000" pitchFamily="2" charset="2"/>
              <a:buChar char="q"/>
            </a:pPr>
            <a:r>
              <a:rPr lang="en-US" altLang="en-US" sz="2800" dirty="0" smtClean="0"/>
              <a:t>Predict qualities of a product/process</a:t>
            </a:r>
          </a:p>
          <a:p>
            <a:pPr eaLnBrk="1" hangingPunct="1">
              <a:buFont typeface="Wingdings" panose="05000000000000000000" pitchFamily="2" charset="2"/>
              <a:buChar char="q"/>
            </a:pPr>
            <a:r>
              <a:rPr lang="en-US" altLang="en-US" sz="2800" dirty="0" smtClean="0"/>
              <a:t>Improve quality of a product/process</a:t>
            </a: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3" name="Slide Number Placeholder 2"/>
          <p:cNvSpPr>
            <a:spLocks noGrp="1"/>
          </p:cNvSpPr>
          <p:nvPr>
            <p:ph type="sldNum" sz="quarter" idx="12"/>
          </p:nvPr>
        </p:nvSpPr>
        <p:spPr/>
        <p:txBody>
          <a:bodyPr/>
          <a:lstStyle/>
          <a:p>
            <a:fld id="{139FE852-0CF2-42AB-BAE2-CBF361584768}" type="slidenum">
              <a:rPr lang="en-US" smtClean="0"/>
              <a:t>6</a:t>
            </a:fld>
            <a:endParaRPr lang="en-US"/>
          </a:p>
        </p:txBody>
      </p:sp>
    </p:spTree>
    <p:extLst>
      <p:ext uri="{BB962C8B-B14F-4D97-AF65-F5344CB8AC3E}">
        <p14:creationId xmlns:p14="http://schemas.microsoft.com/office/powerpoint/2010/main" val="10880870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186C4D-B59A-454E-8693-39592C6241BF}"/>
              </a:ext>
            </a:extLst>
          </p:cNvPr>
          <p:cNvSpPr>
            <a:spLocks noGrp="1"/>
          </p:cNvSpPr>
          <p:nvPr>
            <p:ph idx="1"/>
          </p:nvPr>
        </p:nvSpPr>
        <p:spPr>
          <a:xfrm>
            <a:off x="457200" y="387927"/>
            <a:ext cx="10875817" cy="5721928"/>
          </a:xfrm>
        </p:spPr>
        <p:txBody>
          <a:bodyPr>
            <a:normAutofit/>
          </a:bodyPr>
          <a:lstStyle/>
          <a:p>
            <a:r>
              <a:rPr lang="en-US" sz="3200" dirty="0"/>
              <a:t>Measuring Software Quality using Quality </a:t>
            </a:r>
            <a:r>
              <a:rPr lang="en-US" sz="3200" dirty="0" smtClean="0"/>
              <a:t>Metrics..</a:t>
            </a:r>
          </a:p>
          <a:p>
            <a:r>
              <a:rPr lang="en-US" sz="2800" dirty="0" smtClean="0"/>
              <a:t> </a:t>
            </a:r>
            <a:r>
              <a:rPr lang="en-US" sz="5400" dirty="0"/>
              <a:t> </a:t>
            </a:r>
            <a:r>
              <a:rPr lang="en-US" sz="5900" dirty="0"/>
              <a:t/>
            </a:r>
            <a:br>
              <a:rPr lang="en-US" sz="5900" dirty="0"/>
            </a:br>
            <a:r>
              <a:rPr lang="en-US" sz="2800" b="1" dirty="0"/>
              <a:t>3. Performance –</a:t>
            </a:r>
            <a:r>
              <a:rPr lang="en-US" sz="2800" dirty="0"/>
              <a:t> Performance metrics are used to measure the performance of the software. Each software has been developed for some specific purposes. Performance metrics measure the performance of the software by determining whether the software is fulfilling the user requirements or not, by analyzing how much time and resource it is utilizing for providing the service. </a:t>
            </a:r>
          </a:p>
          <a:p>
            <a:r>
              <a:rPr lang="en-US" sz="2800" b="1" dirty="0"/>
              <a:t>4. Usability –</a:t>
            </a:r>
            <a:r>
              <a:rPr lang="en-US" sz="2800" dirty="0"/>
              <a:t> Usability metrics check whether the program is user-friendly or not. Each software is used by the end-user. So it is important to measure that the end-user is happy or not by using this software. </a:t>
            </a: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60</a:t>
            </a:fld>
            <a:endParaRPr lang="en-US"/>
          </a:p>
        </p:txBody>
      </p:sp>
    </p:spTree>
    <p:extLst>
      <p:ext uri="{BB962C8B-B14F-4D97-AF65-F5344CB8AC3E}">
        <p14:creationId xmlns:p14="http://schemas.microsoft.com/office/powerpoint/2010/main" val="1420158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186C4D-B59A-454E-8693-39592C6241BF}"/>
              </a:ext>
            </a:extLst>
          </p:cNvPr>
          <p:cNvSpPr>
            <a:spLocks noGrp="1"/>
          </p:cNvSpPr>
          <p:nvPr>
            <p:ph idx="1"/>
          </p:nvPr>
        </p:nvSpPr>
        <p:spPr>
          <a:xfrm>
            <a:off x="457200" y="387927"/>
            <a:ext cx="10875817" cy="5721928"/>
          </a:xfrm>
        </p:spPr>
        <p:txBody>
          <a:bodyPr>
            <a:normAutofit/>
          </a:bodyPr>
          <a:lstStyle/>
          <a:p>
            <a:r>
              <a:rPr lang="en-US" sz="3200" dirty="0"/>
              <a:t>Measuring Software Quality using Quality </a:t>
            </a:r>
            <a:r>
              <a:rPr lang="en-US" sz="3200" dirty="0" smtClean="0"/>
              <a:t>Metrics..</a:t>
            </a:r>
          </a:p>
          <a:p>
            <a:r>
              <a:rPr lang="en-US" sz="2800" dirty="0" smtClean="0"/>
              <a:t> </a:t>
            </a:r>
            <a:r>
              <a:rPr lang="en-US" sz="5400" dirty="0"/>
              <a:t> </a:t>
            </a:r>
            <a:r>
              <a:rPr lang="en-US" sz="5900" dirty="0"/>
              <a:t/>
            </a:r>
            <a:br>
              <a:rPr lang="en-US" sz="5900" dirty="0"/>
            </a:br>
            <a:r>
              <a:rPr lang="en-US" sz="2800" b="1" dirty="0"/>
              <a:t>5. Correctness –</a:t>
            </a:r>
            <a:r>
              <a:rPr lang="en-US" sz="2800" dirty="0"/>
              <a:t> Correctness is one of the important software quality metrics as this checks whether the system or software is working correctly without any error by satisfying the user. Correctness gives the degree of service each function provides as per developed. </a:t>
            </a:r>
          </a:p>
          <a:p>
            <a:r>
              <a:rPr lang="en-US" sz="2800" b="1" dirty="0"/>
              <a:t>6. Maintainability –</a:t>
            </a:r>
            <a:r>
              <a:rPr lang="en-US" sz="2800" dirty="0"/>
              <a:t> Each software product requires maintenance and up-gradation. Maintenance is an expensive and time-consuming process. So if the software product provides easy maintainability then we can say software quality is up to mark. Maintainability metrics include time requires to adapt to new features/functionality, Mean Time to Change (MTTC), performance in changing environments, etc. </a:t>
            </a: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61</a:t>
            </a:fld>
            <a:endParaRPr lang="en-US"/>
          </a:p>
        </p:txBody>
      </p:sp>
    </p:spTree>
    <p:extLst>
      <p:ext uri="{BB962C8B-B14F-4D97-AF65-F5344CB8AC3E}">
        <p14:creationId xmlns:p14="http://schemas.microsoft.com/office/powerpoint/2010/main" val="9604167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186C4D-B59A-454E-8693-39592C6241BF}"/>
              </a:ext>
            </a:extLst>
          </p:cNvPr>
          <p:cNvSpPr>
            <a:spLocks noGrp="1"/>
          </p:cNvSpPr>
          <p:nvPr>
            <p:ph idx="1"/>
          </p:nvPr>
        </p:nvSpPr>
        <p:spPr>
          <a:xfrm>
            <a:off x="457200" y="387927"/>
            <a:ext cx="10875817" cy="5721928"/>
          </a:xfrm>
        </p:spPr>
        <p:txBody>
          <a:bodyPr>
            <a:normAutofit/>
          </a:bodyPr>
          <a:lstStyle/>
          <a:p>
            <a:r>
              <a:rPr lang="en-US" sz="3200" dirty="0"/>
              <a:t>Measuring Software Quality using Quality </a:t>
            </a:r>
            <a:r>
              <a:rPr lang="en-US" sz="3200" dirty="0" smtClean="0"/>
              <a:t>Metrics..</a:t>
            </a:r>
          </a:p>
          <a:p>
            <a:r>
              <a:rPr lang="en-US" sz="2800" dirty="0" smtClean="0"/>
              <a:t> </a:t>
            </a:r>
            <a:r>
              <a:rPr lang="en-US" sz="5400" dirty="0"/>
              <a:t> </a:t>
            </a:r>
            <a:r>
              <a:rPr lang="en-US" sz="5900" dirty="0"/>
              <a:t/>
            </a:r>
            <a:br>
              <a:rPr lang="en-US" sz="5900" dirty="0"/>
            </a:br>
            <a:r>
              <a:rPr lang="en-US" sz="2800" b="1" dirty="0"/>
              <a:t>7. Integrity –</a:t>
            </a:r>
            <a:r>
              <a:rPr lang="en-US" sz="2800" dirty="0"/>
              <a:t> Software integrity is important in terms of how much it is easy to integrate with other required software’s which increases software functionality and what is the control on integration from unauthorized software’s which increases the chances of cyberattacks. </a:t>
            </a:r>
          </a:p>
          <a:p>
            <a:r>
              <a:rPr lang="en-US" sz="2800" b="1" dirty="0"/>
              <a:t>8. Security –</a:t>
            </a:r>
            <a:r>
              <a:rPr lang="en-US" sz="2800" dirty="0"/>
              <a:t> Security metrics measure how much secure the software is? In the age of cyber terrorism, security is the most essential part of every software. Security assures that there are no unauthorized changes, no fear of cyber attacks, </a:t>
            </a:r>
            <a:r>
              <a:rPr lang="en-US" sz="2800" dirty="0" err="1"/>
              <a:t>etc</a:t>
            </a:r>
            <a:r>
              <a:rPr lang="en-US" sz="2800" dirty="0"/>
              <a:t> when the software product is in use by the end-user. </a:t>
            </a: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62</a:t>
            </a:fld>
            <a:endParaRPr lang="en-US"/>
          </a:p>
        </p:txBody>
      </p:sp>
    </p:spTree>
    <p:extLst>
      <p:ext uri="{BB962C8B-B14F-4D97-AF65-F5344CB8AC3E}">
        <p14:creationId xmlns:p14="http://schemas.microsoft.com/office/powerpoint/2010/main" val="41410358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186C4D-B59A-454E-8693-39592C6241BF}"/>
              </a:ext>
            </a:extLst>
          </p:cNvPr>
          <p:cNvSpPr>
            <a:spLocks noGrp="1"/>
          </p:cNvSpPr>
          <p:nvPr>
            <p:ph idx="1"/>
          </p:nvPr>
        </p:nvSpPr>
        <p:spPr>
          <a:xfrm>
            <a:off x="457200" y="387927"/>
            <a:ext cx="10875817" cy="5721928"/>
          </a:xfrm>
        </p:spPr>
        <p:txBody>
          <a:bodyPr>
            <a:normAutofit/>
          </a:bodyPr>
          <a:lstStyle/>
          <a:p>
            <a:r>
              <a:rPr lang="en-US" sz="3200" b="1" dirty="0"/>
              <a:t>Google’s HEART Framework for Measuring </a:t>
            </a:r>
            <a:r>
              <a:rPr lang="en-US" sz="3200" b="1" dirty="0" smtClean="0"/>
              <a:t>UX</a:t>
            </a:r>
          </a:p>
          <a:p>
            <a:endParaRPr lang="en-US" sz="3200" b="1" dirty="0"/>
          </a:p>
          <a:p>
            <a:pPr>
              <a:buFont typeface="Wingdings" panose="05000000000000000000" pitchFamily="2" charset="2"/>
              <a:buChar char="Ø"/>
            </a:pPr>
            <a:r>
              <a:rPr lang="en-US" sz="2800" dirty="0" smtClean="0"/>
              <a:t> </a:t>
            </a:r>
            <a:r>
              <a:rPr lang="en-US" sz="5400" dirty="0"/>
              <a:t> </a:t>
            </a:r>
            <a:r>
              <a:rPr lang="en-US" sz="2800" dirty="0" smtClean="0"/>
              <a:t>What </a:t>
            </a:r>
            <a:r>
              <a:rPr lang="en-US" sz="2800" dirty="0"/>
              <a:t>the research team from Google noted was that while small scale frameworks were common place measuring the experience on a large scale via automated means had no framework in place. </a:t>
            </a:r>
            <a:endParaRPr lang="en-US" sz="2800" dirty="0" smtClean="0"/>
          </a:p>
          <a:p>
            <a:pPr>
              <a:buFont typeface="Wingdings" panose="05000000000000000000" pitchFamily="2" charset="2"/>
              <a:buChar char="Ø"/>
            </a:pPr>
            <a:r>
              <a:rPr lang="en-US" sz="2800" dirty="0" smtClean="0"/>
              <a:t>Thus </a:t>
            </a:r>
            <a:r>
              <a:rPr lang="en-US" sz="2800" dirty="0"/>
              <a:t>the Heart Framework is specifically targeted at that kind of measurement.</a:t>
            </a: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63</a:t>
            </a:fld>
            <a:endParaRPr lang="en-US"/>
          </a:p>
        </p:txBody>
      </p:sp>
    </p:spTree>
    <p:extLst>
      <p:ext uri="{BB962C8B-B14F-4D97-AF65-F5344CB8AC3E}">
        <p14:creationId xmlns:p14="http://schemas.microsoft.com/office/powerpoint/2010/main" val="37813566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186C4D-B59A-454E-8693-39592C6241BF}"/>
              </a:ext>
            </a:extLst>
          </p:cNvPr>
          <p:cNvSpPr>
            <a:spLocks noGrp="1"/>
          </p:cNvSpPr>
          <p:nvPr>
            <p:ph idx="1"/>
          </p:nvPr>
        </p:nvSpPr>
        <p:spPr>
          <a:xfrm>
            <a:off x="457200" y="387927"/>
            <a:ext cx="10875817" cy="5721928"/>
          </a:xfrm>
        </p:spPr>
        <p:txBody>
          <a:bodyPr>
            <a:normAutofit/>
          </a:bodyPr>
          <a:lstStyle/>
          <a:p>
            <a:r>
              <a:rPr lang="en-US" sz="3200" b="1" dirty="0"/>
              <a:t>Google’s HEART Framework for Measuring </a:t>
            </a:r>
            <a:r>
              <a:rPr lang="en-US" sz="3200" b="1" dirty="0" smtClean="0"/>
              <a:t>UX</a:t>
            </a:r>
          </a:p>
          <a:p>
            <a:endParaRPr lang="en-US" sz="3200" b="1" dirty="0"/>
          </a:p>
          <a:p>
            <a:pPr>
              <a:buFont typeface="Wingdings" panose="05000000000000000000" pitchFamily="2" charset="2"/>
              <a:buChar char="Ø"/>
            </a:pPr>
            <a:r>
              <a:rPr lang="en-US" sz="2800" dirty="0" smtClean="0"/>
              <a:t> </a:t>
            </a:r>
            <a:r>
              <a:rPr lang="en-US" sz="5400" dirty="0" smtClean="0"/>
              <a:t> </a:t>
            </a:r>
            <a:r>
              <a:rPr lang="en-US" sz="2800" b="1" dirty="0" smtClean="0"/>
              <a:t>The </a:t>
            </a:r>
            <a:r>
              <a:rPr lang="en-US" sz="2800" b="1" dirty="0"/>
              <a:t>Heart Metrics</a:t>
            </a:r>
          </a:p>
          <a:p>
            <a:r>
              <a:rPr lang="en-US" sz="2800" dirty="0"/>
              <a:t>There are five metrics used in the HEART framework:</a:t>
            </a:r>
          </a:p>
          <a:p>
            <a:r>
              <a:rPr lang="en-US" sz="2800" dirty="0"/>
              <a:t>Happiness</a:t>
            </a:r>
          </a:p>
          <a:p>
            <a:r>
              <a:rPr lang="en-US" sz="2800" dirty="0"/>
              <a:t>Engagement</a:t>
            </a:r>
          </a:p>
          <a:p>
            <a:r>
              <a:rPr lang="en-US" sz="2800" dirty="0"/>
              <a:t>Adoption</a:t>
            </a:r>
          </a:p>
          <a:p>
            <a:r>
              <a:rPr lang="en-US" sz="2800" dirty="0"/>
              <a:t>Retention</a:t>
            </a:r>
          </a:p>
          <a:p>
            <a:r>
              <a:rPr lang="en-US" sz="2800" dirty="0"/>
              <a:t>Task Success</a:t>
            </a:r>
          </a:p>
          <a:p>
            <a:pPr>
              <a:buFont typeface="Wingdings" panose="05000000000000000000" pitchFamily="2" charset="2"/>
              <a:buChar char="Ø"/>
            </a:pPr>
            <a:endParaRPr lang="en-US" sz="2800" dirty="0"/>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64</a:t>
            </a:fld>
            <a:endParaRPr lang="en-US"/>
          </a:p>
        </p:txBody>
      </p:sp>
    </p:spTree>
    <p:extLst>
      <p:ext uri="{BB962C8B-B14F-4D97-AF65-F5344CB8AC3E}">
        <p14:creationId xmlns:p14="http://schemas.microsoft.com/office/powerpoint/2010/main" val="19799303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186C4D-B59A-454E-8693-39592C6241BF}"/>
              </a:ext>
            </a:extLst>
          </p:cNvPr>
          <p:cNvSpPr>
            <a:spLocks noGrp="1"/>
          </p:cNvSpPr>
          <p:nvPr>
            <p:ph idx="1"/>
          </p:nvPr>
        </p:nvSpPr>
        <p:spPr>
          <a:xfrm>
            <a:off x="457200" y="387927"/>
            <a:ext cx="10875817" cy="5721928"/>
          </a:xfrm>
        </p:spPr>
        <p:txBody>
          <a:bodyPr>
            <a:normAutofit/>
          </a:bodyPr>
          <a:lstStyle/>
          <a:p>
            <a:r>
              <a:rPr lang="en-US" sz="3200" b="1" dirty="0"/>
              <a:t>Google’s HEART Framework for Measuring </a:t>
            </a:r>
            <a:r>
              <a:rPr lang="en-US" sz="3200" b="1" dirty="0" smtClean="0"/>
              <a:t>UX</a:t>
            </a:r>
          </a:p>
          <a:p>
            <a:endParaRPr lang="en-US" sz="3200" b="1" dirty="0"/>
          </a:p>
          <a:p>
            <a:pPr>
              <a:buFont typeface="Wingdings" panose="05000000000000000000" pitchFamily="2" charset="2"/>
              <a:buChar char="Ø"/>
            </a:pPr>
            <a:r>
              <a:rPr lang="en-US" sz="2800" dirty="0" smtClean="0"/>
              <a:t> </a:t>
            </a:r>
            <a:r>
              <a:rPr lang="en-US" sz="5400" dirty="0" smtClean="0"/>
              <a:t> </a:t>
            </a:r>
            <a:r>
              <a:rPr lang="en-US" sz="2800" dirty="0" smtClean="0"/>
              <a:t>Happiness</a:t>
            </a:r>
            <a:endParaRPr lang="en-US" sz="2800" dirty="0"/>
          </a:p>
          <a:p>
            <a:r>
              <a:rPr lang="en-US" sz="2800" dirty="0"/>
              <a:t>As you might expect this is a measure of attitude or satisfaction. You’re most likely to record satisfaction on large scale projects through some sort of user survey. An example cited in the report shows that change can impinge on happiness and that an initial drop in happiness following a change does not necessarily have long-term implications.</a:t>
            </a: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65</a:t>
            </a:fld>
            <a:endParaRPr lang="en-US"/>
          </a:p>
        </p:txBody>
      </p:sp>
    </p:spTree>
    <p:extLst>
      <p:ext uri="{BB962C8B-B14F-4D97-AF65-F5344CB8AC3E}">
        <p14:creationId xmlns:p14="http://schemas.microsoft.com/office/powerpoint/2010/main" val="22996397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186C4D-B59A-454E-8693-39592C6241BF}"/>
              </a:ext>
            </a:extLst>
          </p:cNvPr>
          <p:cNvSpPr>
            <a:spLocks noGrp="1"/>
          </p:cNvSpPr>
          <p:nvPr>
            <p:ph idx="1"/>
          </p:nvPr>
        </p:nvSpPr>
        <p:spPr>
          <a:xfrm>
            <a:off x="457200" y="387927"/>
            <a:ext cx="10875817" cy="5721928"/>
          </a:xfrm>
        </p:spPr>
        <p:txBody>
          <a:bodyPr>
            <a:normAutofit/>
          </a:bodyPr>
          <a:lstStyle/>
          <a:p>
            <a:r>
              <a:rPr lang="en-US" sz="3200" b="1" dirty="0"/>
              <a:t>Google’s HEART Framework for Measuring </a:t>
            </a:r>
            <a:r>
              <a:rPr lang="en-US" sz="3200" b="1" dirty="0" smtClean="0"/>
              <a:t>UX</a:t>
            </a:r>
          </a:p>
          <a:p>
            <a:endParaRPr lang="en-US" sz="3200" b="1" dirty="0"/>
          </a:p>
          <a:p>
            <a:pPr>
              <a:buFont typeface="Wingdings" panose="05000000000000000000" pitchFamily="2" charset="2"/>
              <a:buChar char="Ø"/>
            </a:pPr>
            <a:r>
              <a:rPr lang="en-US" sz="2800" dirty="0" smtClean="0"/>
              <a:t> </a:t>
            </a:r>
            <a:r>
              <a:rPr lang="en-US" sz="5400" dirty="0" smtClean="0"/>
              <a:t> </a:t>
            </a:r>
            <a:r>
              <a:rPr lang="en-US" sz="2800" b="1" dirty="0" smtClean="0"/>
              <a:t>Engagement</a:t>
            </a:r>
            <a:endParaRPr lang="en-US" sz="2800" dirty="0"/>
          </a:p>
          <a:p>
            <a:r>
              <a:rPr lang="en-US" sz="2800" dirty="0"/>
              <a:t>This is a measure of how much a user interacts with a product, of their own volition. As we’ve noted already – it may be a poor metric for enterprise systems because there’s no optional element in usage patterns. If you’ve got to do a job; you’ve got to do the job – whether you like the tool you’re doing the job with or not.</a:t>
            </a: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66</a:t>
            </a:fld>
            <a:endParaRPr lang="en-US"/>
          </a:p>
        </p:txBody>
      </p:sp>
    </p:spTree>
    <p:extLst>
      <p:ext uri="{BB962C8B-B14F-4D97-AF65-F5344CB8AC3E}">
        <p14:creationId xmlns:p14="http://schemas.microsoft.com/office/powerpoint/2010/main" val="20414274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186C4D-B59A-454E-8693-39592C6241BF}"/>
              </a:ext>
            </a:extLst>
          </p:cNvPr>
          <p:cNvSpPr>
            <a:spLocks noGrp="1"/>
          </p:cNvSpPr>
          <p:nvPr>
            <p:ph idx="1"/>
          </p:nvPr>
        </p:nvSpPr>
        <p:spPr>
          <a:xfrm>
            <a:off x="457200" y="387927"/>
            <a:ext cx="10875817" cy="5721928"/>
          </a:xfrm>
        </p:spPr>
        <p:txBody>
          <a:bodyPr>
            <a:normAutofit/>
          </a:bodyPr>
          <a:lstStyle/>
          <a:p>
            <a:r>
              <a:rPr lang="en-US" sz="3200" b="1" dirty="0"/>
              <a:t>Google’s HEART Framework for Measuring </a:t>
            </a:r>
            <a:r>
              <a:rPr lang="en-US" sz="3200" b="1" dirty="0" smtClean="0"/>
              <a:t>UX</a:t>
            </a:r>
          </a:p>
          <a:p>
            <a:endParaRPr lang="en-US" sz="3200" b="1" dirty="0"/>
          </a:p>
          <a:p>
            <a:pPr>
              <a:buFont typeface="Wingdings" panose="05000000000000000000" pitchFamily="2" charset="2"/>
              <a:buChar char="Ø"/>
            </a:pPr>
            <a:r>
              <a:rPr lang="en-US" sz="2800" dirty="0" smtClean="0"/>
              <a:t> </a:t>
            </a:r>
            <a:r>
              <a:rPr lang="en-US" sz="5400" dirty="0" smtClean="0"/>
              <a:t> </a:t>
            </a:r>
            <a:r>
              <a:rPr lang="en-US" sz="2800" b="1" dirty="0" smtClean="0"/>
              <a:t>Adoption</a:t>
            </a:r>
            <a:endParaRPr lang="en-US" sz="2800" dirty="0"/>
          </a:p>
          <a:p>
            <a:r>
              <a:rPr lang="en-US" sz="2800" dirty="0"/>
              <a:t>Adoption is defined as the number of new users over a certain time frame. It’s a measure of how successful you are at attracting new business. It might be argued, and we can certainly see how, that this is less a measure of user experience and more a measure of </a:t>
            </a:r>
            <a:r>
              <a:rPr lang="en-US" sz="2800" dirty="0">
                <a:hlinkClick r:id="rId3" tooltip="What is Customer Experience Design?"/>
              </a:rPr>
              <a:t>customer experience</a:t>
            </a:r>
            <a:r>
              <a:rPr lang="en-US" sz="2800" dirty="0"/>
              <a:t>.</a:t>
            </a: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67</a:t>
            </a:fld>
            <a:endParaRPr lang="en-US"/>
          </a:p>
        </p:txBody>
      </p:sp>
    </p:spTree>
    <p:extLst>
      <p:ext uri="{BB962C8B-B14F-4D97-AF65-F5344CB8AC3E}">
        <p14:creationId xmlns:p14="http://schemas.microsoft.com/office/powerpoint/2010/main" val="5685617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186C4D-B59A-454E-8693-39592C6241BF}"/>
              </a:ext>
            </a:extLst>
          </p:cNvPr>
          <p:cNvSpPr>
            <a:spLocks noGrp="1"/>
          </p:cNvSpPr>
          <p:nvPr>
            <p:ph idx="1"/>
          </p:nvPr>
        </p:nvSpPr>
        <p:spPr>
          <a:xfrm>
            <a:off x="457200" y="387927"/>
            <a:ext cx="10875817" cy="5721928"/>
          </a:xfrm>
        </p:spPr>
        <p:txBody>
          <a:bodyPr>
            <a:normAutofit/>
          </a:bodyPr>
          <a:lstStyle/>
          <a:p>
            <a:r>
              <a:rPr lang="en-US" sz="3200" b="1" dirty="0"/>
              <a:t>Google’s HEART Framework for Measuring </a:t>
            </a:r>
            <a:r>
              <a:rPr lang="en-US" sz="3200" b="1" dirty="0" smtClean="0"/>
              <a:t>UX</a:t>
            </a:r>
          </a:p>
          <a:p>
            <a:endParaRPr lang="en-US" sz="3200" b="1" dirty="0"/>
          </a:p>
          <a:p>
            <a:pPr>
              <a:buFont typeface="Wingdings" panose="05000000000000000000" pitchFamily="2" charset="2"/>
              <a:buChar char="Ø"/>
            </a:pPr>
            <a:r>
              <a:rPr lang="en-US" sz="2800" dirty="0" smtClean="0"/>
              <a:t> </a:t>
            </a:r>
            <a:r>
              <a:rPr lang="en-US" sz="5400" dirty="0" smtClean="0"/>
              <a:t> </a:t>
            </a:r>
            <a:r>
              <a:rPr lang="en-US" sz="2800" b="1" dirty="0" smtClean="0"/>
              <a:t>Retention</a:t>
            </a:r>
            <a:endParaRPr lang="en-US" sz="2800" dirty="0"/>
          </a:p>
          <a:p>
            <a:r>
              <a:rPr lang="en-US" sz="2800" dirty="0"/>
              <a:t>Retention, on the other hand, is a matter of keeping your existing users for x amount of time. That might be an indefinite amount of time for products with long-term utility. However, you’re probably going to want to look at other time scales to work out where drop out from a service is most pronounced so that you can tackle the UX issues that lead to that drop out. A week, a month, a quarter, a year, are all perfectly reasonable intervals as are any other intervals that you can justify as relevant to your business.</a:t>
            </a: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68</a:t>
            </a:fld>
            <a:endParaRPr lang="en-US"/>
          </a:p>
        </p:txBody>
      </p:sp>
    </p:spTree>
    <p:extLst>
      <p:ext uri="{BB962C8B-B14F-4D97-AF65-F5344CB8AC3E}">
        <p14:creationId xmlns:p14="http://schemas.microsoft.com/office/powerpoint/2010/main" val="23794424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186C4D-B59A-454E-8693-39592C6241BF}"/>
              </a:ext>
            </a:extLst>
          </p:cNvPr>
          <p:cNvSpPr>
            <a:spLocks noGrp="1"/>
          </p:cNvSpPr>
          <p:nvPr>
            <p:ph idx="1"/>
          </p:nvPr>
        </p:nvSpPr>
        <p:spPr>
          <a:xfrm>
            <a:off x="457200" y="387927"/>
            <a:ext cx="10875817" cy="5721928"/>
          </a:xfrm>
        </p:spPr>
        <p:txBody>
          <a:bodyPr>
            <a:normAutofit/>
          </a:bodyPr>
          <a:lstStyle/>
          <a:p>
            <a:r>
              <a:rPr lang="en-US" sz="3200" b="1" dirty="0"/>
              <a:t>Google’s HEART Framework for Measuring </a:t>
            </a:r>
            <a:r>
              <a:rPr lang="en-US" sz="3200" b="1" dirty="0" smtClean="0"/>
              <a:t>UX</a:t>
            </a:r>
          </a:p>
          <a:p>
            <a:endParaRPr lang="en-US" sz="3200" b="1" dirty="0"/>
          </a:p>
          <a:p>
            <a:pPr>
              <a:buFont typeface="Wingdings" panose="05000000000000000000" pitchFamily="2" charset="2"/>
              <a:buChar char="Ø"/>
            </a:pPr>
            <a:r>
              <a:rPr lang="en-US" sz="2800" dirty="0" smtClean="0"/>
              <a:t> </a:t>
            </a:r>
            <a:r>
              <a:rPr lang="en-US" sz="5400" dirty="0" smtClean="0"/>
              <a:t> </a:t>
            </a:r>
            <a:r>
              <a:rPr lang="en-US" sz="2800" b="1" dirty="0"/>
              <a:t>Task Success</a:t>
            </a:r>
          </a:p>
          <a:p>
            <a:r>
              <a:rPr lang="en-US" sz="2800" dirty="0"/>
              <a:t>task success” can be broken down into more subtle components. You might want to examine time spent on any given task (can the process be improved?) or the percentage of successful completions of a specific task once it has begun (e.g. checkout processes or registration processes).</a:t>
            </a:r>
          </a:p>
          <a:p>
            <a:r>
              <a:rPr lang="en-US" sz="2800" dirty="0"/>
              <a:t>Remote </a:t>
            </a:r>
            <a:r>
              <a:rPr lang="en-US" sz="2800" dirty="0">
                <a:hlinkClick r:id="rId3" tooltip="What is Usability?"/>
              </a:rPr>
              <a:t>usability</a:t>
            </a:r>
            <a:r>
              <a:rPr lang="en-US" sz="2800" dirty="0"/>
              <a:t> testing and benchmarking studies are recommended for measuring these on a large scale.</a:t>
            </a:r>
          </a:p>
        </p:txBody>
      </p:sp>
      <p:sp>
        <p:nvSpPr>
          <p:cNvPr id="2" name="Footer Placeholder 1"/>
          <p:cNvSpPr>
            <a:spLocks noGrp="1"/>
          </p:cNvSpPr>
          <p:nvPr>
            <p:ph type="ftr" sz="quarter" idx="11"/>
          </p:nvPr>
        </p:nvSpPr>
        <p:spPr/>
        <p:txBody>
          <a:bodyPr/>
          <a:lstStyle/>
          <a:p>
            <a:r>
              <a:rPr lang="en-US" smtClean="0"/>
              <a:t>software metrics</a:t>
            </a:r>
            <a:endParaRPr lang="en-US"/>
          </a:p>
        </p:txBody>
      </p:sp>
      <p:sp>
        <p:nvSpPr>
          <p:cNvPr id="4" name="Slide Number Placeholder 3"/>
          <p:cNvSpPr>
            <a:spLocks noGrp="1"/>
          </p:cNvSpPr>
          <p:nvPr>
            <p:ph type="sldNum" sz="quarter" idx="12"/>
          </p:nvPr>
        </p:nvSpPr>
        <p:spPr/>
        <p:txBody>
          <a:bodyPr/>
          <a:lstStyle/>
          <a:p>
            <a:fld id="{139FE852-0CF2-42AB-BAE2-CBF361584768}" type="slidenum">
              <a:rPr lang="en-US" smtClean="0"/>
              <a:t>69</a:t>
            </a:fld>
            <a:endParaRPr lang="en-US"/>
          </a:p>
        </p:txBody>
      </p:sp>
    </p:spTree>
    <p:extLst>
      <p:ext uri="{BB962C8B-B14F-4D97-AF65-F5344CB8AC3E}">
        <p14:creationId xmlns:p14="http://schemas.microsoft.com/office/powerpoint/2010/main" val="3019466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 for Software Measurement</a:t>
            </a:r>
            <a:r>
              <a:rPr lang="en-US" dirty="0"/>
              <a:t> </a:t>
            </a:r>
            <a:br>
              <a:rPr lang="en-US"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Here </a:t>
            </a:r>
            <a:r>
              <a:rPr lang="en-US" dirty="0"/>
              <a:t>the kinds of information needed to understand and control a software development project, </a:t>
            </a:r>
            <a:r>
              <a:rPr lang="en-US" dirty="0" smtClean="0"/>
              <a:t>from both </a:t>
            </a:r>
            <a:r>
              <a:rPr lang="en-US" dirty="0"/>
              <a:t>manager and developer perspectives </a:t>
            </a:r>
            <a:br>
              <a:rPr lang="en-US" dirty="0"/>
            </a:br>
            <a:r>
              <a:rPr lang="en-US" b="1" dirty="0"/>
              <a:t>1. Managers:</a:t>
            </a:r>
            <a:r>
              <a:rPr lang="en-US" dirty="0"/>
              <a:t> </a:t>
            </a:r>
            <a:br>
              <a:rPr lang="en-US" dirty="0"/>
            </a:br>
            <a:r>
              <a:rPr lang="en-US" dirty="0" smtClean="0"/>
              <a:t>       </a:t>
            </a:r>
            <a:r>
              <a:rPr lang="en-US" b="1" dirty="0" smtClean="0"/>
              <a:t>What </a:t>
            </a:r>
            <a:r>
              <a:rPr lang="en-US" b="1" dirty="0"/>
              <a:t>does each process cost?</a:t>
            </a:r>
            <a:r>
              <a:rPr lang="en-US" dirty="0"/>
              <a:t> </a:t>
            </a:r>
            <a:br>
              <a:rPr lang="en-US" dirty="0"/>
            </a:br>
            <a:r>
              <a:rPr lang="en-US" dirty="0" smtClean="0"/>
              <a:t>       </a:t>
            </a:r>
            <a:r>
              <a:rPr lang="en-US" b="1" dirty="0" smtClean="0"/>
              <a:t>How </a:t>
            </a:r>
            <a:r>
              <a:rPr lang="en-US" b="1" dirty="0"/>
              <a:t>productive is the staff?</a:t>
            </a:r>
            <a:r>
              <a:rPr lang="en-US" dirty="0"/>
              <a:t> </a:t>
            </a:r>
            <a:br>
              <a:rPr lang="en-US" dirty="0"/>
            </a:br>
            <a:r>
              <a:rPr lang="en-US" dirty="0" smtClean="0"/>
              <a:t>       </a:t>
            </a:r>
            <a:r>
              <a:rPr lang="en-US" b="1" dirty="0" smtClean="0"/>
              <a:t>How </a:t>
            </a:r>
            <a:r>
              <a:rPr lang="en-US" b="1" dirty="0"/>
              <a:t>good is the code being developed?</a:t>
            </a:r>
            <a:r>
              <a:rPr lang="en-US" dirty="0"/>
              <a:t> </a:t>
            </a:r>
            <a:br>
              <a:rPr lang="en-US" dirty="0"/>
            </a:br>
            <a:r>
              <a:rPr lang="en-US" dirty="0" smtClean="0"/>
              <a:t>       </a:t>
            </a:r>
            <a:r>
              <a:rPr lang="en-US" b="1" dirty="0" smtClean="0"/>
              <a:t>Will </a:t>
            </a:r>
            <a:r>
              <a:rPr lang="en-US" b="1" dirty="0"/>
              <a:t>the user be satisfied with the product? </a:t>
            </a:r>
            <a:r>
              <a:rPr lang="en-US" dirty="0"/>
              <a:t/>
            </a:r>
            <a:br>
              <a:rPr lang="en-US" dirty="0"/>
            </a:br>
            <a:r>
              <a:rPr lang="en-US" dirty="0" smtClean="0"/>
              <a:t>       </a:t>
            </a:r>
            <a:r>
              <a:rPr lang="en-US" b="1" dirty="0" smtClean="0"/>
              <a:t>How </a:t>
            </a:r>
            <a:r>
              <a:rPr lang="en-US" b="1" dirty="0"/>
              <a:t>can we improve?</a:t>
            </a:r>
            <a:r>
              <a:rPr lang="en-US" dirty="0"/>
              <a:t> </a:t>
            </a:r>
            <a:br>
              <a:rPr lang="en-US" dirty="0"/>
            </a:br>
            <a:r>
              <a:rPr lang="en-US" b="1" dirty="0"/>
              <a:t>2. Developers:</a:t>
            </a:r>
            <a:r>
              <a:rPr lang="en-US" dirty="0"/>
              <a:t> </a:t>
            </a:r>
            <a:br>
              <a:rPr lang="en-US" dirty="0"/>
            </a:br>
            <a:r>
              <a:rPr lang="en-US" dirty="0" smtClean="0"/>
              <a:t>       </a:t>
            </a:r>
            <a:r>
              <a:rPr lang="en-US" b="1" dirty="0" smtClean="0"/>
              <a:t>Are </a:t>
            </a:r>
            <a:r>
              <a:rPr lang="en-US" b="1" dirty="0"/>
              <a:t>the requirements testable?</a:t>
            </a:r>
            <a:r>
              <a:rPr lang="en-US" dirty="0"/>
              <a:t> </a:t>
            </a:r>
            <a:br>
              <a:rPr lang="en-US" dirty="0"/>
            </a:br>
            <a:r>
              <a:rPr lang="en-US" dirty="0" smtClean="0"/>
              <a:t>       </a:t>
            </a:r>
            <a:r>
              <a:rPr lang="en-US" b="1" dirty="0" smtClean="0"/>
              <a:t>Have </a:t>
            </a:r>
            <a:r>
              <a:rPr lang="en-US" b="1" dirty="0"/>
              <a:t>we found all the faults?</a:t>
            </a:r>
            <a:r>
              <a:rPr lang="en-US" dirty="0"/>
              <a:t> </a:t>
            </a:r>
            <a:br>
              <a:rPr lang="en-US" dirty="0"/>
            </a:br>
            <a:r>
              <a:rPr lang="en-US" dirty="0" smtClean="0"/>
              <a:t>       </a:t>
            </a:r>
            <a:r>
              <a:rPr lang="en-US" b="1" dirty="0" smtClean="0"/>
              <a:t>Have </a:t>
            </a:r>
            <a:r>
              <a:rPr lang="en-US" b="1" dirty="0"/>
              <a:t>we met our product or process goals? </a:t>
            </a:r>
            <a:r>
              <a:rPr lang="en-US" dirty="0"/>
              <a:t/>
            </a:r>
            <a:br>
              <a:rPr lang="en-US" dirty="0"/>
            </a:br>
            <a:r>
              <a:rPr lang="en-US" dirty="0" smtClean="0"/>
              <a:t>       </a:t>
            </a:r>
            <a:r>
              <a:rPr lang="en-US" b="1" dirty="0" smtClean="0"/>
              <a:t>What </a:t>
            </a:r>
            <a:r>
              <a:rPr lang="en-US" b="1" dirty="0"/>
              <a:t>will happen in the future?</a:t>
            </a:r>
            <a:r>
              <a:rPr lang="en-US" dirty="0"/>
              <a:t> </a:t>
            </a:r>
            <a:br>
              <a:rPr lang="en-US" dirty="0"/>
            </a:br>
            <a:endParaRPr lang="en-US"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7</a:t>
            </a:fld>
            <a:endParaRPr lang="en-US"/>
          </a:p>
        </p:txBody>
      </p:sp>
    </p:spTree>
    <p:extLst>
      <p:ext uri="{BB962C8B-B14F-4D97-AF65-F5344CB8AC3E}">
        <p14:creationId xmlns:p14="http://schemas.microsoft.com/office/powerpoint/2010/main" val="31763904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467446139"/>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70</a:t>
            </a:fld>
            <a:endParaRPr lang="en-US"/>
          </a:p>
        </p:txBody>
      </p:sp>
    </p:spTree>
    <p:extLst>
      <p:ext uri="{BB962C8B-B14F-4D97-AF65-F5344CB8AC3E}">
        <p14:creationId xmlns:p14="http://schemas.microsoft.com/office/powerpoint/2010/main" val="539532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Neglect of Measurement in Software Engineering</a:t>
            </a:r>
            <a:r>
              <a:rPr lang="en-US" dirty="0"/>
              <a:t> </a:t>
            </a:r>
          </a:p>
        </p:txBody>
      </p:sp>
      <p:sp>
        <p:nvSpPr>
          <p:cNvPr id="3" name="Content Placeholder 2"/>
          <p:cNvSpPr>
            <a:spLocks noGrp="1"/>
          </p:cNvSpPr>
          <p:nvPr>
            <p:ph idx="1"/>
          </p:nvPr>
        </p:nvSpPr>
        <p:spPr>
          <a:xfrm>
            <a:off x="1097280" y="1845734"/>
            <a:ext cx="10637520" cy="4023360"/>
          </a:xfrm>
        </p:spPr>
        <p:txBody>
          <a:bodyPr/>
          <a:lstStyle/>
          <a:p>
            <a:pPr>
              <a:buFont typeface="Wingdings" panose="05000000000000000000" pitchFamily="2" charset="2"/>
              <a:buChar char="q"/>
            </a:pPr>
            <a:r>
              <a:rPr lang="en-US" sz="2800" dirty="0"/>
              <a:t>In many instances, measurement is considered a luxury in software development. </a:t>
            </a:r>
            <a:r>
              <a:rPr lang="en-US" sz="2800" dirty="0" smtClean="0"/>
              <a:t>This </a:t>
            </a:r>
            <a:r>
              <a:rPr lang="en-US" sz="2800" dirty="0"/>
              <a:t>lead </a:t>
            </a:r>
            <a:r>
              <a:rPr lang="en-US" sz="2800" dirty="0" smtClean="0"/>
              <a:t>for the </a:t>
            </a:r>
            <a:r>
              <a:rPr lang="en-US" sz="2800" dirty="0"/>
              <a:t>following failures in many </a:t>
            </a:r>
            <a:r>
              <a:rPr lang="en-US" sz="2800" dirty="0" smtClean="0"/>
              <a:t>projects:</a:t>
            </a:r>
            <a:endParaRPr lang="en-US" sz="2800" dirty="0"/>
          </a:p>
          <a:p>
            <a:pPr lvl="2">
              <a:buFont typeface="Wingdings" panose="05000000000000000000" pitchFamily="2" charset="2"/>
              <a:buChar char="q"/>
            </a:pPr>
            <a:r>
              <a:rPr lang="en-US" sz="2800" dirty="0" smtClean="0"/>
              <a:t>We </a:t>
            </a:r>
            <a:r>
              <a:rPr lang="en-US" sz="2800" dirty="0"/>
              <a:t>fail to set measurable targets for our software </a:t>
            </a:r>
            <a:r>
              <a:rPr lang="en-US" sz="2800" dirty="0" smtClean="0"/>
              <a:t>products</a:t>
            </a:r>
            <a:endParaRPr lang="en-US" sz="2800" dirty="0"/>
          </a:p>
          <a:p>
            <a:pPr lvl="2">
              <a:buFont typeface="Wingdings" panose="05000000000000000000" pitchFamily="2" charset="2"/>
              <a:buChar char="q"/>
            </a:pPr>
            <a:r>
              <a:rPr lang="en-US" sz="2800" dirty="0" smtClean="0"/>
              <a:t> </a:t>
            </a:r>
            <a:r>
              <a:rPr lang="en-US" sz="2800" dirty="0"/>
              <a:t>We fail to understand and quantify the component cost of software </a:t>
            </a:r>
            <a:r>
              <a:rPr lang="en-US" sz="2800" dirty="0" smtClean="0"/>
              <a:t>projects</a:t>
            </a:r>
            <a:endParaRPr lang="en-US" sz="2800" dirty="0"/>
          </a:p>
          <a:p>
            <a:pPr lvl="2">
              <a:buFont typeface="Wingdings" panose="05000000000000000000" pitchFamily="2" charset="2"/>
              <a:buChar char="q"/>
            </a:pPr>
            <a:r>
              <a:rPr lang="en-US" sz="2800" dirty="0" smtClean="0"/>
              <a:t> </a:t>
            </a:r>
            <a:r>
              <a:rPr lang="en-US" sz="2800" dirty="0"/>
              <a:t>We do not quantify or predict the quality of the products we </a:t>
            </a:r>
            <a:r>
              <a:rPr lang="en-US" sz="2800" dirty="0" smtClean="0"/>
              <a:t>produce</a:t>
            </a:r>
            <a:endParaRPr lang="en-US" sz="2800" dirty="0"/>
          </a:p>
          <a:p>
            <a:pPr lvl="2">
              <a:buFont typeface="Wingdings" panose="05000000000000000000" pitchFamily="2" charset="2"/>
              <a:buChar char="q"/>
            </a:pPr>
            <a:r>
              <a:rPr lang="en-US" sz="2800" dirty="0" smtClean="0"/>
              <a:t> </a:t>
            </a:r>
            <a:r>
              <a:rPr lang="en-US" sz="2800" dirty="0"/>
              <a:t>Too much reliance </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8</a:t>
            </a:fld>
            <a:endParaRPr lang="en-US"/>
          </a:p>
        </p:txBody>
      </p:sp>
    </p:spTree>
    <p:extLst>
      <p:ext uri="{BB962C8B-B14F-4D97-AF65-F5344CB8AC3E}">
        <p14:creationId xmlns:p14="http://schemas.microsoft.com/office/powerpoint/2010/main" val="4204197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Biggest Information Technology </a:t>
            </a:r>
            <a:r>
              <a:rPr lang="en-US" b="1" dirty="0" smtClean="0"/>
              <a:t>Failures</a:t>
            </a:r>
            <a:endParaRPr lang="en-US" b="1" dirty="0"/>
          </a:p>
        </p:txBody>
      </p:sp>
      <p:sp>
        <p:nvSpPr>
          <p:cNvPr id="3" name="Content Placeholder 2"/>
          <p:cNvSpPr>
            <a:spLocks noGrp="1"/>
          </p:cNvSpPr>
          <p:nvPr>
            <p:ph idx="1"/>
          </p:nvPr>
        </p:nvSpPr>
        <p:spPr>
          <a:xfrm>
            <a:off x="1097280" y="1845734"/>
            <a:ext cx="10637520" cy="4023360"/>
          </a:xfrm>
        </p:spPr>
        <p:txBody>
          <a:bodyPr/>
          <a:lstStyle/>
          <a:p>
            <a:pPr>
              <a:buFont typeface="Wingdings" panose="05000000000000000000" pitchFamily="2" charset="2"/>
              <a:buChar char="q"/>
            </a:pPr>
            <a:r>
              <a:rPr lang="en-US" sz="2800" b="1" dirty="0" smtClean="0"/>
              <a:t>A </a:t>
            </a:r>
            <a:r>
              <a:rPr lang="en-US" sz="2800" b="1" dirty="0"/>
              <a:t>large drug </a:t>
            </a:r>
            <a:r>
              <a:rPr lang="en-US" sz="2800" b="1" dirty="0" smtClean="0"/>
              <a:t>wholesaler </a:t>
            </a:r>
            <a:r>
              <a:rPr lang="en-US" sz="2800" b="1" dirty="0"/>
              <a:t>failed large implementation of </a:t>
            </a:r>
            <a:r>
              <a:rPr lang="en-US" sz="2800" b="1" dirty="0" smtClean="0"/>
              <a:t>ERP</a:t>
            </a:r>
          </a:p>
          <a:p>
            <a:pPr marL="0" indent="0">
              <a:buNone/>
            </a:pPr>
            <a:r>
              <a:rPr lang="en-US" sz="2800" dirty="0"/>
              <a:t>In the early 90s, FoxMeyer, a healthcare service </a:t>
            </a:r>
            <a:r>
              <a:rPr lang="en-US" sz="2800" dirty="0" smtClean="0"/>
              <a:t>company</a:t>
            </a:r>
            <a:r>
              <a:rPr lang="en-US" sz="2800" dirty="0"/>
              <a:t>.</a:t>
            </a:r>
            <a:r>
              <a:rPr lang="en-US" sz="2800" dirty="0" smtClean="0"/>
              <a:t> The </a:t>
            </a:r>
            <a:r>
              <a:rPr lang="en-US" sz="2800" dirty="0"/>
              <a:t>IT system, a multi-million dollar project, was the first of its kind launched in the pharmaceutical industry. The implementation cost for </a:t>
            </a:r>
            <a:r>
              <a:rPr lang="en-US" sz="2800" dirty="0" smtClean="0"/>
              <a:t>was </a:t>
            </a:r>
            <a:r>
              <a:rPr lang="en-US" sz="2800" dirty="0"/>
              <a:t>budgeted at $65 </a:t>
            </a:r>
            <a:r>
              <a:rPr lang="en-US" sz="2800" dirty="0" smtClean="0"/>
              <a:t>million</a:t>
            </a:r>
          </a:p>
          <a:p>
            <a:pPr marL="0" indent="0">
              <a:buNone/>
            </a:pPr>
            <a:r>
              <a:rPr lang="en-US" sz="2800" dirty="0"/>
              <a:t>This failure was the result of poor planning and implementation.</a:t>
            </a:r>
            <a:endParaRPr lang="en-US" sz="2800" b="1" dirty="0"/>
          </a:p>
        </p:txBody>
      </p:sp>
      <p:sp>
        <p:nvSpPr>
          <p:cNvPr id="4" name="Footer Placeholder 3"/>
          <p:cNvSpPr>
            <a:spLocks noGrp="1"/>
          </p:cNvSpPr>
          <p:nvPr>
            <p:ph type="ftr" sz="quarter" idx="11"/>
          </p:nvPr>
        </p:nvSpPr>
        <p:spPr/>
        <p:txBody>
          <a:bodyPr/>
          <a:lstStyle/>
          <a:p>
            <a:r>
              <a:rPr lang="en-US" smtClean="0"/>
              <a:t>software metrics</a:t>
            </a:r>
            <a:endParaRPr lang="en-US"/>
          </a:p>
        </p:txBody>
      </p:sp>
      <p:sp>
        <p:nvSpPr>
          <p:cNvPr id="5" name="Slide Number Placeholder 4"/>
          <p:cNvSpPr>
            <a:spLocks noGrp="1"/>
          </p:cNvSpPr>
          <p:nvPr>
            <p:ph type="sldNum" sz="quarter" idx="12"/>
          </p:nvPr>
        </p:nvSpPr>
        <p:spPr/>
        <p:txBody>
          <a:bodyPr/>
          <a:lstStyle/>
          <a:p>
            <a:fld id="{139FE852-0CF2-42AB-BAE2-CBF361584768}" type="slidenum">
              <a:rPr lang="en-US" smtClean="0"/>
              <a:t>9</a:t>
            </a:fld>
            <a:endParaRPr lang="en-US"/>
          </a:p>
        </p:txBody>
      </p:sp>
    </p:spTree>
    <p:extLst>
      <p:ext uri="{BB962C8B-B14F-4D97-AF65-F5344CB8AC3E}">
        <p14:creationId xmlns:p14="http://schemas.microsoft.com/office/powerpoint/2010/main" val="1155263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3214</TotalTime>
  <Words>3261</Words>
  <Application>Microsoft Office PowerPoint</Application>
  <PresentationFormat>Custom</PresentationFormat>
  <Paragraphs>585</Paragraphs>
  <Slides>70</Slides>
  <Notes>69</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Retrospect</vt:lpstr>
      <vt:lpstr>PowerPoint Presentation</vt:lpstr>
      <vt:lpstr>Outline </vt:lpstr>
      <vt:lpstr>What is measurement? </vt:lpstr>
      <vt:lpstr>Measurement in Software Engineering  </vt:lpstr>
      <vt:lpstr>Measurement in Software Engineering cont,,</vt:lpstr>
      <vt:lpstr>Why Measure Software?</vt:lpstr>
      <vt:lpstr>Objectives for Software Measurement  </vt:lpstr>
      <vt:lpstr>Neglect of Measurement in Software Engineering </vt:lpstr>
      <vt:lpstr>Biggest Information Technology Failures</vt:lpstr>
      <vt:lpstr>Biggest Information Technology Failures</vt:lpstr>
      <vt:lpstr>Biggest Information Technology Failures</vt:lpstr>
      <vt:lpstr>Biggest Information Technology Failures</vt:lpstr>
      <vt:lpstr>Biggest Information Technology Failures</vt:lpstr>
      <vt:lpstr>Biggest Information Technology Failures</vt:lpstr>
      <vt:lpstr>Motivation for Metrics</vt:lpstr>
      <vt:lpstr>What is Software Metric</vt:lpstr>
      <vt:lpstr>Cont,,</vt:lpstr>
      <vt:lpstr>Cont,,</vt:lpstr>
      <vt:lpstr>Cont,</vt:lpstr>
      <vt:lpstr>Cont,</vt:lpstr>
      <vt:lpstr>Cont,</vt:lpstr>
      <vt:lpstr>Scope of Software Metrics </vt:lpstr>
      <vt:lpstr>Cont,,</vt:lpstr>
      <vt:lpstr>Cont,,</vt:lpstr>
      <vt:lpstr>Cont,,</vt:lpstr>
      <vt:lpstr>PowerPoint Presentation</vt:lpstr>
      <vt:lpstr>Reliability Models</vt:lpstr>
      <vt:lpstr>Performance Evaluation and Models </vt:lpstr>
      <vt:lpstr>Cont,</vt:lpstr>
      <vt:lpstr>Cont,,</vt:lpstr>
      <vt:lpstr>Question,,</vt:lpstr>
      <vt:lpstr>Chapter two: Measurement basics</vt:lpstr>
      <vt:lpstr>Metrology</vt:lpstr>
      <vt:lpstr>Metrology.. </vt:lpstr>
      <vt:lpstr>What are the Software attributes and How we measure it? </vt:lpstr>
      <vt:lpstr>PowerPoint Presentation</vt:lpstr>
      <vt:lpstr>PowerPoint Presentation</vt:lpstr>
      <vt:lpstr>PowerPoint Presentation</vt:lpstr>
      <vt:lpstr>Direct and Indirect Measurement</vt:lpstr>
      <vt:lpstr>Direct and Indirect Measurement</vt:lpstr>
      <vt:lpstr>PowerPoint Presentation</vt:lpstr>
      <vt:lpstr>PowerPoint Presentation</vt:lpstr>
      <vt:lpstr>Measurement scale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user</cp:lastModifiedBy>
  <cp:revision>171</cp:revision>
  <cp:lastPrinted>2021-01-11T12:40:14Z</cp:lastPrinted>
  <dcterms:created xsi:type="dcterms:W3CDTF">2021-01-04T20:10:10Z</dcterms:created>
  <dcterms:modified xsi:type="dcterms:W3CDTF">2024-03-12T13:48:01Z</dcterms:modified>
</cp:coreProperties>
</file>