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9" r:id="rId4"/>
    <p:sldId id="309" r:id="rId5"/>
    <p:sldId id="310" r:id="rId6"/>
    <p:sldId id="260" r:id="rId7"/>
    <p:sldId id="308" r:id="rId8"/>
    <p:sldId id="264" r:id="rId9"/>
    <p:sldId id="307" r:id="rId10"/>
    <p:sldId id="285" r:id="rId11"/>
    <p:sldId id="299" r:id="rId12"/>
    <p:sldId id="304" r:id="rId13"/>
    <p:sldId id="305" r:id="rId14"/>
    <p:sldId id="306" r:id="rId15"/>
    <p:sldId id="303" r:id="rId16"/>
    <p:sldId id="300" r:id="rId17"/>
    <p:sldId id="301" r:id="rId18"/>
    <p:sldId id="302" r:id="rId19"/>
    <p:sldId id="281" r:id="rId20"/>
    <p:sldId id="270" r:id="rId21"/>
    <p:sldId id="283" r:id="rId22"/>
    <p:sldId id="311" r:id="rId23"/>
    <p:sldId id="312" r:id="rId24"/>
    <p:sldId id="287" r:id="rId25"/>
    <p:sldId id="288" r:id="rId26"/>
    <p:sldId id="313" r:id="rId27"/>
    <p:sldId id="314" r:id="rId28"/>
    <p:sldId id="315" r:id="rId29"/>
    <p:sldId id="289" r:id="rId30"/>
    <p:sldId id="290" r:id="rId31"/>
    <p:sldId id="277" r:id="rId32"/>
    <p:sldId id="291" r:id="rId33"/>
    <p:sldId id="292" r:id="rId34"/>
    <p:sldId id="293" r:id="rId35"/>
    <p:sldId id="294" r:id="rId36"/>
    <p:sldId id="295" r:id="rId37"/>
    <p:sldId id="296" r:id="rId38"/>
    <p:sldId id="297" r:id="rId39"/>
    <p:sldId id="298"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C81EE-98E6-4118-B6F1-E340962C0540}">
          <p14:sldIdLst>
            <p14:sldId id="256"/>
            <p14:sldId id="257"/>
            <p14:sldId id="259"/>
            <p14:sldId id="309"/>
            <p14:sldId id="310"/>
            <p14:sldId id="260"/>
            <p14:sldId id="308"/>
            <p14:sldId id="264"/>
            <p14:sldId id="307"/>
            <p14:sldId id="285"/>
            <p14:sldId id="299"/>
            <p14:sldId id="304"/>
            <p14:sldId id="305"/>
            <p14:sldId id="306"/>
            <p14:sldId id="303"/>
            <p14:sldId id="300"/>
            <p14:sldId id="301"/>
            <p14:sldId id="302"/>
            <p14:sldId id="281"/>
            <p14:sldId id="270"/>
            <p14:sldId id="283"/>
            <p14:sldId id="311"/>
            <p14:sldId id="312"/>
            <p14:sldId id="287"/>
            <p14:sldId id="288"/>
            <p14:sldId id="313"/>
            <p14:sldId id="314"/>
            <p14:sldId id="315"/>
            <p14:sldId id="289"/>
            <p14:sldId id="290"/>
            <p14:sldId id="277"/>
            <p14:sldId id="291"/>
            <p14:sldId id="292"/>
            <p14:sldId id="293"/>
            <p14:sldId id="294"/>
            <p14:sldId id="295"/>
            <p14:sldId id="296"/>
            <p14:sldId id="297"/>
            <p14:sldId id="298"/>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378" y="4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m-E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8FC3F-4638-4729-B162-F296EA41323A}" type="datetimeFigureOut">
              <a:rPr lang="am-ET" smtClean="0"/>
              <a:t>22/02/2024</a:t>
            </a:fld>
            <a:endParaRPr lang="am-ET"/>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am-E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m-E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am-E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A5929-1315-4256-BF97-5044121F3FB8}" type="slidenum">
              <a:rPr lang="am-ET" smtClean="0"/>
              <a:t>‹#›</a:t>
            </a:fld>
            <a:endParaRPr lang="am-ET"/>
          </a:p>
        </p:txBody>
      </p:sp>
    </p:spTree>
    <p:extLst>
      <p:ext uri="{BB962C8B-B14F-4D97-AF65-F5344CB8AC3E}">
        <p14:creationId xmlns:p14="http://schemas.microsoft.com/office/powerpoint/2010/main" val="59114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 xmlns:a16="http://schemas.microsoft.com/office/drawing/2014/main" id="{39535263-2B6C-4C11-AC02-642550D25200}"/>
              </a:ext>
            </a:extLst>
          </p:cNvPr>
          <p:cNvSpPr>
            <a:spLocks noGrp="1"/>
          </p:cNvSpPr>
          <p:nvPr>
            <p:ph type="dt" sz="half" idx="10"/>
          </p:nvPr>
        </p:nvSpPr>
        <p:spPr>
          <a:xfrm>
            <a:off x="4572000" y="6356349"/>
            <a:ext cx="2456328" cy="365125"/>
          </a:xfrm>
          <a:prstGeom prst="rect">
            <a:avLst/>
          </a:prstGeom>
        </p:spPr>
        <p:txBody>
          <a:bodyPr/>
          <a:lstStyle/>
          <a:p>
            <a:endParaRPr lang="am-ET" dirty="0"/>
          </a:p>
        </p:txBody>
      </p:sp>
      <p:sp>
        <p:nvSpPr>
          <p:cNvPr id="8" name="Footer Placeholder 7">
            <a:extLst>
              <a:ext uri="{FF2B5EF4-FFF2-40B4-BE49-F238E27FC236}">
                <a16:creationId xmlns="" xmlns:a16="http://schemas.microsoft.com/office/drawing/2014/main" id="{4E537458-6E40-42CB-9C85-C67A5F850B00}"/>
              </a:ext>
            </a:extLst>
          </p:cNvPr>
          <p:cNvSpPr>
            <a:spLocks noGrp="1"/>
          </p:cNvSpPr>
          <p:nvPr>
            <p:ph type="ftr" sz="quarter" idx="11"/>
          </p:nvPr>
        </p:nvSpPr>
        <p:spPr>
          <a:xfrm>
            <a:off x="3807476" y="6356350"/>
            <a:ext cx="3258670" cy="365125"/>
          </a:xfrm>
          <a:prstGeom prst="rect">
            <a:avLst/>
          </a:prstGeom>
        </p:spPr>
        <p:txBody>
          <a:bodyPr/>
          <a:lstStyle/>
          <a:p>
            <a:r>
              <a:rPr lang="en-US"/>
              <a:t>Software Evolution and Maintenance Concepts</a:t>
            </a:r>
            <a:endParaRPr lang="en-US" dirty="0"/>
          </a:p>
        </p:txBody>
      </p:sp>
      <p:sp>
        <p:nvSpPr>
          <p:cNvPr id="9" name="Slide Number Placeholder 8">
            <a:extLst>
              <a:ext uri="{FF2B5EF4-FFF2-40B4-BE49-F238E27FC236}">
                <a16:creationId xmlns="" xmlns:a16="http://schemas.microsoft.com/office/drawing/2014/main" id="{C230B95A-4A9A-479A-AB35-F5E4FE3D9EB1}"/>
              </a:ext>
            </a:extLst>
          </p:cNvPr>
          <p:cNvSpPr>
            <a:spLocks noGrp="1"/>
          </p:cNvSpPr>
          <p:nvPr>
            <p:ph type="sldNum" sz="quarter" idx="12"/>
          </p:nvPr>
        </p:nvSpPr>
        <p:spPr/>
        <p:txBody>
          <a:bodyPr/>
          <a:lstStyle/>
          <a:p>
            <a:fld id="{D7C25119-D1BE-4800-A73A-81CA201C9B19}" type="slidenum">
              <a:rPr lang="am-ET" smtClean="0"/>
              <a:t>‹#›</a:t>
            </a:fld>
            <a:endParaRPr lang="am-ET"/>
          </a:p>
        </p:txBody>
      </p:sp>
    </p:spTree>
    <p:extLst>
      <p:ext uri="{BB962C8B-B14F-4D97-AF65-F5344CB8AC3E}">
        <p14:creationId xmlns:p14="http://schemas.microsoft.com/office/powerpoint/2010/main" val="159911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endParaRPr lang="am-ET"/>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283364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51780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9435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0" y="0"/>
            <a:ext cx="9144000" cy="6176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396497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74687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0612F-B001-4420-8D57-48AF25896BB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1DD814EE-E6E5-49E6-93FF-DA80DF8396AA}"/>
              </a:ext>
            </a:extLst>
          </p:cNvPr>
          <p:cNvSpPr>
            <a:spLocks noGrp="1"/>
          </p:cNvSpPr>
          <p:nvPr>
            <p:ph type="ftr" sz="quarter" idx="10"/>
          </p:nvPr>
        </p:nvSpPr>
        <p:spPr>
          <a:xfrm>
            <a:off x="3807476" y="6356350"/>
            <a:ext cx="3258670" cy="365125"/>
          </a:xfrm>
          <a:prstGeom prst="rect">
            <a:avLst/>
          </a:prstGeom>
        </p:spPr>
        <p:txBody>
          <a:bodyPr/>
          <a:lstStyle/>
          <a:p>
            <a:r>
              <a:rPr lang="en-US"/>
              <a:t>Software Evolution and Maintenance Concepts</a:t>
            </a:r>
            <a:endParaRPr lang="en-US" dirty="0"/>
          </a:p>
        </p:txBody>
      </p:sp>
      <p:sp>
        <p:nvSpPr>
          <p:cNvPr id="4" name="Slide Number Placeholder 3">
            <a:extLst>
              <a:ext uri="{FF2B5EF4-FFF2-40B4-BE49-F238E27FC236}">
                <a16:creationId xmlns="" xmlns:a16="http://schemas.microsoft.com/office/drawing/2014/main" id="{6BCB6665-6A38-4C6A-9FBF-6974F62266E2}"/>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D05BBB96-C60A-45AF-9570-4FD5C37BA535}"/>
              </a:ext>
            </a:extLst>
          </p:cNvPr>
          <p:cNvSpPr>
            <a:spLocks noGrp="1"/>
          </p:cNvSpPr>
          <p:nvPr>
            <p:ph type="dt" sz="half" idx="12"/>
          </p:nvPr>
        </p:nvSpPr>
        <p:spPr>
          <a:xfrm>
            <a:off x="4572000" y="6356349"/>
            <a:ext cx="2456328" cy="365125"/>
          </a:xfrm>
          <a:prstGeom prst="rect">
            <a:avLst/>
          </a:prstGeom>
        </p:spPr>
        <p:txBody>
          <a:bodyPr/>
          <a:lstStyle/>
          <a:p>
            <a:endParaRPr lang="am-ET" dirty="0"/>
          </a:p>
        </p:txBody>
      </p:sp>
    </p:spTree>
    <p:extLst>
      <p:ext uri="{BB962C8B-B14F-4D97-AF65-F5344CB8AC3E}">
        <p14:creationId xmlns:p14="http://schemas.microsoft.com/office/powerpoint/2010/main" val="142256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99D518-0884-4B66-BEE8-FF477518AAA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948CEB7E-4379-4C96-BA69-AAF4136BA151}"/>
              </a:ext>
            </a:extLst>
          </p:cNvPr>
          <p:cNvSpPr>
            <a:spLocks noGrp="1"/>
          </p:cNvSpPr>
          <p:nvPr>
            <p:ph type="ftr" sz="quarter" idx="10"/>
          </p:nvPr>
        </p:nvSpPr>
        <p:spPr>
          <a:xfrm>
            <a:off x="3807476" y="6356350"/>
            <a:ext cx="3258670" cy="365125"/>
          </a:xfrm>
          <a:prstGeom prst="rect">
            <a:avLst/>
          </a:prstGeom>
        </p:spPr>
        <p:txBody>
          <a:bodyPr/>
          <a:lstStyle/>
          <a:p>
            <a:r>
              <a:rPr lang="en-US"/>
              <a:t>Software Evolution and Maintenance Concepts</a:t>
            </a:r>
            <a:endParaRPr lang="en-US" dirty="0"/>
          </a:p>
        </p:txBody>
      </p:sp>
      <p:sp>
        <p:nvSpPr>
          <p:cNvPr id="4" name="Slide Number Placeholder 3">
            <a:extLst>
              <a:ext uri="{FF2B5EF4-FFF2-40B4-BE49-F238E27FC236}">
                <a16:creationId xmlns="" xmlns:a16="http://schemas.microsoft.com/office/drawing/2014/main" id="{20E981DC-A695-49A1-9286-B7AB0155443B}"/>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9042956E-9B7D-4E3C-8EA1-D2CEF3C8A5B5}"/>
              </a:ext>
            </a:extLst>
          </p:cNvPr>
          <p:cNvSpPr>
            <a:spLocks noGrp="1"/>
          </p:cNvSpPr>
          <p:nvPr>
            <p:ph type="dt" sz="half" idx="12"/>
          </p:nvPr>
        </p:nvSpPr>
        <p:spPr>
          <a:xfrm>
            <a:off x="4572000" y="6356349"/>
            <a:ext cx="2456328" cy="365125"/>
          </a:xfrm>
          <a:prstGeom prst="rect">
            <a:avLst/>
          </a:prstGeom>
        </p:spPr>
        <p:txBody>
          <a:bodyPr/>
          <a:lstStyle/>
          <a:p>
            <a:endParaRPr lang="am-ET" dirty="0"/>
          </a:p>
        </p:txBody>
      </p:sp>
    </p:spTree>
    <p:extLst>
      <p:ext uri="{BB962C8B-B14F-4D97-AF65-F5344CB8AC3E}">
        <p14:creationId xmlns:p14="http://schemas.microsoft.com/office/powerpoint/2010/main" val="43018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E0033-3B75-4063-909F-2E64E88F539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87819C83-7A2F-44E4-994F-014494A84BD0}"/>
              </a:ext>
            </a:extLst>
          </p:cNvPr>
          <p:cNvSpPr>
            <a:spLocks noGrp="1"/>
          </p:cNvSpPr>
          <p:nvPr>
            <p:ph type="ftr" sz="quarter" idx="10"/>
          </p:nvPr>
        </p:nvSpPr>
        <p:spPr>
          <a:xfrm>
            <a:off x="3807476" y="6356350"/>
            <a:ext cx="3258670" cy="365125"/>
          </a:xfrm>
          <a:prstGeom prst="rect">
            <a:avLst/>
          </a:prstGeom>
        </p:spPr>
        <p:txBody>
          <a:bodyPr/>
          <a:lstStyle/>
          <a:p>
            <a:r>
              <a:rPr lang="en-US"/>
              <a:t>Software Evolution and Maintenance Concepts</a:t>
            </a:r>
            <a:endParaRPr lang="en-US" dirty="0"/>
          </a:p>
        </p:txBody>
      </p:sp>
      <p:sp>
        <p:nvSpPr>
          <p:cNvPr id="4" name="Slide Number Placeholder 3">
            <a:extLst>
              <a:ext uri="{FF2B5EF4-FFF2-40B4-BE49-F238E27FC236}">
                <a16:creationId xmlns="" xmlns:a16="http://schemas.microsoft.com/office/drawing/2014/main" id="{A54C0402-9882-4DA0-AA45-F9C5B11E7E35}"/>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7C332DA0-02B9-429D-93E0-544B545BD280}"/>
              </a:ext>
            </a:extLst>
          </p:cNvPr>
          <p:cNvSpPr>
            <a:spLocks noGrp="1"/>
          </p:cNvSpPr>
          <p:nvPr>
            <p:ph type="dt" sz="half" idx="12"/>
          </p:nvPr>
        </p:nvSpPr>
        <p:spPr>
          <a:xfrm>
            <a:off x="4572000" y="6356349"/>
            <a:ext cx="2456328" cy="365125"/>
          </a:xfrm>
          <a:prstGeom prst="rect">
            <a:avLst/>
          </a:prstGeom>
        </p:spPr>
        <p:txBody>
          <a:bodyPr/>
          <a:lstStyle/>
          <a:p>
            <a:endParaRPr lang="am-ET" dirty="0"/>
          </a:p>
        </p:txBody>
      </p:sp>
    </p:spTree>
    <p:extLst>
      <p:ext uri="{BB962C8B-B14F-4D97-AF65-F5344CB8AC3E}">
        <p14:creationId xmlns:p14="http://schemas.microsoft.com/office/powerpoint/2010/main" val="184219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AD299-286B-4E96-9863-7CAA1006F3B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endParaRPr lang="am-ET"/>
          </a:p>
        </p:txBody>
      </p:sp>
      <p:sp>
        <p:nvSpPr>
          <p:cNvPr id="3" name="Footer Placeholder 2">
            <a:extLst>
              <a:ext uri="{FF2B5EF4-FFF2-40B4-BE49-F238E27FC236}">
                <a16:creationId xmlns="" xmlns:a16="http://schemas.microsoft.com/office/drawing/2014/main" id="{838729E1-8BEB-444F-A124-BF00236CE3EB}"/>
              </a:ext>
            </a:extLst>
          </p:cNvPr>
          <p:cNvSpPr>
            <a:spLocks noGrp="1"/>
          </p:cNvSpPr>
          <p:nvPr>
            <p:ph type="ftr" sz="quarter" idx="10"/>
          </p:nvPr>
        </p:nvSpPr>
        <p:spPr>
          <a:xfrm>
            <a:off x="3807476" y="6356350"/>
            <a:ext cx="3258670" cy="365125"/>
          </a:xfrm>
          <a:prstGeom prst="rect">
            <a:avLst/>
          </a:prstGeom>
        </p:spPr>
        <p:txBody>
          <a:bodyPr/>
          <a:lstStyle/>
          <a:p>
            <a:r>
              <a:rPr lang="en-US"/>
              <a:t>Software Evolution and Maintenance Concepts</a:t>
            </a:r>
            <a:endParaRPr lang="en-US" dirty="0"/>
          </a:p>
        </p:txBody>
      </p:sp>
      <p:sp>
        <p:nvSpPr>
          <p:cNvPr id="4" name="Slide Number Placeholder 3">
            <a:extLst>
              <a:ext uri="{FF2B5EF4-FFF2-40B4-BE49-F238E27FC236}">
                <a16:creationId xmlns="" xmlns:a16="http://schemas.microsoft.com/office/drawing/2014/main" id="{890A5081-B4C9-493E-B342-64507ABEB353}"/>
              </a:ext>
            </a:extLst>
          </p:cNvPr>
          <p:cNvSpPr>
            <a:spLocks noGrp="1"/>
          </p:cNvSpPr>
          <p:nvPr>
            <p:ph type="sldNum" sz="quarter" idx="11"/>
          </p:nvPr>
        </p:nvSpPr>
        <p:spPr/>
        <p:txBody>
          <a:bodyPr/>
          <a:lstStyle/>
          <a:p>
            <a:fld id="{D7C25119-D1BE-4800-A73A-81CA201C9B19}" type="slidenum">
              <a:rPr lang="am-ET" smtClean="0"/>
              <a:t>‹#›</a:t>
            </a:fld>
            <a:endParaRPr lang="am-ET"/>
          </a:p>
        </p:txBody>
      </p:sp>
      <p:sp>
        <p:nvSpPr>
          <p:cNvPr id="5" name="Date Placeholder 4">
            <a:extLst>
              <a:ext uri="{FF2B5EF4-FFF2-40B4-BE49-F238E27FC236}">
                <a16:creationId xmlns="" xmlns:a16="http://schemas.microsoft.com/office/drawing/2014/main" id="{EA48CC1B-51F8-4334-BE24-A115E2AB5662}"/>
              </a:ext>
            </a:extLst>
          </p:cNvPr>
          <p:cNvSpPr>
            <a:spLocks noGrp="1"/>
          </p:cNvSpPr>
          <p:nvPr>
            <p:ph type="dt" sz="half" idx="12"/>
          </p:nvPr>
        </p:nvSpPr>
        <p:spPr>
          <a:xfrm>
            <a:off x="4572000" y="6356349"/>
            <a:ext cx="2456328" cy="365125"/>
          </a:xfrm>
          <a:prstGeom prst="rect">
            <a:avLst/>
          </a:prstGeom>
        </p:spPr>
        <p:txBody>
          <a:bodyPr/>
          <a:lstStyle/>
          <a:p>
            <a:endParaRPr lang="am-ET" dirty="0"/>
          </a:p>
        </p:txBody>
      </p:sp>
    </p:spTree>
    <p:extLst>
      <p:ext uri="{BB962C8B-B14F-4D97-AF65-F5344CB8AC3E}">
        <p14:creationId xmlns:p14="http://schemas.microsoft.com/office/powerpoint/2010/main" val="113235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0" y="0"/>
            <a:ext cx="9144000" cy="6176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46721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am-ET"/>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49674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1"/>
            <a:ext cx="2057400" cy="365125"/>
          </a:xfrm>
          <a:prstGeom prst="rect">
            <a:avLst/>
          </a:prstGeom>
        </p:spPr>
        <p:txBody>
          <a:bodyPr/>
          <a:lstStyle/>
          <a:p>
            <a:endParaRPr lang="am-ET"/>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133412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1"/>
            <a:ext cx="2057400" cy="365125"/>
          </a:xfrm>
          <a:prstGeom prst="rect">
            <a:avLst/>
          </a:prstGeom>
        </p:spPr>
        <p:txBody>
          <a:bodyPr/>
          <a:lstStyle/>
          <a:p>
            <a:endParaRPr lang="am-ET"/>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27996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1"/>
            <a:ext cx="2057400" cy="365125"/>
          </a:xfrm>
          <a:prstGeom prst="rect">
            <a:avLst/>
          </a:prstGeom>
        </p:spPr>
        <p:txBody>
          <a:bodyPr/>
          <a:lstStyle/>
          <a:p>
            <a:endParaRPr lang="am-ET"/>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t>Software Evolution and Maintenance Concepts</a:t>
            </a:r>
            <a:endParaRPr lang="am-ET"/>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ABC611C3-E89B-444E-8EB5-F2EDF1A2592D}" type="slidenum">
              <a:rPr lang="am-ET" smtClean="0"/>
              <a:t>‹#›</a:t>
            </a:fld>
            <a:endParaRPr lang="am-ET"/>
          </a:p>
        </p:txBody>
      </p:sp>
    </p:spTree>
    <p:extLst>
      <p:ext uri="{BB962C8B-B14F-4D97-AF65-F5344CB8AC3E}">
        <p14:creationId xmlns:p14="http://schemas.microsoft.com/office/powerpoint/2010/main" val="64834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alf Frame 9">
            <a:extLst>
              <a:ext uri="{FF2B5EF4-FFF2-40B4-BE49-F238E27FC236}">
                <a16:creationId xmlns="" xmlns:a16="http://schemas.microsoft.com/office/drawing/2014/main" id="{E9A447EE-D8A3-4EB7-A6FD-F56C75591FEC}"/>
              </a:ext>
            </a:extLst>
          </p:cNvPr>
          <p:cNvSpPr/>
          <p:nvPr userDrawn="1"/>
        </p:nvSpPr>
        <p:spPr>
          <a:xfrm>
            <a:off x="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1" name="Half Frame 10">
            <a:extLst>
              <a:ext uri="{FF2B5EF4-FFF2-40B4-BE49-F238E27FC236}">
                <a16:creationId xmlns="" xmlns:a16="http://schemas.microsoft.com/office/drawing/2014/main" id="{1440EC51-3591-4A15-8DA5-AEFB33F533BA}"/>
              </a:ext>
            </a:extLst>
          </p:cNvPr>
          <p:cNvSpPr/>
          <p:nvPr userDrawn="1"/>
        </p:nvSpPr>
        <p:spPr>
          <a:xfrm rot="5400000">
            <a:off x="8229600" y="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2" name="Half Frame 11">
            <a:extLst>
              <a:ext uri="{FF2B5EF4-FFF2-40B4-BE49-F238E27FC236}">
                <a16:creationId xmlns="" xmlns:a16="http://schemas.microsoft.com/office/drawing/2014/main" id="{4931C846-E4FE-4A5B-B5BF-159BFC033C64}"/>
              </a:ext>
            </a:extLst>
          </p:cNvPr>
          <p:cNvSpPr/>
          <p:nvPr userDrawn="1"/>
        </p:nvSpPr>
        <p:spPr>
          <a:xfrm rot="10800000">
            <a:off x="822960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3" name="Half Frame 12">
            <a:extLst>
              <a:ext uri="{FF2B5EF4-FFF2-40B4-BE49-F238E27FC236}">
                <a16:creationId xmlns="" xmlns:a16="http://schemas.microsoft.com/office/drawing/2014/main" id="{CEE7E162-41BD-4DD5-80EB-3C480668FE2C}"/>
              </a:ext>
            </a:extLst>
          </p:cNvPr>
          <p:cNvSpPr/>
          <p:nvPr userDrawn="1"/>
        </p:nvSpPr>
        <p:spPr>
          <a:xfrm rot="16200000">
            <a:off x="0" y="5943600"/>
            <a:ext cx="914400" cy="914400"/>
          </a:xfrm>
          <a:prstGeom prst="half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m-ET">
              <a:solidFill>
                <a:schemeClr val="tx1"/>
              </a:solidFill>
            </a:endParaRPr>
          </a:p>
        </p:txBody>
      </p:sp>
      <p:sp>
        <p:nvSpPr>
          <p:cNvPr id="18" name="Slide Number Placeholder 17">
            <a:extLst>
              <a:ext uri="{FF2B5EF4-FFF2-40B4-BE49-F238E27FC236}">
                <a16:creationId xmlns="" xmlns:a16="http://schemas.microsoft.com/office/drawing/2014/main" id="{88FDD7AF-D394-4359-9C9D-BE8A17C31E54}"/>
              </a:ext>
            </a:extLst>
          </p:cNvPr>
          <p:cNvSpPr>
            <a:spLocks noGrp="1"/>
          </p:cNvSpPr>
          <p:nvPr>
            <p:ph type="sldNum" sz="quarter" idx="4"/>
          </p:nvPr>
        </p:nvSpPr>
        <p:spPr>
          <a:xfrm>
            <a:off x="7386918" y="6356350"/>
            <a:ext cx="112843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C25119-D1BE-4800-A73A-81CA201C9B19}" type="slidenum">
              <a:rPr lang="am-ET" smtClean="0"/>
              <a:t>‹#›</a:t>
            </a:fld>
            <a:endParaRPr lang="am-ET" dirty="0"/>
          </a:p>
        </p:txBody>
      </p:sp>
      <p:cxnSp>
        <p:nvCxnSpPr>
          <p:cNvPr id="21" name="Straight Connector 20">
            <a:extLst>
              <a:ext uri="{FF2B5EF4-FFF2-40B4-BE49-F238E27FC236}">
                <a16:creationId xmlns="" xmlns:a16="http://schemas.microsoft.com/office/drawing/2014/main" id="{3AD87D0F-B330-4158-A5EC-2ACA97BDD6AA}"/>
              </a:ext>
            </a:extLst>
          </p:cNvPr>
          <p:cNvCxnSpPr>
            <a:cxnSpLocks/>
          </p:cNvCxnSpPr>
          <p:nvPr userDrawn="1"/>
        </p:nvCxnSpPr>
        <p:spPr>
          <a:xfrm>
            <a:off x="71718" y="833718"/>
            <a:ext cx="0" cy="5208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 xmlns:a16="http://schemas.microsoft.com/office/drawing/2014/main" id="{58CF154E-074A-42D3-AFEB-6EBBF5D76023}"/>
              </a:ext>
            </a:extLst>
          </p:cNvPr>
          <p:cNvCxnSpPr>
            <a:cxnSpLocks/>
            <a:stCxn id="10" idx="1"/>
            <a:endCxn id="13" idx="0"/>
          </p:cNvCxnSpPr>
          <p:nvPr userDrawn="1"/>
        </p:nvCxnSpPr>
        <p:spPr>
          <a:xfrm>
            <a:off x="152398" y="762002"/>
            <a:ext cx="0" cy="5333996"/>
          </a:xfrm>
          <a:prstGeom prst="line">
            <a:avLst/>
          </a:prstGeom>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 xmlns:a16="http://schemas.microsoft.com/office/drawing/2014/main" id="{6F6ADCD9-DCF9-4C7F-9D21-EAC6CD3E25D2}"/>
              </a:ext>
            </a:extLst>
          </p:cNvPr>
          <p:cNvSpPr/>
          <p:nvPr userDrawn="1"/>
        </p:nvSpPr>
        <p:spPr>
          <a:xfrm>
            <a:off x="3641360" y="6356349"/>
            <a:ext cx="3324217"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Abyssinica SIL" panose="02000603020000020004" pitchFamily="2" charset="0"/>
              </a:rPr>
              <a:t>Software Evolution and Maintenance Concepts</a:t>
            </a:r>
            <a:endParaRPr lang="am-ET" sz="1000" b="1" dirty="0">
              <a:solidFill>
                <a:schemeClr val="tx1"/>
              </a:solidFill>
              <a:latin typeface="Abyssinica SIL" panose="02000603020000020004" pitchFamily="2" charset="0"/>
            </a:endParaRPr>
          </a:p>
        </p:txBody>
      </p:sp>
    </p:spTree>
    <p:extLst>
      <p:ext uri="{BB962C8B-B14F-4D97-AF65-F5344CB8AC3E}">
        <p14:creationId xmlns:p14="http://schemas.microsoft.com/office/powerpoint/2010/main" val="1423585993"/>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5C1EB58A-3394-4FA6-8D3D-64DEA50C27E9}"/>
              </a:ext>
            </a:extLst>
          </p:cNvPr>
          <p:cNvSpPr>
            <a:spLocks noGrp="1"/>
          </p:cNvSpPr>
          <p:nvPr>
            <p:ph type="sldNum" sz="quarter" idx="12"/>
          </p:nvPr>
        </p:nvSpPr>
        <p:spPr>
          <a:xfrm>
            <a:off x="7470648" y="6356351"/>
            <a:ext cx="1044702" cy="365125"/>
          </a:xfrm>
        </p:spPr>
        <p:txBody>
          <a:bodyPr/>
          <a:lstStyle/>
          <a:p>
            <a:fld id="{ABC611C3-E89B-444E-8EB5-F2EDF1A2592D}" type="slidenum">
              <a:rPr lang="am-ET" smtClean="0"/>
              <a:t>1</a:t>
            </a:fld>
            <a:endParaRPr lang="am-ET" dirty="0"/>
          </a:p>
        </p:txBody>
      </p:sp>
      <p:sp>
        <p:nvSpPr>
          <p:cNvPr id="7" name="Rectangle 6">
            <a:extLst>
              <a:ext uri="{FF2B5EF4-FFF2-40B4-BE49-F238E27FC236}">
                <a16:creationId xmlns="" xmlns:a16="http://schemas.microsoft.com/office/drawing/2014/main" id="{843A4A69-1AE2-414A-B4CC-A2B10A10B830}"/>
              </a:ext>
            </a:extLst>
          </p:cNvPr>
          <p:cNvSpPr/>
          <p:nvPr/>
        </p:nvSpPr>
        <p:spPr>
          <a:xfrm>
            <a:off x="1421870" y="1175658"/>
            <a:ext cx="6571129" cy="4146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Chapter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1</a:t>
            </a:r>
            <a:endParaRPr lang="en-US" sz="20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endParaRPr>
          </a:p>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and Maintenance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Concepts</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Evolution versus maintenance</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Software Evolution</a:t>
            </a:r>
          </a:p>
          <a:p>
            <a:pPr marL="342900" indent="-342900">
              <a:buFont typeface="Arial" pitchFamily="34" charset="0"/>
              <a:buChar char="•"/>
            </a:pPr>
            <a:r>
              <a:rPr lang="en-US" sz="2000" dirty="0" smtClean="0">
                <a:solidFill>
                  <a:schemeClr val="tx1"/>
                </a:solidFill>
                <a:latin typeface="Times New Roman" pitchFamily="18" charset="0"/>
                <a:cs typeface="Times New Roman" pitchFamily="18" charset="0"/>
              </a:rPr>
              <a:t>Types of Software Maintenance</a:t>
            </a:r>
          </a:p>
          <a:p>
            <a:pPr marL="342900" indent="-342900">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Evolution &amp;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Maintenance Models</a:t>
            </a:r>
            <a:endParaRPr lang="am-ET" sz="2000" dirty="0">
              <a:solidFill>
                <a:schemeClr val="tx1"/>
              </a:solidFill>
              <a:cs typeface="Times New Roman" pitchFamily="18" charset="0"/>
            </a:endParaRPr>
          </a:p>
          <a:p>
            <a:pPr marL="342900" indent="-342900">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Configuration Management</a:t>
            </a:r>
          </a:p>
          <a:p>
            <a:pPr marL="342900" indent="-342900">
              <a:buFont typeface="Arial"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Reengineering</a:t>
            </a:r>
          </a:p>
          <a:p>
            <a:pPr marL="342900" indent="-342900">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Legacy Systems</a:t>
            </a:r>
            <a:endParaRPr lang="am-ET" sz="2000" dirty="0">
              <a:solidFill>
                <a:schemeClr val="tx1"/>
              </a:solidFill>
              <a:cs typeface="Times New Roman" pitchFamily="18" charset="0"/>
            </a:endParaRPr>
          </a:p>
          <a:p>
            <a:pPr marL="342900" indent="-342900">
              <a:buFont typeface="Arial" pitchFamily="34" charset="0"/>
              <a:buChar char="•"/>
            </a:pPr>
            <a:r>
              <a:rPr lang="en-US" altLang="am-ET" sz="2000" dirty="0" smtClean="0">
                <a:solidFill>
                  <a:schemeClr val="tx1"/>
                </a:solidFill>
                <a:latin typeface="Times New Roman" panose="02020603050405020304" pitchFamily="18" charset="0"/>
                <a:cs typeface="Times New Roman" panose="02020603050405020304" pitchFamily="18" charset="0"/>
              </a:rPr>
              <a:t>Refactoring</a:t>
            </a:r>
          </a:p>
          <a:p>
            <a:pPr marL="342900" indent="-342900">
              <a:buFont typeface="Arial" pitchFamily="34" charset="0"/>
              <a:buChar char="•"/>
            </a:pPr>
            <a:r>
              <a:rPr lang="en-US" sz="2000" dirty="0">
                <a:solidFill>
                  <a:schemeClr val="tx1"/>
                </a:solidFill>
                <a:latin typeface="Times New Roman" panose="02020603050405020304" pitchFamily="18" charset="0"/>
                <a:cs typeface="Times New Roman" panose="02020603050405020304" pitchFamily="18" charset="0"/>
              </a:rPr>
              <a:t>Software </a:t>
            </a:r>
            <a:r>
              <a:rPr lang="en-US" sz="2000" dirty="0" smtClean="0">
                <a:solidFill>
                  <a:schemeClr val="tx1"/>
                </a:solidFill>
                <a:latin typeface="Times New Roman" panose="02020603050405020304" pitchFamily="18" charset="0"/>
                <a:cs typeface="Times New Roman" panose="02020603050405020304" pitchFamily="18" charset="0"/>
              </a:rPr>
              <a:t>Reuse</a:t>
            </a:r>
          </a:p>
        </p:txBody>
      </p:sp>
      <p:sp>
        <p:nvSpPr>
          <p:cNvPr id="8" name="Rectangle 7">
            <a:extLst>
              <a:ext uri="{FF2B5EF4-FFF2-40B4-BE49-F238E27FC236}">
                <a16:creationId xmlns="" xmlns:a16="http://schemas.microsoft.com/office/drawing/2014/main" id="{59CE6F20-E232-4CC7-90D1-FE5F02D88692}"/>
              </a:ext>
            </a:extLst>
          </p:cNvPr>
          <p:cNvSpPr/>
          <p:nvPr/>
        </p:nvSpPr>
        <p:spPr>
          <a:xfrm>
            <a:off x="914400" y="80683"/>
            <a:ext cx="6279514" cy="914400"/>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and 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Rectangle 1"/>
          <p:cNvSpPr/>
          <p:nvPr/>
        </p:nvSpPr>
        <p:spPr>
          <a:xfrm rot="19774042">
            <a:off x="3894043" y="3624942"/>
            <a:ext cx="5323114"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Times New Roman" pitchFamily="18" charset="0"/>
                <a:cs typeface="Times New Roman" pitchFamily="18" charset="0"/>
              </a:rPr>
              <a:t>Another ﬂaw in the human character is that everybody wants to build and nobody </a:t>
            </a:r>
            <a:r>
              <a:rPr lang="en-US" dirty="0" smtClean="0">
                <a:solidFill>
                  <a:schemeClr val="tx1"/>
                </a:solidFill>
                <a:latin typeface="Times New Roman" pitchFamily="18" charset="0"/>
                <a:cs typeface="Times New Roman" pitchFamily="18" charset="0"/>
              </a:rPr>
              <a:t>wants to </a:t>
            </a:r>
            <a:r>
              <a:rPr lang="en-US" dirty="0">
                <a:solidFill>
                  <a:schemeClr val="tx1"/>
                </a:solidFill>
                <a:latin typeface="Times New Roman" pitchFamily="18" charset="0"/>
                <a:cs typeface="Times New Roman" pitchFamily="18" charset="0"/>
              </a:rPr>
              <a:t>do maintenance.</a:t>
            </a:r>
            <a:br>
              <a:rPr lang="en-US" dirty="0">
                <a:solidFill>
                  <a:schemeClr val="tx1"/>
                </a:solidFill>
                <a:latin typeface="Times New Roman" pitchFamily="18" charset="0"/>
                <a:cs typeface="Times New Roman" pitchFamily="18" charset="0"/>
              </a:rPr>
            </a:br>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Kurt Vonnegut, </a:t>
            </a:r>
            <a:r>
              <a:rPr lang="en-US" dirty="0" err="1">
                <a:solidFill>
                  <a:schemeClr val="tx1"/>
                </a:solidFill>
                <a:latin typeface="Times New Roman" pitchFamily="18" charset="0"/>
                <a:cs typeface="Times New Roman" pitchFamily="18" charset="0"/>
              </a:rPr>
              <a:t>Jr</a:t>
            </a:r>
            <a:r>
              <a:rPr lang="en-US"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3943832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Software </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10</a:t>
            </a:fld>
            <a:endParaRPr lang="am-ET"/>
          </a:p>
        </p:txBody>
      </p:sp>
      <p:sp>
        <p:nvSpPr>
          <p:cNvPr id="3" name="Content Placeholder 2"/>
          <p:cNvSpPr>
            <a:spLocks noGrp="1"/>
          </p:cNvSpPr>
          <p:nvPr>
            <p:ph idx="1"/>
          </p:nvPr>
        </p:nvSpPr>
        <p:spPr>
          <a:xfrm>
            <a:off x="164122" y="1043354"/>
            <a:ext cx="8979877" cy="5263661"/>
          </a:xfrm>
        </p:spPr>
        <p:txBody>
          <a:bodyPr/>
          <a:lstStyle/>
          <a:p>
            <a:pPr algn="just"/>
            <a:r>
              <a:rPr lang="en-US" dirty="0">
                <a:latin typeface="Times New Roman" pitchFamily="18" charset="0"/>
                <a:cs typeface="Times New Roman" pitchFamily="18" charset="0"/>
              </a:rPr>
              <a:t>In the following subsections, we explain maintenance activities from three viewpoints</a:t>
            </a:r>
            <a:r>
              <a:rPr lang="en-US" dirty="0" smtClean="0">
                <a:latin typeface="Times New Roman" pitchFamily="18" charset="0"/>
                <a:cs typeface="Times New Roman" pitchFamily="18" charset="0"/>
              </a:rPr>
              <a:t>:</a:t>
            </a:r>
          </a:p>
          <a:p>
            <a:pPr lvl="1" algn="just">
              <a:lnSpc>
                <a:spcPct val="150000"/>
              </a:lnSpc>
              <a:buFont typeface="Wingdings" pitchFamily="2" charset="2"/>
              <a:buChar char="Ø"/>
            </a:pPr>
            <a:r>
              <a:rPr lang="en-US" dirty="0" smtClean="0">
                <a:latin typeface="Times New Roman" pitchFamily="18" charset="0"/>
                <a:cs typeface="Times New Roman" pitchFamily="18" charset="0"/>
              </a:rPr>
              <a:t>Intention-based classification </a:t>
            </a:r>
            <a:r>
              <a:rPr lang="en-US" dirty="0">
                <a:latin typeface="Times New Roman" pitchFamily="18" charset="0"/>
                <a:cs typeface="Times New Roman" pitchFamily="18" charset="0"/>
              </a:rPr>
              <a:t>of software maintenance </a:t>
            </a:r>
            <a:r>
              <a:rPr lang="en-US" dirty="0" smtClean="0">
                <a:latin typeface="Times New Roman" pitchFamily="18" charset="0"/>
                <a:cs typeface="Times New Roman" pitchFamily="18" charset="0"/>
              </a:rPr>
              <a:t>activities;</a:t>
            </a:r>
          </a:p>
          <a:p>
            <a:pPr lvl="1" algn="just">
              <a:lnSpc>
                <a:spcPct val="150000"/>
              </a:lnSpc>
              <a:buFont typeface="Wingdings" pitchFamily="2" charset="2"/>
              <a:buChar char="Ø"/>
            </a:pPr>
            <a:r>
              <a:rPr lang="en-US" dirty="0" smtClean="0">
                <a:latin typeface="Times New Roman" pitchFamily="18" charset="0"/>
                <a:cs typeface="Times New Roman" pitchFamily="18" charset="0"/>
              </a:rPr>
              <a:t>Activity-based classification </a:t>
            </a:r>
            <a:r>
              <a:rPr lang="en-US" dirty="0">
                <a:latin typeface="Times New Roman" pitchFamily="18" charset="0"/>
                <a:cs typeface="Times New Roman" pitchFamily="18" charset="0"/>
              </a:rPr>
              <a:t>of software maintenance </a:t>
            </a:r>
            <a:r>
              <a:rPr lang="en-US" dirty="0" smtClean="0">
                <a:latin typeface="Times New Roman" pitchFamily="18" charset="0"/>
                <a:cs typeface="Times New Roman" pitchFamily="18" charset="0"/>
              </a:rPr>
              <a:t>activities</a:t>
            </a:r>
          </a:p>
          <a:p>
            <a:pPr lvl="1" algn="just">
              <a:lnSpc>
                <a:spcPct val="150000"/>
              </a:lnSpc>
              <a:buFont typeface="Wingdings" pitchFamily="2" charset="2"/>
              <a:buChar char="Ø"/>
            </a:pPr>
            <a:r>
              <a:rPr lang="en-US" dirty="0" smtClean="0">
                <a:latin typeface="Times New Roman" pitchFamily="18" charset="0"/>
                <a:cs typeface="Times New Roman" pitchFamily="18" charset="0"/>
              </a:rPr>
              <a:t>Evidence-based classification </a:t>
            </a:r>
            <a:r>
              <a:rPr lang="en-US" dirty="0">
                <a:latin typeface="Times New Roman" pitchFamily="18" charset="0"/>
                <a:cs typeface="Times New Roman" pitchFamily="18" charset="0"/>
              </a:rPr>
              <a:t>of software maintenance activities. </a:t>
            </a:r>
          </a:p>
        </p:txBody>
      </p:sp>
    </p:spTree>
    <p:extLst>
      <p:ext uri="{BB962C8B-B14F-4D97-AF65-F5344CB8AC3E}">
        <p14:creationId xmlns:p14="http://schemas.microsoft.com/office/powerpoint/2010/main" val="2485241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of 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11</a:t>
            </a:fld>
            <a:endParaRPr lang="am-ET"/>
          </a:p>
        </p:txBody>
      </p:sp>
      <p:sp>
        <p:nvSpPr>
          <p:cNvPr id="3" name="Content Placeholder 2"/>
          <p:cNvSpPr>
            <a:spLocks noGrp="1"/>
          </p:cNvSpPr>
          <p:nvPr>
            <p:ph idx="1"/>
          </p:nvPr>
        </p:nvSpPr>
        <p:spPr>
          <a:xfrm>
            <a:off x="164122" y="1043354"/>
            <a:ext cx="8979877" cy="5263661"/>
          </a:xfrm>
        </p:spPr>
        <p:txBody>
          <a:bodyPr/>
          <a:lstStyle/>
          <a:p>
            <a:pPr marL="457200" lvl="1" indent="0" algn="ctr">
              <a:buNone/>
            </a:pPr>
            <a:r>
              <a:rPr lang="en-US" b="1" i="1" u="sng" dirty="0" smtClean="0">
                <a:effectLst>
                  <a:outerShdw blurRad="38100" dist="38100" dir="2700000" algn="tl">
                    <a:srgbClr val="000000">
                      <a:alpha val="43137"/>
                    </a:srgbClr>
                  </a:outerShdw>
                </a:effectLst>
                <a:cs typeface="Arial" pitchFamily="34" charset="0"/>
              </a:rPr>
              <a:t>Intention-based classification </a:t>
            </a:r>
            <a:r>
              <a:rPr lang="en-US" b="1" i="1" u="sng" dirty="0">
                <a:effectLst>
                  <a:outerShdw blurRad="38100" dist="38100" dir="2700000" algn="tl">
                    <a:srgbClr val="000000">
                      <a:alpha val="43137"/>
                    </a:srgbClr>
                  </a:outerShdw>
                </a:effectLst>
                <a:cs typeface="Arial" pitchFamily="34" charset="0"/>
              </a:rPr>
              <a:t>of software maintenance </a:t>
            </a:r>
            <a:r>
              <a:rPr lang="en-US" b="1" i="1" u="sng" dirty="0" smtClean="0">
                <a:effectLst>
                  <a:outerShdw blurRad="38100" dist="38100" dir="2700000" algn="tl">
                    <a:srgbClr val="000000">
                      <a:alpha val="43137"/>
                    </a:srgbClr>
                  </a:outerShdw>
                </a:effectLst>
                <a:cs typeface="Arial" pitchFamily="34" charset="0"/>
              </a:rPr>
              <a:t>activities</a:t>
            </a:r>
          </a:p>
          <a:p>
            <a:pPr algn="just">
              <a:buFont typeface="Wingdings" pitchFamily="2" charset="2"/>
              <a:buChar char="ü"/>
            </a:pPr>
            <a:r>
              <a:rPr lang="en-US" sz="2000" dirty="0" smtClean="0">
                <a:latin typeface="Times New Roman" pitchFamily="18" charset="0"/>
                <a:cs typeface="Times New Roman" pitchFamily="18" charset="0"/>
              </a:rPr>
              <a:t> In this classification, </a:t>
            </a:r>
            <a:r>
              <a:rPr lang="en-US" sz="2000" dirty="0">
                <a:latin typeface="Times New Roman" pitchFamily="18" charset="0"/>
                <a:cs typeface="Times New Roman" pitchFamily="18" charset="0"/>
              </a:rPr>
              <a:t>one categorizes maintenance activities into </a:t>
            </a:r>
            <a:r>
              <a:rPr lang="en-US" sz="2000" dirty="0" smtClean="0">
                <a:latin typeface="Times New Roman" pitchFamily="18" charset="0"/>
                <a:cs typeface="Times New Roman" pitchFamily="18" charset="0"/>
              </a:rPr>
              <a:t>four groups </a:t>
            </a:r>
            <a:r>
              <a:rPr lang="en-US" sz="2000" dirty="0">
                <a:latin typeface="Times New Roman" pitchFamily="18" charset="0"/>
                <a:cs typeface="Times New Roman" pitchFamily="18" charset="0"/>
              </a:rPr>
              <a:t>based on what we intend to achieve with those </a:t>
            </a:r>
            <a:r>
              <a:rPr lang="en-US" sz="2000" dirty="0" smtClean="0">
                <a:latin typeface="Times New Roman" pitchFamily="18" charset="0"/>
                <a:cs typeface="Times New Roman" pitchFamily="18" charset="0"/>
              </a:rPr>
              <a:t>activities.</a:t>
            </a:r>
          </a:p>
          <a:p>
            <a:pPr algn="just">
              <a:buFont typeface="Wingdings" pitchFamily="2" charset="2"/>
              <a:buChar char="ü"/>
            </a:pPr>
            <a:r>
              <a:rPr lang="en-US" sz="2000" dirty="0" smtClean="0">
                <a:latin typeface="Times New Roman" pitchFamily="18" charset="0"/>
                <a:cs typeface="Times New Roman" pitchFamily="18" charset="0"/>
              </a:rPr>
              <a:t>Based on the </a:t>
            </a:r>
            <a:r>
              <a:rPr lang="en-US" sz="2000" dirty="0">
                <a:latin typeface="Times New Roman" pitchFamily="18" charset="0"/>
                <a:cs typeface="Times New Roman" pitchFamily="18" charset="0"/>
              </a:rPr>
              <a:t>Standard for Software Engineering–Software Maintenance, ISO/IEC 14764 [3</a:t>
            </a: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four categories of maintenance activities are </a:t>
            </a:r>
            <a:r>
              <a:rPr lang="en-US" sz="2000" u="sng" dirty="0">
                <a:solidFill>
                  <a:srgbClr val="FF0000"/>
                </a:solidFill>
                <a:latin typeface="Times New Roman" pitchFamily="18" charset="0"/>
                <a:cs typeface="Times New Roman" pitchFamily="18" charset="0"/>
              </a:rPr>
              <a:t>corrective</a:t>
            </a:r>
            <a:r>
              <a:rPr lang="en-US" sz="2000" dirty="0">
                <a:latin typeface="Times New Roman" pitchFamily="18" charset="0"/>
                <a:cs typeface="Times New Roman" pitchFamily="18" charset="0"/>
              </a:rPr>
              <a:t>, </a:t>
            </a:r>
            <a:r>
              <a:rPr lang="en-US" sz="2000" u="sng" dirty="0">
                <a:solidFill>
                  <a:srgbClr val="FF0000"/>
                </a:solidFill>
                <a:latin typeface="Times New Roman" pitchFamily="18" charset="0"/>
                <a:cs typeface="Times New Roman" pitchFamily="18" charset="0"/>
              </a:rPr>
              <a:t>adaptive</a:t>
            </a:r>
            <a:r>
              <a:rPr lang="en-US" sz="2000" dirty="0">
                <a:latin typeface="Times New Roman" pitchFamily="18" charset="0"/>
                <a:cs typeface="Times New Roman" pitchFamily="18" charset="0"/>
              </a:rPr>
              <a:t>, </a:t>
            </a:r>
            <a:r>
              <a:rPr lang="en-US" sz="2000" u="sng" dirty="0">
                <a:solidFill>
                  <a:srgbClr val="FF0000"/>
                </a:solidFill>
                <a:latin typeface="Times New Roman" pitchFamily="18" charset="0"/>
                <a:cs typeface="Times New Roman" pitchFamily="18" charset="0"/>
              </a:rPr>
              <a:t>perfective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a:t>
            </a:r>
            <a:r>
              <a:rPr lang="en-US" sz="2000" u="sng" dirty="0" smtClean="0">
                <a:solidFill>
                  <a:srgbClr val="FF0000"/>
                </a:solidFill>
                <a:latin typeface="Times New Roman" pitchFamily="18" charset="0"/>
                <a:cs typeface="Times New Roman" pitchFamily="18" charset="0"/>
              </a:rPr>
              <a:t>preventive</a:t>
            </a:r>
            <a:r>
              <a:rPr lang="en-US" sz="2000" dirty="0" smtClean="0">
                <a:latin typeface="Times New Roman" pitchFamily="18" charset="0"/>
                <a:cs typeface="Times New Roman" pitchFamily="18" charset="0"/>
              </a:rPr>
              <a:t>. </a:t>
            </a:r>
          </a:p>
          <a:p>
            <a:pPr marL="514350" indent="-514350" algn="just">
              <a:buFont typeface="+mj-lt"/>
              <a:buAutoNum type="romanUcPeriod"/>
            </a:pPr>
            <a:r>
              <a:rPr lang="en-US" sz="2000" b="1" u="sng" dirty="0" smtClean="0">
                <a:cs typeface="Times New Roman" pitchFamily="18" charset="0"/>
              </a:rPr>
              <a:t>Corrective maintenance:</a:t>
            </a:r>
            <a:r>
              <a:rPr lang="en-US" sz="2000" dirty="0" smtClean="0">
                <a:solidFill>
                  <a:srgbClr val="FF0000"/>
                </a:solidFill>
              </a:rPr>
              <a:t>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corrective maintenance is to </a:t>
            </a:r>
            <a:r>
              <a:rPr lang="en-US" sz="2000" dirty="0" smtClean="0">
                <a:latin typeface="Times New Roman" pitchFamily="18" charset="0"/>
                <a:cs typeface="Times New Roman" pitchFamily="18" charset="0"/>
              </a:rPr>
              <a:t>correct failures</a:t>
            </a:r>
            <a:r>
              <a:rPr lang="en-US" sz="2000" dirty="0">
                <a:latin typeface="Times New Roman" pitchFamily="18" charset="0"/>
                <a:cs typeface="Times New Roman" pitchFamily="18" charset="0"/>
              </a:rPr>
              <a:t>: processing failures and performance failures. </a:t>
            </a:r>
            <a:endParaRPr lang="en-US" sz="2000" dirty="0" smtClean="0">
              <a:latin typeface="Times New Roman" pitchFamily="18" charset="0"/>
              <a:cs typeface="Times New Roman" pitchFamily="18" charset="0"/>
            </a:endParaRPr>
          </a:p>
          <a:p>
            <a:pPr lvl="1" algn="just"/>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program producing a </a:t>
            </a:r>
            <a:r>
              <a:rPr lang="en-US" sz="1800" dirty="0" smtClean="0">
                <a:latin typeface="Times New Roman" pitchFamily="18" charset="0"/>
                <a:cs typeface="Times New Roman" pitchFamily="18" charset="0"/>
              </a:rPr>
              <a:t>wrong output </a:t>
            </a:r>
            <a:r>
              <a:rPr lang="en-US" sz="1800" dirty="0">
                <a:latin typeface="Times New Roman" pitchFamily="18" charset="0"/>
                <a:cs typeface="Times New Roman" pitchFamily="18" charset="0"/>
              </a:rPr>
              <a:t>is an example of processing failure</a:t>
            </a:r>
            <a:r>
              <a:rPr lang="en-US" sz="1800" dirty="0" smtClean="0">
                <a:latin typeface="Times New Roman" pitchFamily="18" charset="0"/>
                <a:cs typeface="Times New Roman" pitchFamily="18" charset="0"/>
              </a:rPr>
              <a:t>.</a:t>
            </a:r>
          </a:p>
          <a:p>
            <a:pPr lvl="1"/>
            <a:r>
              <a:rPr lang="en-US" sz="1800" dirty="0">
                <a:latin typeface="Times New Roman" pitchFamily="18" charset="0"/>
                <a:cs typeface="Times New Roman" pitchFamily="18" charset="0"/>
              </a:rPr>
              <a:t>A</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program not being able to </a:t>
            </a:r>
            <a:r>
              <a:rPr lang="en-US" sz="1800" dirty="0" smtClean="0">
                <a:latin typeface="Times New Roman" pitchFamily="18" charset="0"/>
                <a:cs typeface="Times New Roman" pitchFamily="18" charset="0"/>
              </a:rPr>
              <a:t> meet </a:t>
            </a:r>
            <a:r>
              <a:rPr lang="en-US" sz="1800" dirty="0">
                <a:latin typeface="Times New Roman" pitchFamily="18" charset="0"/>
                <a:cs typeface="Times New Roman" pitchFamily="18" charset="0"/>
              </a:rPr>
              <a:t>real-time requirements is an example of </a:t>
            </a:r>
            <a:r>
              <a:rPr lang="en-US" sz="1800" dirty="0" smtClean="0">
                <a:latin typeface="Times New Roman" pitchFamily="18" charset="0"/>
                <a:cs typeface="Times New Roman" pitchFamily="18" charset="0"/>
              </a:rPr>
              <a:t>performance failure</a:t>
            </a:r>
            <a:r>
              <a:rPr lang="en-US" sz="1800" dirty="0">
                <a:latin typeface="Times New Roman" pitchFamily="18" charset="0"/>
                <a:cs typeface="Times New Roman" pitchFamily="18" charset="0"/>
              </a:rPr>
              <a:t>.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Example</a:t>
            </a:r>
            <a:r>
              <a:rPr lang="en-US" sz="1800" dirty="0" smtClean="0">
                <a:latin typeface="Times New Roman" pitchFamily="18" charset="0"/>
                <a:cs typeface="Times New Roman" pitchFamily="18" charset="0"/>
              </a:rPr>
              <a:t>: correcting a program </a:t>
            </a:r>
            <a:r>
              <a:rPr lang="en-US" sz="1800" dirty="0">
                <a:latin typeface="Times New Roman" pitchFamily="18" charset="0"/>
                <a:cs typeface="Times New Roman" pitchFamily="18" charset="0"/>
              </a:rPr>
              <a:t>that aborts or produces incorrect results. </a:t>
            </a:r>
            <a:endParaRPr lang="en-US" sz="1800" dirty="0" smtClean="0">
              <a:latin typeface="Times New Roman" pitchFamily="18" charset="0"/>
              <a:cs typeface="Times New Roman" pitchFamily="18" charset="0"/>
            </a:endParaRPr>
          </a:p>
          <a:p>
            <a:pPr lvl="1" algn="just"/>
            <a:r>
              <a:rPr lang="en-US" sz="1800" dirty="0">
                <a:latin typeface="Times New Roman" pitchFamily="18" charset="0"/>
                <a:cs typeface="Times New Roman" pitchFamily="18" charset="0"/>
              </a:rPr>
              <a:t>corrective </a:t>
            </a:r>
            <a:r>
              <a:rPr lang="en-US" sz="1800" dirty="0" smtClean="0">
                <a:latin typeface="Times New Roman" pitchFamily="18" charset="0"/>
                <a:cs typeface="Times New Roman" pitchFamily="18" charset="0"/>
              </a:rPr>
              <a:t>maintenance is </a:t>
            </a:r>
            <a:r>
              <a:rPr lang="en-US" sz="1800" dirty="0">
                <a:latin typeface="Times New Roman" pitchFamily="18" charset="0"/>
                <a:cs typeface="Times New Roman" pitchFamily="18" charset="0"/>
              </a:rPr>
              <a:t>a </a:t>
            </a:r>
            <a:r>
              <a:rPr lang="en-US" sz="1800" b="1" i="1" dirty="0">
                <a:latin typeface="Times New Roman" pitchFamily="18" charset="0"/>
                <a:cs typeface="Times New Roman" pitchFamily="18" charset="0"/>
              </a:rPr>
              <a:t>reactive</a:t>
            </a:r>
            <a:r>
              <a:rPr lang="en-US" sz="1800" i="1" dirty="0">
                <a:latin typeface="Times New Roman" pitchFamily="18" charset="0"/>
                <a:cs typeface="Times New Roman" pitchFamily="18" charset="0"/>
              </a:rPr>
              <a:t> </a:t>
            </a:r>
            <a:r>
              <a:rPr lang="en-US" sz="1800" dirty="0">
                <a:latin typeface="Times New Roman" pitchFamily="18" charset="0"/>
                <a:cs typeface="Times New Roman" pitchFamily="18" charset="0"/>
              </a:rPr>
              <a:t>process, which means that </a:t>
            </a:r>
            <a:r>
              <a:rPr lang="en-US" sz="1800" dirty="0" smtClean="0">
                <a:latin typeface="Times New Roman" pitchFamily="18" charset="0"/>
                <a:cs typeface="Times New Roman" pitchFamily="18" charset="0"/>
              </a:rPr>
              <a:t>corrective maintenance </a:t>
            </a:r>
            <a:r>
              <a:rPr lang="en-US" sz="1800" dirty="0">
                <a:latin typeface="Times New Roman" pitchFamily="18" charset="0"/>
                <a:cs typeface="Times New Roman" pitchFamily="18" charset="0"/>
              </a:rPr>
              <a:t>is performed </a:t>
            </a:r>
            <a:r>
              <a:rPr lang="en-US" sz="1800" dirty="0" smtClean="0">
                <a:latin typeface="Times New Roman" pitchFamily="18" charset="0"/>
                <a:cs typeface="Times New Roman" pitchFamily="18" charset="0"/>
              </a:rPr>
              <a:t>after detecting </a:t>
            </a:r>
            <a:r>
              <a:rPr lang="en-US" sz="1800" dirty="0">
                <a:latin typeface="Times New Roman" pitchFamily="18" charset="0"/>
                <a:cs typeface="Times New Roman" pitchFamily="18" charset="0"/>
              </a:rPr>
              <a:t>defects with the system</a:t>
            </a:r>
            <a:r>
              <a:rPr lang="en-US" sz="1800" dirty="0" smtClean="0">
                <a:latin typeface="Times New Roman" pitchFamily="18" charset="0"/>
                <a:cs typeface="Times New Roman" pitchFamily="18" charset="0"/>
              </a:rPr>
              <a:t>.</a:t>
            </a:r>
          </a:p>
          <a:p>
            <a:pPr marL="457200" lvl="1" indent="0" algn="just">
              <a:buNone/>
            </a:pPr>
            <a:r>
              <a:rPr lang="en-US" sz="1800" dirty="0" smtClean="0"/>
              <a:t> </a:t>
            </a:r>
            <a:r>
              <a:rPr lang="en-US" sz="1800" dirty="0"/>
              <a:t/>
            </a:r>
            <a:br>
              <a:rPr lang="en-US" sz="1800" dirty="0"/>
            </a:br>
            <a:r>
              <a:rPr lang="en-US" sz="1800" dirty="0">
                <a:cs typeface="Times New Roman" pitchFamily="18" charset="0"/>
              </a:rPr>
              <a:t/>
            </a:r>
            <a:br>
              <a:rPr lang="en-US" sz="1800" dirty="0">
                <a:cs typeface="Times New Roman" pitchFamily="18" charset="0"/>
              </a:rPr>
            </a:br>
            <a:endParaRPr lang="en-US" sz="1800" b="1" u="sng" dirty="0">
              <a:solidFill>
                <a:srgbClr val="FF0000"/>
              </a:solidFill>
              <a:cs typeface="Times New Roman" pitchFamily="18" charset="0"/>
            </a:endParaRPr>
          </a:p>
        </p:txBody>
      </p:sp>
    </p:spTree>
    <p:extLst>
      <p:ext uri="{BB962C8B-B14F-4D97-AF65-F5344CB8AC3E}">
        <p14:creationId xmlns:p14="http://schemas.microsoft.com/office/powerpoint/2010/main" val="2713333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12</a:t>
            </a:fld>
            <a:endParaRPr lang="am-ET"/>
          </a:p>
        </p:txBody>
      </p:sp>
      <p:sp>
        <p:nvSpPr>
          <p:cNvPr id="3" name="Content Placeholder 2"/>
          <p:cNvSpPr>
            <a:spLocks noGrp="1"/>
          </p:cNvSpPr>
          <p:nvPr>
            <p:ph idx="1"/>
          </p:nvPr>
        </p:nvSpPr>
        <p:spPr>
          <a:xfrm>
            <a:off x="164122" y="1043354"/>
            <a:ext cx="8979877" cy="5263661"/>
          </a:xfrm>
        </p:spPr>
        <p:txBody>
          <a:bodyPr/>
          <a:lstStyle/>
          <a:p>
            <a:pPr marL="0" indent="0" algn="ctr">
              <a:buNone/>
            </a:pPr>
            <a:r>
              <a:rPr lang="en-US" b="1" u="sng" dirty="0" smtClean="0">
                <a:effectLst>
                  <a:outerShdw blurRad="38100" dist="38100" dir="2700000" algn="tl">
                    <a:srgbClr val="000000">
                      <a:alpha val="43137"/>
                    </a:srgbClr>
                  </a:outerShdw>
                </a:effectLst>
                <a:cs typeface="Arial" pitchFamily="34" charset="0"/>
              </a:rPr>
              <a:t>Intention-based</a:t>
            </a:r>
            <a:r>
              <a:rPr lang="en-US" b="1" dirty="0" smtClean="0">
                <a:effectLst>
                  <a:outerShdw blurRad="38100" dist="38100" dir="2700000" algn="tl">
                    <a:srgbClr val="000000">
                      <a:alpha val="43137"/>
                    </a:srgbClr>
                  </a:outerShdw>
                </a:effectLst>
                <a:cs typeface="Arial" pitchFamily="34" charset="0"/>
              </a:rPr>
              <a:t> …</a:t>
            </a:r>
          </a:p>
          <a:p>
            <a:pPr marL="514350" indent="-514350" algn="just">
              <a:buFont typeface="+mj-lt"/>
              <a:buAutoNum type="romanUcPeriod" startAt="2"/>
            </a:pPr>
            <a:r>
              <a:rPr lang="en-US" sz="2000" b="1" u="sng" dirty="0"/>
              <a:t>Adaptive </a:t>
            </a:r>
            <a:r>
              <a:rPr lang="en-US" sz="2000" b="1" u="sng" dirty="0" smtClean="0"/>
              <a:t>maintenance</a:t>
            </a:r>
            <a:endParaRPr lang="en-US" sz="2000" b="1" u="sng"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purpose of adaptive maintenance is to enable the system to adapt to changes in its data environment or processing environment</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modifies </a:t>
            </a:r>
            <a:r>
              <a:rPr lang="en-US" sz="2400" dirty="0">
                <a:latin typeface="Times New Roman" pitchFamily="18" charset="0"/>
                <a:cs typeface="Times New Roman" pitchFamily="18" charset="0"/>
              </a:rPr>
              <a:t>the software to properly interface with a changing or </a:t>
            </a:r>
            <a:r>
              <a:rPr lang="en-US" sz="2400" dirty="0" smtClean="0">
                <a:latin typeface="Times New Roman" pitchFamily="18" charset="0"/>
                <a:cs typeface="Times New Roman" pitchFamily="18" charset="0"/>
              </a:rPr>
              <a:t>changed environment </a:t>
            </a:r>
          </a:p>
          <a:p>
            <a:pPr marL="0" indent="0" algn="just">
              <a:buNone/>
            </a:pPr>
            <a:r>
              <a:rPr lang="en-US" sz="2000" dirty="0">
                <a:latin typeface="Times New Roman" pitchFamily="18" charset="0"/>
                <a:cs typeface="Times New Roman" pitchFamily="18" charset="0"/>
              </a:rPr>
              <a:t>Some generic examples are</a:t>
            </a:r>
            <a:r>
              <a:rPr lang="en-US" sz="2000" dirty="0" smtClean="0">
                <a:latin typeface="Times New Roman" pitchFamily="18" charset="0"/>
                <a:cs typeface="Times New Roman" pitchFamily="18" charset="0"/>
              </a:rPr>
              <a:t>:</a:t>
            </a:r>
          </a:p>
          <a:p>
            <a:pPr marL="857250" lvl="1" indent="-400050" algn="just">
              <a:lnSpc>
                <a:spcPct val="100000"/>
              </a:lnSpc>
              <a:buFont typeface="+mj-lt"/>
              <a:buAutoNum type="romanLcPeriod"/>
            </a:pPr>
            <a:r>
              <a:rPr lang="en-US" sz="2000" dirty="0" smtClean="0">
                <a:solidFill>
                  <a:srgbClr val="0070C0"/>
                </a:solidFill>
                <a:latin typeface="Times New Roman" pitchFamily="18" charset="0"/>
                <a:cs typeface="Times New Roman" pitchFamily="18" charset="0"/>
              </a:rPr>
              <a:t>changing the </a:t>
            </a:r>
            <a:r>
              <a:rPr lang="en-US" sz="2000" dirty="0">
                <a:solidFill>
                  <a:srgbClr val="0070C0"/>
                </a:solidFill>
                <a:latin typeface="Times New Roman" pitchFamily="18" charset="0"/>
                <a:cs typeface="Times New Roman" pitchFamily="18" charset="0"/>
              </a:rPr>
              <a:t>system to support new hardware </a:t>
            </a:r>
            <a:r>
              <a:rPr lang="en-US" sz="2000" dirty="0" smtClean="0">
                <a:solidFill>
                  <a:srgbClr val="0070C0"/>
                </a:solidFill>
                <a:latin typeface="Times New Roman" pitchFamily="18" charset="0"/>
                <a:cs typeface="Times New Roman" pitchFamily="18" charset="0"/>
              </a:rPr>
              <a:t>configuration</a:t>
            </a:r>
            <a:r>
              <a:rPr lang="en-US" sz="2000" dirty="0">
                <a:solidFill>
                  <a:srgbClr val="0070C0"/>
                </a:solidFill>
                <a:latin typeface="Times New Roman" pitchFamily="18" charset="0"/>
                <a:cs typeface="Times New Roman" pitchFamily="18" charset="0"/>
              </a:rPr>
              <a:t>; </a:t>
            </a:r>
            <a:endParaRPr lang="en-US" sz="2000" dirty="0" smtClean="0">
              <a:solidFill>
                <a:srgbClr val="0070C0"/>
              </a:solidFill>
              <a:latin typeface="Times New Roman" pitchFamily="18" charset="0"/>
              <a:cs typeface="Times New Roman" pitchFamily="18" charset="0"/>
            </a:endParaRPr>
          </a:p>
          <a:p>
            <a:pPr marL="857250" lvl="1" indent="-400050" algn="just">
              <a:lnSpc>
                <a:spcPct val="100000"/>
              </a:lnSpc>
              <a:buFont typeface="+mj-lt"/>
              <a:buAutoNum type="romanLcPeriod"/>
            </a:pPr>
            <a:r>
              <a:rPr lang="en-US" sz="2000" dirty="0" smtClean="0">
                <a:solidFill>
                  <a:srgbClr val="0070C0"/>
                </a:solidFill>
                <a:latin typeface="Times New Roman" pitchFamily="18" charset="0"/>
                <a:cs typeface="Times New Roman" pitchFamily="18" charset="0"/>
              </a:rPr>
              <a:t>converting </a:t>
            </a:r>
            <a:r>
              <a:rPr lang="en-US" sz="2000" dirty="0">
                <a:solidFill>
                  <a:srgbClr val="0070C0"/>
                </a:solidFill>
                <a:latin typeface="Times New Roman" pitchFamily="18" charset="0"/>
                <a:cs typeface="Times New Roman" pitchFamily="18" charset="0"/>
              </a:rPr>
              <a:t>the system </a:t>
            </a:r>
            <a:r>
              <a:rPr lang="en-US" sz="2000" dirty="0" smtClean="0">
                <a:solidFill>
                  <a:srgbClr val="0070C0"/>
                </a:solidFill>
                <a:latin typeface="Times New Roman" pitchFamily="18" charset="0"/>
                <a:cs typeface="Times New Roman" pitchFamily="18" charset="0"/>
              </a:rPr>
              <a:t>from batch </a:t>
            </a:r>
            <a:r>
              <a:rPr lang="en-US" sz="2000" dirty="0">
                <a:solidFill>
                  <a:srgbClr val="0070C0"/>
                </a:solidFill>
                <a:latin typeface="Times New Roman" pitchFamily="18" charset="0"/>
                <a:cs typeface="Times New Roman" pitchFamily="18" charset="0"/>
              </a:rPr>
              <a:t>to online </a:t>
            </a:r>
            <a:r>
              <a:rPr lang="en-US" sz="2000" dirty="0" smtClean="0">
                <a:solidFill>
                  <a:srgbClr val="0070C0"/>
                </a:solidFill>
                <a:latin typeface="Times New Roman" pitchFamily="18" charset="0"/>
                <a:cs typeface="Times New Roman" pitchFamily="18" charset="0"/>
              </a:rPr>
              <a:t>operation;</a:t>
            </a:r>
          </a:p>
          <a:p>
            <a:pPr marL="857250" lvl="1" indent="-400050" algn="just">
              <a:lnSpc>
                <a:spcPct val="100000"/>
              </a:lnSpc>
              <a:buFont typeface="+mj-lt"/>
              <a:buAutoNum type="romanLcPeriod"/>
            </a:pPr>
            <a:r>
              <a:rPr lang="en-US" sz="2000" dirty="0" smtClean="0">
                <a:solidFill>
                  <a:srgbClr val="0070C0"/>
                </a:solidFill>
                <a:latin typeface="Times New Roman" pitchFamily="18" charset="0"/>
                <a:cs typeface="Times New Roman" pitchFamily="18" charset="0"/>
              </a:rPr>
              <a:t>changing </a:t>
            </a:r>
            <a:r>
              <a:rPr lang="en-US" sz="2000" dirty="0">
                <a:solidFill>
                  <a:srgbClr val="0070C0"/>
                </a:solidFill>
                <a:latin typeface="Times New Roman" pitchFamily="18" charset="0"/>
                <a:cs typeface="Times New Roman" pitchFamily="18" charset="0"/>
              </a:rPr>
              <a:t>the system to be compatible with </a:t>
            </a:r>
            <a:r>
              <a:rPr lang="en-US" sz="2000" dirty="0" smtClean="0">
                <a:solidFill>
                  <a:srgbClr val="0070C0"/>
                </a:solidFill>
                <a:latin typeface="Times New Roman" pitchFamily="18" charset="0"/>
                <a:cs typeface="Times New Roman" pitchFamily="18" charset="0"/>
              </a:rPr>
              <a:t>other applications</a:t>
            </a:r>
            <a:r>
              <a:rPr lang="en-US" sz="2000" dirty="0">
                <a:solidFill>
                  <a:srgbClr val="0070C0"/>
                </a:solidFill>
                <a:latin typeface="Times New Roman" pitchFamily="18" charset="0"/>
                <a:cs typeface="Times New Roman" pitchFamily="18" charset="0"/>
              </a:rPr>
              <a:t>. </a:t>
            </a:r>
            <a:endParaRPr lang="en-US" sz="2000" dirty="0" smtClean="0">
              <a:solidFill>
                <a:srgbClr val="0070C0"/>
              </a:solidFill>
              <a:latin typeface="Times New Roman" pitchFamily="18" charset="0"/>
              <a:cs typeface="Times New Roman" pitchFamily="18" charset="0"/>
            </a:endParaRPr>
          </a:p>
          <a:p>
            <a:pPr marL="857250" lvl="1" indent="-400050" algn="just">
              <a:lnSpc>
                <a:spcPct val="100000"/>
              </a:lnSpc>
              <a:buFont typeface="+mj-lt"/>
              <a:buAutoNum type="romanLcPeriod"/>
            </a:pPr>
            <a:r>
              <a:rPr lang="en-US" sz="2000" dirty="0" smtClean="0">
                <a:solidFill>
                  <a:srgbClr val="0070C0"/>
                </a:solidFill>
                <a:latin typeface="Times New Roman" pitchFamily="18" charset="0"/>
                <a:cs typeface="Times New Roman" pitchFamily="18" charset="0"/>
              </a:rPr>
              <a:t>an </a:t>
            </a:r>
            <a:r>
              <a:rPr lang="en-US" sz="2000" dirty="0">
                <a:solidFill>
                  <a:srgbClr val="0070C0"/>
                </a:solidFill>
                <a:latin typeface="Times New Roman" pitchFamily="18" charset="0"/>
                <a:cs typeface="Times New Roman" pitchFamily="18" charset="0"/>
              </a:rPr>
              <a:t>application software on a </a:t>
            </a:r>
            <a:r>
              <a:rPr lang="en-US" sz="2000" dirty="0" smtClean="0">
                <a:solidFill>
                  <a:srgbClr val="0070C0"/>
                </a:solidFill>
                <a:latin typeface="Times New Roman" pitchFamily="18" charset="0"/>
                <a:cs typeface="Times New Roman" pitchFamily="18" charset="0"/>
              </a:rPr>
              <a:t>smartphone can </a:t>
            </a:r>
            <a:r>
              <a:rPr lang="en-US" sz="2000" dirty="0">
                <a:solidFill>
                  <a:srgbClr val="0070C0"/>
                </a:solidFill>
                <a:latin typeface="Times New Roman" pitchFamily="18" charset="0"/>
                <a:cs typeface="Times New Roman" pitchFamily="18" charset="0"/>
              </a:rPr>
              <a:t>be enhanced to support </a:t>
            </a:r>
            <a:r>
              <a:rPr lang="en-US" sz="2000" dirty="0" err="1" smtClean="0">
                <a:solidFill>
                  <a:srgbClr val="0070C0"/>
                </a:solidFill>
                <a:latin typeface="Times New Roman" pitchFamily="18" charset="0"/>
                <a:cs typeface="Times New Roman" pitchFamily="18" charset="0"/>
              </a:rPr>
              <a:t>WiFi</a:t>
            </a:r>
            <a:r>
              <a:rPr lang="en-US" sz="2000" dirty="0" smtClean="0">
                <a:solidFill>
                  <a:srgbClr val="0070C0"/>
                </a:solidFill>
                <a:latin typeface="Times New Roman" pitchFamily="18" charset="0"/>
                <a:cs typeface="Times New Roman" pitchFamily="18" charset="0"/>
              </a:rPr>
              <a:t>-based communication </a:t>
            </a:r>
            <a:r>
              <a:rPr lang="en-US" sz="2000" dirty="0">
                <a:solidFill>
                  <a:srgbClr val="0070C0"/>
                </a:solidFill>
                <a:latin typeface="Times New Roman" pitchFamily="18" charset="0"/>
                <a:cs typeface="Times New Roman" pitchFamily="18" charset="0"/>
              </a:rPr>
              <a:t>in addition to its </a:t>
            </a:r>
            <a:r>
              <a:rPr lang="en-US" sz="2000" dirty="0" smtClean="0">
                <a:solidFill>
                  <a:srgbClr val="0070C0"/>
                </a:solidFill>
                <a:latin typeface="Times New Roman" pitchFamily="18" charset="0"/>
                <a:cs typeface="Times New Roman" pitchFamily="18" charset="0"/>
              </a:rPr>
              <a:t>present 3G cellular</a:t>
            </a:r>
            <a:r>
              <a:rPr lang="en-US" sz="2000" dirty="0">
                <a:solidFill>
                  <a:srgbClr val="0070C0"/>
                </a:solidFill>
                <a:latin typeface="Times New Roman" pitchFamily="18" charset="0"/>
                <a:cs typeface="Times New Roman" pitchFamily="18" charset="0"/>
              </a:rPr>
              <a:t> communication</a:t>
            </a:r>
            <a:r>
              <a:rPr lang="en-US" sz="2000" dirty="0" smtClean="0">
                <a:solidFill>
                  <a:srgbClr val="0070C0"/>
                </a:solidFill>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04662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13</a:t>
            </a:fld>
            <a:endParaRPr lang="am-ET"/>
          </a:p>
        </p:txBody>
      </p:sp>
      <p:sp>
        <p:nvSpPr>
          <p:cNvPr id="3" name="Content Placeholder 2"/>
          <p:cNvSpPr>
            <a:spLocks noGrp="1"/>
          </p:cNvSpPr>
          <p:nvPr>
            <p:ph idx="1"/>
          </p:nvPr>
        </p:nvSpPr>
        <p:spPr>
          <a:xfrm>
            <a:off x="164122" y="1043354"/>
            <a:ext cx="8979877" cy="5263661"/>
          </a:xfrm>
        </p:spPr>
        <p:txBody>
          <a:bodyPr/>
          <a:lstStyle/>
          <a:p>
            <a:pPr marL="0" indent="0" algn="ctr">
              <a:buNone/>
            </a:pPr>
            <a:r>
              <a:rPr lang="en-US" b="1" u="sng" dirty="0" smtClean="0">
                <a:effectLst>
                  <a:outerShdw blurRad="38100" dist="38100" dir="2700000" algn="tl">
                    <a:srgbClr val="000000">
                      <a:alpha val="43137"/>
                    </a:srgbClr>
                  </a:outerShdw>
                </a:effectLst>
                <a:cs typeface="Arial" pitchFamily="34" charset="0"/>
              </a:rPr>
              <a:t>Intention-based</a:t>
            </a:r>
            <a:r>
              <a:rPr lang="en-US" b="1" dirty="0" smtClean="0">
                <a:effectLst>
                  <a:outerShdw blurRad="38100" dist="38100" dir="2700000" algn="tl">
                    <a:srgbClr val="000000">
                      <a:alpha val="43137"/>
                    </a:srgbClr>
                  </a:outerShdw>
                </a:effectLst>
                <a:cs typeface="Arial" pitchFamily="34" charset="0"/>
              </a:rPr>
              <a:t> …</a:t>
            </a:r>
          </a:p>
          <a:p>
            <a:pPr marL="514350" indent="-514350" algn="just">
              <a:buFont typeface="+mj-lt"/>
              <a:buAutoNum type="romanUcPeriod" startAt="3"/>
            </a:pPr>
            <a:r>
              <a:rPr lang="en-US" sz="2000" b="1" u="sng" dirty="0"/>
              <a:t>Perfective maintenance</a:t>
            </a:r>
            <a:endParaRPr lang="en-US" sz="2000" b="1" u="sng"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perfective maintenance is to make a </a:t>
            </a:r>
            <a:r>
              <a:rPr lang="en-US" sz="2000" dirty="0" smtClean="0">
                <a:latin typeface="Times New Roman" pitchFamily="18" charset="0"/>
                <a:cs typeface="Times New Roman" pitchFamily="18" charset="0"/>
              </a:rPr>
              <a:t>variety</a:t>
            </a:r>
            <a:r>
              <a:rPr lang="en-US" sz="2000" dirty="0">
                <a:latin typeface="Times New Roman" pitchFamily="18" charset="0"/>
                <a:cs typeface="Times New Roman" pitchFamily="18" charset="0"/>
              </a:rPr>
              <a:t> of </a:t>
            </a:r>
            <a:r>
              <a:rPr lang="en-US" sz="2000" dirty="0" smtClean="0">
                <a:latin typeface="Times New Roman" pitchFamily="18" charset="0"/>
                <a:cs typeface="Times New Roman" pitchFamily="18" charset="0"/>
              </a:rPr>
              <a:t>improvements, namely</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user experience, processing </a:t>
            </a:r>
            <a:r>
              <a:rPr lang="en-US" sz="2000" dirty="0" smtClean="0">
                <a:latin typeface="Times New Roman" pitchFamily="18" charset="0"/>
                <a:cs typeface="Times New Roman" pitchFamily="18" charset="0"/>
              </a:rPr>
              <a:t>efficiency</a:t>
            </a:r>
            <a:r>
              <a:rPr lang="en-US" sz="2000" dirty="0">
                <a:latin typeface="Times New Roman" pitchFamily="18" charset="0"/>
                <a:cs typeface="Times New Roman" pitchFamily="18" charset="0"/>
              </a:rPr>
              <a:t>, and maintainability.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example:</a:t>
            </a:r>
          </a:p>
          <a:p>
            <a:pPr marL="857250" lvl="1" indent="-400050" algn="just">
              <a:buFont typeface="+mj-lt"/>
              <a:buAutoNum type="romanLcPeriod"/>
            </a:pPr>
            <a:r>
              <a:rPr lang="en-US" sz="2000" dirty="0" smtClean="0">
                <a:solidFill>
                  <a:srgbClr val="0070C0"/>
                </a:solidFill>
                <a:latin typeface="Times New Roman" pitchFamily="18" charset="0"/>
                <a:cs typeface="Times New Roman" pitchFamily="18" charset="0"/>
              </a:rPr>
              <a:t>the </a:t>
            </a:r>
            <a:r>
              <a:rPr lang="en-US" sz="2000" dirty="0">
                <a:solidFill>
                  <a:srgbClr val="0070C0"/>
                </a:solidFill>
                <a:latin typeface="Times New Roman" pitchFamily="18" charset="0"/>
                <a:cs typeface="Times New Roman" pitchFamily="18" charset="0"/>
              </a:rPr>
              <a:t>program outputs can be made more readable for better </a:t>
            </a:r>
            <a:r>
              <a:rPr lang="en-US" sz="2000" dirty="0" smtClean="0">
                <a:solidFill>
                  <a:srgbClr val="0070C0"/>
                </a:solidFill>
                <a:latin typeface="Times New Roman" pitchFamily="18" charset="0"/>
                <a:cs typeface="Times New Roman" pitchFamily="18" charset="0"/>
              </a:rPr>
              <a:t>user experience</a:t>
            </a:r>
          </a:p>
          <a:p>
            <a:pPr marL="857250" lvl="1" indent="-400050" algn="just">
              <a:buFont typeface="+mj-lt"/>
              <a:buAutoNum type="romanLcPeriod"/>
            </a:pPr>
            <a:r>
              <a:rPr lang="en-US" sz="2000" dirty="0" smtClean="0">
                <a:solidFill>
                  <a:srgbClr val="0070C0"/>
                </a:solidFill>
                <a:latin typeface="Times New Roman" pitchFamily="18" charset="0"/>
                <a:cs typeface="Times New Roman" pitchFamily="18" charset="0"/>
              </a:rPr>
              <a:t>the </a:t>
            </a:r>
            <a:r>
              <a:rPr lang="en-US" sz="2000" dirty="0">
                <a:solidFill>
                  <a:srgbClr val="0070C0"/>
                </a:solidFill>
                <a:latin typeface="Times New Roman" pitchFamily="18" charset="0"/>
                <a:cs typeface="Times New Roman" pitchFamily="18" charset="0"/>
              </a:rPr>
              <a:t>program can be </a:t>
            </a:r>
            <a:r>
              <a:rPr lang="en-US" sz="2000" dirty="0" smtClean="0">
                <a:solidFill>
                  <a:srgbClr val="0070C0"/>
                </a:solidFill>
                <a:latin typeface="Times New Roman" pitchFamily="18" charset="0"/>
                <a:cs typeface="Times New Roman" pitchFamily="18" charset="0"/>
              </a:rPr>
              <a:t>modified </a:t>
            </a:r>
            <a:r>
              <a:rPr lang="en-US" sz="2000" dirty="0">
                <a:solidFill>
                  <a:srgbClr val="0070C0"/>
                </a:solidFill>
                <a:latin typeface="Times New Roman" pitchFamily="18" charset="0"/>
                <a:cs typeface="Times New Roman" pitchFamily="18" charset="0"/>
              </a:rPr>
              <a:t>to make it faster, thereby increasing </a:t>
            </a:r>
            <a:r>
              <a:rPr lang="en-US" sz="2000" dirty="0" smtClean="0">
                <a:solidFill>
                  <a:srgbClr val="0070C0"/>
                </a:solidFill>
                <a:latin typeface="Times New Roman" pitchFamily="18" charset="0"/>
                <a:cs typeface="Times New Roman" pitchFamily="18" charset="0"/>
              </a:rPr>
              <a:t>the processing efficiency</a:t>
            </a:r>
          </a:p>
          <a:p>
            <a:pPr marL="857250" lvl="1" indent="-400050" algn="just">
              <a:buFont typeface="+mj-lt"/>
              <a:buAutoNum type="romanLcPeriod"/>
            </a:pPr>
            <a:r>
              <a:rPr lang="en-US" sz="2000" dirty="0" smtClean="0">
                <a:solidFill>
                  <a:srgbClr val="0070C0"/>
                </a:solidFill>
                <a:latin typeface="Times New Roman" pitchFamily="18" charset="0"/>
                <a:cs typeface="Times New Roman" pitchFamily="18" charset="0"/>
              </a:rPr>
              <a:t>the </a:t>
            </a:r>
            <a:r>
              <a:rPr lang="en-US" sz="2000" dirty="0">
                <a:solidFill>
                  <a:srgbClr val="0070C0"/>
                </a:solidFill>
                <a:latin typeface="Times New Roman" pitchFamily="18" charset="0"/>
                <a:cs typeface="Times New Roman" pitchFamily="18" charset="0"/>
              </a:rPr>
              <a:t>program can be restructured to improve its </a:t>
            </a:r>
            <a:r>
              <a:rPr lang="en-US" sz="2000" dirty="0" smtClean="0">
                <a:solidFill>
                  <a:srgbClr val="0070C0"/>
                </a:solidFill>
                <a:latin typeface="Times New Roman" pitchFamily="18" charset="0"/>
                <a:cs typeface="Times New Roman" pitchFamily="18" charset="0"/>
              </a:rPr>
              <a:t>readability, so </a:t>
            </a:r>
            <a:r>
              <a:rPr lang="en-US" sz="2000" dirty="0">
                <a:solidFill>
                  <a:srgbClr val="0070C0"/>
                </a:solidFill>
                <a:latin typeface="Times New Roman" pitchFamily="18" charset="0"/>
                <a:cs typeface="Times New Roman" pitchFamily="18" charset="0"/>
              </a:rPr>
              <a:t>increasing </a:t>
            </a:r>
            <a:r>
              <a:rPr lang="en-US" sz="2000" dirty="0" smtClean="0">
                <a:solidFill>
                  <a:srgbClr val="0070C0"/>
                </a:solidFill>
                <a:latin typeface="Times New Roman" pitchFamily="18" charset="0"/>
                <a:cs typeface="Times New Roman" pitchFamily="18" charset="0"/>
              </a:rPr>
              <a:t>its maintainability</a:t>
            </a:r>
            <a:r>
              <a:rPr lang="en-US" sz="2000" dirty="0">
                <a:solidFill>
                  <a:srgbClr val="0070C0"/>
                </a:solidFill>
                <a:latin typeface="Times New Roman" pitchFamily="18" charset="0"/>
                <a:cs typeface="Times New Roman" pitchFamily="18" charset="0"/>
              </a:rPr>
              <a:t>. </a:t>
            </a:r>
            <a:endParaRPr lang="en-US" sz="2000" dirty="0" smtClean="0">
              <a:solidFill>
                <a:srgbClr val="0070C0"/>
              </a:solidFill>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general, activities for perfective </a:t>
            </a:r>
            <a:r>
              <a:rPr lang="en-US" sz="2000" dirty="0" smtClean="0">
                <a:latin typeface="Times New Roman" pitchFamily="18" charset="0"/>
                <a:cs typeface="Times New Roman" pitchFamily="18" charset="0"/>
              </a:rPr>
              <a:t>maintenance include: </a:t>
            </a:r>
          </a:p>
          <a:p>
            <a:pPr lvl="1" algn="just"/>
            <a:r>
              <a:rPr lang="en-US" sz="2000" dirty="0" smtClean="0">
                <a:solidFill>
                  <a:srgbClr val="0070C0"/>
                </a:solidFill>
                <a:latin typeface="Times New Roman" pitchFamily="18" charset="0"/>
                <a:cs typeface="Times New Roman" pitchFamily="18" charset="0"/>
              </a:rPr>
              <a:t>restructuring </a:t>
            </a:r>
            <a:r>
              <a:rPr lang="en-US" sz="2000" dirty="0">
                <a:solidFill>
                  <a:srgbClr val="0070C0"/>
                </a:solidFill>
                <a:latin typeface="Times New Roman" pitchFamily="18" charset="0"/>
                <a:cs typeface="Times New Roman" pitchFamily="18" charset="0"/>
              </a:rPr>
              <a:t>of the </a:t>
            </a:r>
            <a:r>
              <a:rPr lang="en-US" sz="2000" dirty="0" smtClean="0">
                <a:solidFill>
                  <a:srgbClr val="0070C0"/>
                </a:solidFill>
                <a:latin typeface="Times New Roman" pitchFamily="18" charset="0"/>
                <a:cs typeface="Times New Roman" pitchFamily="18" charset="0"/>
              </a:rPr>
              <a:t>code</a:t>
            </a:r>
          </a:p>
          <a:p>
            <a:pPr lvl="1" algn="just"/>
            <a:r>
              <a:rPr lang="en-US" sz="2000" dirty="0" smtClean="0">
                <a:solidFill>
                  <a:srgbClr val="0070C0"/>
                </a:solidFill>
                <a:latin typeface="Times New Roman" pitchFamily="18" charset="0"/>
                <a:cs typeface="Times New Roman" pitchFamily="18" charset="0"/>
              </a:rPr>
              <a:t>creating </a:t>
            </a:r>
            <a:r>
              <a:rPr lang="en-US" sz="2000" dirty="0">
                <a:solidFill>
                  <a:srgbClr val="0070C0"/>
                </a:solidFill>
                <a:latin typeface="Times New Roman" pitchFamily="18" charset="0"/>
                <a:cs typeface="Times New Roman" pitchFamily="18" charset="0"/>
              </a:rPr>
              <a:t>and updating </a:t>
            </a:r>
            <a:r>
              <a:rPr lang="en-US" sz="2000" dirty="0" smtClean="0">
                <a:solidFill>
                  <a:srgbClr val="0070C0"/>
                </a:solidFill>
                <a:latin typeface="Times New Roman" pitchFamily="18" charset="0"/>
                <a:cs typeface="Times New Roman" pitchFamily="18" charset="0"/>
              </a:rPr>
              <a:t>documentations</a:t>
            </a:r>
          </a:p>
          <a:p>
            <a:pPr lvl="1" algn="just"/>
            <a:r>
              <a:rPr lang="en-US" sz="2000" dirty="0" smtClean="0">
                <a:solidFill>
                  <a:srgbClr val="0070C0"/>
                </a:solidFill>
                <a:latin typeface="Times New Roman" pitchFamily="18" charset="0"/>
                <a:cs typeface="Times New Roman" pitchFamily="18" charset="0"/>
              </a:rPr>
              <a:t>tuning the </a:t>
            </a:r>
            <a:r>
              <a:rPr lang="en-US" sz="2000" dirty="0">
                <a:solidFill>
                  <a:srgbClr val="0070C0"/>
                </a:solidFill>
                <a:latin typeface="Times New Roman" pitchFamily="18" charset="0"/>
                <a:cs typeface="Times New Roman" pitchFamily="18" charset="0"/>
              </a:rPr>
              <a:t>system to </a:t>
            </a:r>
            <a:r>
              <a:rPr lang="en-US" sz="2000" dirty="0" smtClean="0">
                <a:solidFill>
                  <a:srgbClr val="0070C0"/>
                </a:solidFill>
                <a:latin typeface="Times New Roman" pitchFamily="18" charset="0"/>
                <a:cs typeface="Times New Roman" pitchFamily="18" charset="0"/>
              </a:rPr>
              <a:t>improve performance</a:t>
            </a:r>
          </a:p>
          <a:p>
            <a:pPr marL="0" indent="0" algn="just">
              <a:buNone/>
            </a:pPr>
            <a:r>
              <a:rPr lang="en-US" sz="1800" dirty="0" smtClean="0"/>
              <a:t> </a:t>
            </a:r>
            <a:r>
              <a:rPr lang="en-US" sz="1800" dirty="0"/>
              <a:t/>
            </a:r>
            <a:br>
              <a:rPr lang="en-US" sz="1800" dirty="0"/>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39244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of Maintenance …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14</a:t>
            </a:fld>
            <a:endParaRPr lang="am-ET"/>
          </a:p>
        </p:txBody>
      </p:sp>
      <p:sp>
        <p:nvSpPr>
          <p:cNvPr id="3" name="Content Placeholder 2"/>
          <p:cNvSpPr>
            <a:spLocks noGrp="1"/>
          </p:cNvSpPr>
          <p:nvPr>
            <p:ph idx="1"/>
          </p:nvPr>
        </p:nvSpPr>
        <p:spPr>
          <a:xfrm>
            <a:off x="164122" y="1043354"/>
            <a:ext cx="8979877" cy="5263661"/>
          </a:xfrm>
        </p:spPr>
        <p:txBody>
          <a:bodyPr/>
          <a:lstStyle/>
          <a:p>
            <a:pPr marL="0" indent="0" algn="ctr">
              <a:buNone/>
            </a:pPr>
            <a:r>
              <a:rPr lang="en-US" b="1" u="sng" dirty="0" smtClean="0">
                <a:effectLst>
                  <a:outerShdw blurRad="38100" dist="38100" dir="2700000" algn="tl">
                    <a:srgbClr val="000000">
                      <a:alpha val="43137"/>
                    </a:srgbClr>
                  </a:outerShdw>
                </a:effectLst>
                <a:cs typeface="Arial" pitchFamily="34" charset="0"/>
              </a:rPr>
              <a:t>Intention-based</a:t>
            </a:r>
            <a:r>
              <a:rPr lang="en-US" b="1" dirty="0" smtClean="0">
                <a:effectLst>
                  <a:outerShdw blurRad="38100" dist="38100" dir="2700000" algn="tl">
                    <a:srgbClr val="000000">
                      <a:alpha val="43137"/>
                    </a:srgbClr>
                  </a:outerShdw>
                </a:effectLst>
                <a:cs typeface="Arial" pitchFamily="34" charset="0"/>
              </a:rPr>
              <a:t> …</a:t>
            </a:r>
          </a:p>
          <a:p>
            <a:pPr marL="514350" indent="-514350" algn="just">
              <a:buFont typeface="+mj-lt"/>
              <a:buAutoNum type="romanUcPeriod" startAt="4"/>
            </a:pPr>
            <a:r>
              <a:rPr lang="en-US" sz="2000" b="1" u="sng" dirty="0">
                <a:latin typeface="Times New Roman" pitchFamily="18" charset="0"/>
                <a:cs typeface="Times New Roman" pitchFamily="18" charset="0"/>
              </a:rPr>
              <a:t>Preventive </a:t>
            </a:r>
            <a:r>
              <a:rPr lang="en-US" sz="2000" b="1" u="sng" dirty="0" smtClean="0">
                <a:latin typeface="Times New Roman" pitchFamily="18" charset="0"/>
                <a:cs typeface="Times New Roman" pitchFamily="18" charset="0"/>
              </a:rPr>
              <a:t>maintenance</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purpose of preventive maintenance is to </a:t>
            </a:r>
            <a:r>
              <a:rPr lang="en-US" sz="2000" dirty="0" smtClean="0">
                <a:latin typeface="Times New Roman" pitchFamily="18" charset="0"/>
                <a:cs typeface="Times New Roman" pitchFamily="18" charset="0"/>
              </a:rPr>
              <a:t>prevent problems </a:t>
            </a:r>
            <a:r>
              <a:rPr lang="en-US" sz="2000" dirty="0">
                <a:latin typeface="Times New Roman" pitchFamily="18" charset="0"/>
                <a:cs typeface="Times New Roman" pitchFamily="18" charset="0"/>
              </a:rPr>
              <a:t>from occurring by modifying software products.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For </a:t>
            </a:r>
            <a:r>
              <a:rPr lang="en-US" sz="2000" dirty="0" smtClean="0">
                <a:latin typeface="Times New Roman" pitchFamily="18" charset="0"/>
                <a:cs typeface="Times New Roman" pitchFamily="18" charset="0"/>
              </a:rPr>
              <a:t>example</a:t>
            </a:r>
          </a:p>
          <a:p>
            <a:pPr lvl="1" algn="just"/>
            <a:r>
              <a:rPr lang="en-US" sz="1800" dirty="0" smtClean="0">
                <a:latin typeface="Times New Roman" pitchFamily="18" charset="0"/>
                <a:cs typeface="Times New Roman" pitchFamily="18" charset="0"/>
              </a:rPr>
              <a:t>good </a:t>
            </a:r>
            <a:r>
              <a:rPr lang="en-US" sz="1800" dirty="0">
                <a:latin typeface="Times New Roman" pitchFamily="18" charset="0"/>
                <a:cs typeface="Times New Roman" pitchFamily="18" charset="0"/>
              </a:rPr>
              <a:t>programming styles can reduce the </a:t>
            </a:r>
            <a:r>
              <a:rPr lang="en-US" sz="1800" dirty="0" smtClean="0">
                <a:latin typeface="Times New Roman" pitchFamily="18" charset="0"/>
                <a:cs typeface="Times New Roman" pitchFamily="18" charset="0"/>
              </a:rPr>
              <a:t>impact of </a:t>
            </a:r>
            <a:r>
              <a:rPr lang="en-US" sz="1800" dirty="0">
                <a:latin typeface="Times New Roman" pitchFamily="18" charset="0"/>
                <a:cs typeface="Times New Roman" pitchFamily="18" charset="0"/>
              </a:rPr>
              <a:t>change, thereby reducing the number of </a:t>
            </a:r>
            <a:r>
              <a:rPr lang="en-US" sz="1800" dirty="0" smtClean="0">
                <a:latin typeface="Times New Roman" pitchFamily="18" charset="0"/>
                <a:cs typeface="Times New Roman" pitchFamily="18" charset="0"/>
              </a:rPr>
              <a:t>failure.</a:t>
            </a:r>
            <a:endParaRPr lang="en-US" sz="1800" dirty="0">
              <a:latin typeface="Times New Roman" pitchFamily="18" charset="0"/>
              <a:cs typeface="Times New Roman" pitchFamily="18" charset="0"/>
            </a:endParaRPr>
          </a:p>
          <a:p>
            <a:r>
              <a:rPr lang="en-US" sz="2000" dirty="0">
                <a:latin typeface="Times New Roman" pitchFamily="18" charset="0"/>
                <a:cs typeface="Times New Roman" pitchFamily="18" charset="0"/>
              </a:rPr>
              <a:t>Preventive maintenance is very often performed on safety critical and high available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software systems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software </a:t>
            </a:r>
            <a:r>
              <a:rPr lang="en-US" sz="2000" dirty="0" smtClean="0">
                <a:latin typeface="Times New Roman" pitchFamily="18" charset="0"/>
                <a:cs typeface="Times New Roman" pitchFamily="18" charset="0"/>
              </a:rPr>
              <a:t>rejuvenation </a:t>
            </a:r>
            <a:r>
              <a:rPr lang="en-US" sz="2000" dirty="0">
                <a:latin typeface="Times New Roman" pitchFamily="18" charset="0"/>
                <a:cs typeface="Times New Roman" pitchFamily="18" charset="0"/>
              </a:rPr>
              <a:t>is a </a:t>
            </a:r>
            <a:r>
              <a:rPr lang="en-US" sz="2000" dirty="0" smtClean="0">
                <a:latin typeface="Times New Roman" pitchFamily="18" charset="0"/>
                <a:cs typeface="Times New Roman" pitchFamily="18" charset="0"/>
              </a:rPr>
              <a:t>preventive maintenance </a:t>
            </a:r>
            <a:r>
              <a:rPr lang="en-US" sz="2000" dirty="0">
                <a:latin typeface="Times New Roman" pitchFamily="18" charset="0"/>
                <a:cs typeface="Times New Roman" pitchFamily="18" charset="0"/>
              </a:rPr>
              <a:t>measure to prevent, or at least postpone, the occurrences of failures </a:t>
            </a:r>
            <a:r>
              <a:rPr lang="en-US" sz="2000" dirty="0" smtClean="0">
                <a:latin typeface="Times New Roman" pitchFamily="18" charset="0"/>
                <a:cs typeface="Times New Roman" pitchFamily="18" charset="0"/>
              </a:rPr>
              <a:t>due to </a:t>
            </a:r>
            <a:r>
              <a:rPr lang="en-US" sz="2000" dirty="0">
                <a:latin typeface="Times New Roman" pitchFamily="18" charset="0"/>
                <a:cs typeface="Times New Roman" pitchFamily="18" charset="0"/>
              </a:rPr>
              <a:t>continuously running the </a:t>
            </a:r>
            <a:r>
              <a:rPr lang="en-US" sz="2000" dirty="0" smtClean="0">
                <a:latin typeface="Times New Roman" pitchFamily="18" charset="0"/>
                <a:cs typeface="Times New Roman" pitchFamily="18" charset="0"/>
              </a:rPr>
              <a:t>software system.</a:t>
            </a:r>
          </a:p>
          <a:p>
            <a:pPr algn="just"/>
            <a:r>
              <a:rPr lang="en-US" sz="2000" i="1" u="sng" dirty="0">
                <a:latin typeface="Times New Roman" pitchFamily="18" charset="0"/>
                <a:cs typeface="Times New Roman" pitchFamily="18" charset="0"/>
              </a:rPr>
              <a:t>Software rejuvenation</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is a proactive </a:t>
            </a:r>
            <a:r>
              <a:rPr lang="en-US" sz="2000" dirty="0" smtClean="0">
                <a:latin typeface="Times New Roman" pitchFamily="18" charset="0"/>
                <a:cs typeface="Times New Roman" pitchFamily="18" charset="0"/>
              </a:rPr>
              <a:t>fault management </a:t>
            </a:r>
            <a:r>
              <a:rPr lang="en-US" sz="2000" dirty="0">
                <a:latin typeface="Times New Roman" pitchFamily="18" charset="0"/>
                <a:cs typeface="Times New Roman" pitchFamily="18" charset="0"/>
              </a:rPr>
              <a:t>technique aimed at cleaning up the system internal state to prevent </a:t>
            </a:r>
            <a:r>
              <a:rPr lang="en-US" sz="2000" dirty="0" smtClean="0">
                <a:latin typeface="Times New Roman" pitchFamily="18" charset="0"/>
                <a:cs typeface="Times New Roman" pitchFamily="18" charset="0"/>
              </a:rPr>
              <a:t>the occurrence </a:t>
            </a:r>
            <a:r>
              <a:rPr lang="en-US" sz="2000" dirty="0">
                <a:latin typeface="Times New Roman" pitchFamily="18" charset="0"/>
                <a:cs typeface="Times New Roman" pitchFamily="18" charset="0"/>
              </a:rPr>
              <a:t>of more severe crash in the future </a:t>
            </a:r>
            <a:endParaRPr lang="en-US" sz="2000" dirty="0" smtClean="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u="sng" dirty="0" smtClean="0">
              <a:latin typeface="Times New Roman" pitchFamily="18" charset="0"/>
              <a:cs typeface="Times New Roman" pitchFamily="18" charset="0"/>
            </a:endParaRPr>
          </a:p>
          <a:p>
            <a:pPr marL="0" indent="0" algn="just">
              <a:buNone/>
            </a:pPr>
            <a:r>
              <a:rPr lang="en-US" sz="1800" dirty="0"/>
              <a:t/>
            </a:r>
            <a:br>
              <a:rPr lang="en-US" sz="1800" dirty="0"/>
            </a:b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865226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15</a:t>
            </a:fld>
            <a:endParaRPr lang="am-ET"/>
          </a:p>
        </p:txBody>
      </p:sp>
      <p:sp>
        <p:nvSpPr>
          <p:cNvPr id="3" name="Content Placeholder 2"/>
          <p:cNvSpPr>
            <a:spLocks noGrp="1"/>
          </p:cNvSpPr>
          <p:nvPr>
            <p:ph idx="1"/>
          </p:nvPr>
        </p:nvSpPr>
        <p:spPr>
          <a:xfrm>
            <a:off x="164122" y="1043354"/>
            <a:ext cx="8979877" cy="5263661"/>
          </a:xfrm>
        </p:spPr>
        <p:txBody>
          <a:bodyPr/>
          <a:lstStyle/>
          <a:p>
            <a:pPr marL="457200" lvl="1" indent="0" algn="ctr">
              <a:buNone/>
            </a:pPr>
            <a:r>
              <a:rPr lang="en-US" b="1" i="1" u="sng" dirty="0" smtClean="0">
                <a:effectLst>
                  <a:outerShdw blurRad="38100" dist="38100" dir="2700000" algn="tl">
                    <a:srgbClr val="000000">
                      <a:alpha val="43137"/>
                    </a:srgbClr>
                  </a:outerShdw>
                </a:effectLst>
              </a:rPr>
              <a:t>Activity-Based Classification </a:t>
            </a:r>
            <a:r>
              <a:rPr lang="en-US" b="1" i="1" u="sng" dirty="0">
                <a:effectLst>
                  <a:outerShdw blurRad="38100" dist="38100" dir="2700000" algn="tl">
                    <a:srgbClr val="000000">
                      <a:alpha val="43137"/>
                    </a:srgbClr>
                  </a:outerShdw>
                </a:effectLst>
              </a:rPr>
              <a:t>of Software </a:t>
            </a:r>
            <a:r>
              <a:rPr lang="en-US" b="1" i="1" u="sng" dirty="0" smtClean="0">
                <a:effectLst>
                  <a:outerShdw blurRad="38100" dist="38100" dir="2700000" algn="tl">
                    <a:srgbClr val="000000">
                      <a:alpha val="43137"/>
                    </a:srgbClr>
                  </a:outerShdw>
                </a:effectLst>
              </a:rPr>
              <a:t>Maintenance</a:t>
            </a:r>
          </a:p>
          <a:p>
            <a:pPr>
              <a:buFont typeface="Wingdings" pitchFamily="2" charset="2"/>
              <a:buChar char="ü"/>
            </a:pPr>
            <a:r>
              <a:rPr lang="en-US" sz="2000" dirty="0" smtClean="0">
                <a:latin typeface="Times New Roman" pitchFamily="18" charset="0"/>
                <a:cs typeface="Times New Roman" pitchFamily="18" charset="0"/>
              </a:rPr>
              <a:t>In </a:t>
            </a:r>
            <a:r>
              <a:rPr lang="en-US" sz="2000" dirty="0" err="1" smtClean="0">
                <a:latin typeface="Times New Roman" pitchFamily="18" charset="0"/>
                <a:cs typeface="Times New Roman" pitchFamily="18" charset="0"/>
              </a:rPr>
              <a:t>Kitchenham</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et </a:t>
            </a:r>
            <a:r>
              <a:rPr lang="en-US" sz="2000" dirty="0">
                <a:latin typeface="Times New Roman" pitchFamily="18" charset="0"/>
                <a:cs typeface="Times New Roman" pitchFamily="18" charset="0"/>
              </a:rPr>
              <a:t>al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organize maintenance </a:t>
            </a:r>
            <a:r>
              <a:rPr lang="en-US" sz="2000" dirty="0" smtClean="0">
                <a:latin typeface="Times New Roman" pitchFamily="18" charset="0"/>
                <a:cs typeface="Times New Roman" pitchFamily="18" charset="0"/>
              </a:rPr>
              <a:t>modification </a:t>
            </a:r>
            <a:r>
              <a:rPr lang="en-US" sz="2000" dirty="0">
                <a:latin typeface="Times New Roman" pitchFamily="18" charset="0"/>
                <a:cs typeface="Times New Roman" pitchFamily="18" charset="0"/>
              </a:rPr>
              <a:t>activities based on the maintenance activity. </a:t>
            </a:r>
            <a:endParaRPr lang="en-US" sz="2000" dirty="0" smtClean="0">
              <a:latin typeface="Times New Roman" pitchFamily="18" charset="0"/>
              <a:cs typeface="Times New Roman" pitchFamily="18" charset="0"/>
            </a:endParaRPr>
          </a:p>
          <a:p>
            <a:pPr marL="514350" indent="-514350" algn="just">
              <a:buFont typeface="+mj-lt"/>
              <a:buAutoNum type="romanUcPeriod"/>
            </a:pPr>
            <a:r>
              <a:rPr lang="en-US" sz="2000" b="1" u="sng" dirty="0" smtClean="0">
                <a:cs typeface="Times New Roman" pitchFamily="18" charset="0"/>
              </a:rPr>
              <a:t>Corrections</a:t>
            </a:r>
            <a:endParaRPr lang="en-US" sz="2000" u="sng" dirty="0">
              <a:cs typeface="Times New Roman" pitchFamily="18" charset="0"/>
            </a:endParaRPr>
          </a:p>
          <a:p>
            <a:pPr marL="0" indent="0" algn="just">
              <a:buNone/>
            </a:pPr>
            <a:r>
              <a:rPr lang="en-US" sz="2000" dirty="0" smtClean="0">
                <a:latin typeface="Times New Roman" pitchFamily="18" charset="0"/>
                <a:cs typeface="Times New Roman" pitchFamily="18" charset="0"/>
              </a:rPr>
              <a:t>Activities are </a:t>
            </a:r>
            <a:r>
              <a:rPr lang="en-US" sz="2000" dirty="0">
                <a:latin typeface="Times New Roman" pitchFamily="18" charset="0"/>
                <a:cs typeface="Times New Roman" pitchFamily="18" charset="0"/>
              </a:rPr>
              <a:t>designed to </a:t>
            </a:r>
            <a:r>
              <a:rPr lang="en-US" sz="2000" dirty="0" smtClean="0">
                <a:latin typeface="Times New Roman" pitchFamily="18" charset="0"/>
                <a:cs typeface="Times New Roman" pitchFamily="18" charset="0"/>
              </a:rPr>
              <a:t>fix </a:t>
            </a:r>
            <a:r>
              <a:rPr lang="en-US" sz="2000" dirty="0">
                <a:latin typeface="Times New Roman" pitchFamily="18" charset="0"/>
                <a:cs typeface="Times New Roman" pitchFamily="18" charset="0"/>
              </a:rPr>
              <a:t>defects in the </a:t>
            </a:r>
            <a:r>
              <a:rPr lang="en-US" sz="2000" dirty="0" smtClean="0">
                <a:latin typeface="Times New Roman" pitchFamily="18" charset="0"/>
                <a:cs typeface="Times New Roman" pitchFamily="18" charset="0"/>
              </a:rPr>
              <a:t>system, where </a:t>
            </a:r>
            <a:r>
              <a:rPr lang="en-US" sz="2000" dirty="0">
                <a:latin typeface="Times New Roman" pitchFamily="18" charset="0"/>
                <a:cs typeface="Times New Roman" pitchFamily="18" charset="0"/>
              </a:rPr>
              <a:t>a defect is a discrepancy between the expected behavior and the </a:t>
            </a:r>
            <a:r>
              <a:rPr lang="en-US" sz="2000" dirty="0" smtClean="0">
                <a:latin typeface="Times New Roman" pitchFamily="18" charset="0"/>
                <a:cs typeface="Times New Roman" pitchFamily="18" charset="0"/>
              </a:rPr>
              <a:t>actual behavior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the system.</a:t>
            </a:r>
          </a:p>
          <a:p>
            <a:pPr marL="514350" indent="-514350" algn="just">
              <a:buFont typeface="+mj-lt"/>
              <a:buAutoNum type="romanUcPeriod" startAt="2"/>
            </a:pPr>
            <a:r>
              <a:rPr lang="en-US" sz="2000" b="1" u="sng" dirty="0" smtClean="0">
                <a:cs typeface="Times New Roman" pitchFamily="18" charset="0"/>
              </a:rPr>
              <a:t>Enhancements</a:t>
            </a:r>
            <a:endParaRPr lang="en-US" sz="2000" u="sng" dirty="0">
              <a:cs typeface="Times New Roman" pitchFamily="18" charset="0"/>
            </a:endParaRPr>
          </a:p>
          <a:p>
            <a:pPr marL="0" indent="0" algn="just">
              <a:buNone/>
            </a:pPr>
            <a:r>
              <a:rPr lang="en-US" sz="2000" dirty="0" smtClean="0">
                <a:latin typeface="Times New Roman" pitchFamily="18" charset="0"/>
                <a:cs typeface="Times New Roman" pitchFamily="18" charset="0"/>
              </a:rPr>
              <a:t>Activities are </a:t>
            </a:r>
            <a:r>
              <a:rPr lang="en-US" sz="2000" dirty="0">
                <a:latin typeface="Times New Roman" pitchFamily="18" charset="0"/>
                <a:cs typeface="Times New Roman" pitchFamily="18" charset="0"/>
              </a:rPr>
              <a:t>designed to effect changes to </a:t>
            </a:r>
            <a:r>
              <a:rPr lang="en-US" sz="2000" dirty="0" smtClean="0">
                <a:latin typeface="Times New Roman" pitchFamily="18" charset="0"/>
                <a:cs typeface="Times New Roman" pitchFamily="18" charset="0"/>
              </a:rPr>
              <a:t>the system</a:t>
            </a:r>
            <a:r>
              <a:rPr lang="en-US" sz="2000" dirty="0">
                <a:latin typeface="Times New Roman" pitchFamily="18" charset="0"/>
                <a:cs typeface="Times New Roman" pitchFamily="18" charset="0"/>
              </a:rPr>
              <a:t>. The changes to the system do not necessarily modify the behavior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system</a:t>
            </a:r>
            <a:r>
              <a:rPr lang="en-US" sz="2000" dirty="0" smtClean="0">
                <a:latin typeface="Times New Roman" pitchFamily="18" charset="0"/>
                <a:cs typeface="Times New Roman" pitchFamily="18" charset="0"/>
              </a:rPr>
              <a:t>.</a:t>
            </a:r>
          </a:p>
          <a:p>
            <a:pPr lvl="1" algn="just">
              <a:lnSpc>
                <a:spcPct val="100000"/>
              </a:lnSpc>
            </a:pPr>
            <a:r>
              <a:rPr lang="en-US" sz="1800" dirty="0" smtClean="0">
                <a:solidFill>
                  <a:srgbClr val="0070C0"/>
                </a:solidFill>
                <a:latin typeface="Times New Roman" pitchFamily="18" charset="0"/>
                <a:cs typeface="Times New Roman" pitchFamily="18" charset="0"/>
              </a:rPr>
              <a:t>enhancement </a:t>
            </a:r>
            <a:r>
              <a:rPr lang="en-US" sz="1800" dirty="0">
                <a:solidFill>
                  <a:srgbClr val="0070C0"/>
                </a:solidFill>
                <a:latin typeface="Times New Roman" pitchFamily="18" charset="0"/>
                <a:cs typeface="Times New Roman" pitchFamily="18" charset="0"/>
              </a:rPr>
              <a:t>activities that modify some of the existing requirements </a:t>
            </a:r>
            <a:r>
              <a:rPr lang="en-US" sz="1800" dirty="0" smtClean="0">
                <a:solidFill>
                  <a:srgbClr val="0070C0"/>
                </a:solidFill>
                <a:latin typeface="Times New Roman" pitchFamily="18" charset="0"/>
                <a:cs typeface="Times New Roman" pitchFamily="18" charset="0"/>
              </a:rPr>
              <a:t>implemented</a:t>
            </a:r>
          </a:p>
          <a:p>
            <a:pPr lvl="1" algn="just">
              <a:lnSpc>
                <a:spcPct val="100000"/>
              </a:lnSpc>
            </a:pPr>
            <a:r>
              <a:rPr lang="en-US" sz="1800" dirty="0" smtClean="0">
                <a:solidFill>
                  <a:srgbClr val="0070C0"/>
                </a:solidFill>
                <a:latin typeface="Times New Roman" pitchFamily="18" charset="0"/>
                <a:cs typeface="Times New Roman" pitchFamily="18" charset="0"/>
              </a:rPr>
              <a:t>enhancement </a:t>
            </a:r>
            <a:r>
              <a:rPr lang="en-US" sz="1800" dirty="0">
                <a:solidFill>
                  <a:srgbClr val="0070C0"/>
                </a:solidFill>
                <a:latin typeface="Times New Roman" pitchFamily="18" charset="0"/>
                <a:cs typeface="Times New Roman" pitchFamily="18" charset="0"/>
              </a:rPr>
              <a:t>activities that add new system </a:t>
            </a:r>
            <a:r>
              <a:rPr lang="en-US" sz="1800" dirty="0" smtClean="0">
                <a:solidFill>
                  <a:srgbClr val="0070C0"/>
                </a:solidFill>
                <a:latin typeface="Times New Roman" pitchFamily="18" charset="0"/>
                <a:cs typeface="Times New Roman" pitchFamily="18" charset="0"/>
              </a:rPr>
              <a:t>requirements</a:t>
            </a:r>
            <a:endParaRPr lang="en-US" sz="1800" dirty="0">
              <a:solidFill>
                <a:srgbClr val="0070C0"/>
              </a:solidFill>
              <a:latin typeface="Times New Roman" pitchFamily="18" charset="0"/>
              <a:cs typeface="Times New Roman" pitchFamily="18" charset="0"/>
            </a:endParaRPr>
          </a:p>
          <a:p>
            <a:pPr lvl="1" algn="just">
              <a:lnSpc>
                <a:spcPct val="100000"/>
              </a:lnSpc>
            </a:pPr>
            <a:r>
              <a:rPr lang="en-US" sz="1800" dirty="0" smtClean="0">
                <a:solidFill>
                  <a:srgbClr val="0070C0"/>
                </a:solidFill>
                <a:latin typeface="Times New Roman" pitchFamily="18" charset="0"/>
                <a:cs typeface="Times New Roman" pitchFamily="18" charset="0"/>
              </a:rPr>
              <a:t>enhancement </a:t>
            </a:r>
            <a:r>
              <a:rPr lang="en-US" sz="1800" dirty="0">
                <a:solidFill>
                  <a:srgbClr val="0070C0"/>
                </a:solidFill>
                <a:latin typeface="Times New Roman" pitchFamily="18" charset="0"/>
                <a:cs typeface="Times New Roman" pitchFamily="18" charset="0"/>
              </a:rPr>
              <a:t>activities that modify the implementation without changing </a:t>
            </a:r>
            <a:r>
              <a:rPr lang="en-US" sz="1800" dirty="0" smtClean="0">
                <a:solidFill>
                  <a:srgbClr val="0070C0"/>
                </a:solidFill>
                <a:latin typeface="Times New Roman" pitchFamily="18" charset="0"/>
                <a:cs typeface="Times New Roman" pitchFamily="18" charset="0"/>
              </a:rPr>
              <a:t>the requirements </a:t>
            </a:r>
            <a:r>
              <a:rPr lang="en-US" sz="1800" dirty="0">
                <a:solidFill>
                  <a:srgbClr val="0070C0"/>
                </a:solidFill>
                <a:latin typeface="Times New Roman" pitchFamily="18" charset="0"/>
                <a:cs typeface="Times New Roman" pitchFamily="18" charset="0"/>
              </a:rPr>
              <a:t>implemented by the system</a:t>
            </a:r>
            <a:r>
              <a:rPr lang="en-US" sz="1800" dirty="0" smtClean="0">
                <a:solidFill>
                  <a:srgbClr val="0070C0"/>
                </a:solidFill>
                <a:latin typeface="Times New Roman" pitchFamily="18" charset="0"/>
                <a:cs typeface="Times New Roman" pitchFamily="18" charset="0"/>
              </a:rPr>
              <a:t>.</a:t>
            </a:r>
          </a:p>
          <a:p>
            <a:pPr marL="0" indent="0" algn="just">
              <a:buNone/>
            </a:pPr>
            <a:r>
              <a:rPr lang="en-US" sz="2000" dirty="0" smtClean="0"/>
              <a:t> </a:t>
            </a:r>
            <a:r>
              <a:rPr lang="en-US" sz="2000" dirty="0"/>
              <a:t/>
            </a:r>
            <a:br>
              <a:rPr lang="en-US" sz="2000" dirty="0"/>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b="1" u="sng"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96294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of 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16</a:t>
            </a:fld>
            <a:endParaRPr lang="am-ET"/>
          </a:p>
        </p:txBody>
      </p:sp>
      <p:sp>
        <p:nvSpPr>
          <p:cNvPr id="3" name="Content Placeholder 2"/>
          <p:cNvSpPr>
            <a:spLocks noGrp="1"/>
          </p:cNvSpPr>
          <p:nvPr>
            <p:ph idx="1"/>
          </p:nvPr>
        </p:nvSpPr>
        <p:spPr>
          <a:xfrm>
            <a:off x="164122" y="1043354"/>
            <a:ext cx="8979877" cy="5263661"/>
          </a:xfrm>
        </p:spPr>
        <p:txBody>
          <a:bodyPr/>
          <a:lstStyle/>
          <a:p>
            <a:pPr marL="457200" lvl="1" indent="0" algn="ctr">
              <a:buNone/>
            </a:pPr>
            <a:r>
              <a:rPr lang="en-US" b="1" i="1" u="sng" dirty="0" smtClean="0">
                <a:effectLst>
                  <a:outerShdw blurRad="38100" dist="38100" dir="2700000" algn="tl">
                    <a:srgbClr val="000000">
                      <a:alpha val="43137"/>
                    </a:srgbClr>
                  </a:outerShdw>
                </a:effectLst>
              </a:rPr>
              <a:t>Evidence-Based Classification </a:t>
            </a:r>
            <a:r>
              <a:rPr lang="en-US" b="1" i="1" u="sng" dirty="0">
                <a:effectLst>
                  <a:outerShdw blurRad="38100" dist="38100" dir="2700000" algn="tl">
                    <a:srgbClr val="000000">
                      <a:alpha val="43137"/>
                    </a:srgbClr>
                  </a:outerShdw>
                </a:effectLst>
              </a:rPr>
              <a:t>of Software Maintenance</a:t>
            </a:r>
            <a:r>
              <a:rPr lang="en-US" i="1" u="sng" dirty="0">
                <a:effectLst>
                  <a:outerShdw blurRad="38100" dist="38100" dir="2700000" algn="tl">
                    <a:srgbClr val="000000">
                      <a:alpha val="43137"/>
                    </a:srgbClr>
                  </a:outerShdw>
                </a:effectLst>
              </a:rPr>
              <a:t> </a:t>
            </a:r>
            <a:endParaRPr lang="en-US" b="1" i="1" u="sng" dirty="0">
              <a:solidFill>
                <a:srgbClr val="FF0000"/>
              </a:solidFill>
              <a:effectLst>
                <a:outerShdw blurRad="38100" dist="38100" dir="2700000" algn="tl">
                  <a:srgbClr val="000000">
                    <a:alpha val="43137"/>
                  </a:srgbClr>
                </a:outerShdw>
              </a:effectLst>
              <a:cs typeface="Times New Roman" pitchFamily="18" charset="0"/>
            </a:endParaRPr>
          </a:p>
          <a:p>
            <a:pPr marL="0" indent="0">
              <a:buNone/>
            </a:pPr>
            <a:r>
              <a:rPr lang="en-US" sz="2000" dirty="0" smtClean="0">
                <a:latin typeface="Times New Roman" pitchFamily="18" charset="0"/>
                <a:cs typeface="Times New Roman" pitchFamily="18" charset="0"/>
              </a:rPr>
              <a:t> The </a:t>
            </a:r>
            <a:r>
              <a:rPr lang="en-US" sz="2000" dirty="0">
                <a:latin typeface="Times New Roman" pitchFamily="18" charset="0"/>
                <a:cs typeface="Times New Roman" pitchFamily="18" charset="0"/>
              </a:rPr>
              <a:t>intention-based </a:t>
            </a:r>
            <a:r>
              <a:rPr lang="en-US" sz="2000" dirty="0" smtClean="0">
                <a:latin typeface="Times New Roman" pitchFamily="18" charset="0"/>
                <a:cs typeface="Times New Roman" pitchFamily="18" charset="0"/>
              </a:rPr>
              <a:t>classification </a:t>
            </a:r>
            <a:r>
              <a:rPr lang="en-US" sz="2000" dirty="0">
                <a:latin typeface="Times New Roman" pitchFamily="18" charset="0"/>
                <a:cs typeface="Times New Roman" pitchFamily="18" charset="0"/>
              </a:rPr>
              <a:t>of maintenance activities was further </a:t>
            </a:r>
            <a:r>
              <a:rPr lang="en-US" sz="2000" dirty="0" smtClean="0">
                <a:latin typeface="Times New Roman" pitchFamily="18" charset="0"/>
                <a:cs typeface="Times New Roman" pitchFamily="18" charset="0"/>
              </a:rPr>
              <a:t>refined by Chapin </a:t>
            </a:r>
            <a:r>
              <a:rPr lang="en-US" sz="2000" dirty="0">
                <a:latin typeface="Times New Roman" pitchFamily="18" charset="0"/>
                <a:cs typeface="Times New Roman" pitchFamily="18" charset="0"/>
              </a:rPr>
              <a:t>et al.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5723" y="1794730"/>
            <a:ext cx="7104183"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4259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17</a:t>
            </a:fld>
            <a:endParaRPr lang="am-ET"/>
          </a:p>
        </p:txBody>
      </p:sp>
      <p:sp>
        <p:nvSpPr>
          <p:cNvPr id="3" name="Content Placeholder 2"/>
          <p:cNvSpPr>
            <a:spLocks noGrp="1"/>
          </p:cNvSpPr>
          <p:nvPr>
            <p:ph idx="1"/>
          </p:nvPr>
        </p:nvSpPr>
        <p:spPr>
          <a:xfrm>
            <a:off x="164122" y="1043354"/>
            <a:ext cx="8979877" cy="5263661"/>
          </a:xfrm>
        </p:spPr>
        <p:txBody>
          <a:bodyPr/>
          <a:lstStyle/>
          <a:p>
            <a:pPr marL="0" indent="0">
              <a:buNone/>
            </a:pPr>
            <a:r>
              <a:rPr lang="en-US" sz="2400" b="1" i="1" u="sng" dirty="0" smtClean="0">
                <a:effectLst>
                  <a:outerShdw blurRad="38100" dist="38100" dir="2700000" algn="tl">
                    <a:srgbClr val="000000">
                      <a:alpha val="43137"/>
                    </a:srgbClr>
                  </a:outerShdw>
                </a:effectLst>
              </a:rPr>
              <a:t>Evidence-Based…</a:t>
            </a:r>
            <a:endParaRPr lang="en-US" sz="2400" b="1" i="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 y="1904267"/>
            <a:ext cx="7460097" cy="436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72" y="1389917"/>
            <a:ext cx="712012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6010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48F6A425-694A-432E-81F6-9C877051C7E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a:t>
            </a:r>
            <a:r>
              <a:rPr lang="en-US" sz="28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a:t>
            </a:r>
            <a:endParaRPr lang="am-ET" sz="28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18</a:t>
            </a:fld>
            <a:endParaRPr lang="am-ET"/>
          </a:p>
        </p:txBody>
      </p:sp>
      <p:sp>
        <p:nvSpPr>
          <p:cNvPr id="3" name="Content Placeholder 2"/>
          <p:cNvSpPr>
            <a:spLocks noGrp="1"/>
          </p:cNvSpPr>
          <p:nvPr>
            <p:ph idx="1"/>
          </p:nvPr>
        </p:nvSpPr>
        <p:spPr>
          <a:xfrm>
            <a:off x="164122" y="1043354"/>
            <a:ext cx="8979877" cy="5263661"/>
          </a:xfrm>
        </p:spPr>
        <p:txBody>
          <a:bodyPr/>
          <a:lstStyle/>
          <a:p>
            <a:pPr marL="0" indent="0">
              <a:buNone/>
            </a:pPr>
            <a:r>
              <a:rPr lang="en-US" sz="2400" b="1" i="1" u="sng" dirty="0" smtClean="0">
                <a:effectLst>
                  <a:outerShdw blurRad="38100" dist="38100" dir="2700000" algn="tl">
                    <a:srgbClr val="000000">
                      <a:alpha val="43137"/>
                    </a:srgbClr>
                  </a:outerShdw>
                </a:effectLst>
              </a:rPr>
              <a:t>Evidence-Based…</a:t>
            </a:r>
            <a:endParaRPr lang="en-US" sz="2400" b="1" i="1" u="sng"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b="1" u="sng"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 y="1606063"/>
            <a:ext cx="740148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897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4593" y="1005841"/>
            <a:ext cx="8979408" cy="5102352"/>
          </a:xfrm>
          <a:ln>
            <a:solidFill>
              <a:schemeClr val="accent1"/>
            </a:solidFill>
          </a:ln>
        </p:spPr>
        <p:txBody>
          <a:bodyPr>
            <a:normAutofit/>
          </a:bodyPr>
          <a:lstStyle/>
          <a:p>
            <a:pPr algn="just">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New components are developed by combining </a:t>
            </a:r>
            <a:r>
              <a:rPr lang="en-US" sz="2000" dirty="0">
                <a:solidFill>
                  <a:srgbClr val="FF0000"/>
                </a:solidFill>
                <a:latin typeface="Times New Roman" panose="02020603050405020304" pitchFamily="18" charset="0"/>
                <a:cs typeface="Times New Roman" panose="02020603050405020304" pitchFamily="18" charset="0"/>
              </a:rPr>
              <a:t>commercial off-the-shelf </a:t>
            </a:r>
            <a:r>
              <a:rPr lang="en-US" sz="2000" dirty="0">
                <a:latin typeface="Times New Roman" panose="02020603050405020304" pitchFamily="18" charset="0"/>
                <a:cs typeface="Times New Roman" panose="02020603050405020304" pitchFamily="18" charset="0"/>
              </a:rPr>
              <a:t>(COTS) components, </a:t>
            </a:r>
            <a:r>
              <a:rPr lang="en-US" sz="2000" dirty="0">
                <a:solidFill>
                  <a:srgbClr val="FF0000"/>
                </a:solidFill>
                <a:latin typeface="Times New Roman" panose="02020603050405020304" pitchFamily="18" charset="0"/>
                <a:cs typeface="Times New Roman" panose="02020603050405020304" pitchFamily="18" charset="0"/>
              </a:rPr>
              <a:t>custom-built (in-house) </a:t>
            </a:r>
            <a:r>
              <a:rPr lang="en-US" sz="2000" dirty="0">
                <a:latin typeface="Times New Roman" panose="02020603050405020304" pitchFamily="18" charset="0"/>
                <a:cs typeface="Times New Roman" panose="02020603050405020304" pitchFamily="18" charset="0"/>
              </a:rPr>
              <a:t>components, and </a:t>
            </a:r>
            <a:r>
              <a:rPr lang="en-US" sz="2000" dirty="0">
                <a:solidFill>
                  <a:srgbClr val="FF0000"/>
                </a:solidFill>
                <a:latin typeface="Times New Roman" panose="02020603050405020304" pitchFamily="18" charset="0"/>
                <a:cs typeface="Times New Roman" panose="02020603050405020304" pitchFamily="18" charset="0"/>
              </a:rPr>
              <a:t>open source software </a:t>
            </a:r>
            <a:r>
              <a:rPr lang="en-US" sz="2000" dirty="0">
                <a:latin typeface="Times New Roman" panose="02020603050405020304" pitchFamily="18" charset="0"/>
                <a:cs typeface="Times New Roman" panose="02020603050405020304" pitchFamily="18" charset="0"/>
              </a:rPr>
              <a:t>components.</a:t>
            </a:r>
            <a:endParaRPr lang="en-US" altLang="am-ET" sz="2000"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The major differences between component-based software systems (CBS) and  custom-built software systems:</a:t>
            </a: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Skills of system maintenance teams: </a:t>
            </a:r>
            <a:r>
              <a:rPr lang="en-US" sz="2000" dirty="0">
                <a:latin typeface="Times New Roman" panose="02020603050405020304" pitchFamily="18" charset="0"/>
                <a:cs typeface="Times New Roman" panose="02020603050405020304" pitchFamily="18" charset="0"/>
              </a:rPr>
              <a:t>Maintenance of CBS requires specialized skills to monitor and integrate COTS products.</a:t>
            </a:r>
            <a:endParaRPr lang="en-US" altLang="am-ET" sz="20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Infrastructure and organization: </a:t>
            </a:r>
            <a:r>
              <a:rPr lang="en-US" sz="2000" dirty="0">
                <a:latin typeface="Times New Roman" panose="02020603050405020304" pitchFamily="18" charset="0"/>
                <a:cs typeface="Times New Roman" panose="02020603050405020304" pitchFamily="18" charset="0"/>
              </a:rPr>
              <a:t>Running a support group for in-house products is necessary to manage a large product.</a:t>
            </a:r>
            <a:endParaRPr lang="en-US" sz="20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COTS maintenance cost: </a:t>
            </a:r>
            <a:r>
              <a:rPr lang="en-US" sz="2000" dirty="0">
                <a:latin typeface="Times New Roman" panose="02020603050405020304" pitchFamily="18" charset="0"/>
                <a:cs typeface="Times New Roman" panose="02020603050405020304" pitchFamily="18" charset="0"/>
              </a:rPr>
              <a:t>This cost includes the costs of purchasing components, licensing components, upgrading components, and training maintenance personnel.</a:t>
            </a:r>
            <a:endParaRPr lang="en-US" sz="20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Larger user community: </a:t>
            </a:r>
            <a:r>
              <a:rPr lang="en-US" sz="2000" dirty="0">
                <a:latin typeface="Times New Roman" panose="02020603050405020304" pitchFamily="18" charset="0"/>
                <a:cs typeface="Times New Roman" panose="02020603050405020304" pitchFamily="18" charset="0"/>
              </a:rPr>
              <a:t>COTS users are part of a broad community of users, and the community of users can be considered as a resource, which is a positive factor.</a:t>
            </a:r>
            <a:endParaRPr lang="en-US" altLang="am-ET" sz="2000" i="1"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0FCBB7B8-2D25-457E-8640-1E748CFB7870}"/>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Maintenance: COTS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19</a:t>
            </a:fld>
            <a:endParaRPr lang="am-ET"/>
          </a:p>
        </p:txBody>
      </p:sp>
    </p:spTree>
    <p:extLst>
      <p:ext uri="{BB962C8B-B14F-4D97-AF65-F5344CB8AC3E}">
        <p14:creationId xmlns:p14="http://schemas.microsoft.com/office/powerpoint/2010/main" val="1362465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concept of </a:t>
            </a:r>
            <a:r>
              <a:rPr lang="en-US" sz="2400" b="1" i="1" dirty="0">
                <a:solidFill>
                  <a:srgbClr val="FF0000"/>
                </a:solidFill>
                <a:latin typeface="Times New Roman" panose="02020603050405020304" pitchFamily="18" charset="0"/>
                <a:cs typeface="Times New Roman" panose="02020603050405020304" pitchFamily="18" charset="0"/>
              </a:rPr>
              <a:t>software maintenance </a:t>
            </a:r>
            <a:r>
              <a:rPr lang="en-US" sz="2400" dirty="0">
                <a:latin typeface="Times New Roman" panose="02020603050405020304" pitchFamily="18" charset="0"/>
                <a:cs typeface="Times New Roman" panose="02020603050405020304" pitchFamily="18" charset="0"/>
              </a:rPr>
              <a:t>means preventing software from failing to deliver the intended functionalities by means of bug fixing.</a:t>
            </a:r>
          </a:p>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concept of </a:t>
            </a:r>
            <a:r>
              <a:rPr lang="en-US" sz="2400" b="1" i="1" dirty="0">
                <a:solidFill>
                  <a:srgbClr val="FF0000"/>
                </a:solidFill>
                <a:latin typeface="Times New Roman" panose="02020603050405020304" pitchFamily="18" charset="0"/>
                <a:cs typeface="Times New Roman" panose="02020603050405020304" pitchFamily="18" charset="0"/>
              </a:rPr>
              <a:t>software evolution </a:t>
            </a:r>
            <a:r>
              <a:rPr lang="en-US" sz="2400" dirty="0">
                <a:latin typeface="Times New Roman" panose="02020603050405020304" pitchFamily="18" charset="0"/>
                <a:cs typeface="Times New Roman" panose="02020603050405020304" pitchFamily="18" charset="0"/>
              </a:rPr>
              <a:t>means a continual change from a lesser, simpler, or worse state to a higher or better state.</a:t>
            </a:r>
          </a:p>
          <a:p>
            <a:pPr algn="just">
              <a:lnSpc>
                <a:spcPct val="1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Bennett and Xu made further distinctions between the two as follows:</a:t>
            </a:r>
          </a:p>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All support activities carried out </a:t>
            </a:r>
            <a:r>
              <a:rPr lang="en-US" sz="2400" i="1" dirty="0">
                <a:latin typeface="Times New Roman" panose="02020603050405020304" pitchFamily="18" charset="0"/>
                <a:cs typeface="Times New Roman" panose="02020603050405020304" pitchFamily="18" charset="0"/>
              </a:rPr>
              <a:t>after </a:t>
            </a:r>
            <a:r>
              <a:rPr lang="en-US" sz="2400" dirty="0">
                <a:latin typeface="Times New Roman" panose="02020603050405020304" pitchFamily="18" charset="0"/>
                <a:cs typeface="Times New Roman" panose="02020603050405020304" pitchFamily="18" charset="0"/>
              </a:rPr>
              <a:t>delivery of software are put under the category of </a:t>
            </a:r>
            <a:r>
              <a:rPr lang="en-US" sz="2400" i="1" dirty="0">
                <a:latin typeface="Times New Roman" panose="02020603050405020304" pitchFamily="18" charset="0"/>
                <a:cs typeface="Times New Roman" panose="02020603050405020304" pitchFamily="18" charset="0"/>
              </a:rPr>
              <a:t>maintenance</a:t>
            </a:r>
            <a:r>
              <a:rPr lang="en-US" sz="2400" dirty="0">
                <a:latin typeface="Times New Roman" panose="02020603050405020304" pitchFamily="18" charset="0"/>
                <a:cs typeface="Times New Roman" panose="02020603050405020304" pitchFamily="18" charset="0"/>
              </a:rPr>
              <a:t>.</a:t>
            </a:r>
          </a:p>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 All activities carried out to effect changes in requirements are put under the category of </a:t>
            </a:r>
            <a:r>
              <a:rPr lang="en-US" sz="2400" i="1" dirty="0">
                <a:latin typeface="Times New Roman" panose="02020603050405020304" pitchFamily="18" charset="0"/>
                <a:cs typeface="Times New Roman" panose="02020603050405020304" pitchFamily="18" charset="0"/>
              </a:rPr>
              <a:t>evolution</a:t>
            </a:r>
            <a:r>
              <a:rPr lang="en-US" sz="2400" dirty="0">
                <a:latin typeface="Times New Roman" panose="02020603050405020304" pitchFamily="18" charset="0"/>
                <a:cs typeface="Times New Roman" panose="02020603050405020304" pitchFamily="18" charset="0"/>
              </a:rPr>
              <a:t>. </a:t>
            </a:r>
            <a:endParaRPr lang="am-ET" sz="2400" dirty="0">
              <a:cs typeface="Times New Roman" panose="02020603050405020304" pitchFamily="18" charset="0"/>
            </a:endParaRPr>
          </a:p>
          <a:p>
            <a:pPr marL="0" indent="0">
              <a:buNone/>
            </a:pPr>
            <a:endParaRPr lang="am-ET" dirty="0"/>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2</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and Maintenance Concepts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1748128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4570" cy="5074920"/>
          </a:xfrm>
          <a:ln>
            <a:solidFill>
              <a:schemeClr val="accent1"/>
            </a:solidFill>
          </a:ln>
        </p:spPr>
        <p:txBody>
          <a:bodyPr>
            <a:noAutofit/>
          </a:bodyPr>
          <a:lstStyle/>
          <a:p>
            <a:pPr marL="0" indent="0">
              <a:lnSpc>
                <a:spcPct val="100000"/>
              </a:lnSpc>
              <a:buNone/>
            </a:pPr>
            <a:endParaRPr lang="en-US" altLang="am-ET" sz="15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Modernization: </a:t>
            </a:r>
            <a:r>
              <a:rPr lang="en-US" sz="2000" dirty="0">
                <a:latin typeface="Times New Roman" panose="02020603050405020304" pitchFamily="18" charset="0"/>
                <a:cs typeface="Times New Roman" panose="02020603050405020304" pitchFamily="18" charset="0"/>
              </a:rPr>
              <a:t>vendors of COTS components keep pace with changing technology and continually update the components. As a result, the system does not become obsolete.</a:t>
            </a:r>
            <a:endParaRPr lang="en-US" altLang="am-ET" sz="15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Split maintenance function: </a:t>
            </a:r>
            <a:r>
              <a:rPr lang="en-US" sz="2000" dirty="0">
                <a:latin typeface="Times New Roman" panose="02020603050405020304" pitchFamily="18" charset="0"/>
                <a:cs typeface="Times New Roman" panose="02020603050405020304" pitchFamily="18" charset="0"/>
              </a:rPr>
              <a:t>A COTS product is maintained by its vendor,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whereas the overall system that uses the COTS product is maintained by the system’s host organization. As a result, multiple, independent maintenance teams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exist. The advantage of COTS-based development is that the system maintainers receive additional support from the COTS vendors.</a:t>
            </a:r>
            <a:endParaRPr lang="en-US" altLang="am-ET" sz="1500" i="1" dirty="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altLang="am-ET" sz="2000" i="1" dirty="0">
                <a:solidFill>
                  <a:srgbClr val="FF0000"/>
                </a:solidFill>
                <a:latin typeface="Times New Roman" panose="02020603050405020304" pitchFamily="18" charset="0"/>
                <a:cs typeface="Times New Roman" panose="02020603050405020304" pitchFamily="18" charset="0"/>
              </a:rPr>
              <a:t>More complex planning: </a:t>
            </a:r>
            <a:r>
              <a:rPr lang="en-US" sz="2000" dirty="0">
                <a:latin typeface="Times New Roman" panose="02020603050405020304" pitchFamily="18" charset="0"/>
                <a:cs typeface="Times New Roman" panose="02020603050405020304" pitchFamily="18" charset="0"/>
              </a:rPr>
              <a:t>If a system depends upon multiple technologies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COTS products, the unpredictability and risk of change become high,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planning becomes complicated because coordination among a large number of</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vendors is more difficult.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altLang="am-ET" sz="2000" i="1" dirty="0">
              <a:solidFill>
                <a:srgbClr val="FF0000"/>
              </a:solidFill>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p>
          <a:p>
            <a:pPr marL="0" indent="0">
              <a:buNone/>
            </a:pPr>
            <a:r>
              <a:rPr lang="en-US" sz="1800" b="1" dirty="0">
                <a:latin typeface="Algerian" panose="04020705040A02060702" pitchFamily="82" charset="0"/>
              </a:rPr>
              <a:t> </a:t>
            </a:r>
            <a:endParaRPr lang="am-ET" sz="1800" dirty="0"/>
          </a:p>
        </p:txBody>
      </p:sp>
      <p:sp>
        <p:nvSpPr>
          <p:cNvPr id="6" name="Rectangle 5">
            <a:extLst>
              <a:ext uri="{FF2B5EF4-FFF2-40B4-BE49-F238E27FC236}">
                <a16:creationId xmlns="" xmlns:a16="http://schemas.microsoft.com/office/drawing/2014/main" id="{AD6D7696-05C2-4C94-94FC-705D4C9B890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Maintenance : COTS…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20</a:t>
            </a:fld>
            <a:endParaRPr lang="am-ET"/>
          </a:p>
        </p:txBody>
      </p:sp>
    </p:spTree>
    <p:extLst>
      <p:ext uri="{BB962C8B-B14F-4D97-AF65-F5344CB8AC3E}">
        <p14:creationId xmlns:p14="http://schemas.microsoft.com/office/powerpoint/2010/main" val="125178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48072"/>
          </a:xfrm>
          <a:ln>
            <a:solidFill>
              <a:schemeClr val="accent1"/>
            </a:solidFill>
          </a:ln>
        </p:spPr>
        <p:txBody>
          <a:bodyPr>
            <a:normAutofit/>
          </a:bodyPr>
          <a:lstStyle/>
          <a:p>
            <a:pPr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Software maintenance should have its own software maintenance life cycle (SMLC) model.</a:t>
            </a:r>
          </a:p>
          <a:p>
            <a:pPr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A number of SMLC models with some variations are available in literature. Three common features of the SMLC models found in the literature are:</a:t>
            </a:r>
          </a:p>
          <a:p>
            <a:pPr lvl="1">
              <a:lnSpc>
                <a:spcPct val="100000"/>
              </a:lnSpc>
              <a:buFont typeface="Times New Roman" pitchFamily="18" charset="0"/>
              <a:buChar char="⁃"/>
            </a:pPr>
            <a:r>
              <a:rPr lang="en-US" sz="2000" b="1" dirty="0">
                <a:latin typeface="Times New Roman" panose="02020603050405020304" pitchFamily="18" charset="0"/>
                <a:cs typeface="Times New Roman" panose="02020603050405020304" pitchFamily="18" charset="0"/>
              </a:rPr>
              <a:t>Understanding the </a:t>
            </a:r>
            <a:r>
              <a:rPr lang="en-US" sz="2000" b="1" dirty="0" smtClean="0">
                <a:latin typeface="Times New Roman" panose="02020603050405020304" pitchFamily="18" charset="0"/>
                <a:cs typeface="Times New Roman" panose="02020603050405020304" pitchFamily="18" charset="0"/>
              </a:rPr>
              <a:t>code</a:t>
            </a:r>
            <a:endParaRPr lang="en-US" sz="2000" b="1" dirty="0">
              <a:latin typeface="Times New Roman" panose="02020603050405020304" pitchFamily="18" charset="0"/>
              <a:cs typeface="Times New Roman" panose="02020603050405020304" pitchFamily="18" charset="0"/>
            </a:endParaRPr>
          </a:p>
          <a:p>
            <a:pPr lvl="1">
              <a:lnSpc>
                <a:spcPct val="100000"/>
              </a:lnSpc>
              <a:buFont typeface="Times New Roman" pitchFamily="18" charset="0"/>
              <a:buChar char="⁃"/>
            </a:pPr>
            <a:r>
              <a:rPr lang="en-US" sz="2000" b="1" dirty="0">
                <a:latin typeface="Times New Roman" panose="02020603050405020304" pitchFamily="18" charset="0"/>
                <a:cs typeface="Times New Roman" panose="02020603050405020304" pitchFamily="18" charset="0"/>
              </a:rPr>
              <a:t> Modifying the </a:t>
            </a:r>
            <a:r>
              <a:rPr lang="en-US" sz="2000" b="1" dirty="0" smtClean="0">
                <a:latin typeface="Times New Roman" panose="02020603050405020304" pitchFamily="18" charset="0"/>
                <a:cs typeface="Times New Roman" panose="02020603050405020304" pitchFamily="18" charset="0"/>
              </a:rPr>
              <a:t>code</a:t>
            </a:r>
            <a:endParaRPr lang="en-US" sz="2000" b="1" dirty="0">
              <a:latin typeface="Times New Roman" panose="02020603050405020304" pitchFamily="18" charset="0"/>
              <a:cs typeface="Times New Roman" panose="02020603050405020304" pitchFamily="18" charset="0"/>
            </a:endParaRPr>
          </a:p>
          <a:p>
            <a:pPr lvl="1">
              <a:lnSpc>
                <a:spcPct val="100000"/>
              </a:lnSpc>
              <a:buFont typeface="Times New Roman" pitchFamily="18" charset="0"/>
              <a:buChar char="⁃"/>
            </a:pPr>
            <a:r>
              <a:rPr lang="en-US" sz="2000" b="1" dirty="0">
                <a:latin typeface="Times New Roman" panose="02020603050405020304" pitchFamily="18" charset="0"/>
                <a:cs typeface="Times New Roman" panose="02020603050405020304" pitchFamily="18" charset="0"/>
              </a:rPr>
              <a:t> Revalidating the </a:t>
            </a:r>
            <a:r>
              <a:rPr lang="en-US" sz="2000" b="1" dirty="0" smtClean="0">
                <a:latin typeface="Times New Roman" panose="02020603050405020304" pitchFamily="18" charset="0"/>
                <a:cs typeface="Times New Roman" panose="02020603050405020304" pitchFamily="18" charset="0"/>
              </a:rPr>
              <a:t>code</a:t>
            </a:r>
            <a:endParaRPr lang="en-US" sz="2000" b="1" dirty="0">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r>
              <a:rPr lang="en-US" sz="1800" dirty="0" smtClean="0">
                <a:latin typeface="Times New Roman" panose="02020603050405020304" pitchFamily="18" charset="0"/>
                <a:cs typeface="Times New Roman" panose="02020603050405020304" pitchFamily="18" charset="0"/>
              </a:rPr>
              <a:t>There are three main software maintenance and evolution </a:t>
            </a:r>
            <a:r>
              <a:rPr lang="en-US" sz="1800" dirty="0">
                <a:latin typeface="Times New Roman" panose="02020603050405020304" pitchFamily="18" charset="0"/>
                <a:cs typeface="Times New Roman" panose="02020603050405020304" pitchFamily="18" charset="0"/>
              </a:rPr>
              <a:t>models </a:t>
            </a:r>
            <a:r>
              <a:rPr lang="en-US" sz="1800" dirty="0" smtClean="0">
                <a:latin typeface="Times New Roman" panose="02020603050405020304" pitchFamily="18" charset="0"/>
                <a:cs typeface="Times New Roman" panose="02020603050405020304" pitchFamily="18" charset="0"/>
              </a:rPr>
              <a:t>view</a:t>
            </a:r>
            <a:endParaRPr lang="en-US" sz="1800" dirty="0">
              <a:latin typeface="Times New Roman" panose="02020603050405020304" pitchFamily="18" charset="0"/>
              <a:cs typeface="Times New Roman" panose="02020603050405020304" pitchFamily="18" charset="0"/>
            </a:endParaRPr>
          </a:p>
          <a:p>
            <a:pPr lvl="1" algn="just">
              <a:lnSpc>
                <a:spcPct val="100000"/>
              </a:lnSpc>
              <a:buFont typeface="Times New Roman" pitchFamily="18" charset="0"/>
              <a:buChar char="⁃"/>
            </a:pPr>
            <a:r>
              <a:rPr lang="en-US" sz="2000" b="1" dirty="0">
                <a:latin typeface="Times New Roman" pitchFamily="18" charset="0"/>
                <a:cs typeface="Times New Roman" pitchFamily="18" charset="0"/>
              </a:rPr>
              <a:t>Reuse-oriented </a:t>
            </a:r>
            <a:r>
              <a:rPr lang="en-US" sz="2000" b="1" dirty="0" smtClean="0">
                <a:latin typeface="Times New Roman" pitchFamily="18" charset="0"/>
                <a:cs typeface="Times New Roman" pitchFamily="18" charset="0"/>
              </a:rPr>
              <a:t>Model</a:t>
            </a:r>
            <a:endParaRPr lang="en-US" sz="2000" dirty="0">
              <a:latin typeface="Times New Roman" panose="02020603050405020304" pitchFamily="18" charset="0"/>
              <a:cs typeface="Times New Roman" panose="02020603050405020304" pitchFamily="18" charset="0"/>
            </a:endParaRPr>
          </a:p>
          <a:p>
            <a:pPr lvl="1" algn="just">
              <a:lnSpc>
                <a:spcPct val="100000"/>
              </a:lnSpc>
              <a:buFont typeface="Times New Roman" pitchFamily="18" charset="0"/>
              <a:buChar char="⁃"/>
            </a:pPr>
            <a:r>
              <a:rPr lang="en-US" sz="2000" b="1" dirty="0" smtClean="0">
                <a:latin typeface="Times New Roman" panose="02020603050405020304" pitchFamily="18" charset="0"/>
                <a:cs typeface="Times New Roman" panose="02020603050405020304" pitchFamily="18" charset="0"/>
              </a:rPr>
              <a:t>Staged model of maintenance</a:t>
            </a:r>
          </a:p>
          <a:p>
            <a:pPr lvl="1" algn="just">
              <a:lnSpc>
                <a:spcPct val="100000"/>
              </a:lnSpc>
              <a:buFont typeface="Times New Roman" pitchFamily="18" charset="0"/>
              <a:buChar char="⁃"/>
            </a:pPr>
            <a:r>
              <a:rPr lang="en-US" sz="2000" b="1" dirty="0" smtClean="0">
                <a:latin typeface="Times New Roman" panose="02020603050405020304" pitchFamily="18" charset="0"/>
                <a:cs typeface="Times New Roman" panose="02020603050405020304" pitchFamily="18" charset="0"/>
              </a:rPr>
              <a:t>Change </a:t>
            </a:r>
            <a:r>
              <a:rPr lang="en-US" sz="2000" b="1" dirty="0">
                <a:latin typeface="Times New Roman" panose="02020603050405020304" pitchFamily="18" charset="0"/>
                <a:cs typeface="Times New Roman" panose="02020603050405020304" pitchFamily="18" charset="0"/>
              </a:rPr>
              <a:t>mini-cycle </a:t>
            </a:r>
            <a:r>
              <a:rPr lang="en-US" sz="2000" b="1" dirty="0" smtClean="0">
                <a:latin typeface="Times New Roman" panose="02020603050405020304" pitchFamily="18" charset="0"/>
                <a:cs typeface="Times New Roman" panose="02020603050405020304" pitchFamily="18" charset="0"/>
              </a:rPr>
              <a:t>models</a:t>
            </a:r>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A56F5A8F-8886-4A64-B01D-10D66BB4AA38}"/>
              </a:ext>
            </a:extLst>
          </p:cNvPr>
          <p:cNvSpPr/>
          <p:nvPr/>
        </p:nvSpPr>
        <p:spPr>
          <a:xfrm>
            <a:off x="316523" y="80683"/>
            <a:ext cx="7385539"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And</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Models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21</a:t>
            </a:fld>
            <a:endParaRPr lang="am-ET"/>
          </a:p>
        </p:txBody>
      </p:sp>
    </p:spTree>
    <p:extLst>
      <p:ext uri="{BB962C8B-B14F-4D97-AF65-F5344CB8AC3E}">
        <p14:creationId xmlns:p14="http://schemas.microsoft.com/office/powerpoint/2010/main" val="22887988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48072"/>
          </a:xfrm>
          <a:ln>
            <a:solidFill>
              <a:schemeClr val="accent1"/>
            </a:solidFill>
          </a:ln>
        </p:spPr>
        <p:txBody>
          <a:bodyPr>
            <a:normAutofit/>
          </a:bodyPr>
          <a:lstStyle/>
          <a:p>
            <a:pPr marL="514350" indent="-514350" algn="ctr">
              <a:lnSpc>
                <a:spcPct val="100000"/>
              </a:lnSpc>
              <a:buFont typeface="+mj-lt"/>
              <a:buAutoNum type="romanUcPeriod"/>
            </a:pPr>
            <a:r>
              <a:rPr lang="en-US" sz="2000" b="1" dirty="0" smtClean="0">
                <a:latin typeface="Times New Roman" pitchFamily="18" charset="0"/>
                <a:cs typeface="Times New Roman" pitchFamily="18" charset="0"/>
              </a:rPr>
              <a:t>Reuse-oriented Model</a:t>
            </a:r>
          </a:p>
          <a:p>
            <a:pPr>
              <a:lnSpc>
                <a:spcPct val="100000"/>
              </a:lnSpc>
            </a:pPr>
            <a:r>
              <a:rPr lang="en-US" sz="2000" dirty="0">
                <a:latin typeface="Times New Roman" pitchFamily="18" charset="0"/>
                <a:cs typeface="Times New Roman" pitchFamily="18" charset="0"/>
              </a:rPr>
              <a:t>A new version of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system can be created after the maintenance activities are implemented on </a:t>
            </a:r>
            <a:r>
              <a:rPr lang="en-US" sz="2000" dirty="0" smtClean="0">
                <a:latin typeface="Times New Roman" pitchFamily="18" charset="0"/>
                <a:cs typeface="Times New Roman" pitchFamily="18" charset="0"/>
              </a:rPr>
              <a:t>some of </a:t>
            </a:r>
            <a:r>
              <a:rPr lang="en-US" sz="2000" dirty="0">
                <a:latin typeface="Times New Roman" pitchFamily="18" charset="0"/>
                <a:cs typeface="Times New Roman" pitchFamily="18" charset="0"/>
              </a:rPr>
              <a:t>the old system’s components. </a:t>
            </a:r>
            <a:endParaRPr lang="en-US" sz="20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Based </a:t>
            </a:r>
            <a:r>
              <a:rPr lang="en-US" sz="2000" dirty="0">
                <a:latin typeface="Times New Roman" pitchFamily="18" charset="0"/>
                <a:cs typeface="Times New Roman" pitchFamily="18" charset="0"/>
              </a:rPr>
              <a:t>on this concept, three process models </a:t>
            </a:r>
            <a:r>
              <a:rPr lang="en-US" sz="2000" dirty="0" smtClean="0">
                <a:latin typeface="Times New Roman" pitchFamily="18" charset="0"/>
                <a:cs typeface="Times New Roman" pitchFamily="18" charset="0"/>
              </a:rPr>
              <a:t>for maintenance </a:t>
            </a:r>
            <a:r>
              <a:rPr lang="en-US" sz="2000" dirty="0">
                <a:latin typeface="Times New Roman" pitchFamily="18" charset="0"/>
                <a:cs typeface="Times New Roman" pitchFamily="18" charset="0"/>
              </a:rPr>
              <a:t>have been proposed by </a:t>
            </a:r>
            <a:r>
              <a:rPr lang="en-US" sz="2000" dirty="0" err="1" smtClean="0">
                <a:latin typeface="Times New Roman" pitchFamily="18" charset="0"/>
                <a:cs typeface="Times New Roman" pitchFamily="18" charset="0"/>
              </a:rPr>
              <a:t>Basili</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00000"/>
              </a:lnSpc>
              <a:buFont typeface="Times New Roman" pitchFamily="18" charset="0"/>
              <a:buChar char="⁃"/>
            </a:pPr>
            <a:r>
              <a:rPr lang="en-US" sz="2000" b="1" i="1" u="sng" dirty="0" smtClean="0">
                <a:latin typeface="Times New Roman" pitchFamily="18" charset="0"/>
                <a:cs typeface="Times New Roman" pitchFamily="18" charset="0"/>
              </a:rPr>
              <a:t>Quick fix </a:t>
            </a:r>
            <a:r>
              <a:rPr lang="en-US" sz="2000" b="1" i="1" u="sng" dirty="0">
                <a:latin typeface="Times New Roman" pitchFamily="18" charset="0"/>
                <a:cs typeface="Times New Roman" pitchFamily="18" charset="0"/>
              </a:rPr>
              <a:t>model</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In this model, necessary changes are quickly made to the code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and then to the accompanying documentation (Figure 3.2</a:t>
            </a:r>
            <a:r>
              <a:rPr lang="en-US" sz="2000" dirty="0" smtClean="0">
                <a:latin typeface="Times New Roman" pitchFamily="18" charset="0"/>
                <a:cs typeface="Times New Roman" pitchFamily="18" charset="0"/>
              </a:rPr>
              <a:t>).</a:t>
            </a:r>
          </a:p>
          <a:p>
            <a:pPr>
              <a:lnSpc>
                <a:spcPct val="100000"/>
              </a:lnSpc>
              <a:buFont typeface="Times New Roman" pitchFamily="18" charset="0"/>
              <a:buChar char="⁃"/>
            </a:pPr>
            <a:r>
              <a:rPr lang="en-US" sz="2000" b="1" i="1" u="sng" dirty="0" smtClean="0">
                <a:latin typeface="Times New Roman" pitchFamily="18" charset="0"/>
                <a:cs typeface="Times New Roman" pitchFamily="18" charset="0"/>
              </a:rPr>
              <a:t>Iterative </a:t>
            </a:r>
            <a:r>
              <a:rPr lang="en-US" sz="2000" b="1" i="1" u="sng" dirty="0">
                <a:latin typeface="Times New Roman" pitchFamily="18" charset="0"/>
                <a:cs typeface="Times New Roman" pitchFamily="18" charset="0"/>
              </a:rPr>
              <a:t>enhancement model</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In this model, as illustrated in Figure 3.3, </a:t>
            </a:r>
            <a:r>
              <a:rPr lang="en-US" sz="2000" dirty="0" smtClean="0">
                <a:latin typeface="Times New Roman" pitchFamily="18" charset="0"/>
                <a:cs typeface="Times New Roman" pitchFamily="18" charset="0"/>
              </a:rPr>
              <a:t>first changes </a:t>
            </a:r>
            <a:r>
              <a:rPr lang="en-US" sz="2000" dirty="0">
                <a:latin typeface="Times New Roman" pitchFamily="18" charset="0"/>
                <a:cs typeface="Times New Roman" pitchFamily="18" charset="0"/>
              </a:rPr>
              <a:t>are made to the highest level documents. Eventually, changes </a:t>
            </a:r>
            <a:r>
              <a:rPr lang="en-US" sz="2000" dirty="0" smtClean="0">
                <a:latin typeface="Times New Roman" pitchFamily="18" charset="0"/>
                <a:cs typeface="Times New Roman" pitchFamily="18" charset="0"/>
              </a:rPr>
              <a:t>are propagated </a:t>
            </a:r>
            <a:r>
              <a:rPr lang="en-US" sz="2000" dirty="0">
                <a:latin typeface="Times New Roman" pitchFamily="18" charset="0"/>
                <a:cs typeface="Times New Roman" pitchFamily="18" charset="0"/>
              </a:rPr>
              <a:t>down to the code </a:t>
            </a:r>
            <a:r>
              <a:rPr lang="en-US" sz="2000" dirty="0" smtClean="0">
                <a:latin typeface="Times New Roman" pitchFamily="18" charset="0"/>
                <a:cs typeface="Times New Roman" pitchFamily="18" charset="0"/>
              </a:rPr>
              <a:t>level.</a:t>
            </a:r>
          </a:p>
          <a:p>
            <a:pPr>
              <a:lnSpc>
                <a:spcPct val="100000"/>
              </a:lnSpc>
              <a:buFont typeface="Times New Roman" pitchFamily="18" charset="0"/>
              <a:buChar char="⁃"/>
            </a:pPr>
            <a:r>
              <a:rPr lang="en-US" sz="2000" b="1" i="1" u="sng" dirty="0" smtClean="0">
                <a:latin typeface="Times New Roman" pitchFamily="18" charset="0"/>
                <a:cs typeface="Times New Roman" pitchFamily="18" charset="0"/>
              </a:rPr>
              <a:t>Full </a:t>
            </a:r>
            <a:r>
              <a:rPr lang="en-US" sz="2000" b="1" i="1" u="sng" dirty="0">
                <a:latin typeface="Times New Roman" pitchFamily="18" charset="0"/>
                <a:cs typeface="Times New Roman" pitchFamily="18" charset="0"/>
              </a:rPr>
              <a:t>reuse model.</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In this model, as illustrated in Figure 3.4, a new system is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built from components of the old system and others available in the repository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A56F5A8F-8886-4A64-B01D-10D66BB4AA38}"/>
              </a:ext>
            </a:extLst>
          </p:cNvPr>
          <p:cNvSpPr/>
          <p:nvPr/>
        </p:nvSpPr>
        <p:spPr>
          <a:xfrm>
            <a:off x="316523" y="80683"/>
            <a:ext cx="7385539"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And</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Models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22</a:t>
            </a:fld>
            <a:endParaRPr lang="am-ET"/>
          </a:p>
        </p:txBody>
      </p:sp>
    </p:spTree>
    <p:extLst>
      <p:ext uri="{BB962C8B-B14F-4D97-AF65-F5344CB8AC3E}">
        <p14:creationId xmlns:p14="http://schemas.microsoft.com/office/powerpoint/2010/main" val="31510126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48072"/>
          </a:xfrm>
          <a:ln>
            <a:solidFill>
              <a:schemeClr val="accent1"/>
            </a:solidFill>
          </a:ln>
        </p:spPr>
        <p:txBody>
          <a:bodyPr>
            <a:normAutofit/>
          </a:bodyPr>
          <a:lstStyle/>
          <a:p>
            <a:pPr marL="514350" indent="-514350" algn="ctr">
              <a:lnSpc>
                <a:spcPct val="100000"/>
              </a:lnSpc>
              <a:buFont typeface="+mj-lt"/>
              <a:buAutoNum type="romanUcPeriod" startAt="2"/>
            </a:pPr>
            <a:r>
              <a:rPr lang="en-US" sz="2000" b="1" dirty="0" smtClean="0">
                <a:latin typeface="Times New Roman" pitchFamily="18" charset="0"/>
                <a:cs typeface="Times New Roman" pitchFamily="18" charset="0"/>
              </a:rPr>
              <a:t>The Staged Model For Closed Source Software </a:t>
            </a:r>
          </a:p>
          <a:p>
            <a:pPr marL="0" indent="0" algn="just">
              <a:lnSpc>
                <a:spcPct val="100000"/>
              </a:lnSpc>
              <a:buNone/>
            </a:pP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1800" dirty="0" smtClean="0">
                <a:latin typeface="Times New Roman" pitchFamily="18" charset="0"/>
                <a:cs typeface="Times New Roman" pitchFamily="18" charset="0"/>
              </a:rPr>
              <a:t>Fig: The </a:t>
            </a:r>
            <a:r>
              <a:rPr lang="en-US" sz="1800" dirty="0">
                <a:latin typeface="Times New Roman" pitchFamily="18" charset="0"/>
                <a:cs typeface="Times New Roman" pitchFamily="18" charset="0"/>
              </a:rPr>
              <a:t>simple staged model for the CSS life </a:t>
            </a:r>
            <a:r>
              <a:rPr lang="en-US" sz="1800" dirty="0" smtClean="0">
                <a:latin typeface="Times New Roman" pitchFamily="18" charset="0"/>
                <a:cs typeface="Times New Roman" pitchFamily="18" charset="0"/>
              </a:rPr>
              <a:t>cycle</a:t>
            </a: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A56F5A8F-8886-4A64-B01D-10D66BB4AA38}"/>
              </a:ext>
            </a:extLst>
          </p:cNvPr>
          <p:cNvSpPr/>
          <p:nvPr/>
        </p:nvSpPr>
        <p:spPr>
          <a:xfrm>
            <a:off x="316523" y="80683"/>
            <a:ext cx="7385539"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And</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 Models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23</a:t>
            </a:fld>
            <a:endParaRPr lang="am-ET"/>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830" y="1654629"/>
            <a:ext cx="6662056" cy="2831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864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2" cy="5102351"/>
          </a:xfrm>
          <a:ln>
            <a:solidFill>
              <a:schemeClr val="accent1"/>
            </a:solidFill>
          </a:ln>
        </p:spPr>
        <p:txBody>
          <a:bodyPr>
            <a:normAutofit/>
          </a:bodyPr>
          <a:lstStyle/>
          <a:p>
            <a:pPr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A different kind of software evolution model, called </a:t>
            </a:r>
            <a:r>
              <a:rPr lang="en-US" sz="1800" i="1" dirty="0">
                <a:solidFill>
                  <a:srgbClr val="FF0000"/>
                </a:solidFill>
                <a:latin typeface="Times New Roman" panose="02020603050405020304" pitchFamily="18" charset="0"/>
                <a:cs typeface="Times New Roman" panose="02020603050405020304" pitchFamily="18" charset="0"/>
              </a:rPr>
              <a:t>staged model of maintenance </a:t>
            </a:r>
            <a:r>
              <a:rPr lang="en-US" sz="1800" i="1" dirty="0">
                <a:latin typeface="Times New Roman" panose="02020603050405020304" pitchFamily="18" charset="0"/>
                <a:cs typeface="Times New Roman" panose="02020603050405020304" pitchFamily="18" charset="0"/>
              </a:rPr>
              <a:t>and </a:t>
            </a:r>
            <a:r>
              <a:rPr lang="en-US" sz="1800" i="1" dirty="0">
                <a:solidFill>
                  <a:srgbClr val="FF0000"/>
                </a:solidFill>
                <a:latin typeface="Times New Roman" panose="02020603050405020304" pitchFamily="18" charset="0"/>
                <a:cs typeface="Times New Roman" panose="02020603050405020304" pitchFamily="18" charset="0"/>
              </a:rPr>
              <a:t>evolution</a:t>
            </a:r>
            <a:r>
              <a:rPr lang="en-US" sz="1800" dirty="0">
                <a:latin typeface="Times New Roman" panose="02020603050405020304" pitchFamily="18" charset="0"/>
                <a:cs typeface="Times New Roman" panose="02020603050405020304" pitchFamily="18" charset="0"/>
              </a:rPr>
              <a:t>, has been proposed by </a:t>
            </a:r>
            <a:r>
              <a:rPr lang="en-US" sz="1800" dirty="0" err="1">
                <a:latin typeface="Times New Roman" panose="02020603050405020304" pitchFamily="18" charset="0"/>
                <a:cs typeface="Times New Roman" panose="02020603050405020304" pitchFamily="18" charset="0"/>
              </a:rPr>
              <a:t>Rajlich</a:t>
            </a:r>
            <a:r>
              <a:rPr lang="en-US" sz="1800" dirty="0">
                <a:latin typeface="Times New Roman" panose="02020603050405020304" pitchFamily="18" charset="0"/>
                <a:cs typeface="Times New Roman" panose="02020603050405020304" pitchFamily="18" charset="0"/>
              </a:rPr>
              <a:t> and Bennett. </a:t>
            </a:r>
          </a:p>
          <a:p>
            <a:pPr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The model is descriptive in nature, and its primary objective is to improve the understanding of how long-lived software evolves. </a:t>
            </a:r>
          </a:p>
          <a:p>
            <a:pPr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The model considers four distinct, sequential stages of the lifetime of a system, as explained below:</a:t>
            </a:r>
          </a:p>
          <a:p>
            <a:pPr marL="385763" indent="-385763" algn="just">
              <a:lnSpc>
                <a:spcPct val="100000"/>
              </a:lnSpc>
              <a:buFont typeface="+mj-lt"/>
              <a:buAutoNum type="arabicPeriod"/>
            </a:pPr>
            <a:r>
              <a:rPr lang="en-US" sz="1800" dirty="0">
                <a:solidFill>
                  <a:srgbClr val="FF0000"/>
                </a:solidFill>
                <a:latin typeface="Times New Roman" panose="02020603050405020304" pitchFamily="18" charset="0"/>
                <a:cs typeface="Times New Roman" panose="02020603050405020304" pitchFamily="18" charset="0"/>
              </a:rPr>
              <a:t>Initial development</a:t>
            </a:r>
            <a:r>
              <a:rPr lang="en-US" sz="1500" dirty="0">
                <a:solidFill>
                  <a:srgbClr val="FF0000"/>
                </a:solidFill>
                <a:latin typeface="Times New Roman" panose="02020603050405020304" pitchFamily="18" charset="0"/>
                <a:cs typeface="Times New Roman" panose="02020603050405020304" pitchFamily="18" charset="0"/>
              </a:rPr>
              <a:t>:</a:t>
            </a:r>
            <a:r>
              <a:rPr lang="en-US" sz="15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When the initial version of the system is produced, detailed knowledge about the system is fresh. Before delivery of the system, it undergoes many changes. Eventually, a system architecture emerges and soon it stabilizes.</a:t>
            </a:r>
          </a:p>
          <a:p>
            <a:pPr marL="385763" indent="-385763" algn="just">
              <a:lnSpc>
                <a:spcPct val="100000"/>
              </a:lnSpc>
              <a:buFont typeface="+mj-lt"/>
              <a:buAutoNum type="arabicPeriod"/>
            </a:pPr>
            <a:r>
              <a:rPr lang="en-US" sz="1800" dirty="0">
                <a:solidFill>
                  <a:srgbClr val="FF0000"/>
                </a:solidFill>
                <a:latin typeface="Times New Roman" panose="02020603050405020304" pitchFamily="18" charset="0"/>
                <a:cs typeface="Times New Roman" panose="02020603050405020304" pitchFamily="18" charset="0"/>
              </a:rPr>
              <a:t>Evolution: </a:t>
            </a:r>
            <a:r>
              <a:rPr lang="en-US" sz="1800" dirty="0">
                <a:latin typeface="Times New Roman" panose="02020603050405020304" pitchFamily="18" charset="0"/>
                <a:cs typeface="Times New Roman" panose="02020603050405020304" pitchFamily="18" charset="0"/>
              </a:rPr>
              <a:t>Significant changes involve higher cost and higher risk. In the period immediately following the initial delivery, knowledge about the system is still almost fresh in the minds of the developers.</a:t>
            </a:r>
          </a:p>
          <a:p>
            <a:pPr algn="just">
              <a:lnSpc>
                <a:spcPct val="11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In general, for many systems, their lifespan are spent in this stage, because the systems continue to be of importance to the organizations. </a:t>
            </a:r>
            <a:endParaRPr lang="am-ET" sz="1800" dirty="0">
              <a:solidFill>
                <a:srgbClr val="FF0000"/>
              </a:solidFill>
              <a:cs typeface="Times New Roman" panose="02020603050405020304" pitchFamily="18" charset="0"/>
            </a:endParaRPr>
          </a:p>
        </p:txBody>
      </p:sp>
      <p:sp>
        <p:nvSpPr>
          <p:cNvPr id="7" name="Rectangle 6">
            <a:extLst>
              <a:ext uri="{FF2B5EF4-FFF2-40B4-BE49-F238E27FC236}">
                <a16:creationId xmlns="" xmlns:a16="http://schemas.microsoft.com/office/drawing/2014/main" id="{6DFF99E7-FF93-4B0E-8584-8BF4DEA16A7B}"/>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24</a:t>
            </a:fld>
            <a:endParaRPr lang="am-ET"/>
          </a:p>
        </p:txBody>
      </p:sp>
    </p:spTree>
    <p:extLst>
      <p:ext uri="{BB962C8B-B14F-4D97-AF65-F5344CB8AC3E}">
        <p14:creationId xmlns:p14="http://schemas.microsoft.com/office/powerpoint/2010/main" val="796296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1005841"/>
            <a:ext cx="8979408" cy="5084064"/>
          </a:xfrm>
          <a:ln>
            <a:solidFill>
              <a:schemeClr val="accent1"/>
            </a:solidFill>
          </a:ln>
        </p:spPr>
        <p:txBody>
          <a:bodyPr>
            <a:normAutofit/>
          </a:bodyPr>
          <a:lstStyle/>
          <a:p>
            <a:pPr marL="385763" indent="-385763" algn="just">
              <a:buFont typeface="+mj-lt"/>
              <a:buAutoNum type="arabicPeriod" startAt="3"/>
            </a:pPr>
            <a:r>
              <a:rPr lang="en-US" sz="1800" dirty="0">
                <a:solidFill>
                  <a:srgbClr val="FF0000"/>
                </a:solidFill>
                <a:latin typeface="Times New Roman" panose="02020603050405020304" pitchFamily="18" charset="0"/>
                <a:cs typeface="Times New Roman" panose="02020603050405020304" pitchFamily="18" charset="0"/>
              </a:rPr>
              <a:t>Servicing: </a:t>
            </a:r>
            <a:r>
              <a:rPr lang="en-US" sz="1800" dirty="0">
                <a:latin typeface="Times New Roman" panose="02020603050405020304" pitchFamily="18" charset="0"/>
                <a:cs typeface="Times New Roman" panose="02020603050405020304" pitchFamily="18" charset="0"/>
              </a:rPr>
              <a:t>When the knowledge about the system has significantly decreased, the developers mainly focus on maintenance tasks, such as fixing bugs, whereas architectural changes are rarely effected.</a:t>
            </a:r>
            <a:r>
              <a:rPr lang="en-US" sz="1800" dirty="0">
                <a:solidFill>
                  <a:srgbClr val="FF0000"/>
                </a:solidFill>
                <a:latin typeface="Times New Roman" panose="02020603050405020304" pitchFamily="18" charset="0"/>
                <a:cs typeface="Times New Roman" panose="02020603050405020304" pitchFamily="18" charset="0"/>
              </a:rPr>
              <a:t> </a:t>
            </a:r>
            <a:endParaRPr lang="en-US" sz="1500" dirty="0">
              <a:solidFill>
                <a:srgbClr val="FF0000"/>
              </a:solidFill>
              <a:latin typeface="Times New Roman" panose="02020603050405020304" pitchFamily="18" charset="0"/>
              <a:cs typeface="Times New Roman" panose="02020603050405020304" pitchFamily="18" charset="0"/>
            </a:endParaRPr>
          </a:p>
          <a:p>
            <a:pPr marL="385763" indent="-385763" algn="just">
              <a:buFont typeface="+mj-lt"/>
              <a:buAutoNum type="arabicPeriod" startAt="3"/>
            </a:pPr>
            <a:r>
              <a:rPr lang="en-US" sz="1800" dirty="0">
                <a:solidFill>
                  <a:srgbClr val="FF0000"/>
                </a:solidFill>
                <a:latin typeface="Times New Roman" panose="02020603050405020304" pitchFamily="18" charset="0"/>
                <a:cs typeface="Times New Roman" panose="02020603050405020304" pitchFamily="18" charset="0"/>
              </a:rPr>
              <a:t>Phaseout: </a:t>
            </a:r>
            <a:r>
              <a:rPr lang="en-US" sz="1800" dirty="0">
                <a:latin typeface="Times New Roman" panose="02020603050405020304" pitchFamily="18" charset="0"/>
                <a:cs typeface="Times New Roman" panose="02020603050405020304" pitchFamily="18" charset="0"/>
              </a:rPr>
              <a:t>When even minimal servicing of a system is not an option, the system enters its very final stage. </a:t>
            </a:r>
          </a:p>
          <a:p>
            <a:pPr lvl="1"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organization decides to replace the system for various reasons: </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it is too expensive to maintain the system; or </a:t>
            </a:r>
          </a:p>
          <a:p>
            <a:pPr marL="0" indent="0" algn="just">
              <a:buNone/>
            </a:pPr>
            <a:r>
              <a:rPr lang="en-US" sz="1800" dirty="0">
                <a:latin typeface="Times New Roman" panose="02020603050405020304" pitchFamily="18" charset="0"/>
                <a:cs typeface="Times New Roman" panose="02020603050405020304" pitchFamily="18" charset="0"/>
              </a:rPr>
              <a:t>                (ii) there is a newer solution available.</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500" dirty="0">
              <a:solidFill>
                <a:srgbClr val="FF0000"/>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b="1" dirty="0"/>
          </a:p>
          <a:p>
            <a:pPr marL="0" indent="0" algn="just">
              <a:lnSpc>
                <a:spcPct val="100000"/>
              </a:lnSpc>
              <a:buNone/>
            </a:pPr>
            <a:endParaRPr lang="en-US" b="1" dirty="0"/>
          </a:p>
          <a:p>
            <a:pPr marL="0" indent="0" algn="just">
              <a:lnSpc>
                <a:spcPct val="100000"/>
              </a:lnSpc>
              <a:buNone/>
            </a:pPr>
            <a:r>
              <a:rPr lang="en-US" sz="1200" b="1" dirty="0">
                <a:latin typeface="Times New Roman" panose="02020603050405020304" pitchFamily="18" charset="0"/>
                <a:cs typeface="Times New Roman" panose="02020603050405020304" pitchFamily="18" charset="0"/>
              </a:rPr>
              <a:t>                                                                               Staged Model Maintenance Task </a:t>
            </a:r>
          </a:p>
        </p:txBody>
      </p:sp>
      <p:sp>
        <p:nvSpPr>
          <p:cNvPr id="6" name="Rectangle 5">
            <a:extLst>
              <a:ext uri="{FF2B5EF4-FFF2-40B4-BE49-F238E27FC236}">
                <a16:creationId xmlns="" xmlns:a16="http://schemas.microsoft.com/office/drawing/2014/main" id="{B945C43E-3C8F-4F63-AE90-BCBCE88D3C38}"/>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MODELS AND PROCESSES</a:t>
            </a:r>
            <a:endParaRPr lang="am-ET"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4" name="Table 3">
            <a:extLst>
              <a:ext uri="{FF2B5EF4-FFF2-40B4-BE49-F238E27FC236}">
                <a16:creationId xmlns="" xmlns:a16="http://schemas.microsoft.com/office/drawing/2014/main" id="{EE79A967-A52B-40D4-8676-8656872619F0}"/>
              </a:ext>
            </a:extLst>
          </p:cNvPr>
          <p:cNvGraphicFramePr>
            <a:graphicFrameLocks noGrp="1"/>
          </p:cNvGraphicFramePr>
          <p:nvPr>
            <p:extLst>
              <p:ext uri="{D42A27DB-BD31-4B8C-83A1-F6EECF244321}">
                <p14:modId xmlns:p14="http://schemas.microsoft.com/office/powerpoint/2010/main" val="432983620"/>
              </p:ext>
            </p:extLst>
          </p:nvPr>
        </p:nvGraphicFramePr>
        <p:xfrm>
          <a:off x="1147318" y="3586004"/>
          <a:ext cx="6469633" cy="1781526"/>
        </p:xfrm>
        <a:graphic>
          <a:graphicData uri="http://schemas.openxmlformats.org/drawingml/2006/table">
            <a:tbl>
              <a:tblPr firstRow="1" firstCol="1" bandRow="1">
                <a:tableStyleId>{2D5ABB26-0587-4C30-8999-92F81FD0307C}</a:tableStyleId>
              </a:tblPr>
              <a:tblGrid>
                <a:gridCol w="2156305">
                  <a:extLst>
                    <a:ext uri="{9D8B030D-6E8A-4147-A177-3AD203B41FA5}">
                      <a16:colId xmlns="" xmlns:a16="http://schemas.microsoft.com/office/drawing/2014/main" val="3005816511"/>
                    </a:ext>
                  </a:extLst>
                </a:gridCol>
                <a:gridCol w="2156305">
                  <a:extLst>
                    <a:ext uri="{9D8B030D-6E8A-4147-A177-3AD203B41FA5}">
                      <a16:colId xmlns="" xmlns:a16="http://schemas.microsoft.com/office/drawing/2014/main" val="1459982621"/>
                    </a:ext>
                  </a:extLst>
                </a:gridCol>
                <a:gridCol w="2157023">
                  <a:extLst>
                    <a:ext uri="{9D8B030D-6E8A-4147-A177-3AD203B41FA5}">
                      <a16:colId xmlns="" xmlns:a16="http://schemas.microsoft.com/office/drawing/2014/main" val="4160324158"/>
                    </a:ext>
                  </a:extLst>
                </a:gridCol>
              </a:tblGrid>
              <a:tr h="296921">
                <a:tc>
                  <a:txBody>
                    <a:bodyPr/>
                    <a:lstStyle/>
                    <a:p>
                      <a:pPr algn="just">
                        <a:lnSpc>
                          <a:spcPct val="150000"/>
                        </a:lnSpc>
                        <a:spcAft>
                          <a:spcPts val="0"/>
                        </a:spcAft>
                      </a:pPr>
                      <a:r>
                        <a:rPr lang="en-US" sz="1200" b="1" kern="1200" dirty="0">
                          <a:effectLst/>
                          <a:latin typeface="Times New Roman" panose="02020603050405020304" pitchFamily="18" charset="0"/>
                          <a:cs typeface="Times New Roman" panose="02020603050405020304" pitchFamily="18" charset="0"/>
                        </a:rPr>
                        <a:t>Life Cycle Stage</a:t>
                      </a:r>
                      <a:r>
                        <a:rPr lang="en-US" sz="1200" b="1" dirty="0">
                          <a:latin typeface="Times New Roman" panose="02020603050405020304" pitchFamily="18" charset="0"/>
                          <a:cs typeface="Times New Roman" panose="02020603050405020304" pitchFamily="18" charset="0"/>
                        </a:rPr>
                        <a:t> </a:t>
                      </a:r>
                      <a:endParaRPr lang="am-ET" sz="1200" b="1" dirty="0">
                        <a:solidFill>
                          <a:schemeClr val="tx1"/>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en-US" sz="1200" b="1" kern="1200" dirty="0">
                          <a:effectLst/>
                          <a:latin typeface="Times New Roman" panose="02020603050405020304" pitchFamily="18" charset="0"/>
                          <a:cs typeface="Times New Roman" panose="02020603050405020304" pitchFamily="18" charset="0"/>
                        </a:rPr>
                        <a:t>Maintenance Task</a:t>
                      </a:r>
                      <a:r>
                        <a:rPr lang="en-US" sz="1200" b="1" dirty="0">
                          <a:latin typeface="Times New Roman" panose="02020603050405020304" pitchFamily="18" charset="0"/>
                          <a:cs typeface="Times New Roman" panose="02020603050405020304" pitchFamily="18" charset="0"/>
                        </a:rPr>
                        <a:t> </a:t>
                      </a:r>
                      <a:endParaRPr lang="am-ET" sz="1200" b="1" dirty="0">
                        <a:solidFill>
                          <a:schemeClr val="tx1"/>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en-US" sz="1200" b="1" kern="1200" dirty="0">
                          <a:effectLst/>
                          <a:latin typeface="Times New Roman" panose="02020603050405020304" pitchFamily="18" charset="0"/>
                          <a:cs typeface="Times New Roman" panose="02020603050405020304" pitchFamily="18" charset="0"/>
                        </a:rPr>
                        <a:t>User Population</a:t>
                      </a:r>
                      <a:r>
                        <a:rPr lang="en-US" sz="1200" b="1" dirty="0">
                          <a:latin typeface="Times New Roman" panose="02020603050405020304" pitchFamily="18" charset="0"/>
                          <a:cs typeface="Times New Roman" panose="02020603050405020304" pitchFamily="18" charset="0"/>
                        </a:rPr>
                        <a:t> </a:t>
                      </a:r>
                      <a:endParaRPr lang="am-ET" sz="1200" b="1" dirty="0">
                        <a:solidFill>
                          <a:schemeClr val="tx1"/>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74124857"/>
                  </a:ext>
                </a:extLst>
              </a:tr>
              <a:tr h="296921">
                <a:tc>
                  <a:txBody>
                    <a:bodyPr/>
                    <a:lstStyle/>
                    <a:p>
                      <a:pPr algn="just">
                        <a:lnSpc>
                          <a:spcPct val="150000"/>
                        </a:lnSpc>
                        <a:spcAft>
                          <a:spcPts val="0"/>
                        </a:spcAft>
                      </a:pPr>
                      <a:r>
                        <a:rPr lang="am-ET" sz="1200">
                          <a:effectLst/>
                        </a:rPr>
                        <a:t>Initial development</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59829520"/>
                  </a:ext>
                </a:extLst>
              </a:tr>
              <a:tr h="296921">
                <a:tc>
                  <a:txBody>
                    <a:bodyPr/>
                    <a:lstStyle/>
                    <a:p>
                      <a:pPr algn="just">
                        <a:lnSpc>
                          <a:spcPct val="150000"/>
                        </a:lnSpc>
                        <a:spcAft>
                          <a:spcPts val="0"/>
                        </a:spcAft>
                      </a:pPr>
                      <a:r>
                        <a:rPr lang="am-ET" sz="1200">
                          <a:effectLst/>
                        </a:rPr>
                        <a:t>Evolution</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dirty="0">
                          <a:effectLst/>
                        </a:rPr>
                        <a:t>Corrections, enhancements</a:t>
                      </a:r>
                      <a:endParaRPr lang="am-ET" sz="1200" dirty="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Small</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752414616"/>
                  </a:ext>
                </a:extLst>
              </a:tr>
              <a:tr h="296921">
                <a:tc>
                  <a:txBody>
                    <a:bodyPr/>
                    <a:lstStyle/>
                    <a:p>
                      <a:pPr algn="just">
                        <a:lnSpc>
                          <a:spcPct val="150000"/>
                        </a:lnSpc>
                        <a:spcAft>
                          <a:spcPts val="0"/>
                        </a:spcAft>
                      </a:pPr>
                      <a:r>
                        <a:rPr lang="am-ET" sz="1200">
                          <a:effectLst/>
                        </a:rPr>
                        <a:t>Servicing </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Corrections</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dirty="0">
                          <a:effectLst/>
                        </a:rPr>
                        <a:t>Growing </a:t>
                      </a:r>
                      <a:endParaRPr lang="am-ET" sz="1200" dirty="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045963548"/>
                  </a:ext>
                </a:extLst>
              </a:tr>
              <a:tr h="296921">
                <a:tc>
                  <a:txBody>
                    <a:bodyPr/>
                    <a:lstStyle/>
                    <a:p>
                      <a:pPr algn="just">
                        <a:lnSpc>
                          <a:spcPct val="150000"/>
                        </a:lnSpc>
                        <a:spcAft>
                          <a:spcPts val="0"/>
                        </a:spcAft>
                      </a:pPr>
                      <a:r>
                        <a:rPr lang="am-ET" sz="1200">
                          <a:effectLst/>
                        </a:rPr>
                        <a:t>Phaseout</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Corrections</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a:effectLst/>
                        </a:rPr>
                        <a:t>Maximum</a:t>
                      </a:r>
                      <a:endParaRPr lang="am-ET" sz="120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166195609"/>
                  </a:ext>
                </a:extLst>
              </a:tr>
              <a:tr h="296921">
                <a:tc>
                  <a:txBody>
                    <a:bodyPr/>
                    <a:lstStyle/>
                    <a:p>
                      <a:pPr algn="just">
                        <a:lnSpc>
                          <a:spcPct val="150000"/>
                        </a:lnSpc>
                        <a:spcAft>
                          <a:spcPts val="0"/>
                        </a:spcAft>
                      </a:pPr>
                      <a:r>
                        <a:rPr lang="am-ET" sz="1200" dirty="0">
                          <a:effectLst/>
                        </a:rPr>
                        <a:t>Closedown</a:t>
                      </a:r>
                      <a:endParaRPr lang="am-ET" sz="1200" dirty="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dirty="0">
                          <a:effectLst/>
                        </a:rPr>
                        <a:t>Corrections</a:t>
                      </a:r>
                      <a:endParaRPr lang="am-ET" sz="1200" dirty="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tc>
                  <a:txBody>
                    <a:bodyPr/>
                    <a:lstStyle/>
                    <a:p>
                      <a:pPr algn="just">
                        <a:lnSpc>
                          <a:spcPct val="150000"/>
                        </a:lnSpc>
                        <a:spcAft>
                          <a:spcPts val="0"/>
                        </a:spcAft>
                      </a:pPr>
                      <a:r>
                        <a:rPr lang="am-ET" sz="1200" dirty="0">
                          <a:effectLst/>
                        </a:rPr>
                        <a:t>Declining</a:t>
                      </a:r>
                      <a:endParaRPr lang="am-ET" sz="1200" dirty="0">
                        <a:solidFill>
                          <a:srgbClr val="000000"/>
                        </a:solidFill>
                        <a:effectLst/>
                        <a:latin typeface="Times New Roman" panose="02020603050405020304" pitchFamily="18" charset="0"/>
                        <a:ea typeface="Nyala" panose="02000504070300020003" pitchFamily="2"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879657333"/>
                  </a:ext>
                </a:extLst>
              </a:tr>
            </a:tbl>
          </a:graphicData>
        </a:graphic>
      </p:graphicFrame>
      <p:sp>
        <p:nvSpPr>
          <p:cNvPr id="2" name="Slide Number Placeholder 1"/>
          <p:cNvSpPr>
            <a:spLocks noGrp="1"/>
          </p:cNvSpPr>
          <p:nvPr>
            <p:ph type="sldNum" sz="quarter" idx="12"/>
          </p:nvPr>
        </p:nvSpPr>
        <p:spPr/>
        <p:txBody>
          <a:bodyPr/>
          <a:lstStyle/>
          <a:p>
            <a:fld id="{ABC611C3-E89B-444E-8EB5-F2EDF1A2592D}" type="slidenum">
              <a:rPr lang="am-ET" smtClean="0"/>
              <a:t>25</a:t>
            </a:fld>
            <a:endParaRPr lang="am-ET"/>
          </a:p>
        </p:txBody>
      </p:sp>
    </p:spTree>
    <p:extLst>
      <p:ext uri="{BB962C8B-B14F-4D97-AF65-F5344CB8AC3E}">
        <p14:creationId xmlns:p14="http://schemas.microsoft.com/office/powerpoint/2010/main" val="3465230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1005841"/>
            <a:ext cx="8979408" cy="5084064"/>
          </a:xfrm>
          <a:ln>
            <a:solidFill>
              <a:schemeClr val="accent1"/>
            </a:solidFill>
          </a:ln>
        </p:spPr>
        <p:txBody>
          <a:bodyPr>
            <a:normAutofit lnSpcReduction="10000"/>
          </a:bodyPr>
          <a:lstStyle/>
          <a:p>
            <a:pPr marL="514350" indent="-514350" algn="ctr">
              <a:lnSpc>
                <a:spcPct val="100000"/>
              </a:lnSpc>
              <a:buFont typeface="+mj-lt"/>
              <a:buAutoNum type="romanUcPeriod" startAt="3"/>
            </a:pPr>
            <a:r>
              <a:rPr lang="en-US" sz="2000" b="1" dirty="0" smtClean="0">
                <a:latin typeface="Times New Roman" pitchFamily="18" charset="0"/>
                <a:cs typeface="Times New Roman" pitchFamily="18" charset="0"/>
              </a:rPr>
              <a:t>Change Mini-cycle Model</a:t>
            </a:r>
          </a:p>
          <a:p>
            <a:pPr>
              <a:lnSpc>
                <a:spcPct val="100000"/>
              </a:lnSpc>
            </a:pPr>
            <a:r>
              <a:rPr lang="en-US" sz="1800" dirty="0">
                <a:latin typeface="Times New Roman" pitchFamily="18" charset="0"/>
                <a:cs typeface="Times New Roman" pitchFamily="18" charset="0"/>
              </a:rPr>
              <a:t>Software change is a fundamental ingredient of software evolution and </a:t>
            </a:r>
            <a:r>
              <a:rPr lang="en-US" sz="1800" dirty="0" smtClean="0">
                <a:latin typeface="Times New Roman" pitchFamily="18" charset="0"/>
                <a:cs typeface="Times New Roman" pitchFamily="18" charset="0"/>
              </a:rPr>
              <a:t>maintenance.</a:t>
            </a:r>
          </a:p>
          <a:p>
            <a:pPr>
              <a:lnSpc>
                <a:spcPct val="100000"/>
              </a:lnSpc>
            </a:pPr>
            <a:r>
              <a:rPr lang="en-US" sz="1800" dirty="0" smtClean="0">
                <a:latin typeface="Times New Roman" pitchFamily="18" charset="0"/>
                <a:cs typeface="Times New Roman" pitchFamily="18" charset="0"/>
              </a:rPr>
              <a:t>Let </a:t>
            </a:r>
            <a:r>
              <a:rPr lang="en-US" sz="1800" dirty="0">
                <a:latin typeface="Times New Roman" pitchFamily="18" charset="0"/>
                <a:cs typeface="Times New Roman" pitchFamily="18" charset="0"/>
              </a:rPr>
              <a:t>us revisit the </a:t>
            </a:r>
            <a:r>
              <a:rPr lang="en-US" sz="1800" dirty="0" smtClean="0">
                <a:latin typeface="Times New Roman" pitchFamily="18" charset="0"/>
                <a:cs typeface="Times New Roman" pitchFamily="18" charset="0"/>
              </a:rPr>
              <a:t>first </a:t>
            </a:r>
            <a:r>
              <a:rPr lang="en-US" sz="1800" dirty="0">
                <a:latin typeface="Times New Roman" pitchFamily="18" charset="0"/>
                <a:cs typeface="Times New Roman" pitchFamily="18" charset="0"/>
              </a:rPr>
              <a:t>law of software evolution which is stated </a:t>
            </a:r>
            <a:r>
              <a:rPr lang="en-US" sz="1800" dirty="0" smtClean="0">
                <a:latin typeface="Times New Roman" pitchFamily="18" charset="0"/>
                <a:cs typeface="Times New Roman" pitchFamily="18" charset="0"/>
              </a:rPr>
              <a:t>as:  </a:t>
            </a:r>
          </a:p>
          <a:p>
            <a:pPr marL="457200" lvl="1" indent="0">
              <a:lnSpc>
                <a:spcPct val="100000"/>
              </a:lnSpc>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A </a:t>
            </a:r>
            <a:r>
              <a:rPr lang="en-US" sz="1800" dirty="0" smtClean="0">
                <a:latin typeface="Times New Roman" pitchFamily="18" charset="0"/>
                <a:cs typeface="Times New Roman" pitchFamily="18" charset="0"/>
              </a:rPr>
              <a:t>program undergoes </a:t>
            </a:r>
            <a:r>
              <a:rPr lang="en-US" sz="1800" dirty="0">
                <a:latin typeface="Times New Roman" pitchFamily="18" charset="0"/>
                <a:cs typeface="Times New Roman" pitchFamily="18" charset="0"/>
              </a:rPr>
              <a:t>continuing changes or becomes less useful. The change process </a:t>
            </a:r>
            <a:r>
              <a:rPr lang="en-US" sz="1800" dirty="0" smtClean="0">
                <a:latin typeface="Times New Roman" pitchFamily="18" charset="0"/>
                <a:cs typeface="Times New Roman" pitchFamily="18" charset="0"/>
              </a:rPr>
              <a:t>continues until </a:t>
            </a:r>
            <a:r>
              <a:rPr lang="en-US" sz="1800" dirty="0">
                <a:latin typeface="Times New Roman" pitchFamily="18" charset="0"/>
                <a:cs typeface="Times New Roman" pitchFamily="18" charset="0"/>
              </a:rPr>
              <a:t>it becomes cost-effective to replace the program with a re-created version.” </a:t>
            </a:r>
            <a:endParaRPr lang="en-US" sz="1800" dirty="0" smtClean="0">
              <a:latin typeface="Times New Roman" pitchFamily="18" charset="0"/>
              <a:cs typeface="Times New Roman" pitchFamily="18" charset="0"/>
            </a:endParaRPr>
          </a:p>
          <a:p>
            <a:pPr marL="457200" lvl="1" indent="0">
              <a:lnSpc>
                <a:spcPct val="100000"/>
              </a:lnSpc>
              <a:buNone/>
            </a:pPr>
            <a:endParaRPr lang="en-US" sz="1800" dirty="0">
              <a:latin typeface="Times New Roman" pitchFamily="18" charset="0"/>
              <a:cs typeface="Times New Roman" pitchFamily="18" charset="0"/>
            </a:endParaRPr>
          </a:p>
          <a:p>
            <a:pPr marL="457200" lvl="1" indent="0">
              <a:lnSpc>
                <a:spcPct val="100000"/>
              </a:lnSpc>
              <a:buNone/>
            </a:pPr>
            <a:endParaRPr lang="en-US" sz="1800" dirty="0" smtClean="0">
              <a:latin typeface="Times New Roman" pitchFamily="18" charset="0"/>
              <a:cs typeface="Times New Roman" pitchFamily="18" charset="0"/>
            </a:endParaRPr>
          </a:p>
          <a:p>
            <a:pPr marL="457200" lvl="1" indent="0">
              <a:lnSpc>
                <a:spcPct val="100000"/>
              </a:lnSpc>
              <a:buNone/>
            </a:pPr>
            <a:endParaRPr lang="en-US" sz="1800" dirty="0">
              <a:latin typeface="Times New Roman" pitchFamily="18" charset="0"/>
              <a:cs typeface="Times New Roman" pitchFamily="18" charset="0"/>
            </a:endParaRPr>
          </a:p>
          <a:p>
            <a:pPr marL="457200" lvl="1" indent="0">
              <a:lnSpc>
                <a:spcPct val="100000"/>
              </a:lnSpc>
              <a:buNone/>
            </a:pPr>
            <a:endParaRPr lang="en-US" sz="1800" dirty="0" smtClean="0">
              <a:latin typeface="Times New Roman" pitchFamily="18" charset="0"/>
              <a:cs typeface="Times New Roman" pitchFamily="18" charset="0"/>
            </a:endParaRPr>
          </a:p>
          <a:p>
            <a:pPr marL="457200" lvl="1" indent="0">
              <a:lnSpc>
                <a:spcPct val="100000"/>
              </a:lnSpc>
              <a:buNone/>
            </a:pPr>
            <a:endParaRPr lang="en-US" sz="1800" dirty="0">
              <a:latin typeface="Times New Roman" pitchFamily="18" charset="0"/>
              <a:cs typeface="Times New Roman" pitchFamily="18" charset="0"/>
            </a:endParaRPr>
          </a:p>
          <a:p>
            <a:pPr marL="457200" lvl="1" indent="0">
              <a:lnSpc>
                <a:spcPct val="100000"/>
              </a:lnSpc>
              <a:buNone/>
            </a:pPr>
            <a:endParaRPr lang="en-US" sz="1800" dirty="0" smtClean="0">
              <a:latin typeface="Times New Roman" pitchFamily="18" charset="0"/>
              <a:cs typeface="Times New Roman" pitchFamily="18" charset="0"/>
            </a:endParaRPr>
          </a:p>
          <a:p>
            <a:pPr marL="457200" lvl="1" indent="0">
              <a:lnSpc>
                <a:spcPct val="100000"/>
              </a:lnSpc>
              <a:buNone/>
            </a:pPr>
            <a:endParaRPr lang="en-US" sz="1800" dirty="0">
              <a:latin typeface="Times New Roman" pitchFamily="18" charset="0"/>
              <a:cs typeface="Times New Roman" pitchFamily="18" charset="0"/>
            </a:endParaRPr>
          </a:p>
          <a:p>
            <a:pPr marL="457200" lvl="1" indent="0">
              <a:lnSpc>
                <a:spcPct val="100000"/>
              </a:lnSpc>
              <a:buNone/>
            </a:pPr>
            <a:endParaRPr lang="en-US" sz="1800" dirty="0" smtClean="0">
              <a:latin typeface="Times New Roman" pitchFamily="18" charset="0"/>
              <a:cs typeface="Times New Roman" pitchFamily="18" charset="0"/>
            </a:endParaRPr>
          </a:p>
          <a:p>
            <a:pPr marL="457200" lvl="1" indent="0">
              <a:lnSpc>
                <a:spcPct val="100000"/>
              </a:lnSpc>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change min-cycle</a:t>
            </a: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945C43E-3C8F-4F63-AE90-BCBCE88D3C38}"/>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MODELS AND PROCESSES</a:t>
            </a:r>
            <a:endParaRPr lang="am-ET"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26</a:t>
            </a:fld>
            <a:endParaRPr lang="am-ET"/>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51" y="2796948"/>
            <a:ext cx="4124325"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65713" y="5486399"/>
            <a:ext cx="2688773" cy="3265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itchFamily="18" charset="0"/>
                <a:cs typeface="Times New Roman" pitchFamily="18" charset="0"/>
              </a:rPr>
              <a:t>Fig: The </a:t>
            </a:r>
            <a:r>
              <a:rPr lang="en-US" dirty="0">
                <a:solidFill>
                  <a:schemeClr val="tx1"/>
                </a:solidFill>
                <a:latin typeface="Times New Roman" pitchFamily="18" charset="0"/>
                <a:cs typeface="Times New Roman" pitchFamily="18" charset="0"/>
              </a:rPr>
              <a:t>change min-cycle </a:t>
            </a:r>
          </a:p>
        </p:txBody>
      </p:sp>
    </p:spTree>
    <p:extLst>
      <p:ext uri="{BB962C8B-B14F-4D97-AF65-F5344CB8AC3E}">
        <p14:creationId xmlns:p14="http://schemas.microsoft.com/office/powerpoint/2010/main" val="1183978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1005841"/>
            <a:ext cx="8979408" cy="5084064"/>
          </a:xfrm>
          <a:ln>
            <a:solidFill>
              <a:schemeClr val="accent1"/>
            </a:solidFill>
          </a:ln>
        </p:spPr>
        <p:txBody>
          <a:bodyPr>
            <a:normAutofit/>
          </a:bodyPr>
          <a:lstStyle/>
          <a:p>
            <a:pPr marL="0" indent="0" algn="ctr">
              <a:lnSpc>
                <a:spcPct val="100000"/>
              </a:lnSpc>
              <a:buNone/>
            </a:pPr>
            <a:r>
              <a:rPr lang="en-US" sz="2000" b="1" dirty="0" smtClean="0">
                <a:latin typeface="Times New Roman" pitchFamily="18" charset="0"/>
                <a:cs typeface="Times New Roman" pitchFamily="18" charset="0"/>
              </a:rPr>
              <a:t>Change Mini-cycle Model …</a:t>
            </a:r>
          </a:p>
          <a:p>
            <a:pPr algn="just">
              <a:lnSpc>
                <a:spcPct val="100000"/>
              </a:lnSpc>
            </a:pPr>
            <a:r>
              <a:rPr lang="en-US" sz="1800" dirty="0">
                <a:latin typeface="Times New Roman" pitchFamily="18" charset="0"/>
                <a:cs typeface="Times New Roman" pitchFamily="18" charset="0"/>
              </a:rPr>
              <a:t>The change mini-cycle model consists of </a:t>
            </a:r>
            <a:r>
              <a:rPr lang="en-US" sz="1800" dirty="0" smtClean="0">
                <a:latin typeface="Times New Roman" pitchFamily="18" charset="0"/>
                <a:cs typeface="Times New Roman" pitchFamily="18" charset="0"/>
              </a:rPr>
              <a:t>five </a:t>
            </a:r>
            <a:r>
              <a:rPr lang="en-US" sz="1800" dirty="0">
                <a:latin typeface="Times New Roman" pitchFamily="18" charset="0"/>
                <a:cs typeface="Times New Roman" pitchFamily="18" charset="0"/>
              </a:rPr>
              <a:t>major phases: </a:t>
            </a:r>
            <a:r>
              <a:rPr lang="en-US" sz="1800" u="sng" dirty="0">
                <a:latin typeface="Times New Roman" pitchFamily="18" charset="0"/>
                <a:cs typeface="Times New Roman" pitchFamily="18" charset="0"/>
              </a:rPr>
              <a:t>CR</a:t>
            </a: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rPr>
              <a:t>analyze and plan</a:t>
            </a:r>
            <a:br>
              <a:rPr lang="en-US" sz="1800" u="sng" dirty="0">
                <a:latin typeface="Times New Roman" pitchFamily="18" charset="0"/>
                <a:cs typeface="Times New Roman" pitchFamily="18" charset="0"/>
              </a:rPr>
            </a:br>
            <a:r>
              <a:rPr lang="en-US" sz="1800" u="sng" dirty="0">
                <a:latin typeface="Times New Roman" pitchFamily="18" charset="0"/>
                <a:cs typeface="Times New Roman" pitchFamily="18" charset="0"/>
              </a:rPr>
              <a:t>change</a:t>
            </a: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rPr>
              <a:t>implement change</a:t>
            </a:r>
            <a:r>
              <a:rPr lang="en-US" sz="1800" dirty="0">
                <a:latin typeface="Times New Roman" pitchFamily="18" charset="0"/>
                <a:cs typeface="Times New Roman" pitchFamily="18" charset="0"/>
              </a:rPr>
              <a:t>, </a:t>
            </a:r>
            <a:r>
              <a:rPr lang="en-US" sz="1800" u="sng" dirty="0">
                <a:latin typeface="Times New Roman" pitchFamily="18" charset="0"/>
                <a:cs typeface="Times New Roman" pitchFamily="18" charset="0"/>
              </a:rPr>
              <a:t>verify and validate</a:t>
            </a:r>
            <a:r>
              <a:rPr lang="en-US" sz="1800" dirty="0">
                <a:latin typeface="Times New Roman" pitchFamily="18" charset="0"/>
                <a:cs typeface="Times New Roman" pitchFamily="18" charset="0"/>
              </a:rPr>
              <a:t>, and </a:t>
            </a:r>
            <a:r>
              <a:rPr lang="en-US" sz="1800" u="sng" dirty="0">
                <a:latin typeface="Times New Roman" pitchFamily="18" charset="0"/>
                <a:cs typeface="Times New Roman" pitchFamily="18" charset="0"/>
              </a:rPr>
              <a:t>documentation change</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514350" indent="-514350">
              <a:lnSpc>
                <a:spcPct val="100000"/>
              </a:lnSpc>
              <a:buFont typeface="+mj-lt"/>
              <a:buAutoNum type="romanUcPeriod"/>
            </a:pPr>
            <a:r>
              <a:rPr lang="en-US" sz="2000" b="1" dirty="0" smtClean="0">
                <a:latin typeface="Times New Roman" pitchFamily="18" charset="0"/>
                <a:cs typeface="Times New Roman" pitchFamily="18" charset="0"/>
              </a:rPr>
              <a:t>Change request:</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CR generally originates from the management, users of the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software, or customers. A CR may take one of the following two forms: defect </a:t>
            </a:r>
            <a:r>
              <a:rPr lang="en-US" sz="2000" dirty="0" smtClean="0">
                <a:latin typeface="Times New Roman" pitchFamily="18" charset="0"/>
                <a:cs typeface="Times New Roman" pitchFamily="18" charset="0"/>
              </a:rPr>
              <a:t>report and </a:t>
            </a:r>
            <a:r>
              <a:rPr lang="en-US" sz="2000" dirty="0">
                <a:latin typeface="Times New Roman" pitchFamily="18" charset="0"/>
                <a:cs typeface="Times New Roman" pitchFamily="18" charset="0"/>
              </a:rPr>
              <a:t>enhancement </a:t>
            </a:r>
            <a:r>
              <a:rPr lang="en-US" sz="2000" dirty="0" smtClean="0">
                <a:latin typeface="Times New Roman" pitchFamily="18" charset="0"/>
                <a:cs typeface="Times New Roman" pitchFamily="18" charset="0"/>
              </a:rPr>
              <a:t>request.</a:t>
            </a:r>
          </a:p>
          <a:p>
            <a:pPr marL="514350" indent="-514350">
              <a:lnSpc>
                <a:spcPct val="100000"/>
              </a:lnSpc>
              <a:buFont typeface="+mj-lt"/>
              <a:buAutoNum type="romanUcPeriod"/>
            </a:pPr>
            <a:r>
              <a:rPr lang="en-US" sz="2000" b="1" dirty="0" smtClean="0">
                <a:latin typeface="Times New Roman" pitchFamily="18" charset="0"/>
                <a:cs typeface="Times New Roman" pitchFamily="18" charset="0"/>
              </a:rPr>
              <a:t>Analyze </a:t>
            </a:r>
            <a:r>
              <a:rPr lang="en-US" sz="2000" b="1" dirty="0">
                <a:latin typeface="Times New Roman" pitchFamily="18" charset="0"/>
                <a:cs typeface="Times New Roman" pitchFamily="18" charset="0"/>
              </a:rPr>
              <a:t>and plan </a:t>
            </a:r>
            <a:r>
              <a:rPr lang="en-US" sz="2000" b="1" dirty="0" smtClean="0">
                <a:latin typeface="Times New Roman" pitchFamily="18" charset="0"/>
                <a:cs typeface="Times New Roman" pitchFamily="18" charset="0"/>
              </a:rPr>
              <a:t>change:</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the second phase, program comprehension and </a:t>
            </a:r>
            <a:r>
              <a:rPr lang="en-US" sz="2000" dirty="0" smtClean="0">
                <a:latin typeface="Times New Roman" pitchFamily="18" charset="0"/>
                <a:cs typeface="Times New Roman" pitchFamily="18" charset="0"/>
              </a:rPr>
              <a:t>impact analysis </a:t>
            </a:r>
            <a:r>
              <a:rPr lang="en-US" sz="2000" dirty="0">
                <a:latin typeface="Times New Roman" pitchFamily="18" charset="0"/>
                <a:cs typeface="Times New Roman" pitchFamily="18" charset="0"/>
              </a:rPr>
              <a:t>are conducted. </a:t>
            </a:r>
            <a:endParaRPr lang="en-US" sz="20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000" b="1" i="1" dirty="0" smtClean="0">
                <a:latin typeface="Times New Roman" pitchFamily="18" charset="0"/>
                <a:cs typeface="Times New Roman" pitchFamily="18" charset="0"/>
              </a:rPr>
              <a:t>Program comprehension </a:t>
            </a:r>
            <a:r>
              <a:rPr lang="en-US" sz="2000" dirty="0">
                <a:latin typeface="Times New Roman" pitchFamily="18" charset="0"/>
                <a:cs typeface="Times New Roman" pitchFamily="18" charset="0"/>
              </a:rPr>
              <a:t>is essential to </a:t>
            </a:r>
            <a:r>
              <a:rPr lang="en-US" sz="2000" dirty="0" smtClean="0">
                <a:latin typeface="Times New Roman" pitchFamily="18" charset="0"/>
                <a:cs typeface="Times New Roman" pitchFamily="18" charset="0"/>
              </a:rPr>
              <a:t>understanding which </a:t>
            </a:r>
            <a:r>
              <a:rPr lang="en-US" sz="2000" dirty="0">
                <a:latin typeface="Times New Roman" pitchFamily="18" charset="0"/>
                <a:cs typeface="Times New Roman" pitchFamily="18" charset="0"/>
              </a:rPr>
              <a:t>parts of the software will be affected by a </a:t>
            </a:r>
            <a:r>
              <a:rPr lang="en-US" sz="2000" dirty="0" smtClean="0">
                <a:latin typeface="Times New Roman" pitchFamily="18" charset="0"/>
                <a:cs typeface="Times New Roman" pitchFamily="18" charset="0"/>
              </a:rPr>
              <a:t>CR.</a:t>
            </a: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Program </a:t>
            </a:r>
            <a:r>
              <a:rPr lang="en-US" sz="2000" dirty="0">
                <a:latin typeface="Times New Roman" pitchFamily="18" charset="0"/>
                <a:cs typeface="Times New Roman" pitchFamily="18" charset="0"/>
              </a:rPr>
              <a:t>comprehension </a:t>
            </a:r>
            <a:r>
              <a:rPr lang="en-US" sz="2000" dirty="0" smtClean="0">
                <a:latin typeface="Times New Roman" pitchFamily="18" charset="0"/>
                <a:cs typeface="Times New Roman" pitchFamily="18" charset="0"/>
              </a:rPr>
              <a:t>is basically </a:t>
            </a:r>
            <a:r>
              <a:rPr lang="en-US" sz="2000" dirty="0">
                <a:latin typeface="Times New Roman" pitchFamily="18" charset="0"/>
                <a:cs typeface="Times New Roman" pitchFamily="18" charset="0"/>
              </a:rPr>
              <a:t>a process of acquiring useful information from source code. </a:t>
            </a:r>
            <a:endParaRPr lang="en-US" sz="20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000" b="1" i="1" dirty="0">
                <a:latin typeface="Times New Roman" pitchFamily="18" charset="0"/>
                <a:cs typeface="Times New Roman" pitchFamily="18" charset="0"/>
              </a:rPr>
              <a:t>Impact analysis </a:t>
            </a:r>
            <a:r>
              <a:rPr lang="en-US" sz="2000" dirty="0">
                <a:latin typeface="Times New Roman" pitchFamily="18" charset="0"/>
                <a:cs typeface="Times New Roman" pitchFamily="18" charset="0"/>
              </a:rPr>
              <a:t>is conducted to identify the potential consequences of a change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and estimate the resources needed to accomplish the change </a:t>
            </a:r>
          </a:p>
          <a:p>
            <a:pPr marL="0" indent="0" algn="just">
              <a:lnSpc>
                <a:spcPct val="100000"/>
              </a:lnSpc>
              <a:buNone/>
            </a:pP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945C43E-3C8F-4F63-AE90-BCBCE88D3C38}"/>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MODELS AND PROCESSES</a:t>
            </a:r>
            <a:endParaRPr lang="am-ET"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27</a:t>
            </a:fld>
            <a:endParaRPr lang="am-ET"/>
          </a:p>
        </p:txBody>
      </p:sp>
    </p:spTree>
    <p:extLst>
      <p:ext uri="{BB962C8B-B14F-4D97-AF65-F5344CB8AC3E}">
        <p14:creationId xmlns:p14="http://schemas.microsoft.com/office/powerpoint/2010/main" val="1078799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1005841"/>
            <a:ext cx="8979408" cy="5084064"/>
          </a:xfrm>
          <a:ln>
            <a:solidFill>
              <a:schemeClr val="accent1"/>
            </a:solidFill>
          </a:ln>
        </p:spPr>
        <p:txBody>
          <a:bodyPr>
            <a:normAutofit fontScale="92500" lnSpcReduction="10000"/>
          </a:bodyPr>
          <a:lstStyle/>
          <a:p>
            <a:pPr marL="0" indent="0" algn="ctr">
              <a:lnSpc>
                <a:spcPct val="100000"/>
              </a:lnSpc>
              <a:buNone/>
            </a:pPr>
            <a:r>
              <a:rPr lang="en-US" sz="2000" b="1" dirty="0" smtClean="0">
                <a:latin typeface="Times New Roman" pitchFamily="18" charset="0"/>
                <a:cs typeface="Times New Roman" pitchFamily="18" charset="0"/>
              </a:rPr>
              <a:t>Change Mini-cycle Model …</a:t>
            </a:r>
            <a:endParaRPr lang="en-US" sz="1800" dirty="0" smtClean="0">
              <a:latin typeface="Times New Roman" pitchFamily="18" charset="0"/>
              <a:cs typeface="Times New Roman" pitchFamily="18" charset="0"/>
            </a:endParaRPr>
          </a:p>
          <a:p>
            <a:pPr marL="514350" indent="-514350" algn="just">
              <a:lnSpc>
                <a:spcPct val="100000"/>
              </a:lnSpc>
              <a:buFont typeface="+mj-lt"/>
              <a:buAutoNum type="romanUcPeriod" startAt="3"/>
            </a:pPr>
            <a:r>
              <a:rPr lang="en-US" sz="2000" b="1" dirty="0">
                <a:latin typeface="Times New Roman" pitchFamily="18" charset="0"/>
                <a:cs typeface="Times New Roman" pitchFamily="18" charset="0"/>
              </a:rPr>
              <a:t>Implement </a:t>
            </a:r>
            <a:r>
              <a:rPr lang="en-US" sz="2000" b="1" dirty="0" smtClean="0">
                <a:latin typeface="Times New Roman" pitchFamily="18" charset="0"/>
                <a:cs typeface="Times New Roman" pitchFamily="18" charset="0"/>
              </a:rPr>
              <a:t>change: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The CR is implemented after the feasibility of a change is </a:t>
            </a:r>
            <a:r>
              <a:rPr lang="en-US" sz="2000" dirty="0" smtClean="0">
                <a:latin typeface="Times New Roman" pitchFamily="18" charset="0"/>
                <a:cs typeface="Times New Roman" pitchFamily="18" charset="0"/>
              </a:rPr>
              <a:t>established.</a:t>
            </a: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before </a:t>
            </a:r>
            <a:r>
              <a:rPr lang="en-US" sz="2000" dirty="0">
                <a:latin typeface="Times New Roman" pitchFamily="18" charset="0"/>
                <a:cs typeface="Times New Roman" pitchFamily="18" charset="0"/>
              </a:rPr>
              <a:t>the implementation of the CR, restructuring or </a:t>
            </a:r>
            <a:r>
              <a:rPr lang="en-US" sz="2000" dirty="0" smtClean="0">
                <a:latin typeface="Times New Roman" pitchFamily="18" charset="0"/>
                <a:cs typeface="Times New Roman" pitchFamily="18" charset="0"/>
              </a:rPr>
              <a:t>refactoring of </a:t>
            </a:r>
            <a:r>
              <a:rPr lang="en-US" sz="2000" dirty="0">
                <a:latin typeface="Times New Roman" pitchFamily="18" charset="0"/>
                <a:cs typeface="Times New Roman" pitchFamily="18" charset="0"/>
              </a:rPr>
              <a:t>the software is performed in order to accommodate the requested </a:t>
            </a:r>
            <a:r>
              <a:rPr lang="en-US" sz="2000" dirty="0" smtClean="0">
                <a:latin typeface="Times New Roman" pitchFamily="18" charset="0"/>
                <a:cs typeface="Times New Roman" pitchFamily="18" charset="0"/>
              </a:rPr>
              <a:t>modification.</a:t>
            </a:r>
          </a:p>
          <a:p>
            <a:pPr marL="514350" indent="-514350" algn="just">
              <a:lnSpc>
                <a:spcPct val="100000"/>
              </a:lnSpc>
              <a:buFont typeface="+mj-lt"/>
              <a:buAutoNum type="romanUcPeriod" startAt="4"/>
            </a:pPr>
            <a:r>
              <a:rPr lang="en-US" sz="2000" b="1" dirty="0">
                <a:latin typeface="Times New Roman" pitchFamily="18" charset="0"/>
                <a:cs typeface="Times New Roman" pitchFamily="18" charset="0"/>
              </a:rPr>
              <a:t>Verify and </a:t>
            </a:r>
            <a:r>
              <a:rPr lang="en-US" sz="2000" b="1" dirty="0" smtClean="0">
                <a:latin typeface="Times New Roman" pitchFamily="18" charset="0"/>
                <a:cs typeface="Times New Roman" pitchFamily="18" charset="0"/>
              </a:rPr>
              <a:t>validate:</a:t>
            </a:r>
            <a:r>
              <a:rPr lang="en-US" sz="2000" i="1"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In this phase the software system is </a:t>
            </a:r>
            <a:r>
              <a:rPr lang="en-US" sz="2000" dirty="0" smtClean="0">
                <a:latin typeface="Times New Roman" pitchFamily="18" charset="0"/>
                <a:cs typeface="Times New Roman" pitchFamily="18" charset="0"/>
              </a:rPr>
              <a:t>verified </a:t>
            </a:r>
            <a:r>
              <a:rPr lang="en-US" sz="2000" dirty="0">
                <a:latin typeface="Times New Roman" pitchFamily="18" charset="0"/>
                <a:cs typeface="Times New Roman" pitchFamily="18" charset="0"/>
              </a:rPr>
              <a:t>and validated </a:t>
            </a:r>
            <a:r>
              <a:rPr lang="en-US" sz="2000" dirty="0" smtClean="0">
                <a:latin typeface="Times New Roman" pitchFamily="18" charset="0"/>
                <a:cs typeface="Times New Roman" pitchFamily="18" charset="0"/>
              </a:rPr>
              <a:t>in order </a:t>
            </a:r>
            <a:r>
              <a:rPr lang="en-US" sz="2000" dirty="0">
                <a:latin typeface="Times New Roman" pitchFamily="18" charset="0"/>
                <a:cs typeface="Times New Roman" pitchFamily="18" charset="0"/>
              </a:rPr>
              <a:t>to assure that the integrity of the system has not been compromised. </a:t>
            </a:r>
            <a:endParaRPr lang="en-US" sz="20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This activity includes </a:t>
            </a:r>
            <a:r>
              <a:rPr lang="en-US" sz="2000" dirty="0">
                <a:latin typeface="Times New Roman" pitchFamily="18" charset="0"/>
                <a:cs typeface="Times New Roman" pitchFamily="18" charset="0"/>
              </a:rPr>
              <a:t>code review, regression testing, and execution of new tests if </a:t>
            </a:r>
            <a:r>
              <a:rPr lang="en-US" sz="2000" dirty="0" smtClean="0">
                <a:latin typeface="Times New Roman" pitchFamily="18" charset="0"/>
                <a:cs typeface="Times New Roman" pitchFamily="18" charset="0"/>
              </a:rPr>
              <a:t>necessary. </a:t>
            </a: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Regression </a:t>
            </a:r>
            <a:r>
              <a:rPr lang="en-US" sz="2000" dirty="0">
                <a:latin typeface="Times New Roman" pitchFamily="18" charset="0"/>
                <a:cs typeface="Times New Roman" pitchFamily="18" charset="0"/>
              </a:rPr>
              <a:t>testing comprises a subset of the unit-, integration-, and </a:t>
            </a:r>
            <a:r>
              <a:rPr lang="en-US" sz="2000" dirty="0" smtClean="0">
                <a:latin typeface="Times New Roman" pitchFamily="18" charset="0"/>
                <a:cs typeface="Times New Roman" pitchFamily="18" charset="0"/>
              </a:rPr>
              <a:t>system-level tests</a:t>
            </a:r>
          </a:p>
          <a:p>
            <a:pPr marL="514350" indent="-514350" algn="just">
              <a:lnSpc>
                <a:spcPct val="100000"/>
              </a:lnSpc>
              <a:buFont typeface="+mj-lt"/>
              <a:buAutoNum type="romanUcPeriod" startAt="5"/>
            </a:pPr>
            <a:r>
              <a:rPr lang="en-US" sz="2200" b="1" dirty="0">
                <a:latin typeface="Times New Roman" pitchFamily="18" charset="0"/>
                <a:cs typeface="Times New Roman" pitchFamily="18" charset="0"/>
              </a:rPr>
              <a:t>Documentation </a:t>
            </a:r>
            <a:r>
              <a:rPr lang="en-US" sz="2200" b="1" dirty="0" smtClean="0">
                <a:latin typeface="Times New Roman" pitchFamily="18" charset="0"/>
                <a:cs typeface="Times New Roman" pitchFamily="18" charset="0"/>
              </a:rPr>
              <a:t>change: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The </a:t>
            </a:r>
            <a:r>
              <a:rPr lang="en-US" sz="2200" dirty="0" smtClean="0">
                <a:latin typeface="Times New Roman" pitchFamily="18" charset="0"/>
                <a:cs typeface="Times New Roman" pitchFamily="18" charset="0"/>
              </a:rPr>
              <a:t>final </a:t>
            </a:r>
            <a:r>
              <a:rPr lang="en-US" sz="2200" dirty="0">
                <a:latin typeface="Times New Roman" pitchFamily="18" charset="0"/>
                <a:cs typeface="Times New Roman" pitchFamily="18" charset="0"/>
              </a:rPr>
              <a:t>phase of the change mini-cycle deals with updating the program documentation. </a:t>
            </a:r>
            <a:endParaRPr lang="en-US" sz="22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200" dirty="0" smtClean="0">
                <a:latin typeface="Times New Roman" pitchFamily="18" charset="0"/>
                <a:cs typeface="Times New Roman" pitchFamily="18" charset="0"/>
              </a:rPr>
              <a:t>It </a:t>
            </a:r>
            <a:r>
              <a:rPr lang="en-US" sz="2200" dirty="0">
                <a:latin typeface="Times New Roman" pitchFamily="18" charset="0"/>
                <a:cs typeface="Times New Roman" pitchFamily="18" charset="0"/>
              </a:rPr>
              <a:t>is time to complete the documentation aspect </a:t>
            </a:r>
            <a:r>
              <a:rPr lang="en-US" sz="2200" dirty="0" smtClean="0">
                <a:latin typeface="Times New Roman" pitchFamily="18" charset="0"/>
                <a:cs typeface="Times New Roman" pitchFamily="18" charset="0"/>
              </a:rPr>
              <a:t>which may </a:t>
            </a:r>
            <a:r>
              <a:rPr lang="en-US" sz="2200" dirty="0">
                <a:latin typeface="Times New Roman" pitchFamily="18" charset="0"/>
                <a:cs typeface="Times New Roman" pitchFamily="18" charset="0"/>
              </a:rPr>
              <a:t>include updating the requirements, functional </a:t>
            </a:r>
            <a:r>
              <a:rPr lang="en-US" sz="2200" dirty="0" smtClean="0">
                <a:latin typeface="Times New Roman" pitchFamily="18" charset="0"/>
                <a:cs typeface="Times New Roman" pitchFamily="18" charset="0"/>
              </a:rPr>
              <a:t>specifications</a:t>
            </a:r>
            <a:r>
              <a:rPr lang="en-US" sz="2200" dirty="0">
                <a:latin typeface="Times New Roman" pitchFamily="18" charset="0"/>
                <a:cs typeface="Times New Roman" pitchFamily="18" charset="0"/>
              </a:rPr>
              <a:t>, and design </a:t>
            </a:r>
            <a:r>
              <a:rPr lang="en-US" sz="2200" dirty="0" smtClean="0">
                <a:latin typeface="Times New Roman" pitchFamily="18" charset="0"/>
                <a:cs typeface="Times New Roman" pitchFamily="18" charset="0"/>
              </a:rPr>
              <a:t>specifications </a:t>
            </a:r>
            <a:r>
              <a:rPr lang="en-US" sz="2200" dirty="0">
                <a:latin typeface="Times New Roman" pitchFamily="18" charset="0"/>
                <a:cs typeface="Times New Roman" pitchFamily="18" charset="0"/>
              </a:rPr>
              <a:t>to be consistent with the code. </a:t>
            </a:r>
            <a:endParaRPr lang="en-US" sz="2200" dirty="0">
              <a:solidFill>
                <a:srgbClr val="FF0000"/>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B945C43E-3C8F-4F63-AE90-BCBCE88D3C38}"/>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MODELS AND PROCESSES</a:t>
            </a:r>
            <a:endParaRPr lang="am-ET"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28</a:t>
            </a:fld>
            <a:endParaRPr lang="am-ET"/>
          </a:p>
        </p:txBody>
      </p:sp>
    </p:spTree>
    <p:extLst>
      <p:ext uri="{BB962C8B-B14F-4D97-AF65-F5344CB8AC3E}">
        <p14:creationId xmlns:p14="http://schemas.microsoft.com/office/powerpoint/2010/main" val="63108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3" y="1005841"/>
            <a:ext cx="8979408" cy="5093208"/>
          </a:xfrm>
          <a:ln>
            <a:solidFill>
              <a:schemeClr val="accent1"/>
            </a:solidFill>
          </a:ln>
        </p:spPr>
        <p:txBody>
          <a:bodyPr/>
          <a:lstStyle/>
          <a:p>
            <a:pPr>
              <a:lnSpc>
                <a:spcPct val="100000"/>
              </a:lnSpc>
              <a:buFont typeface="Symbol" panose="05050102010706020507" pitchFamily="18" charset="2"/>
              <a:buChar char=""/>
            </a:pPr>
            <a:r>
              <a:rPr lang="en-US" sz="2000" b="1" i="1" dirty="0">
                <a:solidFill>
                  <a:srgbClr val="FF0000"/>
                </a:solidFill>
                <a:latin typeface="Times New Roman" panose="02020603050405020304" pitchFamily="18" charset="0"/>
                <a:cs typeface="Times New Roman" panose="02020603050405020304" pitchFamily="18" charset="0"/>
              </a:rPr>
              <a:t>Software Maintenance Standards: </a:t>
            </a:r>
            <a:r>
              <a:rPr lang="en-US" sz="2000" dirty="0">
                <a:latin typeface="Times New Roman" panose="02020603050405020304" pitchFamily="18" charset="0"/>
                <a:cs typeface="Times New Roman" panose="02020603050405020304" pitchFamily="18" charset="0"/>
              </a:rPr>
              <a:t>A well-defined process for software maintenance can be observed and measured, and thus improved.</a:t>
            </a:r>
            <a:endParaRPr lang="en-US" altLang="am-ET" sz="2000"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IEEE and ISO have both addressed s/w maintenance processes.</a:t>
            </a:r>
          </a:p>
          <a:p>
            <a:pPr>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IEEE/EIA 1219 and ISO/IEC 14764 as a part of  ISO/IEC12207 (life cycle process).</a:t>
            </a:r>
          </a:p>
          <a:p>
            <a:pPr>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IEEE/EIA 1219 organizes the maintenance process in seven phases: </a:t>
            </a:r>
          </a:p>
          <a:p>
            <a:pPr>
              <a:buFont typeface="Times New Roman" pitchFamily="18" charset="0"/>
              <a:buChar char="⁃"/>
            </a:pPr>
            <a:r>
              <a:rPr lang="en-US" altLang="am-ET" sz="2000" b="1" i="1" dirty="0">
                <a:solidFill>
                  <a:srgbClr val="FF0000"/>
                </a:solidFill>
                <a:latin typeface="Times New Roman" panose="02020603050405020304" pitchFamily="18" charset="0"/>
                <a:cs typeface="Times New Roman" panose="02020603050405020304" pitchFamily="18" charset="0"/>
              </a:rPr>
              <a:t>Problem identification</a:t>
            </a:r>
            <a:r>
              <a:rPr lang="en-US" altLang="am-ET" sz="2000" i="1" dirty="0">
                <a:latin typeface="Times New Roman" panose="02020603050405020304" pitchFamily="18" charset="0"/>
                <a:cs typeface="Times New Roman" panose="02020603050405020304" pitchFamily="18" charset="0"/>
              </a:rPr>
              <a:t>, </a:t>
            </a:r>
            <a:r>
              <a:rPr lang="en-US" altLang="am-ET" sz="2000" b="1" i="1" dirty="0">
                <a:solidFill>
                  <a:schemeClr val="accent1"/>
                </a:solidFill>
                <a:latin typeface="Times New Roman" panose="02020603050405020304" pitchFamily="18" charset="0"/>
                <a:cs typeface="Times New Roman" panose="02020603050405020304" pitchFamily="18" charset="0"/>
              </a:rPr>
              <a:t>Analysis</a:t>
            </a:r>
            <a:r>
              <a:rPr lang="en-US" altLang="am-ET" sz="2000" i="1" dirty="0">
                <a:latin typeface="Times New Roman" panose="02020603050405020304" pitchFamily="18" charset="0"/>
                <a:cs typeface="Times New Roman" panose="02020603050405020304" pitchFamily="18" charset="0"/>
              </a:rPr>
              <a:t>, </a:t>
            </a:r>
            <a:r>
              <a:rPr lang="en-US" altLang="am-ET" sz="2000" b="1" i="1" dirty="0">
                <a:solidFill>
                  <a:srgbClr val="00B050"/>
                </a:solidFill>
                <a:latin typeface="Times New Roman" panose="02020603050405020304" pitchFamily="18" charset="0"/>
                <a:cs typeface="Times New Roman" panose="02020603050405020304" pitchFamily="18" charset="0"/>
              </a:rPr>
              <a:t>Design</a:t>
            </a:r>
            <a:r>
              <a:rPr lang="en-US" altLang="am-ET" sz="2000" i="1" dirty="0">
                <a:latin typeface="Times New Roman" panose="02020603050405020304" pitchFamily="18" charset="0"/>
                <a:cs typeface="Times New Roman" panose="02020603050405020304" pitchFamily="18" charset="0"/>
              </a:rPr>
              <a:t>, </a:t>
            </a:r>
            <a:r>
              <a:rPr lang="en-US" altLang="am-ET" sz="2000" b="1" i="1" dirty="0">
                <a:solidFill>
                  <a:srgbClr val="7030A0"/>
                </a:solidFill>
                <a:latin typeface="Times New Roman" panose="02020603050405020304" pitchFamily="18" charset="0"/>
                <a:cs typeface="Times New Roman" panose="02020603050405020304" pitchFamily="18" charset="0"/>
              </a:rPr>
              <a:t>Implementation</a:t>
            </a:r>
            <a:r>
              <a:rPr lang="en-US" altLang="am-ET" sz="2000" i="1" dirty="0">
                <a:latin typeface="Times New Roman" panose="02020603050405020304" pitchFamily="18" charset="0"/>
                <a:cs typeface="Times New Roman" panose="02020603050405020304" pitchFamily="18" charset="0"/>
              </a:rPr>
              <a:t>, </a:t>
            </a:r>
            <a:r>
              <a:rPr lang="en-US" altLang="am-ET" sz="2000" b="1" i="1" dirty="0">
                <a:solidFill>
                  <a:srgbClr val="00B0F0"/>
                </a:solidFill>
                <a:latin typeface="Times New Roman" panose="02020603050405020304" pitchFamily="18" charset="0"/>
                <a:cs typeface="Times New Roman" panose="02020603050405020304" pitchFamily="18" charset="0"/>
              </a:rPr>
              <a:t>System test</a:t>
            </a:r>
            <a:r>
              <a:rPr lang="en-US" altLang="am-ET" sz="2000" i="1" dirty="0">
                <a:latin typeface="Times New Roman" panose="02020603050405020304" pitchFamily="18" charset="0"/>
                <a:cs typeface="Times New Roman" panose="02020603050405020304" pitchFamily="18" charset="0"/>
              </a:rPr>
              <a:t>, </a:t>
            </a:r>
            <a:r>
              <a:rPr lang="en-US" altLang="am-ET" sz="2000" b="1" i="1" dirty="0">
                <a:solidFill>
                  <a:schemeClr val="accent1">
                    <a:lumMod val="75000"/>
                  </a:schemeClr>
                </a:solidFill>
                <a:latin typeface="Times New Roman" panose="02020603050405020304" pitchFamily="18" charset="0"/>
                <a:cs typeface="Times New Roman" panose="02020603050405020304" pitchFamily="18" charset="0"/>
              </a:rPr>
              <a:t>Acceptance test</a:t>
            </a:r>
            <a:r>
              <a:rPr lang="en-US" altLang="am-ET" sz="2000" b="1" i="1" dirty="0">
                <a:latin typeface="Times New Roman" panose="02020603050405020304" pitchFamily="18" charset="0"/>
                <a:cs typeface="Times New Roman" panose="02020603050405020304" pitchFamily="18" charset="0"/>
              </a:rPr>
              <a:t> </a:t>
            </a:r>
            <a:r>
              <a:rPr lang="en-US" altLang="am-ET" sz="2000" i="1" dirty="0">
                <a:latin typeface="Times New Roman" panose="02020603050405020304" pitchFamily="18" charset="0"/>
                <a:cs typeface="Times New Roman" panose="02020603050405020304" pitchFamily="18" charset="0"/>
              </a:rPr>
              <a:t>and </a:t>
            </a:r>
            <a:r>
              <a:rPr lang="en-US" altLang="am-ET" sz="2000" b="1" i="1" dirty="0">
                <a:solidFill>
                  <a:srgbClr val="FFC000"/>
                </a:solidFill>
                <a:latin typeface="Times New Roman" panose="02020603050405020304" pitchFamily="18" charset="0"/>
                <a:cs typeface="Times New Roman" panose="02020603050405020304" pitchFamily="18" charset="0"/>
              </a:rPr>
              <a:t>Delivery</a:t>
            </a:r>
            <a:r>
              <a:rPr lang="en-US" altLang="am-ET" sz="2000" dirty="0">
                <a:latin typeface="Times New Roman" panose="02020603050405020304" pitchFamily="18" charset="0"/>
                <a:cs typeface="Times New Roman" panose="02020603050405020304" pitchFamily="18" charset="0"/>
              </a:rPr>
              <a:t>.</a:t>
            </a:r>
          </a:p>
          <a:p>
            <a:pPr algn="just">
              <a:lnSpc>
                <a:spcPct val="100000"/>
              </a:lnSpc>
              <a:buFont typeface="Times New Roman" pitchFamily="18" charset="0"/>
              <a:buChar char="⁃"/>
            </a:pPr>
            <a:r>
              <a:rPr lang="en-US" sz="2000" dirty="0">
                <a:latin typeface="Times New Roman" panose="02020603050405020304" pitchFamily="18" charset="0"/>
                <a:cs typeface="Times New Roman" panose="02020603050405020304" pitchFamily="18" charset="0"/>
              </a:rPr>
              <a:t>for each phase, the standard identifies the </a:t>
            </a:r>
            <a:r>
              <a:rPr lang="en-US" sz="2000" b="1" i="1" dirty="0">
                <a:solidFill>
                  <a:srgbClr val="FF0000"/>
                </a:solidFill>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and </a:t>
            </a:r>
            <a:r>
              <a:rPr lang="en-US" sz="2000" b="1" i="1" dirty="0">
                <a:solidFill>
                  <a:srgbClr val="FF0000"/>
                </a:solidFill>
                <a:latin typeface="Times New Roman" panose="02020603050405020304" pitchFamily="18" charset="0"/>
                <a:cs typeface="Times New Roman" panose="02020603050405020304" pitchFamily="18" charset="0"/>
              </a:rPr>
              <a:t>output deliverables</a:t>
            </a:r>
            <a:r>
              <a:rPr lang="en-US" sz="2000" dirty="0">
                <a:latin typeface="Times New Roman" panose="02020603050405020304" pitchFamily="18" charset="0"/>
                <a:cs typeface="Times New Roman" panose="02020603050405020304" pitchFamily="18" charset="0"/>
              </a:rPr>
              <a:t>, the </a:t>
            </a:r>
            <a:r>
              <a:rPr lang="en-US" sz="2000" b="1" i="1" dirty="0">
                <a:solidFill>
                  <a:srgbClr val="FF0000"/>
                </a:solidFill>
                <a:latin typeface="Times New Roman" panose="02020603050405020304" pitchFamily="18" charset="0"/>
                <a:cs typeface="Times New Roman" panose="02020603050405020304" pitchFamily="18" charset="0"/>
              </a:rPr>
              <a:t>supporting processes</a:t>
            </a:r>
            <a:r>
              <a:rPr lang="en-US" sz="2000" dirty="0">
                <a:latin typeface="Times New Roman" panose="02020603050405020304" pitchFamily="18" charset="0"/>
                <a:cs typeface="Times New Roman" panose="02020603050405020304" pitchFamily="18" charset="0"/>
              </a:rPr>
              <a:t> and the </a:t>
            </a:r>
            <a:r>
              <a:rPr lang="en-US" sz="2000" b="1" i="1" dirty="0">
                <a:solidFill>
                  <a:srgbClr val="FF0000"/>
                </a:solidFill>
                <a:latin typeface="Times New Roman" panose="02020603050405020304" pitchFamily="18" charset="0"/>
                <a:cs typeface="Times New Roman" panose="02020603050405020304" pitchFamily="18" charset="0"/>
              </a:rPr>
              <a:t>related activities</a:t>
            </a:r>
            <a:r>
              <a:rPr lang="en-US" sz="2000" dirty="0">
                <a:latin typeface="Times New Roman" panose="02020603050405020304" pitchFamily="18" charset="0"/>
                <a:cs typeface="Times New Roman" panose="02020603050405020304" pitchFamily="18" charset="0"/>
              </a:rPr>
              <a:t>, and </a:t>
            </a:r>
            <a:r>
              <a:rPr lang="en-US" sz="2000" b="1" i="1" dirty="0">
                <a:solidFill>
                  <a:srgbClr val="FF0000"/>
                </a:solidFill>
                <a:latin typeface="Times New Roman" panose="02020603050405020304" pitchFamily="18" charset="0"/>
                <a:cs typeface="Times New Roman" panose="02020603050405020304" pitchFamily="18" charset="0"/>
              </a:rPr>
              <a:t>a set of evaluation metrics</a:t>
            </a:r>
            <a:r>
              <a:rPr lang="en-US" sz="2000" dirty="0">
                <a:latin typeface="Times New Roman" panose="02020603050405020304" pitchFamily="18" charset="0"/>
                <a:cs typeface="Times New Roman" panose="02020603050405020304" pitchFamily="18" charset="0"/>
              </a:rPr>
              <a:t>.</a:t>
            </a:r>
            <a:endParaRPr lang="en-US" altLang="am-ET" sz="2000" dirty="0">
              <a:latin typeface="Times New Roman" panose="02020603050405020304" pitchFamily="18" charset="0"/>
              <a:cs typeface="Times New Roman" panose="02020603050405020304" pitchFamily="18" charset="0"/>
            </a:endParaRPr>
          </a:p>
          <a:p>
            <a:pPr marL="0" indent="0">
              <a:buNone/>
            </a:pPr>
            <a:endParaRPr lang="am-ET" dirty="0"/>
          </a:p>
        </p:txBody>
      </p:sp>
      <p:sp>
        <p:nvSpPr>
          <p:cNvPr id="6" name="Rectangle 5">
            <a:extLst>
              <a:ext uri="{FF2B5EF4-FFF2-40B4-BE49-F238E27FC236}">
                <a16:creationId xmlns="" xmlns:a16="http://schemas.microsoft.com/office/drawing/2014/main" id="{F68D6A2C-7F4E-45E0-8ACE-FDD982C799BD}"/>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Maintenance Standards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29</a:t>
            </a:fld>
            <a:endParaRPr lang="am-ET"/>
          </a:p>
        </p:txBody>
      </p:sp>
    </p:spTree>
    <p:extLst>
      <p:ext uri="{BB962C8B-B14F-4D97-AF65-F5344CB8AC3E}">
        <p14:creationId xmlns:p14="http://schemas.microsoft.com/office/powerpoint/2010/main" val="1951887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Software maintenance comprises all activities associated with the process of changing software for the purposes of:</a:t>
            </a:r>
          </a:p>
          <a:p>
            <a:pPr lvl="1">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 fixing bugs; and/or</a:t>
            </a:r>
          </a:p>
          <a:p>
            <a:pPr lvl="1">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 improving the design of the </a:t>
            </a:r>
            <a:r>
              <a:rPr lang="en-US" dirty="0" smtClean="0">
                <a:latin typeface="Times New Roman" panose="02020603050405020304" pitchFamily="18" charset="0"/>
                <a:cs typeface="Times New Roman" panose="02020603050405020304" pitchFamily="18" charset="0"/>
              </a:rPr>
              <a:t>system</a:t>
            </a:r>
          </a:p>
          <a:p>
            <a:pPr lvl="2">
              <a:lnSpc>
                <a:spcPct val="100000"/>
              </a:lnSpc>
              <a:buFont typeface="Symbol" panose="05050102010706020507" pitchFamily="18" charset="2"/>
              <a:buChar char=""/>
            </a:pPr>
            <a:r>
              <a:rPr lang="en-US" dirty="0" smtClean="0">
                <a:latin typeface="Times New Roman" panose="02020603050405020304" pitchFamily="18" charset="0"/>
                <a:cs typeface="Times New Roman" panose="02020603050405020304" pitchFamily="18" charset="0"/>
              </a:rPr>
              <a:t>future </a:t>
            </a:r>
            <a:r>
              <a:rPr lang="en-US" dirty="0">
                <a:latin typeface="Times New Roman" panose="02020603050405020304" pitchFamily="18" charset="0"/>
                <a:cs typeface="Times New Roman" panose="02020603050405020304" pitchFamily="18" charset="0"/>
              </a:rPr>
              <a:t>changes to the system are less expensive.</a:t>
            </a:r>
          </a:p>
          <a:p>
            <a:pPr marL="0" indent="0" algn="just">
              <a:lnSpc>
                <a:spcPct val="100000"/>
              </a:lnSpc>
              <a:buNone/>
            </a:pPr>
            <a:r>
              <a:rPr lang="en-US" dirty="0">
                <a:latin typeface="Times New Roman" panose="02020603050405020304" pitchFamily="18" charset="0"/>
                <a:cs typeface="Times New Roman" panose="02020603050405020304" pitchFamily="18" charset="0"/>
              </a:rPr>
              <a:t>Evolution of software systems means creating new but related designs from existing ones. The objectives include: </a:t>
            </a: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supporting </a:t>
            </a:r>
            <a:r>
              <a:rPr lang="en-US" i="1" dirty="0">
                <a:solidFill>
                  <a:srgbClr val="FF0000"/>
                </a:solidFill>
                <a:latin typeface="Times New Roman" panose="02020603050405020304" pitchFamily="18" charset="0"/>
                <a:cs typeface="Times New Roman" panose="02020603050405020304" pitchFamily="18" charset="0"/>
              </a:rPr>
              <a:t>new functionalities</a:t>
            </a: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making the </a:t>
            </a:r>
            <a:r>
              <a:rPr lang="en-US" i="1" dirty="0">
                <a:solidFill>
                  <a:srgbClr val="FF0000"/>
                </a:solidFill>
                <a:latin typeface="Times New Roman" panose="02020603050405020304" pitchFamily="18" charset="0"/>
                <a:cs typeface="Times New Roman" panose="02020603050405020304" pitchFamily="18" charset="0"/>
              </a:rPr>
              <a:t>system perform better</a:t>
            </a:r>
            <a:endParaRPr lang="en-US" dirty="0">
              <a:latin typeface="Times New Roman" panose="02020603050405020304" pitchFamily="18" charset="0"/>
              <a:cs typeface="Times New Roman" panose="02020603050405020304" pitchFamily="18" charset="0"/>
            </a:endParaRP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making the </a:t>
            </a:r>
            <a:r>
              <a:rPr lang="en-US" i="1" dirty="0">
                <a:solidFill>
                  <a:srgbClr val="FF0000"/>
                </a:solidFill>
                <a:latin typeface="Times New Roman" panose="02020603050405020304" pitchFamily="18" charset="0"/>
                <a:cs typeface="Times New Roman" panose="02020603050405020304" pitchFamily="18" charset="0"/>
              </a:rPr>
              <a:t>system run on a different OS</a:t>
            </a:r>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3</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and Maintenance Concepts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4194168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05840"/>
            <a:ext cx="8988553" cy="5093208"/>
          </a:xfrm>
          <a:ln>
            <a:solidFill>
              <a:schemeClr val="accent1"/>
            </a:solidFill>
          </a:ln>
        </p:spPr>
        <p:txBody>
          <a:bodyPr>
            <a:normAutofit fontScale="85000" lnSpcReduction="10000"/>
          </a:bodyPr>
          <a:lstStyle/>
          <a:p>
            <a:pPr algn="just">
              <a:lnSpc>
                <a:spcPct val="100000"/>
              </a:lnSpc>
              <a:buFont typeface="Symbol" panose="05050102010706020507" pitchFamily="18" charset="2"/>
              <a:buChar char=""/>
            </a:pPr>
            <a:r>
              <a:rPr lang="en-US" sz="2100" b="1" i="1" dirty="0">
                <a:latin typeface="Times New Roman" panose="02020603050405020304" pitchFamily="18" charset="0"/>
                <a:cs typeface="Times New Roman" panose="02020603050405020304" pitchFamily="18" charset="0"/>
              </a:rPr>
              <a:t>Software Configuration Management: </a:t>
            </a:r>
            <a:r>
              <a:rPr lang="en-US" sz="2100" dirty="0">
                <a:latin typeface="Times New Roman" panose="02020603050405020304" pitchFamily="18" charset="0"/>
                <a:cs typeface="Times New Roman" panose="02020603050405020304" pitchFamily="18" charset="0"/>
              </a:rPr>
              <a:t>Configuration management (CM) is the discipline of managing and controlling changes in the evolution of software systems. </a:t>
            </a:r>
          </a:p>
          <a:p>
            <a:pPr lvl="2" algn="just">
              <a:lnSpc>
                <a:spcPct val="100000"/>
              </a:lnSpc>
              <a:buFont typeface="Symbol" panose="05050102010706020507" pitchFamily="18" charset="2"/>
              <a:buChar char=""/>
            </a:pPr>
            <a:r>
              <a:rPr lang="en-US" sz="2100" dirty="0">
                <a:latin typeface="Times New Roman" panose="02020603050405020304" pitchFamily="18" charset="0"/>
                <a:cs typeface="Times New Roman" panose="02020603050405020304" pitchFamily="18" charset="0"/>
              </a:rPr>
              <a:t>The goal of CM is to manage and control the various extensions, adaptations, and corrections that are applied to a system over its lifetime.</a:t>
            </a:r>
          </a:p>
          <a:p>
            <a:pPr algn="just">
              <a:lnSpc>
                <a:spcPct val="100000"/>
              </a:lnSpc>
              <a:buFont typeface="Symbol" panose="05050102010706020507" pitchFamily="18" charset="2"/>
              <a:buChar char=""/>
            </a:pPr>
            <a:r>
              <a:rPr lang="en-US" altLang="am-ET" sz="2100" dirty="0">
                <a:latin typeface="Times New Roman" panose="02020603050405020304" pitchFamily="18" charset="0"/>
                <a:cs typeface="Times New Roman" panose="02020603050405020304" pitchFamily="18" charset="0"/>
              </a:rPr>
              <a:t>An SCM system has four different elements, each element addressing a distinct user need as follows:</a:t>
            </a:r>
          </a:p>
          <a:p>
            <a:pPr lvl="1" algn="just">
              <a:lnSpc>
                <a:spcPct val="110000"/>
              </a:lnSpc>
              <a:buFont typeface="Symbol" panose="05050102010706020507" pitchFamily="18" charset="2"/>
              <a:buChar char=""/>
            </a:pPr>
            <a:r>
              <a:rPr lang="en-US" altLang="am-ET" b="1" dirty="0">
                <a:latin typeface="Times New Roman" panose="02020603050405020304" pitchFamily="18" charset="0"/>
                <a:cs typeface="Times New Roman" panose="02020603050405020304" pitchFamily="18" charset="0"/>
              </a:rPr>
              <a:t>Identification of software configurations</a:t>
            </a:r>
            <a:r>
              <a:rPr lang="en-US" altLang="am-ET"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includes the definitions of the different artifacts, their baselines or milestones, and the changes to the artifacts.</a:t>
            </a:r>
            <a:endParaRPr lang="en-US" altLang="am-ET" dirty="0">
              <a:latin typeface="Times New Roman" panose="02020603050405020304" pitchFamily="18" charset="0"/>
              <a:cs typeface="Times New Roman" panose="02020603050405020304" pitchFamily="18" charset="0"/>
            </a:endParaRPr>
          </a:p>
          <a:p>
            <a:pPr lvl="1" algn="just">
              <a:lnSpc>
                <a:spcPct val="110000"/>
              </a:lnSpc>
              <a:buFont typeface="Symbol" panose="05050102010706020507" pitchFamily="18" charset="2"/>
              <a:buChar char=""/>
            </a:pPr>
            <a:r>
              <a:rPr lang="en-US" altLang="am-ET" b="1" dirty="0">
                <a:latin typeface="Times New Roman" panose="02020603050405020304" pitchFamily="18" charset="0"/>
                <a:cs typeface="Times New Roman" panose="02020603050405020304" pitchFamily="18" charset="0"/>
              </a:rPr>
              <a:t>Control of software configurations:</a:t>
            </a:r>
            <a:r>
              <a:rPr lang="en-US" dirty="0">
                <a:latin typeface="Times New Roman" panose="02020603050405020304" pitchFamily="18" charset="0"/>
                <a:cs typeface="Times New Roman" panose="02020603050405020304" pitchFamily="18" charset="0"/>
              </a:rPr>
              <a:t> controlling the ways artifacts or configurations are altered with the necessary technical and administrative support.</a:t>
            </a:r>
            <a:endParaRPr lang="en-US" altLang="am-ET" dirty="0">
              <a:latin typeface="Times New Roman" panose="02020603050405020304" pitchFamily="18" charset="0"/>
              <a:cs typeface="Times New Roman" panose="02020603050405020304" pitchFamily="18" charset="0"/>
            </a:endParaRPr>
          </a:p>
          <a:p>
            <a:pPr lvl="1" algn="just">
              <a:lnSpc>
                <a:spcPct val="110000"/>
              </a:lnSpc>
              <a:buFont typeface="Symbol" panose="05050102010706020507" pitchFamily="18" charset="2"/>
              <a:buChar char=""/>
            </a:pPr>
            <a:r>
              <a:rPr lang="en-US" altLang="am-ET" b="1" dirty="0">
                <a:latin typeface="Times New Roman" panose="02020603050405020304" pitchFamily="18" charset="0"/>
                <a:cs typeface="Times New Roman" panose="02020603050405020304" pitchFamily="18" charset="0"/>
              </a:rPr>
              <a:t>Auditing software configurations:</a:t>
            </a:r>
            <a:r>
              <a:rPr lang="en-US" dirty="0">
                <a:latin typeface="Times New Roman" panose="02020603050405020304" pitchFamily="18" charset="0"/>
                <a:cs typeface="Times New Roman" panose="02020603050405020304" pitchFamily="18" charset="0"/>
              </a:rPr>
              <a:t> Making the current status of the software system in its life cycle visible to management and determining whether or not the baselines meet their requirements.</a:t>
            </a:r>
            <a:endParaRPr lang="en-US" altLang="am-ET" b="1" dirty="0">
              <a:latin typeface="Times New Roman" panose="02020603050405020304" pitchFamily="18" charset="0"/>
              <a:cs typeface="Times New Roman" panose="02020603050405020304" pitchFamily="18" charset="0"/>
            </a:endParaRPr>
          </a:p>
          <a:p>
            <a:pPr lvl="1" algn="just">
              <a:lnSpc>
                <a:spcPct val="110000"/>
              </a:lnSpc>
              <a:buFont typeface="Symbol" panose="05050102010706020507" pitchFamily="18" charset="2"/>
              <a:buChar char=""/>
            </a:pPr>
            <a:r>
              <a:rPr lang="en-US" altLang="am-ET" b="1" dirty="0">
                <a:latin typeface="Times New Roman" panose="02020603050405020304" pitchFamily="18" charset="0"/>
                <a:cs typeface="Times New Roman" panose="02020603050405020304" pitchFamily="18" charset="0"/>
              </a:rPr>
              <a:t>Accounting software configuration status: </a:t>
            </a:r>
            <a:r>
              <a:rPr lang="en-US" dirty="0">
                <a:latin typeface="Times New Roman" panose="02020603050405020304" pitchFamily="18" charset="0"/>
                <a:cs typeface="Times New Roman" panose="02020603050405020304" pitchFamily="18" charset="0"/>
              </a:rPr>
              <a:t>providing an administrative history of how the software system has been altered, by recording the activities</a:t>
            </a:r>
            <a:endParaRPr lang="en-US" altLang="am-ET"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AB88F59A-08EE-4BAD-86CB-B99B6998B3F0}"/>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i="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Configuration </a:t>
            </a:r>
            <a:r>
              <a:rPr lang="en-US" sz="2400" b="1" i="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Management</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30</a:t>
            </a:fld>
            <a:endParaRPr lang="am-ET"/>
          </a:p>
        </p:txBody>
      </p:sp>
    </p:spTree>
    <p:extLst>
      <p:ext uri="{BB962C8B-B14F-4D97-AF65-F5344CB8AC3E}">
        <p14:creationId xmlns:p14="http://schemas.microsoft.com/office/powerpoint/2010/main" val="3757785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005840"/>
            <a:ext cx="8979409" cy="5084064"/>
          </a:xfrm>
          <a:ln>
            <a:solidFill>
              <a:schemeClr val="accent1"/>
            </a:solidFill>
          </a:ln>
        </p:spPr>
        <p:txBody>
          <a:bodyPr>
            <a:noAutofit/>
          </a:bodyPr>
          <a:lstStyle/>
          <a:p>
            <a:pPr algn="just">
              <a:lnSpc>
                <a:spcPct val="100000"/>
              </a:lnSpc>
              <a:buFont typeface="Symbol" panose="05050102010706020507" pitchFamily="18" charset="2"/>
              <a:buChar char=""/>
            </a:pPr>
            <a:r>
              <a:rPr lang="en-US" sz="2000" b="1" i="1" dirty="0">
                <a:solidFill>
                  <a:srgbClr val="FF0000"/>
                </a:solidFill>
                <a:latin typeface="Times New Roman" panose="02020603050405020304" pitchFamily="18" charset="0"/>
                <a:cs typeface="Times New Roman" panose="02020603050405020304" pitchFamily="18" charset="0"/>
              </a:rPr>
              <a:t>Reengineering</a:t>
            </a:r>
            <a:r>
              <a:rPr lang="en-US" sz="2000" dirty="0">
                <a:latin typeface="Times New Roman" panose="02020603050405020304" pitchFamily="18" charset="0"/>
                <a:cs typeface="Times New Roman" panose="02020603050405020304" pitchFamily="18" charset="0"/>
              </a:rPr>
              <a:t> implies a single cycle of taking an existing system and generating from it a new system, Whereas evolution can go forever.</a:t>
            </a:r>
          </a:p>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To a large extent, software evolution can be seen as repeated software reengineering.</a:t>
            </a:r>
          </a:p>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Reengineering includes some kind of reverse engineering activities to design an abstract view of a given system.</a:t>
            </a:r>
          </a:p>
          <a:p>
            <a:pPr lvl="1" algn="just">
              <a:lnSpc>
                <a:spcPct val="10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The new abstract view is restructured, and forward engineering activities are performed to implement the system in its new form.</a:t>
            </a:r>
          </a:p>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The aforementioned process is captured by Jacobson and </a:t>
            </a:r>
            <a:r>
              <a:rPr lang="en-US" sz="2000" dirty="0" err="1">
                <a:latin typeface="Times New Roman" panose="02020603050405020304" pitchFamily="18" charset="0"/>
                <a:cs typeface="Times New Roman" panose="02020603050405020304" pitchFamily="18" charset="0"/>
              </a:rPr>
              <a:t>Lindst¨orm</a:t>
            </a:r>
            <a:r>
              <a:rPr lang="en-US" sz="2000" dirty="0">
                <a:latin typeface="Times New Roman" panose="02020603050405020304" pitchFamily="18" charset="0"/>
                <a:cs typeface="Times New Roman" panose="02020603050405020304" pitchFamily="18" charset="0"/>
              </a:rPr>
              <a:t> with the following expression:</a:t>
            </a:r>
          </a:p>
          <a:p>
            <a:pPr algn="just">
              <a:lnSpc>
                <a:spcPct val="100000"/>
              </a:lnSpc>
              <a:buFont typeface="Symbol" panose="05050102010706020507" pitchFamily="18" charset="2"/>
              <a:buChar char=""/>
            </a:pPr>
            <a:r>
              <a:rPr lang="en-US" sz="2000" b="1" i="1" dirty="0">
                <a:solidFill>
                  <a:srgbClr val="FF0000"/>
                </a:solidFill>
                <a:latin typeface="Times New Roman" panose="02020603050405020304" pitchFamily="18" charset="0"/>
                <a:cs typeface="Times New Roman" panose="02020603050405020304" pitchFamily="18" charset="0"/>
              </a:rPr>
              <a:t>Reengineering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i="1" dirty="0">
                <a:solidFill>
                  <a:schemeClr val="accent1"/>
                </a:solidFill>
                <a:latin typeface="Times New Roman" panose="02020603050405020304" pitchFamily="18" charset="0"/>
                <a:cs typeface="Times New Roman" panose="02020603050405020304" pitchFamily="18" charset="0"/>
              </a:rPr>
              <a:t>Reverse</a:t>
            </a:r>
            <a:r>
              <a:rPr lang="en-US" sz="2000" dirty="0">
                <a:latin typeface="Times New Roman" panose="02020603050405020304" pitchFamily="18" charset="0"/>
                <a:cs typeface="Times New Roman" panose="02020603050405020304" pitchFamily="18" charset="0"/>
              </a:rPr>
              <a:t> </a:t>
            </a:r>
            <a:r>
              <a:rPr lang="en-US" sz="2000" b="1" i="1" dirty="0">
                <a:solidFill>
                  <a:schemeClr val="accent1"/>
                </a:solidFill>
                <a:latin typeface="Times New Roman" panose="02020603050405020304" pitchFamily="18" charset="0"/>
                <a:cs typeface="Times New Roman" panose="02020603050405020304" pitchFamily="18" charset="0"/>
              </a:rPr>
              <a:t>engineering </a:t>
            </a:r>
            <a:r>
              <a:rPr lang="en-US" sz="2000" b="1" dirty="0">
                <a:solidFill>
                  <a:srgbClr val="FF0000"/>
                </a:solidFill>
                <a:latin typeface="Times New Roman" panose="02020603050405020304" pitchFamily="18" charset="0"/>
                <a:cs typeface="Times New Roman" panose="02020603050405020304" pitchFamily="18" charset="0"/>
              </a:rPr>
              <a:t>+ </a:t>
            </a:r>
            <a:r>
              <a:rPr lang="el-GR" sz="2000" b="1" i="1" dirty="0">
                <a:solidFill>
                  <a:schemeClr val="accent1"/>
                </a:solidFill>
                <a:latin typeface="Times New Roman" panose="02020603050405020304" pitchFamily="18" charset="0"/>
                <a:cs typeface="Times New Roman" panose="02020603050405020304" pitchFamily="18" charset="0"/>
              </a:rPr>
              <a:t>Δ</a:t>
            </a:r>
            <a:r>
              <a:rPr lang="en-US" sz="2000" b="1" i="1" dirty="0">
                <a:solidFill>
                  <a:schemeClr val="accent1"/>
                </a:solidFill>
                <a:latin typeface="Times New Roman" panose="02020603050405020304" pitchFamily="18" charset="0"/>
                <a:cs typeface="Times New Roman" panose="02020603050405020304" pitchFamily="18" charset="0"/>
              </a:rPr>
              <a:t> </a:t>
            </a:r>
            <a:r>
              <a:rPr lang="el-GR" sz="2000" b="1" dirty="0">
                <a:solidFill>
                  <a:srgbClr val="FF0000"/>
                </a:solidFill>
                <a:latin typeface="Times New Roman" panose="02020603050405020304" pitchFamily="18" charset="0"/>
                <a:cs typeface="Times New Roman" panose="02020603050405020304" pitchFamily="18" charset="0"/>
              </a:rPr>
              <a:t>+</a:t>
            </a:r>
            <a:r>
              <a:rPr lang="en-US" sz="2000" b="1" dirty="0">
                <a:solidFill>
                  <a:srgbClr val="FF0000"/>
                </a:solidFill>
                <a:latin typeface="Times New Roman" panose="02020603050405020304" pitchFamily="18" charset="0"/>
                <a:cs typeface="Times New Roman" panose="02020603050405020304" pitchFamily="18" charset="0"/>
              </a:rPr>
              <a:t> </a:t>
            </a:r>
            <a:r>
              <a:rPr lang="en-US" sz="2000" b="1" i="1" dirty="0">
                <a:solidFill>
                  <a:schemeClr val="accent1"/>
                </a:solidFill>
                <a:latin typeface="Times New Roman" panose="02020603050405020304" pitchFamily="18" charset="0"/>
                <a:cs typeface="Times New Roman" panose="02020603050405020304" pitchFamily="18" charset="0"/>
              </a:rPr>
              <a:t>Forward</a:t>
            </a:r>
            <a:r>
              <a:rPr lang="en-US" sz="2000" dirty="0">
                <a:latin typeface="Times New Roman" panose="02020603050405020304" pitchFamily="18" charset="0"/>
                <a:cs typeface="Times New Roman" panose="02020603050405020304" pitchFamily="18" charset="0"/>
              </a:rPr>
              <a:t> </a:t>
            </a:r>
            <a:r>
              <a:rPr lang="en-US" sz="2000" b="1" i="1" dirty="0">
                <a:solidFill>
                  <a:schemeClr val="accent1"/>
                </a:solidFill>
                <a:latin typeface="Times New Roman" panose="02020603050405020304" pitchFamily="18" charset="0"/>
                <a:cs typeface="Times New Roman" panose="02020603050405020304" pitchFamily="18" charset="0"/>
              </a:rPr>
              <a:t>engineering</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buNone/>
            </a:pPr>
            <a:r>
              <a:rPr lang="en-US" dirty="0"/>
              <a:t>   </a:t>
            </a:r>
            <a:endParaRPr lang="am-ET" dirty="0"/>
          </a:p>
        </p:txBody>
      </p:sp>
      <p:sp>
        <p:nvSpPr>
          <p:cNvPr id="6" name="Rectangle 5">
            <a:extLst>
              <a:ext uri="{FF2B5EF4-FFF2-40B4-BE49-F238E27FC236}">
                <a16:creationId xmlns="" xmlns:a16="http://schemas.microsoft.com/office/drawing/2014/main" id="{B2D053C1-33F3-4E60-AF3B-C670F47D91E7}"/>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Reengineering</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31</a:t>
            </a:fld>
            <a:endParaRPr lang="am-ET"/>
          </a:p>
        </p:txBody>
      </p:sp>
    </p:spTree>
    <p:extLst>
      <p:ext uri="{BB962C8B-B14F-4D97-AF65-F5344CB8AC3E}">
        <p14:creationId xmlns:p14="http://schemas.microsoft.com/office/powerpoint/2010/main" val="20148398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40524"/>
            <a:ext cx="8988553" cy="5058524"/>
          </a:xfrm>
          <a:ln>
            <a:solidFill>
              <a:schemeClr val="accent1"/>
            </a:solidFill>
          </a:ln>
        </p:spPr>
        <p:txBody>
          <a:bodyPr>
            <a:normAutofit/>
          </a:bodyPr>
          <a:lstStyle/>
          <a:p>
            <a:pPr algn="just">
              <a:lnSpc>
                <a:spcPct val="11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The first element “</a:t>
            </a:r>
            <a:r>
              <a:rPr lang="en-US" sz="2000" b="1" i="1" dirty="0">
                <a:solidFill>
                  <a:srgbClr val="FF0000"/>
                </a:solidFill>
                <a:latin typeface="Times New Roman" panose="02020603050405020304" pitchFamily="18" charset="0"/>
                <a:cs typeface="Times New Roman" panose="02020603050405020304" pitchFamily="18" charset="0"/>
              </a:rPr>
              <a:t>reverse engineering</a:t>
            </a:r>
            <a:r>
              <a:rPr lang="en-US" sz="2000" dirty="0">
                <a:latin typeface="Times New Roman" panose="02020603050405020304" pitchFamily="18" charset="0"/>
                <a:cs typeface="Times New Roman" panose="02020603050405020304" pitchFamily="18" charset="0"/>
              </a:rPr>
              <a:t>” is the activity of defining a more abstract and easier to understand representation of the system. </a:t>
            </a:r>
          </a:p>
          <a:p>
            <a:pPr lvl="1" algn="just">
              <a:lnSpc>
                <a:spcPct val="11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For example, the input to the reverse engineering process is the source code of the system, and the output is the system architecture. </a:t>
            </a:r>
          </a:p>
          <a:p>
            <a:pPr lvl="1" algn="just">
              <a:lnSpc>
                <a:spcPct val="110000"/>
              </a:lnSpc>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The core of reverse engineering is the process of examination of the system, and it is not a process of change.</a:t>
            </a:r>
          </a:p>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The third element “</a:t>
            </a:r>
            <a:r>
              <a:rPr lang="en-US" sz="2000" b="1" i="1" dirty="0">
                <a:solidFill>
                  <a:srgbClr val="FF0000"/>
                </a:solidFill>
                <a:latin typeface="Times New Roman" panose="02020603050405020304" pitchFamily="18" charset="0"/>
                <a:cs typeface="Times New Roman" panose="02020603050405020304" pitchFamily="18" charset="0"/>
              </a:rPr>
              <a:t>forward engineering</a:t>
            </a:r>
            <a:r>
              <a:rPr lang="en-US" sz="2000" dirty="0">
                <a:latin typeface="Times New Roman" panose="02020603050405020304" pitchFamily="18" charset="0"/>
                <a:cs typeface="Times New Roman" panose="02020603050405020304" pitchFamily="18" charset="0"/>
              </a:rPr>
              <a:t>” is the traditional process of moving from a high-level abstraction and logical, implementation-independent design to the physical implementation of the system.</a:t>
            </a:r>
          </a:p>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The second element “Δ” captures alterations performed to the original system.</a:t>
            </a:r>
            <a:endParaRPr lang="am-ET" sz="2000" dirty="0">
              <a:cs typeface="Times New Roman" panose="02020603050405020304" pitchFamily="18" charset="0"/>
            </a:endParaRPr>
          </a:p>
        </p:txBody>
      </p:sp>
      <p:sp>
        <p:nvSpPr>
          <p:cNvPr id="6" name="Rectangle 5">
            <a:extLst>
              <a:ext uri="{FF2B5EF4-FFF2-40B4-BE49-F238E27FC236}">
                <a16:creationId xmlns="" xmlns:a16="http://schemas.microsoft.com/office/drawing/2014/main" id="{ECDF5368-DFCE-4EB3-9E1E-860EA2BB4D15}"/>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Reengineering…</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32</a:t>
            </a:fld>
            <a:endParaRPr lang="am-ET"/>
          </a:p>
        </p:txBody>
      </p:sp>
    </p:spTree>
    <p:extLst>
      <p:ext uri="{BB962C8B-B14F-4D97-AF65-F5344CB8AC3E}">
        <p14:creationId xmlns:p14="http://schemas.microsoft.com/office/powerpoint/2010/main" val="163983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55" y="1019503"/>
            <a:ext cx="8986346" cy="5055476"/>
          </a:xfrm>
          <a:ln>
            <a:solidFill>
              <a:schemeClr val="accent1"/>
            </a:solidFill>
          </a:ln>
        </p:spPr>
        <p:txBody>
          <a:bodyPr>
            <a:normAutofit/>
          </a:bodyPr>
          <a:lstStyle/>
          <a:p>
            <a:pPr algn="just">
              <a:lnSpc>
                <a:spcPct val="100000"/>
              </a:lnSpc>
              <a:buFont typeface="Symbol" panose="05050102010706020507" pitchFamily="18" charset="2"/>
              <a:buChar char="¨"/>
            </a:pPr>
            <a:r>
              <a:rPr lang="en-US" sz="2000" dirty="0">
                <a:latin typeface="Times New Roman" panose="02020603050405020304" pitchFamily="18" charset="0"/>
                <a:cs typeface="Times New Roman" panose="02020603050405020304" pitchFamily="18" charset="0"/>
              </a:rPr>
              <a:t>A legacy software system is an old program that continues to be used because it still meets the users’ needs, in spite of the availability of newer technology or more efficient methods of performing the task.</a:t>
            </a:r>
          </a:p>
          <a:p>
            <a:pPr algn="just">
              <a:lnSpc>
                <a:spcPct val="100000"/>
              </a:lnSpc>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It is the phase out stage of the software evolution model of </a:t>
            </a:r>
            <a:r>
              <a:rPr lang="en-US" altLang="am-ET" sz="2000" dirty="0" err="1">
                <a:latin typeface="Times New Roman" panose="02020603050405020304" pitchFamily="18" charset="0"/>
                <a:cs typeface="Times New Roman" panose="02020603050405020304" pitchFamily="18" charset="0"/>
              </a:rPr>
              <a:t>Rajlich</a:t>
            </a:r>
            <a:r>
              <a:rPr lang="en-US" altLang="am-ET" sz="2000" dirty="0">
                <a:latin typeface="Times New Roman" panose="02020603050405020304" pitchFamily="18" charset="0"/>
                <a:cs typeface="Times New Roman" panose="02020603050405020304" pitchFamily="18" charset="0"/>
              </a:rPr>
              <a:t> and Bennet described earlier. </a:t>
            </a:r>
          </a:p>
          <a:p>
            <a:pPr algn="just">
              <a:lnSpc>
                <a:spcPct val="110000"/>
              </a:lnSpc>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There are a number of options available to manage legacy systems. Typical solution include:</a:t>
            </a:r>
          </a:p>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Freeze</a:t>
            </a:r>
            <a:r>
              <a:rPr lang="en-US" altLang="am-ET" sz="2000" dirty="0">
                <a:solidFill>
                  <a:srgbClr val="FF0000"/>
                </a:solidFill>
                <a:latin typeface="Times New Roman" panose="02020603050405020304" pitchFamily="18" charset="0"/>
                <a:cs typeface="Times New Roman" panose="02020603050405020304" pitchFamily="18" charset="0"/>
              </a:rPr>
              <a:t>:</a:t>
            </a:r>
            <a:r>
              <a:rPr lang="en-US" altLang="am-ET" sz="2000" dirty="0">
                <a:latin typeface="Times New Roman" panose="02020603050405020304" pitchFamily="18" charset="0"/>
                <a:cs typeface="Times New Roman" panose="02020603050405020304" pitchFamily="18" charset="0"/>
              </a:rPr>
              <a:t> The organization decides no further work on the legacy system should be performed.</a:t>
            </a:r>
          </a:p>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Outsource</a:t>
            </a:r>
            <a:r>
              <a:rPr lang="en-US" altLang="am-ET" sz="2000" dirty="0">
                <a:solidFill>
                  <a:srgbClr val="FF0000"/>
                </a:solidFill>
                <a:latin typeface="Times New Roman" panose="02020603050405020304" pitchFamily="18" charset="0"/>
                <a:cs typeface="Times New Roman" panose="02020603050405020304" pitchFamily="18" charset="0"/>
              </a:rPr>
              <a:t>:</a:t>
            </a:r>
            <a:r>
              <a:rPr lang="en-US" altLang="am-ET" sz="2000" dirty="0">
                <a:latin typeface="Times New Roman" panose="02020603050405020304" pitchFamily="18" charset="0"/>
                <a:cs typeface="Times New Roman" panose="02020603050405020304" pitchFamily="18" charset="0"/>
              </a:rPr>
              <a:t> An organization may decide that supporting software is not core business, and may outsource it to a specialist organization offering this service.</a:t>
            </a:r>
          </a:p>
          <a:p>
            <a:pPr marL="0" indent="0" algn="just">
              <a:lnSpc>
                <a:spcPct val="100000"/>
              </a:lnSpc>
              <a:buNone/>
            </a:pPr>
            <a:endParaRPr lang="en-US" altLang="am-ET" sz="1800" dirty="0">
              <a:latin typeface="Times New Roman" panose="02020603050405020304" pitchFamily="18" charset="0"/>
              <a:cs typeface="Times New Roman" panose="02020603050405020304" pitchFamily="18" charset="0"/>
            </a:endParaRPr>
          </a:p>
          <a:p>
            <a:pPr algn="just">
              <a:lnSpc>
                <a:spcPct val="100000"/>
              </a:lnSpc>
              <a:buFont typeface="Symbol" panose="05050102010706020507" pitchFamily="18" charset="2"/>
              <a:buChar char="¨"/>
            </a:pPr>
            <a:endParaRPr lang="am-ET" sz="1800" dirty="0">
              <a:cs typeface="Times New Roman" panose="02020603050405020304" pitchFamily="18" charset="0"/>
            </a:endParaRPr>
          </a:p>
        </p:txBody>
      </p:sp>
      <p:sp>
        <p:nvSpPr>
          <p:cNvPr id="6" name="Rectangle 5">
            <a:extLst>
              <a:ext uri="{FF2B5EF4-FFF2-40B4-BE49-F238E27FC236}">
                <a16:creationId xmlns="" xmlns:a16="http://schemas.microsoft.com/office/drawing/2014/main" id="{99576912-0AD4-497D-A977-313C88AC4FDB}"/>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Legacy Systems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33</a:t>
            </a:fld>
            <a:endParaRPr lang="am-ET"/>
          </a:p>
        </p:txBody>
      </p:sp>
    </p:spTree>
    <p:extLst>
      <p:ext uri="{BB962C8B-B14F-4D97-AF65-F5344CB8AC3E}">
        <p14:creationId xmlns:p14="http://schemas.microsoft.com/office/powerpoint/2010/main" val="112237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186" y="1019503"/>
            <a:ext cx="8954815" cy="5360276"/>
          </a:xfrm>
          <a:ln>
            <a:solidFill>
              <a:schemeClr val="accent1"/>
            </a:solidFill>
          </a:ln>
        </p:spPr>
        <p:txBody>
          <a:bodyPr>
            <a:noAutofit/>
          </a:bodyPr>
          <a:lstStyle/>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Carry on maintenance:</a:t>
            </a:r>
            <a:r>
              <a:rPr lang="en-US" altLang="am-ET" sz="2000" b="1" i="1" dirty="0">
                <a:latin typeface="Times New Roman" panose="02020603050405020304" pitchFamily="18" charset="0"/>
                <a:cs typeface="Times New Roman" panose="02020603050405020304" pitchFamily="18" charset="0"/>
              </a:rPr>
              <a:t> </a:t>
            </a:r>
            <a:r>
              <a:rPr lang="en-US" altLang="am-ET" sz="2000" dirty="0">
                <a:latin typeface="Times New Roman" panose="02020603050405020304" pitchFamily="18" charset="0"/>
                <a:cs typeface="Times New Roman" panose="02020603050405020304" pitchFamily="18" charset="0"/>
              </a:rPr>
              <a:t>Despite all the problems of support, the organization decides to carry on maintenance for another period.</a:t>
            </a:r>
          </a:p>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Discard and redevelop:</a:t>
            </a:r>
            <a:r>
              <a:rPr lang="en-US" altLang="am-ET" sz="2000" b="1" i="1" dirty="0">
                <a:latin typeface="Times New Roman" panose="02020603050405020304" pitchFamily="18" charset="0"/>
                <a:cs typeface="Times New Roman" panose="02020603050405020304" pitchFamily="18" charset="0"/>
              </a:rPr>
              <a:t> </a:t>
            </a:r>
            <a:r>
              <a:rPr lang="en-US" altLang="am-ET" sz="2000" dirty="0">
                <a:latin typeface="Times New Roman" panose="02020603050405020304" pitchFamily="18" charset="0"/>
                <a:cs typeface="Times New Roman" panose="02020603050405020304" pitchFamily="18" charset="0"/>
              </a:rPr>
              <a:t>Throw all the software away and redevelop the application once again from scratch.</a:t>
            </a:r>
          </a:p>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Wrap:</a:t>
            </a:r>
            <a:r>
              <a:rPr lang="en-US" altLang="am-ET" sz="2000" b="1" i="1" dirty="0">
                <a:latin typeface="Times New Roman" panose="02020603050405020304" pitchFamily="18" charset="0"/>
                <a:cs typeface="Times New Roman" panose="02020603050405020304" pitchFamily="18" charset="0"/>
              </a:rPr>
              <a:t> </a:t>
            </a:r>
            <a:r>
              <a:rPr lang="en-US" altLang="am-ET" sz="2000" dirty="0">
                <a:latin typeface="Times New Roman" panose="02020603050405020304" pitchFamily="18" charset="0"/>
                <a:cs typeface="Times New Roman" panose="02020603050405020304" pitchFamily="18" charset="0"/>
              </a:rPr>
              <a:t>It is a black-box modernization technique – surrounds the legacy system with a software layer that hides the unwanted complexity of the existing data, individual programs, application systems, and interfaces with the new interfaces.</a:t>
            </a:r>
          </a:p>
          <a:p>
            <a:pPr algn="just">
              <a:lnSpc>
                <a:spcPct val="120000"/>
              </a:lnSpc>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Migrate:</a:t>
            </a:r>
            <a:r>
              <a:rPr lang="en-US" altLang="am-ET" sz="2000" b="1" i="1" dirty="0">
                <a:latin typeface="Times New Roman" panose="02020603050405020304" pitchFamily="18" charset="0"/>
                <a:cs typeface="Times New Roman" panose="02020603050405020304" pitchFamily="18" charset="0"/>
              </a:rPr>
              <a:t> </a:t>
            </a:r>
            <a:r>
              <a:rPr lang="en-US" altLang="am-ET" sz="2000" dirty="0">
                <a:latin typeface="Times New Roman" panose="02020603050405020304" pitchFamily="18" charset="0"/>
                <a:cs typeface="Times New Roman" panose="02020603050405020304" pitchFamily="18" charset="0"/>
              </a:rPr>
              <a:t>Legacy system migration basically moves an existing, operational system to a new platform, retaining the legacy system’s functionality and causing minimal disruption to the existing operational business environment as possible.</a:t>
            </a:r>
          </a:p>
          <a:p>
            <a:pPr marL="0" indent="0">
              <a:buNone/>
            </a:pPr>
            <a:endParaRPr lang="am-ET" dirty="0"/>
          </a:p>
        </p:txBody>
      </p:sp>
      <p:sp>
        <p:nvSpPr>
          <p:cNvPr id="6" name="Rectangle 5">
            <a:extLst>
              <a:ext uri="{FF2B5EF4-FFF2-40B4-BE49-F238E27FC236}">
                <a16:creationId xmlns="" xmlns:a16="http://schemas.microsoft.com/office/drawing/2014/main" id="{D4B71BB5-8724-435D-897F-C14FF049E25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Legacy Systems…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34</a:t>
            </a:fld>
            <a:endParaRPr lang="am-ET"/>
          </a:p>
        </p:txBody>
      </p:sp>
    </p:spTree>
    <p:extLst>
      <p:ext uri="{BB962C8B-B14F-4D97-AF65-F5344CB8AC3E}">
        <p14:creationId xmlns:p14="http://schemas.microsoft.com/office/powerpoint/2010/main" val="2156850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448" y="1019503"/>
            <a:ext cx="8988552" cy="5129049"/>
          </a:xfrm>
          <a:ln>
            <a:solidFill>
              <a:schemeClr val="accent1"/>
            </a:solidFill>
          </a:ln>
        </p:spPr>
        <p:txBody>
          <a:bodyPr>
            <a:normAutofit/>
          </a:bodyPr>
          <a:lstStyle/>
          <a:p>
            <a:pPr algn="just">
              <a:buFont typeface="Symbol" panose="05050102010706020507" pitchFamily="18" charset="2"/>
              <a:buChar char="¨"/>
            </a:pPr>
            <a:r>
              <a:rPr lang="en-US" altLang="am-ET" sz="2000" dirty="0">
                <a:solidFill>
                  <a:srgbClr val="FF0000"/>
                </a:solidFill>
                <a:latin typeface="Times New Roman" panose="02020603050405020304" pitchFamily="18" charset="0"/>
                <a:cs typeface="Times New Roman" panose="02020603050405020304" pitchFamily="18" charset="0"/>
              </a:rPr>
              <a:t>Impact</a:t>
            </a:r>
            <a:r>
              <a:rPr lang="en-US" altLang="am-ET" sz="2000" dirty="0">
                <a:solidFill>
                  <a:schemeClr val="hlink"/>
                </a:solidFill>
                <a:latin typeface="Times New Roman" panose="02020603050405020304" pitchFamily="18" charset="0"/>
                <a:cs typeface="Times New Roman" panose="02020603050405020304" pitchFamily="18" charset="0"/>
              </a:rPr>
              <a:t> </a:t>
            </a:r>
            <a:r>
              <a:rPr lang="en-US" altLang="am-ET" sz="2000" dirty="0">
                <a:solidFill>
                  <a:srgbClr val="FF0000"/>
                </a:solidFill>
                <a:latin typeface="Times New Roman" panose="02020603050405020304" pitchFamily="18" charset="0"/>
                <a:cs typeface="Times New Roman" panose="02020603050405020304" pitchFamily="18" charset="0"/>
              </a:rPr>
              <a:t>analysis</a:t>
            </a:r>
            <a:r>
              <a:rPr lang="en-US" altLang="am-ET" sz="2000" dirty="0">
                <a:latin typeface="Times New Roman" panose="02020603050405020304" pitchFamily="18" charset="0"/>
                <a:cs typeface="Times New Roman" panose="02020603050405020304" pitchFamily="18" charset="0"/>
              </a:rPr>
              <a:t> is the task of estimating the parts of the software that can be affected if a proposed change request is made. </a:t>
            </a:r>
            <a:endParaRPr lang="en-US" altLang="am-ET" dirty="0"/>
          </a:p>
          <a:p>
            <a:pPr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Impact analysis techniques can be partitioned into two classes:</a:t>
            </a:r>
          </a:p>
          <a:p>
            <a:pPr lvl="1" algn="just">
              <a:lnSpc>
                <a:spcPct val="100000"/>
              </a:lnSpc>
              <a:buFont typeface="Symbol" panose="05050102010706020507" pitchFamily="18" charset="2"/>
              <a:buChar char="¨"/>
            </a:pPr>
            <a:r>
              <a:rPr lang="en-US" altLang="am-ET" sz="1800" dirty="0">
                <a:solidFill>
                  <a:srgbClr val="FF0000"/>
                </a:solidFill>
                <a:latin typeface="Times New Roman" panose="02020603050405020304" pitchFamily="18" charset="0"/>
                <a:cs typeface="Times New Roman" panose="02020603050405020304" pitchFamily="18" charset="0"/>
              </a:rPr>
              <a:t>Traceability analysis</a:t>
            </a:r>
            <a:r>
              <a:rPr lang="en-US" altLang="am-ET" sz="1800" dirty="0">
                <a:latin typeface="Times New Roman" panose="02020603050405020304" pitchFamily="18" charset="0"/>
                <a:cs typeface="Times New Roman" panose="02020603050405020304" pitchFamily="18" charset="0"/>
              </a:rPr>
              <a:t> In this approach the high-level artifacts such as requirements, design, code and test cases related to the feature to be changed are identified. </a:t>
            </a:r>
          </a:p>
          <a:p>
            <a:pPr lvl="1" algn="just">
              <a:lnSpc>
                <a:spcPct val="100000"/>
              </a:lnSpc>
              <a:buFont typeface="Symbol" panose="05050102010706020507" pitchFamily="18" charset="2"/>
              <a:buChar char="¨"/>
            </a:pPr>
            <a:r>
              <a:rPr lang="en-US" altLang="am-ET" sz="1800" dirty="0">
                <a:latin typeface="Times New Roman" panose="02020603050405020304" pitchFamily="18" charset="0"/>
                <a:cs typeface="Times New Roman" panose="02020603050405020304" pitchFamily="18" charset="0"/>
              </a:rPr>
              <a:t>A model of inter-artifacts such that each artifact in one level links to other artifacts is constructed, which helps to locate a pieces of design, code and test cases that need to be maintained.</a:t>
            </a:r>
          </a:p>
          <a:p>
            <a:pPr lvl="1" algn="just">
              <a:lnSpc>
                <a:spcPct val="100000"/>
              </a:lnSpc>
              <a:buFont typeface="Symbol" panose="05050102010706020507" pitchFamily="18" charset="2"/>
              <a:buChar char="¨"/>
            </a:pPr>
            <a:r>
              <a:rPr lang="en-US" altLang="am-ET" sz="1800" dirty="0">
                <a:solidFill>
                  <a:srgbClr val="FF0000"/>
                </a:solidFill>
                <a:latin typeface="Times New Roman" panose="02020603050405020304" pitchFamily="18" charset="0"/>
                <a:cs typeface="Times New Roman" panose="02020603050405020304" pitchFamily="18" charset="0"/>
              </a:rPr>
              <a:t>Dependency (or source-code) analysis</a:t>
            </a:r>
            <a:r>
              <a:rPr lang="en-US" altLang="am-ET" sz="1800" dirty="0">
                <a:latin typeface="Times New Roman" panose="02020603050405020304" pitchFamily="18" charset="0"/>
                <a:cs typeface="Times New Roman" panose="02020603050405020304" pitchFamily="18" charset="0"/>
              </a:rPr>
              <a:t> Dependency analysis attempt to assess the affects of change on semantic dependencies between program entities.</a:t>
            </a:r>
          </a:p>
          <a:p>
            <a:pPr lvl="1" algn="just">
              <a:lnSpc>
                <a:spcPct val="100000"/>
              </a:lnSpc>
              <a:buFont typeface="Symbol" panose="05050102010706020507" pitchFamily="18" charset="2"/>
              <a:buChar char="¨"/>
            </a:pPr>
            <a:r>
              <a:rPr lang="en-US" altLang="am-ET" sz="1800" dirty="0">
                <a:latin typeface="Times New Roman" panose="02020603050405020304" pitchFamily="18" charset="0"/>
                <a:cs typeface="Times New Roman" panose="02020603050405020304" pitchFamily="18" charset="0"/>
              </a:rPr>
              <a:t>This is achieved by identifying the syntactic dependencies that may signal the presence of such semantic dependencies.</a:t>
            </a:r>
          </a:p>
          <a:p>
            <a:pPr lvl="2" algn="just">
              <a:buFont typeface="Symbol" panose="05050102010706020507" pitchFamily="18" charset="2"/>
              <a:buChar char="¨"/>
            </a:pPr>
            <a:r>
              <a:rPr lang="en-US" altLang="am-ET" sz="1800" dirty="0">
                <a:latin typeface="Times New Roman" panose="02020603050405020304" pitchFamily="18" charset="0"/>
                <a:cs typeface="Times New Roman" panose="02020603050405020304" pitchFamily="18" charset="0"/>
              </a:rPr>
              <a:t>The two dependency-based impact analysis techniques are: call graph based analysis and dependency graph based analysis.</a:t>
            </a:r>
          </a:p>
          <a:p>
            <a:pPr marL="0" indent="0">
              <a:buNone/>
            </a:pPr>
            <a:endParaRPr lang="am-ET" dirty="0"/>
          </a:p>
        </p:txBody>
      </p:sp>
      <p:sp>
        <p:nvSpPr>
          <p:cNvPr id="6" name="Rectangle 5">
            <a:extLst>
              <a:ext uri="{FF2B5EF4-FFF2-40B4-BE49-F238E27FC236}">
                <a16:creationId xmlns="" xmlns:a16="http://schemas.microsoft.com/office/drawing/2014/main" id="{45979F14-DFB4-48BF-957A-ACD00ACDFC6F}"/>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Impact Analysis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35</a:t>
            </a:fld>
            <a:endParaRPr lang="am-ET"/>
          </a:p>
        </p:txBody>
      </p:sp>
    </p:spTree>
    <p:extLst>
      <p:ext uri="{BB962C8B-B14F-4D97-AF65-F5344CB8AC3E}">
        <p14:creationId xmlns:p14="http://schemas.microsoft.com/office/powerpoint/2010/main" val="3486707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55" y="1019503"/>
            <a:ext cx="8986345" cy="4981247"/>
          </a:xfrm>
          <a:ln>
            <a:solidFill>
              <a:schemeClr val="accent1"/>
            </a:solidFill>
          </a:ln>
        </p:spPr>
        <p:txBody>
          <a:bodyPr>
            <a:normAutofit/>
          </a:bodyPr>
          <a:lstStyle/>
          <a:p>
            <a:pPr algn="just">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Refactoring</a:t>
            </a:r>
            <a:r>
              <a:rPr lang="en-US" altLang="am-ET" sz="2000" dirty="0">
                <a:latin typeface="Times New Roman" panose="02020603050405020304" pitchFamily="18" charset="0"/>
                <a:cs typeface="Times New Roman" panose="02020603050405020304" pitchFamily="18" charset="0"/>
              </a:rPr>
              <a:t> is the process of making a change to the internal structure of software to make it easier to understand and cheaper to modify without changing its observable behavior. </a:t>
            </a:r>
          </a:p>
          <a:p>
            <a:pPr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It is the object-oriented equivalent of </a:t>
            </a:r>
            <a:r>
              <a:rPr lang="en-US" altLang="am-ET" sz="2000" b="1" i="1" dirty="0">
                <a:solidFill>
                  <a:srgbClr val="FF0000"/>
                </a:solidFill>
                <a:latin typeface="Times New Roman" panose="02020603050405020304" pitchFamily="18" charset="0"/>
                <a:cs typeface="Times New Roman" panose="02020603050405020304" pitchFamily="18" charset="0"/>
              </a:rPr>
              <a:t>restructuring</a:t>
            </a:r>
            <a:r>
              <a:rPr lang="en-US" altLang="am-ET" sz="2000" dirty="0">
                <a:latin typeface="Times New Roman" panose="02020603050405020304" pitchFamily="18" charset="0"/>
                <a:cs typeface="Times New Roman" panose="02020603050405020304" pitchFamily="18" charset="0"/>
              </a:rPr>
              <a:t>. </a:t>
            </a:r>
          </a:p>
          <a:p>
            <a:pPr algn="just">
              <a:buFont typeface="Symbol" panose="05050102010706020507" pitchFamily="18" charset="2"/>
              <a:buChar char=""/>
            </a:pPr>
            <a:r>
              <a:rPr lang="en-US" altLang="am-ET" sz="2000" b="1" i="1" dirty="0">
                <a:solidFill>
                  <a:srgbClr val="FF0000"/>
                </a:solidFill>
                <a:latin typeface="Times New Roman" panose="02020603050405020304" pitchFamily="18" charset="0"/>
                <a:cs typeface="Times New Roman" panose="02020603050405020304" pitchFamily="18" charset="0"/>
              </a:rPr>
              <a:t>Refactoring</a:t>
            </a:r>
            <a:r>
              <a:rPr lang="en-US" altLang="am-ET" sz="2000" dirty="0">
                <a:latin typeface="Times New Roman" panose="02020603050405020304" pitchFamily="18" charset="0"/>
                <a:cs typeface="Times New Roman" panose="02020603050405020304" pitchFamily="18" charset="0"/>
              </a:rPr>
              <a:t>, which aims to improve the internal structure of the code, achieve through the removal of duplicate code, simplification, making code easier to understand, help to find defects and adding flexibility to program faster. </a:t>
            </a:r>
          </a:p>
          <a:p>
            <a:pPr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There are two aspects of the above definition:</a:t>
            </a:r>
          </a:p>
          <a:p>
            <a:pPr lvl="1"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It must preserve the “observable behavior” of the software system (through regression). </a:t>
            </a:r>
          </a:p>
          <a:p>
            <a:pPr lvl="1"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To improve the internal structure of a software system (improve maintainability).</a:t>
            </a:r>
          </a:p>
          <a:p>
            <a:pPr marL="0" indent="0">
              <a:buNone/>
            </a:pPr>
            <a:endParaRPr lang="am-ET" dirty="0">
              <a:cs typeface="Times New Roman" panose="02020603050405020304" pitchFamily="18" charset="0"/>
            </a:endParaRPr>
          </a:p>
        </p:txBody>
      </p:sp>
      <p:sp>
        <p:nvSpPr>
          <p:cNvPr id="6" name="Rectangle 5">
            <a:extLst>
              <a:ext uri="{FF2B5EF4-FFF2-40B4-BE49-F238E27FC236}">
                <a16:creationId xmlns="" xmlns:a16="http://schemas.microsoft.com/office/drawing/2014/main" id="{E717FB8E-541D-4E90-9251-1318A4559A5F}"/>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Refactoring</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36</a:t>
            </a:fld>
            <a:endParaRPr lang="am-ET"/>
          </a:p>
        </p:txBody>
      </p:sp>
    </p:spTree>
    <p:extLst>
      <p:ext uri="{BB962C8B-B14F-4D97-AF65-F5344CB8AC3E}">
        <p14:creationId xmlns:p14="http://schemas.microsoft.com/office/powerpoint/2010/main" val="3370809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166" y="941832"/>
            <a:ext cx="8975834" cy="5343353"/>
          </a:xfrm>
          <a:ln>
            <a:solidFill>
              <a:schemeClr val="accent1"/>
            </a:solidFill>
          </a:ln>
        </p:spPr>
        <p:txBody>
          <a:bodyPr/>
          <a:lstStyle/>
          <a:p>
            <a:pPr>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Software reuse was introduced by Dough McIlroy in his 1968 seminal paper: </a:t>
            </a:r>
          </a:p>
          <a:p>
            <a:pPr lvl="1" algn="just">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The development of an industry of reusable source-code software components and the industrialization of the production of application software from off-the-shelf components.</a:t>
            </a:r>
          </a:p>
          <a:p>
            <a:pPr>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Software reuse is using existing artifacts or software knowledge during the construction of a new software system. </a:t>
            </a:r>
          </a:p>
          <a:p>
            <a:pPr lvl="1">
              <a:buFont typeface="Symbol" panose="05050102010706020507" pitchFamily="18" charset="2"/>
              <a:buChar char="¨"/>
            </a:pPr>
            <a:r>
              <a:rPr lang="en-US" altLang="am-ET" sz="2000" dirty="0">
                <a:latin typeface="Times New Roman" panose="02020603050405020304" pitchFamily="18" charset="0"/>
                <a:cs typeface="Times New Roman" panose="02020603050405020304" pitchFamily="18" charset="0"/>
              </a:rPr>
              <a:t>Reusable assets can be either reusable artifacts or software knowledge.</a:t>
            </a:r>
          </a:p>
          <a:p>
            <a:pPr algn="just">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Capers Jones identified four types of reusable artifacts:</a:t>
            </a:r>
          </a:p>
          <a:p>
            <a:pPr lvl="1" algn="just">
              <a:buFont typeface="Symbol" panose="05050102010706020507" pitchFamily="18" charset="2"/>
              <a:buChar char=""/>
            </a:pPr>
            <a:r>
              <a:rPr lang="en-US" altLang="am-ET" sz="2000" dirty="0" smtClean="0">
                <a:solidFill>
                  <a:srgbClr val="FF0000"/>
                </a:solidFill>
                <a:latin typeface="Times New Roman" panose="02020603050405020304" pitchFamily="18" charset="0"/>
                <a:cs typeface="Times New Roman" panose="02020603050405020304" pitchFamily="18" charset="0"/>
              </a:rPr>
              <a:t>data reuse</a:t>
            </a:r>
            <a:r>
              <a:rPr lang="en-US" altLang="am-ET" sz="2000" dirty="0" smtClean="0">
                <a:latin typeface="Times New Roman" panose="02020603050405020304" pitchFamily="18" charset="0"/>
                <a:cs typeface="Times New Roman" panose="02020603050405020304" pitchFamily="18" charset="0"/>
              </a:rPr>
              <a:t>, involving a standardization of data formats, </a:t>
            </a:r>
            <a:r>
              <a:rPr lang="en-US" sz="2000" dirty="0" smtClean="0">
                <a:latin typeface="Times New Roman" pitchFamily="18" charset="0"/>
                <a:cs typeface="Times New Roman" pitchFamily="18" charset="0"/>
              </a:rPr>
              <a:t>Reusable </a:t>
            </a:r>
            <a:r>
              <a:rPr lang="en-US" sz="2000" dirty="0">
                <a:latin typeface="Times New Roman" pitchFamily="18" charset="0"/>
                <a:cs typeface="Times New Roman" pitchFamily="18" charset="0"/>
              </a:rPr>
              <a:t>functions imply a standard data interchange format.</a:t>
            </a:r>
            <a:endParaRPr lang="en-US" altLang="am-ET" sz="2000" dirty="0" smtClean="0">
              <a:latin typeface="Times New Roman" panose="02020603050405020304" pitchFamily="18" charset="0"/>
              <a:cs typeface="Times New Roman" panose="02020603050405020304" pitchFamily="18" charset="0"/>
            </a:endParaRPr>
          </a:p>
          <a:p>
            <a:pPr lvl="1" algn="just">
              <a:buFont typeface="Symbol" panose="05050102010706020507" pitchFamily="18" charset="2"/>
              <a:buChar char=""/>
            </a:pPr>
            <a:r>
              <a:rPr lang="en-US" altLang="am-ET" sz="2000" dirty="0" smtClean="0">
                <a:solidFill>
                  <a:srgbClr val="FF0000"/>
                </a:solidFill>
                <a:latin typeface="Times New Roman" panose="02020603050405020304" pitchFamily="18" charset="0"/>
                <a:cs typeface="Times New Roman" panose="02020603050405020304" pitchFamily="18" charset="0"/>
              </a:rPr>
              <a:t>architectural </a:t>
            </a:r>
            <a:r>
              <a:rPr lang="en-US" altLang="am-ET" sz="2000" dirty="0">
                <a:solidFill>
                  <a:srgbClr val="FF0000"/>
                </a:solidFill>
                <a:latin typeface="Times New Roman" panose="02020603050405020304" pitchFamily="18" charset="0"/>
                <a:cs typeface="Times New Roman" panose="02020603050405020304" pitchFamily="18" charset="0"/>
              </a:rPr>
              <a:t>reuse</a:t>
            </a:r>
            <a:r>
              <a:rPr lang="en-US" altLang="am-ET" sz="2000" dirty="0">
                <a:latin typeface="Times New Roman" panose="02020603050405020304" pitchFamily="18" charset="0"/>
                <a:cs typeface="Times New Roman" panose="02020603050405020304" pitchFamily="18" charset="0"/>
              </a:rPr>
              <a:t>, which consists of standardizing a set of design and programming conventions dealing with the logical organization of software,</a:t>
            </a:r>
          </a:p>
          <a:p>
            <a:pPr lvl="1" algn="just">
              <a:buFont typeface="Symbol" panose="05050102010706020507" pitchFamily="18" charset="2"/>
              <a:buChar char=""/>
            </a:pPr>
            <a:r>
              <a:rPr lang="en-US" altLang="am-ET" sz="2000" dirty="0">
                <a:solidFill>
                  <a:srgbClr val="FF0000"/>
                </a:solidFill>
                <a:latin typeface="Times New Roman" panose="02020603050405020304" pitchFamily="18" charset="0"/>
                <a:cs typeface="Times New Roman" panose="02020603050405020304" pitchFamily="18" charset="0"/>
              </a:rPr>
              <a:t>design reuse</a:t>
            </a:r>
            <a:r>
              <a:rPr lang="en-US" altLang="am-ET" sz="2000" dirty="0">
                <a:latin typeface="Times New Roman" panose="02020603050405020304" pitchFamily="18" charset="0"/>
                <a:cs typeface="Times New Roman" panose="02020603050405020304" pitchFamily="18" charset="0"/>
              </a:rPr>
              <a:t>, for some common business applications, and</a:t>
            </a:r>
          </a:p>
          <a:p>
            <a:pPr lvl="1" algn="just">
              <a:buFont typeface="Symbol" panose="05050102010706020507" pitchFamily="18" charset="2"/>
              <a:buChar char=""/>
            </a:pPr>
            <a:r>
              <a:rPr lang="en-US" altLang="am-ET" sz="2000" dirty="0">
                <a:solidFill>
                  <a:srgbClr val="FF0000"/>
                </a:solidFill>
                <a:latin typeface="Times New Roman" panose="02020603050405020304" pitchFamily="18" charset="0"/>
                <a:cs typeface="Times New Roman" panose="02020603050405020304" pitchFamily="18" charset="0"/>
              </a:rPr>
              <a:t>program reuse</a:t>
            </a:r>
            <a:r>
              <a:rPr lang="en-US" altLang="am-ET" sz="2000" dirty="0">
                <a:latin typeface="Times New Roman" panose="02020603050405020304" pitchFamily="18" charset="0"/>
                <a:cs typeface="Times New Roman" panose="02020603050405020304" pitchFamily="18" charset="0"/>
              </a:rPr>
              <a:t>, which deals with reusing executable code.</a:t>
            </a:r>
          </a:p>
          <a:p>
            <a:pPr marL="0" indent="0">
              <a:buNone/>
            </a:pPr>
            <a:endParaRPr lang="am-ET" dirty="0"/>
          </a:p>
        </p:txBody>
      </p:sp>
      <p:sp>
        <p:nvSpPr>
          <p:cNvPr id="7" name="Rectangle 6">
            <a:extLst>
              <a:ext uri="{FF2B5EF4-FFF2-40B4-BE49-F238E27FC236}">
                <a16:creationId xmlns="" xmlns:a16="http://schemas.microsoft.com/office/drawing/2014/main" id="{4064C32A-5F26-41E5-918E-4AE40E162F91}"/>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Reuse</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37</a:t>
            </a:fld>
            <a:endParaRPr lang="am-ET"/>
          </a:p>
        </p:txBody>
      </p:sp>
    </p:spTree>
    <p:extLst>
      <p:ext uri="{BB962C8B-B14F-4D97-AF65-F5344CB8AC3E}">
        <p14:creationId xmlns:p14="http://schemas.microsoft.com/office/powerpoint/2010/main" val="2846978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55" y="1008993"/>
            <a:ext cx="8986345" cy="5276193"/>
          </a:xfrm>
          <a:ln>
            <a:solidFill>
              <a:schemeClr val="accent1"/>
            </a:solidFill>
          </a:ln>
        </p:spPr>
        <p:txBody>
          <a:bodyPr/>
          <a:lstStyle/>
          <a:p>
            <a:pPr>
              <a:buFontTx/>
              <a:buNone/>
            </a:pPr>
            <a:r>
              <a:rPr lang="en-US" altLang="am-ET" sz="2400" b="1" u="sng" dirty="0">
                <a:solidFill>
                  <a:srgbClr val="FF0000"/>
                </a:solidFill>
                <a:latin typeface="Times New Roman" panose="02020603050405020304" pitchFamily="18" charset="0"/>
                <a:cs typeface="Times New Roman" panose="02020603050405020304" pitchFamily="18" charset="0"/>
              </a:rPr>
              <a:t>Benefits of Reuse</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Increased reliability</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Reduced process risk  </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Increase productivity  </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Standards compliance </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Accelerated development </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Improve maintainability </a:t>
            </a:r>
          </a:p>
          <a:p>
            <a:pPr algn="just">
              <a:lnSpc>
                <a:spcPct val="100000"/>
              </a:lnSpc>
              <a:buFont typeface="Symbol" panose="05050102010706020507" pitchFamily="18" charset="2"/>
              <a:buChar char=""/>
            </a:pPr>
            <a:r>
              <a:rPr lang="en-US" altLang="am-ET" sz="2400" dirty="0">
                <a:latin typeface="Times New Roman" panose="02020603050405020304" pitchFamily="18" charset="0"/>
                <a:cs typeface="Times New Roman" panose="02020603050405020304" pitchFamily="18" charset="0"/>
              </a:rPr>
              <a:t>Reduction in maintenance time and effort</a:t>
            </a:r>
          </a:p>
          <a:p>
            <a:pPr marL="0" indent="0">
              <a:buNone/>
            </a:pPr>
            <a:endParaRPr lang="am-ET" dirty="0"/>
          </a:p>
        </p:txBody>
      </p:sp>
      <p:sp>
        <p:nvSpPr>
          <p:cNvPr id="6" name="Rectangle 5">
            <a:extLst>
              <a:ext uri="{FF2B5EF4-FFF2-40B4-BE49-F238E27FC236}">
                <a16:creationId xmlns="" xmlns:a16="http://schemas.microsoft.com/office/drawing/2014/main" id="{3EF1ABBB-FD5A-4CDE-9851-F400DF579D6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Reuse</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38</a:t>
            </a:fld>
            <a:endParaRPr lang="am-ET"/>
          </a:p>
        </p:txBody>
      </p:sp>
    </p:spTree>
    <p:extLst>
      <p:ext uri="{BB962C8B-B14F-4D97-AF65-F5344CB8AC3E}">
        <p14:creationId xmlns:p14="http://schemas.microsoft.com/office/powerpoint/2010/main" val="1254916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655" y="1008993"/>
            <a:ext cx="8986345" cy="5276193"/>
          </a:xfrm>
          <a:ln>
            <a:solidFill>
              <a:schemeClr val="accent1"/>
            </a:solidFill>
          </a:ln>
        </p:spPr>
        <p:txBody>
          <a:bodyPr/>
          <a:lstStyle/>
          <a:p>
            <a:pPr algn="just">
              <a:lnSpc>
                <a:spcPct val="100000"/>
              </a:lnSpc>
            </a:pPr>
            <a:r>
              <a:rPr lang="en-US" sz="1800" dirty="0">
                <a:latin typeface="Times New Roman" pitchFamily="18" charset="0"/>
                <a:cs typeface="Times New Roman" panose="02020603050405020304" pitchFamily="18" charset="0"/>
              </a:rPr>
              <a:t>Alain April, Alain </a:t>
            </a:r>
            <a:r>
              <a:rPr lang="en-US" sz="1800" dirty="0" err="1">
                <a:latin typeface="Times New Roman" panose="02020603050405020304" pitchFamily="18" charset="0"/>
                <a:cs typeface="Times New Roman" panose="02020603050405020304" pitchFamily="18" charset="0"/>
              </a:rPr>
              <a:t>Abran</a:t>
            </a:r>
            <a:r>
              <a:rPr lang="en-US" sz="1800" dirty="0">
                <a:latin typeface="Times New Roman" panose="02020603050405020304" pitchFamily="18" charset="0"/>
                <a:cs typeface="Times New Roman" panose="02020603050405020304" pitchFamily="18" charset="0"/>
              </a:rPr>
              <a:t> (2008), Software Maintenance Management Evaluation and Continuous Improvement.</a:t>
            </a:r>
          </a:p>
          <a:p>
            <a:pPr algn="just">
              <a:lnSpc>
                <a:spcPct val="100000"/>
              </a:lnSpc>
            </a:pPr>
            <a:r>
              <a:rPr lang="en-US" sz="1800" dirty="0" err="1">
                <a:latin typeface="Times New Roman" panose="02020603050405020304" pitchFamily="18" charset="0"/>
                <a:cs typeface="Times New Roman" panose="02020603050405020304" pitchFamily="18" charset="0"/>
              </a:rPr>
              <a:t>Priyadarshi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Tripathy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Kshirasagar</a:t>
            </a:r>
            <a:r>
              <a:rPr lang="en-US" sz="1800" dirty="0">
                <a:latin typeface="Times New Roman" panose="02020603050405020304" pitchFamily="18" charset="0"/>
                <a:cs typeface="Times New Roman" panose="02020603050405020304" pitchFamily="18" charset="0"/>
              </a:rPr>
              <a:t>, 2015, Naik, Software evolution and maintenance : a practitioner’s approach</a:t>
            </a:r>
            <a:r>
              <a:rPr lang="en-US" sz="1800" dirty="0" smtClean="0">
                <a:latin typeface="Times New Roman" panose="02020603050405020304" pitchFamily="18" charset="0"/>
                <a:cs typeface="Times New Roman" panose="02020603050405020304" pitchFamily="18" charset="0"/>
              </a:rPr>
              <a:t>.</a:t>
            </a:r>
          </a:p>
          <a:p>
            <a:pPr algn="just">
              <a:lnSpc>
                <a:spcPct val="100000"/>
              </a:lnSpc>
            </a:pPr>
            <a:r>
              <a:rPr lang="en-US" sz="1800" dirty="0">
                <a:latin typeface="Times New Roman" panose="02020603050405020304" pitchFamily="18" charset="0"/>
                <a:cs typeface="Times New Roman" panose="02020603050405020304" pitchFamily="18" charset="0"/>
              </a:rPr>
              <a:t>Penny Grub, Armstrong A </a:t>
            </a:r>
            <a:r>
              <a:rPr lang="en-US" sz="1800" dirty="0" err="1">
                <a:latin typeface="Times New Roman" panose="02020603050405020304" pitchFamily="18" charset="0"/>
                <a:cs typeface="Times New Roman" panose="02020603050405020304" pitchFamily="18" charset="0"/>
              </a:rPr>
              <a:t>Takang</a:t>
            </a:r>
            <a:r>
              <a:rPr lang="en-US" sz="1800" dirty="0">
                <a:latin typeface="Times New Roman" panose="02020603050405020304" pitchFamily="18" charset="0"/>
                <a:cs typeface="Times New Roman" panose="02020603050405020304" pitchFamily="18" charset="0"/>
              </a:rPr>
              <a:t>, Software Maintenance Concepts and Practice, 2</a:t>
            </a:r>
            <a:r>
              <a:rPr lang="en-US" sz="1800" baseline="30000" dirty="0">
                <a:latin typeface="Times New Roman" pitchFamily="18" charset="0"/>
                <a:cs typeface="Times New Roman" pitchFamily="18" charset="0"/>
              </a:rPr>
              <a:t>nd</a:t>
            </a:r>
            <a:r>
              <a:rPr lang="en-US" sz="1800" dirty="0">
                <a:latin typeface="Times New Roman" panose="02020603050405020304" pitchFamily="18" charset="0"/>
                <a:cs typeface="Times New Roman" panose="02020603050405020304" pitchFamily="18" charset="0"/>
              </a:rPr>
              <a:t> edition  </a:t>
            </a:r>
          </a:p>
        </p:txBody>
      </p:sp>
      <p:sp>
        <p:nvSpPr>
          <p:cNvPr id="6" name="Rectangle 5">
            <a:extLst>
              <a:ext uri="{FF2B5EF4-FFF2-40B4-BE49-F238E27FC236}">
                <a16:creationId xmlns="" xmlns:a16="http://schemas.microsoft.com/office/drawing/2014/main" id="{3EF1ABBB-FD5A-4CDE-9851-F400DF579D62}"/>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References</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2" name="Slide Number Placeholder 1"/>
          <p:cNvSpPr>
            <a:spLocks noGrp="1"/>
          </p:cNvSpPr>
          <p:nvPr>
            <p:ph type="sldNum" sz="quarter" idx="12"/>
          </p:nvPr>
        </p:nvSpPr>
        <p:spPr/>
        <p:txBody>
          <a:bodyPr/>
          <a:lstStyle/>
          <a:p>
            <a:fld id="{ABC611C3-E89B-444E-8EB5-F2EDF1A2592D}" type="slidenum">
              <a:rPr lang="am-ET" smtClean="0"/>
              <a:t>39</a:t>
            </a:fld>
            <a:endParaRPr lang="am-ET"/>
          </a:p>
        </p:txBody>
      </p:sp>
    </p:spTree>
    <p:extLst>
      <p:ext uri="{BB962C8B-B14F-4D97-AF65-F5344CB8AC3E}">
        <p14:creationId xmlns:p14="http://schemas.microsoft.com/office/powerpoint/2010/main" val="378678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a:lnSpc>
                <a:spcPct val="100000"/>
              </a:lnSpc>
            </a:pPr>
            <a:r>
              <a:rPr lang="en-US" sz="2000" dirty="0">
                <a:latin typeface="Times New Roman" pitchFamily="18" charset="0"/>
                <a:cs typeface="Times New Roman" pitchFamily="18" charset="0"/>
              </a:rPr>
              <a:t>The abbreviation SPE refers to S (</a:t>
            </a:r>
            <a:r>
              <a:rPr lang="en-US" sz="2000" dirty="0" smtClean="0">
                <a:latin typeface="Times New Roman" pitchFamily="18" charset="0"/>
                <a:cs typeface="Times New Roman" pitchFamily="18" charset="0"/>
              </a:rPr>
              <a:t>Specified</a:t>
            </a:r>
            <a:r>
              <a:rPr lang="en-US" sz="2000" dirty="0">
                <a:latin typeface="Times New Roman" pitchFamily="18" charset="0"/>
                <a:cs typeface="Times New Roman" pitchFamily="18" charset="0"/>
              </a:rPr>
              <a:t>), P (Problem), and E (Evolving) programs.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lgn="just">
              <a:lnSpc>
                <a:spcPct val="100000"/>
              </a:lnSpc>
            </a:pPr>
            <a:r>
              <a:rPr lang="en-US" sz="2000" b="1" dirty="0" smtClean="0">
                <a:latin typeface="Times New Roman" pitchFamily="18" charset="0"/>
                <a:cs typeface="Times New Roman" pitchFamily="18" charset="0"/>
              </a:rPr>
              <a:t>S-type </a:t>
            </a:r>
            <a:r>
              <a:rPr lang="en-US" sz="2000" b="1" dirty="0">
                <a:latin typeface="Times New Roman" pitchFamily="18" charset="0"/>
                <a:cs typeface="Times New Roman" pitchFamily="18" charset="0"/>
              </a:rPr>
              <a:t>programs: </a:t>
            </a:r>
            <a:r>
              <a:rPr lang="en-US" sz="2000" dirty="0">
                <a:latin typeface="Times New Roman" pitchFamily="18" charset="0"/>
                <a:cs typeface="Times New Roman" pitchFamily="18" charset="0"/>
              </a:rPr>
              <a:t>S-type programs have the following </a:t>
            </a:r>
            <a:r>
              <a:rPr lang="en-US" sz="2000" dirty="0" smtClean="0">
                <a:latin typeface="Times New Roman" pitchFamily="18" charset="0"/>
                <a:cs typeface="Times New Roman" pitchFamily="18" charset="0"/>
              </a:rPr>
              <a:t>characteristics:</a:t>
            </a:r>
          </a:p>
          <a:p>
            <a:pPr lvl="1" algn="just">
              <a:lnSpc>
                <a:spcPct val="100000"/>
              </a:lnSpc>
              <a:buFont typeface="Times New Roman" pitchFamily="18" charset="0"/>
              <a:buChar char="-"/>
            </a:pPr>
            <a:r>
              <a:rPr lang="en-US" sz="2000" dirty="0" smtClean="0">
                <a:latin typeface="Times New Roman" pitchFamily="18" charset="0"/>
                <a:cs typeface="Times New Roman" pitchFamily="18" charset="0"/>
              </a:rPr>
              <a:t>All </a:t>
            </a:r>
            <a:r>
              <a:rPr lang="en-US" sz="2000" dirty="0">
                <a:latin typeface="Times New Roman" pitchFamily="18" charset="0"/>
                <a:cs typeface="Times New Roman" pitchFamily="18" charset="0"/>
              </a:rPr>
              <a:t>the nonfunctional and functional program properties that are important </a:t>
            </a:r>
            <a:r>
              <a:rPr lang="en-US" sz="2000" dirty="0" smtClean="0">
                <a:latin typeface="Times New Roman" pitchFamily="18" charset="0"/>
                <a:cs typeface="Times New Roman" pitchFamily="18" charset="0"/>
              </a:rPr>
              <a:t>to its </a:t>
            </a:r>
            <a:r>
              <a:rPr lang="en-US" sz="2000" dirty="0">
                <a:latin typeface="Times New Roman" pitchFamily="18" charset="0"/>
                <a:cs typeface="Times New Roman" pitchFamily="18" charset="0"/>
              </a:rPr>
              <a:t>stakeholders are </a:t>
            </a:r>
            <a:r>
              <a:rPr lang="en-US" sz="2000" i="1" dirty="0">
                <a:latin typeface="Times New Roman" pitchFamily="18" charset="0"/>
                <a:cs typeface="Times New Roman" pitchFamily="18" charset="0"/>
              </a:rPr>
              <a:t>formally </a:t>
            </a:r>
            <a:r>
              <a:rPr lang="en-US" sz="2000" dirty="0">
                <a:latin typeface="Times New Roman" pitchFamily="18" charset="0"/>
                <a:cs typeface="Times New Roman" pitchFamily="18" charset="0"/>
              </a:rPr>
              <a:t>and </a:t>
            </a:r>
            <a:r>
              <a:rPr lang="en-US" sz="2000" i="1" dirty="0">
                <a:latin typeface="Times New Roman" pitchFamily="18" charset="0"/>
                <a:cs typeface="Times New Roman" pitchFamily="18" charset="0"/>
              </a:rPr>
              <a:t>completely </a:t>
            </a:r>
            <a:r>
              <a:rPr lang="en-US" sz="2000" dirty="0" smtClean="0">
                <a:latin typeface="Times New Roman" pitchFamily="18" charset="0"/>
                <a:cs typeface="Times New Roman" pitchFamily="18" charset="0"/>
              </a:rPr>
              <a:t>defined.</a:t>
            </a:r>
          </a:p>
          <a:p>
            <a:pPr lvl="1" algn="just">
              <a:lnSpc>
                <a:spcPct val="100000"/>
              </a:lnSpc>
              <a:buFont typeface="Times New Roman" pitchFamily="18" charset="0"/>
              <a:buChar char="-"/>
            </a:pPr>
            <a:r>
              <a:rPr lang="en-US" sz="2000" dirty="0" smtClean="0">
                <a:latin typeface="Times New Roman" pitchFamily="18" charset="0"/>
                <a:cs typeface="Times New Roman" pitchFamily="18" charset="0"/>
              </a:rPr>
              <a:t>Correctness </a:t>
            </a:r>
            <a:r>
              <a:rPr lang="en-US" sz="2000" dirty="0">
                <a:latin typeface="Times New Roman" pitchFamily="18" charset="0"/>
                <a:cs typeface="Times New Roman" pitchFamily="18" charset="0"/>
              </a:rPr>
              <a:t>of the program with respect to its formal </a:t>
            </a:r>
            <a:r>
              <a:rPr lang="en-US" sz="2000" dirty="0" smtClean="0">
                <a:latin typeface="Times New Roman" pitchFamily="18" charset="0"/>
                <a:cs typeface="Times New Roman" pitchFamily="18" charset="0"/>
              </a:rPr>
              <a:t>specification </a:t>
            </a:r>
            <a:r>
              <a:rPr lang="en-US" sz="2000" dirty="0">
                <a:latin typeface="Times New Roman" pitchFamily="18" charset="0"/>
                <a:cs typeface="Times New Roman" pitchFamily="18" charset="0"/>
              </a:rPr>
              <a:t>is the </a:t>
            </a:r>
            <a:r>
              <a:rPr lang="en-US" sz="2000" i="1" dirty="0" smtClean="0">
                <a:latin typeface="Times New Roman" pitchFamily="18" charset="0"/>
                <a:cs typeface="Times New Roman" pitchFamily="18" charset="0"/>
              </a:rPr>
              <a:t>only </a:t>
            </a:r>
            <a:r>
              <a:rPr lang="en-US" sz="2000" dirty="0" smtClean="0">
                <a:latin typeface="Times New Roman" pitchFamily="18" charset="0"/>
                <a:cs typeface="Times New Roman" pitchFamily="18" charset="0"/>
              </a:rPr>
              <a:t>criterion </a:t>
            </a:r>
            <a:r>
              <a:rPr lang="en-US" sz="2000" dirty="0">
                <a:latin typeface="Times New Roman" pitchFamily="18" charset="0"/>
                <a:cs typeface="Times New Roman" pitchFamily="18" charset="0"/>
              </a:rPr>
              <a:t>of the acceptability of the solution to its </a:t>
            </a:r>
            <a:r>
              <a:rPr lang="en-US" sz="2000" dirty="0" smtClean="0">
                <a:latin typeface="Times New Roman" pitchFamily="18" charset="0"/>
                <a:cs typeface="Times New Roman" pitchFamily="18" charset="0"/>
              </a:rPr>
              <a:t>stakeholders.</a:t>
            </a:r>
          </a:p>
          <a:p>
            <a:pPr algn="just">
              <a:lnSpc>
                <a:spcPct val="100000"/>
              </a:lnSpc>
            </a:pPr>
            <a:r>
              <a:rPr lang="en-US" sz="2000" b="1" dirty="0" smtClean="0">
                <a:latin typeface="Times New Roman" pitchFamily="18" charset="0"/>
                <a:cs typeface="Times New Roman" pitchFamily="18" charset="0"/>
              </a:rPr>
              <a:t>P-type </a:t>
            </a:r>
            <a:r>
              <a:rPr lang="en-US" sz="2000" b="1" dirty="0">
                <a:latin typeface="Times New Roman" pitchFamily="18" charset="0"/>
                <a:cs typeface="Times New Roman" pitchFamily="18" charset="0"/>
              </a:rPr>
              <a:t>programs: </a:t>
            </a:r>
            <a:r>
              <a:rPr lang="en-US" sz="2000" dirty="0">
                <a:latin typeface="Times New Roman" pitchFamily="18" charset="0"/>
                <a:cs typeface="Times New Roman" pitchFamily="18" charset="0"/>
              </a:rPr>
              <a:t>With many real problems, the system outputs are accurate to 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constrained level of precision. The concept of correctness is </a:t>
            </a:r>
            <a:r>
              <a:rPr lang="en-US" sz="2000" dirty="0" smtClean="0">
                <a:latin typeface="Times New Roman" pitchFamily="18" charset="0"/>
                <a:cs typeface="Times New Roman" pitchFamily="18" charset="0"/>
              </a:rPr>
              <a:t>difficult </a:t>
            </a:r>
            <a:r>
              <a:rPr lang="en-US" sz="2000" dirty="0">
                <a:latin typeface="Times New Roman" pitchFamily="18" charset="0"/>
                <a:cs typeface="Times New Roman" pitchFamily="18" charset="0"/>
              </a:rPr>
              <a:t>to </a:t>
            </a:r>
            <a:r>
              <a:rPr lang="en-US" sz="2000" dirty="0" smtClean="0">
                <a:latin typeface="Times New Roman" pitchFamily="18" charset="0"/>
                <a:cs typeface="Times New Roman" pitchFamily="18" charset="0"/>
              </a:rPr>
              <a:t>define </a:t>
            </a:r>
            <a:r>
              <a:rPr lang="en-US" sz="2000" dirty="0">
                <a:latin typeface="Times New Roman" pitchFamily="18" charset="0"/>
                <a:cs typeface="Times New Roman" pitchFamily="18" charset="0"/>
              </a:rPr>
              <a:t>in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those programs</a:t>
            </a:r>
            <a:r>
              <a:rPr lang="en-US" sz="2000" dirty="0" smtClean="0">
                <a:latin typeface="Times New Roman" pitchFamily="18" charset="0"/>
                <a:cs typeface="Times New Roman" pitchFamily="18" charset="0"/>
              </a:rPr>
              <a:t>.</a:t>
            </a:r>
          </a:p>
          <a:p>
            <a:pPr marL="0" indent="0" algn="just">
              <a:lnSpc>
                <a:spcPct val="100000"/>
              </a:lnSpc>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lgn="just">
              <a:lnSpc>
                <a:spcPct val="100000"/>
              </a:lnSpc>
              <a:buNone/>
            </a:pP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endParaRPr lang="en-US" sz="2000" i="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4</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SPE </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Taxonomy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cs typeface="Times New Roman" pitchFamily="18" charset="0"/>
            </a:endParaRPr>
          </a:p>
        </p:txBody>
      </p:sp>
    </p:spTree>
    <p:extLst>
      <p:ext uri="{BB962C8B-B14F-4D97-AF65-F5344CB8AC3E}">
        <p14:creationId xmlns:p14="http://schemas.microsoft.com/office/powerpoint/2010/main" val="202409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algn="just">
              <a:lnSpc>
                <a:spcPct val="100000"/>
              </a:lnSpc>
            </a:pPr>
            <a:r>
              <a:rPr lang="en-US" sz="2000" b="1" dirty="0" smtClean="0">
                <a:latin typeface="Times New Roman" pitchFamily="18" charset="0"/>
                <a:cs typeface="Times New Roman" pitchFamily="18" charset="0"/>
              </a:rPr>
              <a:t>E-type </a:t>
            </a:r>
            <a:r>
              <a:rPr lang="en-US" sz="2000" b="1" dirty="0">
                <a:latin typeface="Times New Roman" pitchFamily="18" charset="0"/>
                <a:cs typeface="Times New Roman" pitchFamily="18" charset="0"/>
              </a:rPr>
              <a:t>programs: </a:t>
            </a:r>
            <a:r>
              <a:rPr lang="en-US" sz="2000" dirty="0">
                <a:latin typeface="Times New Roman" pitchFamily="18" charset="0"/>
                <a:cs typeface="Times New Roman" pitchFamily="18" charset="0"/>
              </a:rPr>
              <a:t>An E-type program is one that is embedded in the real world and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it changes as the world does. </a:t>
            </a:r>
            <a:endParaRPr lang="en-US" sz="2000" dirty="0" smtClean="0">
              <a:latin typeface="Times New Roman" pitchFamily="18" charset="0"/>
              <a:cs typeface="Times New Roman" pitchFamily="18" charset="0"/>
            </a:endParaRPr>
          </a:p>
          <a:p>
            <a:pPr algn="just">
              <a:lnSpc>
                <a:spcPct val="100000"/>
              </a:lnSpc>
            </a:pPr>
            <a:r>
              <a:rPr lang="en-US" sz="2000" dirty="0" smtClean="0">
                <a:latin typeface="Times New Roman" pitchFamily="18" charset="0"/>
                <a:cs typeface="Times New Roman" pitchFamily="18" charset="0"/>
              </a:rPr>
              <a:t>These </a:t>
            </a:r>
            <a:r>
              <a:rPr lang="en-US" sz="2000" dirty="0">
                <a:latin typeface="Times New Roman" pitchFamily="18" charset="0"/>
                <a:cs typeface="Times New Roman" pitchFamily="18" charset="0"/>
              </a:rPr>
              <a:t>programs mechanize a human or society </a:t>
            </a:r>
            <a:r>
              <a:rPr lang="en-US" sz="2000" dirty="0" smtClean="0">
                <a:latin typeface="Times New Roman" pitchFamily="18" charset="0"/>
                <a:cs typeface="Times New Roman" pitchFamily="18" charset="0"/>
              </a:rPr>
              <a:t>activity, make </a:t>
            </a:r>
            <a:r>
              <a:rPr lang="en-US" sz="2000" dirty="0">
                <a:latin typeface="Times New Roman" pitchFamily="18" charset="0"/>
                <a:cs typeface="Times New Roman" pitchFamily="18" charset="0"/>
              </a:rPr>
              <a:t>simplifying assumptions, and interface with the external world by requiring </a:t>
            </a:r>
            <a:r>
              <a:rPr lang="en-US" sz="2000" dirty="0" smtClean="0">
                <a:latin typeface="Times New Roman" pitchFamily="18" charset="0"/>
                <a:cs typeface="Times New Roman" pitchFamily="18" charset="0"/>
              </a:rPr>
              <a:t>or providing </a:t>
            </a:r>
            <a:r>
              <a:rPr lang="en-US" sz="2000" dirty="0">
                <a:latin typeface="Times New Roman" pitchFamily="18" charset="0"/>
                <a:cs typeface="Times New Roman" pitchFamily="18" charset="0"/>
              </a:rPr>
              <a:t>services. </a:t>
            </a:r>
            <a:endParaRPr lang="en-US" sz="2000" dirty="0" smtClean="0">
              <a:latin typeface="Times New Roman" pitchFamily="18" charset="0"/>
              <a:cs typeface="Times New Roman" pitchFamily="18" charset="0"/>
            </a:endParaRPr>
          </a:p>
          <a:p>
            <a:pPr algn="just">
              <a:lnSpc>
                <a:spcPct val="100000"/>
              </a:lnSpc>
            </a:pPr>
            <a:r>
              <a:rPr lang="en-US" sz="2000" dirty="0" smtClean="0">
                <a:latin typeface="Times New Roman" pitchFamily="18" charset="0"/>
                <a:cs typeface="Times New Roman" pitchFamily="18" charset="0"/>
              </a:rPr>
              <a:t>An </a:t>
            </a:r>
            <a:r>
              <a:rPr lang="en-US" sz="2000" dirty="0">
                <a:latin typeface="Times New Roman" pitchFamily="18" charset="0"/>
                <a:cs typeface="Times New Roman" pitchFamily="18" charset="0"/>
              </a:rPr>
              <a:t>E-type system is to be regularly adapted to: </a:t>
            </a:r>
            <a:endParaRPr lang="en-US" sz="2000" dirty="0" smtClean="0">
              <a:latin typeface="Times New Roman" pitchFamily="18" charset="0"/>
              <a:cs typeface="Times New Roman" pitchFamily="18" charset="0"/>
            </a:endParaRP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 stay true to </a:t>
            </a:r>
            <a:r>
              <a:rPr lang="en-US" sz="2000" dirty="0" smtClean="0">
                <a:latin typeface="Times New Roman" pitchFamily="18" charset="0"/>
                <a:cs typeface="Times New Roman" pitchFamily="18" charset="0"/>
              </a:rPr>
              <a:t>its domain </a:t>
            </a:r>
            <a:r>
              <a:rPr lang="en-US" sz="2000" dirty="0">
                <a:latin typeface="Times New Roman" pitchFamily="18" charset="0"/>
                <a:cs typeface="Times New Roman" pitchFamily="18" charset="0"/>
              </a:rPr>
              <a:t>of </a:t>
            </a:r>
            <a:r>
              <a:rPr lang="en-US" sz="2000" dirty="0" smtClean="0">
                <a:latin typeface="Times New Roman" pitchFamily="18" charset="0"/>
                <a:cs typeface="Times New Roman" pitchFamily="18" charset="0"/>
              </a:rPr>
              <a:t>application</a:t>
            </a: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ii) remain compatible with its executing </a:t>
            </a:r>
            <a:r>
              <a:rPr lang="en-US" sz="2000" dirty="0" smtClean="0">
                <a:latin typeface="Times New Roman" pitchFamily="18" charset="0"/>
                <a:cs typeface="Times New Roman" pitchFamily="18" charset="0"/>
              </a:rPr>
              <a:t>environment</a:t>
            </a:r>
          </a:p>
          <a:p>
            <a:pPr algn="just">
              <a:lnSpc>
                <a:spcPct val="100000"/>
              </a:lnSpc>
              <a:buFont typeface="Times New Roman" pitchFamily="18" charset="0"/>
              <a:buChar char="⁃"/>
            </a:pPr>
            <a:r>
              <a:rPr lang="en-US" sz="2000" dirty="0" smtClean="0">
                <a:latin typeface="Times New Roman" pitchFamily="18" charset="0"/>
                <a:cs typeface="Times New Roman" pitchFamily="18" charset="0"/>
              </a:rPr>
              <a:t>(iii</a:t>
            </a:r>
            <a:r>
              <a:rPr lang="en-US" sz="2000" dirty="0">
                <a:latin typeface="Times New Roman" pitchFamily="18" charset="0"/>
                <a:cs typeface="Times New Roman" pitchFamily="18" charset="0"/>
              </a:rPr>
              <a:t>) meet the goals and expectations of its stakeholders </a:t>
            </a:r>
            <a:endParaRPr lang="en-US" sz="2000" dirty="0" smtClean="0">
              <a:latin typeface="Times New Roman" pitchFamily="18" charset="0"/>
              <a:cs typeface="Times New Roman" pitchFamily="18" charset="0"/>
            </a:endParaRPr>
          </a:p>
          <a:p>
            <a:pPr marL="0" indent="0" algn="just">
              <a:lnSpc>
                <a:spcPct val="100000"/>
              </a:lnSpc>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lgn="just">
              <a:lnSpc>
                <a:spcPct val="100000"/>
              </a:lnSpc>
              <a:buNone/>
            </a:pP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endParaRPr lang="en-US" sz="2000" i="1"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5</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Evolution: SPE </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itchFamily="18" charset="0"/>
                <a:cs typeface="Times New Roman" pitchFamily="18" charset="0"/>
              </a:rPr>
              <a:t>Taxonomy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cs typeface="Times New Roman" pitchFamily="18" charset="0"/>
            </a:endParaRPr>
          </a:p>
        </p:txBody>
      </p:sp>
    </p:spTree>
    <p:extLst>
      <p:ext uri="{BB962C8B-B14F-4D97-AF65-F5344CB8AC3E}">
        <p14:creationId xmlns:p14="http://schemas.microsoft.com/office/powerpoint/2010/main" val="21466865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algn="just">
              <a:lnSpc>
                <a:spcPct val="100000"/>
              </a:lnSpc>
            </a:pPr>
            <a:r>
              <a:rPr lang="en-US" sz="2000" dirty="0">
                <a:latin typeface="Times New Roman" panose="02020603050405020304" pitchFamily="18" charset="0"/>
                <a:cs typeface="Times New Roman" panose="02020603050405020304" pitchFamily="18" charset="0"/>
              </a:rPr>
              <a:t>Fundamental work in the field of software evolution was done by Lehman and his collaborators. </a:t>
            </a:r>
          </a:p>
          <a:p>
            <a:pPr lvl="1" algn="just">
              <a:lnSpc>
                <a:spcPct val="100000"/>
              </a:lnSpc>
            </a:pPr>
            <a:r>
              <a:rPr lang="en-US" sz="2000" dirty="0">
                <a:latin typeface="Times New Roman" panose="02020603050405020304" pitchFamily="18" charset="0"/>
                <a:cs typeface="Times New Roman" panose="02020603050405020304" pitchFamily="18" charset="0"/>
              </a:rPr>
              <a:t>Based on empirical studies, Lehman and his collaborators formulated some observations and they introduced them as </a:t>
            </a:r>
            <a:r>
              <a:rPr lang="en-US" sz="2000" b="1" i="1" dirty="0">
                <a:solidFill>
                  <a:srgbClr val="FF0000"/>
                </a:solidFill>
                <a:latin typeface="Times New Roman" panose="02020603050405020304" pitchFamily="18" charset="0"/>
                <a:cs typeface="Times New Roman" panose="02020603050405020304" pitchFamily="18" charset="0"/>
              </a:rPr>
              <a:t>laws of evolution</a:t>
            </a:r>
            <a:r>
              <a:rPr lang="en-US" sz="2000" dirty="0">
                <a:latin typeface="Times New Roman" panose="02020603050405020304" pitchFamily="18" charset="0"/>
                <a:cs typeface="Times New Roman" panose="02020603050405020304" pitchFamily="18" charset="0"/>
              </a:rPr>
              <a:t>. </a:t>
            </a:r>
          </a:p>
          <a:p>
            <a:pPr lvl="1" algn="just">
              <a:lnSpc>
                <a:spcPct val="100000"/>
              </a:lnSpc>
            </a:pPr>
            <a:r>
              <a:rPr lang="en-US" sz="2000" dirty="0">
                <a:latin typeface="Times New Roman" panose="02020603050405020304" pitchFamily="18" charset="0"/>
                <a:cs typeface="Times New Roman" panose="02020603050405020304" pitchFamily="18" charset="0"/>
              </a:rPr>
              <a:t>The “laws” themselves have “evolved” from </a:t>
            </a:r>
            <a:r>
              <a:rPr lang="en-US" sz="2000" i="1" dirty="0">
                <a:solidFill>
                  <a:srgbClr val="FF0000"/>
                </a:solidFill>
                <a:latin typeface="Times New Roman" panose="02020603050405020304" pitchFamily="18" charset="0"/>
                <a:cs typeface="Times New Roman" panose="02020603050405020304" pitchFamily="18" charset="0"/>
              </a:rPr>
              <a:t>three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1974 to </a:t>
            </a:r>
            <a:r>
              <a:rPr lang="en-US" sz="2000" i="1" dirty="0">
                <a:solidFill>
                  <a:srgbClr val="FF0000"/>
                </a:solidFill>
                <a:latin typeface="Times New Roman" panose="02020603050405020304" pitchFamily="18" charset="0"/>
                <a:cs typeface="Times New Roman" panose="02020603050405020304" pitchFamily="18" charset="0"/>
              </a:rPr>
              <a:t>eight</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1997.</a:t>
            </a:r>
          </a:p>
          <a:p>
            <a:pPr algn="just">
              <a:lnSpc>
                <a:spcPct val="100000"/>
              </a:lnSpc>
            </a:pPr>
            <a:r>
              <a:rPr lang="en-US" sz="2000" dirty="0">
                <a:latin typeface="Times New Roman" panose="02020603050405020304" pitchFamily="18" charset="0"/>
                <a:cs typeface="Times New Roman" panose="02020603050405020304" pitchFamily="18" charset="0"/>
              </a:rPr>
              <a:t>Those laws are the results of studies of the evolution of large-scale proprietary or closed source software (CSS) systems.   </a:t>
            </a:r>
            <a:endParaRPr lang="am-ET" sz="2000" dirty="0">
              <a:cs typeface="Times New Roman" panose="02020603050405020304" pitchFamily="18" charset="0"/>
            </a:endParaRPr>
          </a:p>
          <a:p>
            <a:r>
              <a:rPr lang="en-US" sz="2000" dirty="0">
                <a:latin typeface="Times New Roman" pitchFamily="18" charset="0"/>
                <a:cs typeface="Times New Roman" pitchFamily="18" charset="0"/>
              </a:rPr>
              <a:t>Lehman and his colleagues have postulated eight “</a:t>
            </a:r>
            <a:r>
              <a:rPr lang="en-US" sz="2000" dirty="0" smtClean="0">
                <a:latin typeface="Times New Roman" pitchFamily="18" charset="0"/>
                <a:cs typeface="Times New Roman" pitchFamily="18" charset="0"/>
              </a:rPr>
              <a:t>laws” </a:t>
            </a:r>
            <a:r>
              <a:rPr lang="en-US" sz="2000" dirty="0">
                <a:latin typeface="Times New Roman" pitchFamily="18" charset="0"/>
                <a:cs typeface="Times New Roman" pitchFamily="18" charset="0"/>
              </a:rPr>
              <a:t>over 20 years starting from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mid-1970s to explain some key observations about the evolution of E-type software systems </a:t>
            </a:r>
            <a:br>
              <a:rPr lang="en-US" sz="2000" dirty="0">
                <a:latin typeface="Times New Roman" pitchFamily="18" charset="0"/>
                <a:cs typeface="Times New Roman" pitchFamily="18" charset="0"/>
              </a:rPr>
            </a:br>
            <a:endParaRPr lang="am-ET" sz="2000" dirty="0">
              <a:cs typeface="Times New Roman" pitchFamily="18" charset="0"/>
            </a:endParaRPr>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6</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5501599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7</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Evolution </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246" y="1043353"/>
            <a:ext cx="8510954" cy="5322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7778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marL="0" indent="0" algn="ctr">
              <a:lnSpc>
                <a:spcPct val="100000"/>
              </a:lnSpc>
              <a:buNone/>
            </a:pPr>
            <a:r>
              <a:rPr lang="en-US" sz="2400" b="1" u="sng" dirty="0" smtClean="0">
                <a:effectLst>
                  <a:outerShdw blurRad="38100" dist="38100" dir="2700000" algn="tl">
                    <a:srgbClr val="000000">
                      <a:alpha val="43137"/>
                    </a:srgbClr>
                  </a:outerShdw>
                </a:effectLst>
                <a:cs typeface="Times New Roman" panose="02020603050405020304" pitchFamily="18" charset="0"/>
              </a:rPr>
              <a:t>Software Maintenance Vs. Development</a:t>
            </a:r>
          </a:p>
          <a:p>
            <a:pPr marL="0" indent="0" algn="ctr">
              <a:lnSpc>
                <a:spcPct val="100000"/>
              </a:lnSpc>
              <a:buNone/>
            </a:pPr>
            <a:endParaRPr lang="am-ET" dirty="0"/>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8</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Software </a:t>
            </a: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Maintenance-Development</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2930632084"/>
              </p:ext>
            </p:extLst>
          </p:nvPr>
        </p:nvGraphicFramePr>
        <p:xfrm>
          <a:off x="316523" y="1627555"/>
          <a:ext cx="8686799" cy="3151274"/>
        </p:xfrm>
        <a:graphic>
          <a:graphicData uri="http://schemas.openxmlformats.org/drawingml/2006/table">
            <a:tbl>
              <a:tblPr firstRow="1" bandRow="1">
                <a:tableStyleId>{74C1A8A3-306A-4EB7-A6B1-4F7E0EB9C5D6}</a:tableStyleId>
              </a:tblPr>
              <a:tblGrid>
                <a:gridCol w="5263662"/>
                <a:gridCol w="3423137"/>
              </a:tblGrid>
              <a:tr h="588960">
                <a:tc>
                  <a:txBody>
                    <a:bodyPr/>
                    <a:lstStyle/>
                    <a:p>
                      <a:r>
                        <a:rPr lang="en-US" sz="2000" u="sng" dirty="0" smtClean="0">
                          <a:solidFill>
                            <a:schemeClr val="tx1"/>
                          </a:solidFill>
                          <a:effectLst/>
                          <a:latin typeface="Times New Roman" pitchFamily="18" charset="0"/>
                          <a:cs typeface="Times New Roman" pitchFamily="18" charset="0"/>
                        </a:rPr>
                        <a:t>Development</a:t>
                      </a:r>
                      <a:endParaRPr lang="en-US" sz="2000" dirty="0">
                        <a:solidFill>
                          <a:schemeClr val="tx1"/>
                        </a:solidFill>
                        <a:effectLst/>
                        <a:latin typeface="Times New Roman" pitchFamily="18" charset="0"/>
                        <a:cs typeface="Times New Roman" pitchFamily="18" charset="0"/>
                      </a:endParaRPr>
                    </a:p>
                  </a:txBody>
                  <a:tcPr/>
                </a:tc>
                <a:tc>
                  <a:txBody>
                    <a:bodyPr/>
                    <a:lstStyle/>
                    <a:p>
                      <a:r>
                        <a:rPr lang="en-US" sz="2000" u="sng" dirty="0" smtClean="0">
                          <a:solidFill>
                            <a:schemeClr val="tx1"/>
                          </a:solidFill>
                          <a:effectLst/>
                          <a:latin typeface="Times New Roman" pitchFamily="18" charset="0"/>
                          <a:cs typeface="Times New Roman" pitchFamily="18" charset="0"/>
                        </a:rPr>
                        <a:t>Maintenance </a:t>
                      </a:r>
                      <a:endParaRPr lang="en-US" sz="2000" dirty="0">
                        <a:solidFill>
                          <a:schemeClr val="tx1"/>
                        </a:solidFill>
                        <a:effectLst/>
                        <a:latin typeface="Times New Roman" pitchFamily="18" charset="0"/>
                        <a:cs typeface="Times New Roman" pitchFamily="18" charset="0"/>
                      </a:endParaRPr>
                    </a:p>
                  </a:txBody>
                  <a:tcPr/>
                </a:tc>
              </a:tr>
              <a:tr h="597139">
                <a:tc>
                  <a:txBody>
                    <a:bodyPr/>
                    <a:lstStyle/>
                    <a:p>
                      <a:r>
                        <a:rPr lang="en-US" sz="2000" kern="1200" dirty="0" smtClean="0">
                          <a:effectLst/>
                          <a:latin typeface="Times New Roman" pitchFamily="18" charset="0"/>
                          <a:cs typeface="Times New Roman" pitchFamily="18" charset="0"/>
                        </a:rPr>
                        <a:t>development is requirements driven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txBody>
                  <a:tcPr/>
                </a:tc>
                <a:tc>
                  <a:txBody>
                    <a:bodyPr/>
                    <a:lstStyle/>
                    <a:p>
                      <a:r>
                        <a:rPr lang="en-US" sz="2000" kern="1200" dirty="0" smtClean="0">
                          <a:effectLst/>
                          <a:latin typeface="Times New Roman" pitchFamily="18" charset="0"/>
                          <a:cs typeface="Times New Roman" pitchFamily="18" charset="0"/>
                        </a:rPr>
                        <a:t>maintenance is event driven</a:t>
                      </a:r>
                      <a:endParaRPr lang="en-US" sz="2000" dirty="0">
                        <a:latin typeface="Times New Roman" pitchFamily="18" charset="0"/>
                        <a:cs typeface="Times New Roman" pitchFamily="18" charset="0"/>
                      </a:endParaRPr>
                    </a:p>
                  </a:txBody>
                  <a:tcPr/>
                </a:tc>
              </a:tr>
              <a:tr h="687811">
                <a:tc>
                  <a:txBody>
                    <a:bodyPr/>
                    <a:lstStyle/>
                    <a:p>
                      <a:pPr algn="just"/>
                      <a:r>
                        <a:rPr lang="en-US" sz="1800" b="0" i="0" kern="1200" dirty="0" smtClean="0">
                          <a:solidFill>
                            <a:schemeClr val="dk1"/>
                          </a:solidFill>
                          <a:effectLst/>
                          <a:latin typeface="Times New Roman" pitchFamily="18" charset="0"/>
                          <a:ea typeface="+mn-ea"/>
                          <a:cs typeface="Times New Roman" pitchFamily="18" charset="0"/>
                        </a:rPr>
                        <a:t>Begins with </a:t>
                      </a:r>
                      <a:r>
                        <a:rPr lang="en-US" sz="1800" b="0" i="0" u="sng" kern="1200" dirty="0" smtClean="0">
                          <a:solidFill>
                            <a:schemeClr val="dk1"/>
                          </a:solidFill>
                          <a:effectLst/>
                          <a:latin typeface="Times New Roman" pitchFamily="18" charset="0"/>
                          <a:ea typeface="+mn-ea"/>
                          <a:cs typeface="Times New Roman" pitchFamily="18" charset="0"/>
                        </a:rPr>
                        <a:t>designing</a:t>
                      </a:r>
                      <a:r>
                        <a:rPr lang="en-US" sz="1800" b="0" i="0" kern="1200" baseline="0" dirty="0" smtClean="0">
                          <a:solidFill>
                            <a:schemeClr val="dk1"/>
                          </a:solidFill>
                          <a:effectLst/>
                          <a:latin typeface="Times New Roman" pitchFamily="18" charset="0"/>
                          <a:ea typeface="+mn-ea"/>
                          <a:cs typeface="Times New Roman" pitchFamily="18" charset="0"/>
                        </a:rPr>
                        <a:t> </a:t>
                      </a:r>
                      <a:r>
                        <a:rPr lang="en-US" sz="1800" b="0" i="0" kern="1200" dirty="0" smtClean="0">
                          <a:solidFill>
                            <a:schemeClr val="dk1"/>
                          </a:solidFill>
                          <a:effectLst/>
                          <a:latin typeface="Times New Roman" pitchFamily="18" charset="0"/>
                          <a:ea typeface="+mn-ea"/>
                          <a:cs typeface="Times New Roman" pitchFamily="18" charset="0"/>
                        </a:rPr>
                        <a:t>and </a:t>
                      </a:r>
                      <a:r>
                        <a:rPr lang="en-US" sz="1800" b="0" i="0" u="sng" kern="1200" dirty="0" smtClean="0">
                          <a:solidFill>
                            <a:schemeClr val="dk1"/>
                          </a:solidFill>
                          <a:effectLst/>
                          <a:latin typeface="Times New Roman" pitchFamily="18" charset="0"/>
                          <a:ea typeface="+mn-ea"/>
                          <a:cs typeface="Times New Roman" pitchFamily="18" charset="0"/>
                        </a:rPr>
                        <a:t>implementing</a:t>
                      </a:r>
                      <a:r>
                        <a:rPr lang="en-US" sz="1800" b="0" i="0" kern="1200" dirty="0" smtClean="0">
                          <a:solidFill>
                            <a:schemeClr val="dk1"/>
                          </a:solidFill>
                          <a:effectLst/>
                          <a:latin typeface="Times New Roman" pitchFamily="18" charset="0"/>
                          <a:ea typeface="+mn-ea"/>
                          <a:cs typeface="Times New Roman" pitchFamily="18" charset="0"/>
                        </a:rPr>
                        <a:t> a system to deliver </a:t>
                      </a:r>
                      <a:r>
                        <a:rPr lang="en-US" sz="1800" b="0" i="0" u="sng" kern="1200" dirty="0" smtClean="0">
                          <a:solidFill>
                            <a:schemeClr val="dk1"/>
                          </a:solidFill>
                          <a:effectLst/>
                          <a:latin typeface="Times New Roman" pitchFamily="18" charset="0"/>
                          <a:ea typeface="+mn-ea"/>
                          <a:cs typeface="Times New Roman" pitchFamily="18" charset="0"/>
                        </a:rPr>
                        <a:t>functional</a:t>
                      </a:r>
                      <a:r>
                        <a:rPr lang="en-US" sz="1800" b="0" i="0" kern="1200" dirty="0" smtClean="0">
                          <a:solidFill>
                            <a:schemeClr val="dk1"/>
                          </a:solidFill>
                          <a:effectLst/>
                          <a:latin typeface="Times New Roman" pitchFamily="18" charset="0"/>
                          <a:ea typeface="+mn-ea"/>
                          <a:cs typeface="Times New Roman" pitchFamily="18" charset="0"/>
                        </a:rPr>
                        <a:t> and </a:t>
                      </a:r>
                      <a:r>
                        <a:rPr lang="en-US" sz="1800" b="0" i="0" u="sng" kern="1200" dirty="0" smtClean="0">
                          <a:solidFill>
                            <a:schemeClr val="dk1"/>
                          </a:solidFill>
                          <a:effectLst/>
                          <a:latin typeface="Times New Roman" pitchFamily="18" charset="0"/>
                          <a:ea typeface="+mn-ea"/>
                          <a:cs typeface="Times New Roman" pitchFamily="18" charset="0"/>
                        </a:rPr>
                        <a:t>nonfunctional</a:t>
                      </a:r>
                      <a:r>
                        <a:rPr lang="en-US" sz="1800" b="0" i="0" kern="1200" dirty="0" smtClean="0">
                          <a:solidFill>
                            <a:schemeClr val="dk1"/>
                          </a:solidFill>
                          <a:effectLst/>
                          <a:latin typeface="Times New Roman" pitchFamily="18" charset="0"/>
                          <a:ea typeface="+mn-ea"/>
                          <a:cs typeface="Times New Roman" pitchFamily="18" charset="0"/>
                        </a:rPr>
                        <a:t> requirements.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A</a:t>
                      </a:r>
                      <a:r>
                        <a:rPr lang="en-US" sz="1800" b="0" i="0" kern="1200" baseline="0" dirty="0" smtClean="0">
                          <a:solidFill>
                            <a:schemeClr val="dk1"/>
                          </a:solidFill>
                          <a:effectLst/>
                          <a:latin typeface="Times New Roman" pitchFamily="18" charset="0"/>
                          <a:ea typeface="+mn-ea"/>
                          <a:cs typeface="Times New Roman" pitchFamily="18" charset="0"/>
                        </a:rPr>
                        <a:t> </a:t>
                      </a:r>
                      <a:r>
                        <a:rPr lang="en-US" sz="1800" b="0" i="0" kern="1200" dirty="0" smtClean="0">
                          <a:solidFill>
                            <a:schemeClr val="dk1"/>
                          </a:solidFill>
                          <a:effectLst/>
                          <a:latin typeface="Times New Roman" pitchFamily="18" charset="0"/>
                          <a:ea typeface="+mn-ea"/>
                          <a:cs typeface="Times New Roman" pitchFamily="18" charset="0"/>
                        </a:rPr>
                        <a:t>maintenance task is scheduled in response to an event.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txBody>
                  <a:tcPr/>
                </a:tc>
              </a:tr>
              <a:tr h="1277364">
                <a:tc>
                  <a:txBody>
                    <a:bodyPr/>
                    <a:lstStyle/>
                    <a:p>
                      <a:endParaRPr lang="en-US" dirty="0"/>
                    </a:p>
                  </a:txBody>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Events</a:t>
                      </a:r>
                      <a:r>
                        <a:rPr lang="en-US" dirty="0" smtClean="0">
                          <a:latin typeface="Times New Roman" pitchFamily="18" charset="0"/>
                          <a:cs typeface="Times New Roman" pitchFamily="18" charset="0"/>
                        </a:rPr>
                        <a:t> :</a:t>
                      </a:r>
                    </a:p>
                    <a:p>
                      <a:pPr marL="285750" indent="-285750">
                        <a:buFont typeface="Arial" pitchFamily="34" charset="0"/>
                        <a:buChar char="•"/>
                      </a:pPr>
                      <a:r>
                        <a:rPr lang="en-US" sz="1800" b="0" i="0" kern="1200" dirty="0" smtClean="0">
                          <a:solidFill>
                            <a:schemeClr val="dk1"/>
                          </a:solidFill>
                          <a:effectLst/>
                          <a:latin typeface="Times New Roman" pitchFamily="18" charset="0"/>
                          <a:ea typeface="+mn-ea"/>
                          <a:cs typeface="Times New Roman" pitchFamily="18" charset="0"/>
                        </a:rPr>
                        <a:t>change request</a:t>
                      </a:r>
                      <a:r>
                        <a:rPr lang="en-US" i="0" dirty="0" smtClean="0">
                          <a:latin typeface="Times New Roman" pitchFamily="18" charset="0"/>
                          <a:cs typeface="Times New Roman" pitchFamily="18" charset="0"/>
                        </a:rPr>
                        <a:t> </a:t>
                      </a:r>
                    </a:p>
                    <a:p>
                      <a:pPr marL="285750" indent="-285750">
                        <a:buFont typeface="Arial" pitchFamily="34" charset="0"/>
                        <a:buChar char="•"/>
                      </a:pPr>
                      <a:r>
                        <a:rPr lang="en-US" sz="1800" b="0" i="0" kern="1200" dirty="0" smtClean="0">
                          <a:solidFill>
                            <a:schemeClr val="dk1"/>
                          </a:solidFill>
                          <a:effectLst/>
                          <a:latin typeface="Times New Roman" pitchFamily="18" charset="0"/>
                          <a:ea typeface="+mn-ea"/>
                          <a:cs typeface="Times New Roman" pitchFamily="18" charset="0"/>
                        </a:rPr>
                        <a:t>needs to fix a set of bugs</a:t>
                      </a:r>
                      <a:r>
                        <a:rPr lang="en-US" dirty="0" smtClean="0">
                          <a:latin typeface="Times New Roman" pitchFamily="18" charset="0"/>
                          <a:cs typeface="Times New Roman" pitchFamily="18" charset="0"/>
                        </a:rPr>
                        <a:t> </a:t>
                      </a:r>
                      <a:r>
                        <a:rPr lang="en-US" dirty="0" smtClean="0"/>
                        <a:t/>
                      </a:r>
                      <a:br>
                        <a:rPr lang="en-US" dirty="0" smtClean="0"/>
                      </a:br>
                      <a:endParaRPr lang="en-US" dirty="0"/>
                    </a:p>
                  </a:txBody>
                  <a:tcPr/>
                </a:tc>
              </a:tr>
            </a:tbl>
          </a:graphicData>
        </a:graphic>
      </p:graphicFrame>
    </p:spTree>
    <p:extLst>
      <p:ext uri="{BB962C8B-B14F-4D97-AF65-F5344CB8AC3E}">
        <p14:creationId xmlns:p14="http://schemas.microsoft.com/office/powerpoint/2010/main" val="2435120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 xmlns:a16="http://schemas.microsoft.com/office/drawing/2014/main" id="{EE0E1EDD-2151-403C-AD0C-34296A64A294}"/>
              </a:ext>
            </a:extLst>
          </p:cNvPr>
          <p:cNvSpPr>
            <a:spLocks noGrp="1"/>
          </p:cNvSpPr>
          <p:nvPr>
            <p:ph idx="1"/>
          </p:nvPr>
        </p:nvSpPr>
        <p:spPr>
          <a:xfrm>
            <a:off x="155448" y="1005840"/>
            <a:ext cx="8988552" cy="5171124"/>
          </a:xfrm>
          <a:ln>
            <a:solidFill>
              <a:schemeClr val="accent1"/>
            </a:solidFill>
          </a:ln>
        </p:spPr>
        <p:txBody>
          <a:bodyPr/>
          <a:lstStyle/>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There are defects in delivered software applications, because defect removal and quality control processes are not perfect. </a:t>
            </a: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Therefore, maintenance is needed to repair those defects in released software. </a:t>
            </a: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E. Burton Swanson initially defined three categories of software maintenance activities, namely, </a:t>
            </a:r>
            <a:r>
              <a:rPr lang="en-US" dirty="0">
                <a:solidFill>
                  <a:srgbClr val="FF0000"/>
                </a:solidFill>
                <a:latin typeface="Times New Roman" panose="02020603050405020304" pitchFamily="18" charset="0"/>
                <a:cs typeface="Times New Roman" panose="02020603050405020304" pitchFamily="18" charset="0"/>
              </a:rPr>
              <a:t>corrective, adaptive</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perfective</a:t>
            </a:r>
            <a:r>
              <a:rPr lang="en-US" dirty="0">
                <a:latin typeface="Times New Roman" panose="02020603050405020304" pitchFamily="18" charset="0"/>
                <a:cs typeface="Times New Roman" panose="02020603050405020304" pitchFamily="18" charset="0"/>
              </a:rPr>
              <a:t>.  </a:t>
            </a:r>
          </a:p>
          <a:p>
            <a:pPr algn="just">
              <a:lnSpc>
                <a:spcPct val="100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Those definitions were later incorporated into the standard software engineering–software life cycle processes–Maintenance and introduced a fourth category called </a:t>
            </a:r>
            <a:r>
              <a:rPr lang="en-US" sz="2400" dirty="0">
                <a:solidFill>
                  <a:srgbClr val="FF0000"/>
                </a:solidFill>
                <a:latin typeface="Times New Roman" panose="02020603050405020304" pitchFamily="18" charset="0"/>
                <a:cs typeface="Times New Roman" panose="02020603050405020304" pitchFamily="18" charset="0"/>
              </a:rPr>
              <a:t>preventive</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maintenance. </a:t>
            </a:r>
          </a:p>
          <a:p>
            <a:pPr lvl="1" algn="just">
              <a:lnSpc>
                <a:spcPct val="100000"/>
              </a:lnSpc>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The reader may note that some researchers and developers view preventive maintenance as a subset of perfective maintenance. </a:t>
            </a:r>
            <a:endParaRPr lang="am-ET" dirty="0">
              <a:cs typeface="Times New Roman" panose="02020603050405020304" pitchFamily="18" charset="0"/>
            </a:endParaRPr>
          </a:p>
          <a:p>
            <a:pPr marL="0" indent="0">
              <a:buNone/>
            </a:pPr>
            <a:endParaRPr lang="am-ET" dirty="0"/>
          </a:p>
        </p:txBody>
      </p:sp>
      <p:sp>
        <p:nvSpPr>
          <p:cNvPr id="4" name="Slide Number Placeholder 3">
            <a:extLst>
              <a:ext uri="{FF2B5EF4-FFF2-40B4-BE49-F238E27FC236}">
                <a16:creationId xmlns="" xmlns:a16="http://schemas.microsoft.com/office/drawing/2014/main" id="{46A8AB37-896D-4938-9D3E-30B1D1D5B64C}"/>
              </a:ext>
            </a:extLst>
          </p:cNvPr>
          <p:cNvSpPr>
            <a:spLocks noGrp="1"/>
          </p:cNvSpPr>
          <p:nvPr>
            <p:ph type="sldNum" sz="quarter" idx="12"/>
          </p:nvPr>
        </p:nvSpPr>
        <p:spPr/>
        <p:txBody>
          <a:bodyPr/>
          <a:lstStyle/>
          <a:p>
            <a:fld id="{D7C25119-D1BE-4800-A73A-81CA201C9B19}" type="slidenum">
              <a:rPr lang="am-ET" smtClean="0"/>
              <a:t>9</a:t>
            </a:fld>
            <a:endParaRPr lang="am-ET"/>
          </a:p>
        </p:txBody>
      </p:sp>
      <p:sp>
        <p:nvSpPr>
          <p:cNvPr id="9" name="Rectangle 8">
            <a:extLst>
              <a:ext uri="{FF2B5EF4-FFF2-40B4-BE49-F238E27FC236}">
                <a16:creationId xmlns="" xmlns:a16="http://schemas.microsoft.com/office/drawing/2014/main" id="{2AA2990B-9A4E-417D-B420-1E105F0191A9}"/>
              </a:ext>
            </a:extLst>
          </p:cNvPr>
          <p:cNvSpPr/>
          <p:nvPr/>
        </p:nvSpPr>
        <p:spPr>
          <a:xfrm>
            <a:off x="804672" y="80683"/>
            <a:ext cx="6812280" cy="861149"/>
          </a:xfrm>
          <a:prstGeom prst="rect">
            <a:avLst/>
          </a:prstGeom>
          <a:noFill/>
          <a:ln w="9525" cap="flat" cmpd="sng" algn="ctr">
            <a:solidFill>
              <a:schemeClr val="accent6"/>
            </a:solidFill>
            <a:prstDash val="solid"/>
            <a:round/>
            <a:headEnd type="none" w="med" len="med"/>
            <a:tailEnd type="none" w="med" len="med"/>
          </a:ln>
          <a:effectLst>
            <a:outerShdw blurRad="50800" dist="38100" dir="18900000" algn="bl" rotWithShape="0">
              <a:prstClr val="black">
                <a:alpha val="40000"/>
              </a:prstClr>
            </a:outerShdw>
            <a:softEdge rad="31750"/>
          </a:effectLst>
        </p:spPr>
        <p:style>
          <a:lnRef idx="0">
            <a:scrgbClr r="0" g="0" b="0"/>
          </a:lnRef>
          <a:fillRef idx="0">
            <a:scrgbClr r="0" g="0" b="0"/>
          </a:fillRef>
          <a:effectRef idx="0">
            <a:scrgbClr r="0" g="0" b="0"/>
          </a:effectRef>
          <a:fontRef idx="minor">
            <a:schemeClr val="accent6"/>
          </a:fontRef>
        </p:style>
        <p:txBody>
          <a:bodyPr rtlCol="0" anchor="ctr"/>
          <a:lstStyle/>
          <a:p>
            <a:pPr algn="ctr"/>
            <a:r>
              <a:rPr lang="en-US" sz="2400" b="1"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Types of Software </a:t>
            </a:r>
            <a:r>
              <a:rPr lang="en-US"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latin typeface="Times New Roman" panose="02020603050405020304" pitchFamily="18" charset="0"/>
                <a:cs typeface="Times New Roman" panose="02020603050405020304" pitchFamily="18" charset="0"/>
              </a:rPr>
              <a:t>Maintenance</a:t>
            </a:r>
            <a:endParaRPr lang="am-ET" sz="2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7653780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7942</TotalTime>
  <Words>3212</Words>
  <Application>Microsoft Office PowerPoint</Application>
  <PresentationFormat>On-screen Show (4:3)</PresentationFormat>
  <Paragraphs>375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ayalk</dc:creator>
  <cp:lastModifiedBy>user</cp:lastModifiedBy>
  <cp:revision>182</cp:revision>
  <dcterms:created xsi:type="dcterms:W3CDTF">2020-05-01T21:25:44Z</dcterms:created>
  <dcterms:modified xsi:type="dcterms:W3CDTF">2024-02-22T19:18:08Z</dcterms:modified>
</cp:coreProperties>
</file>