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9" r:id="rId3"/>
    <p:sldId id="318" r:id="rId4"/>
    <p:sldId id="319" r:id="rId5"/>
    <p:sldId id="320" r:id="rId6"/>
    <p:sldId id="321" r:id="rId7"/>
    <p:sldId id="323" r:id="rId8"/>
    <p:sldId id="324" r:id="rId9"/>
    <p:sldId id="326" r:id="rId10"/>
    <p:sldId id="331" r:id="rId11"/>
    <p:sldId id="332" r:id="rId12"/>
    <p:sldId id="322" r:id="rId13"/>
    <p:sldId id="327" r:id="rId14"/>
    <p:sldId id="328" r:id="rId15"/>
    <p:sldId id="329" r:id="rId16"/>
    <p:sldId id="330" r:id="rId17"/>
    <p:sldId id="325" r:id="rId18"/>
    <p:sldId id="311" r:id="rId19"/>
    <p:sldId id="285" r:id="rId20"/>
    <p:sldId id="286" r:id="rId21"/>
    <p:sldId id="287" r:id="rId22"/>
    <p:sldId id="293" r:id="rId23"/>
    <p:sldId id="288" r:id="rId24"/>
    <p:sldId id="289" r:id="rId25"/>
    <p:sldId id="302" r:id="rId26"/>
    <p:sldId id="303" r:id="rId27"/>
    <p:sldId id="297" r:id="rId28"/>
    <p:sldId id="301" r:id="rId29"/>
    <p:sldId id="315" r:id="rId30"/>
    <p:sldId id="299" r:id="rId31"/>
    <p:sldId id="300" r:id="rId32"/>
    <p:sldId id="307" r:id="rId33"/>
    <p:sldId id="308" r:id="rId34"/>
    <p:sldId id="309" r:id="rId35"/>
    <p:sldId id="310" r:id="rId36"/>
    <p:sldId id="313"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5C81EE-98E6-4118-B6F1-E340962C0540}">
          <p14:sldIdLst>
            <p14:sldId id="256"/>
            <p14:sldId id="259"/>
            <p14:sldId id="318"/>
            <p14:sldId id="319"/>
            <p14:sldId id="320"/>
            <p14:sldId id="321"/>
            <p14:sldId id="323"/>
            <p14:sldId id="324"/>
            <p14:sldId id="326"/>
            <p14:sldId id="331"/>
            <p14:sldId id="332"/>
            <p14:sldId id="322"/>
            <p14:sldId id="327"/>
            <p14:sldId id="328"/>
            <p14:sldId id="329"/>
            <p14:sldId id="330"/>
            <p14:sldId id="325"/>
            <p14:sldId id="311"/>
            <p14:sldId id="285"/>
            <p14:sldId id="286"/>
            <p14:sldId id="287"/>
            <p14:sldId id="293"/>
            <p14:sldId id="288"/>
            <p14:sldId id="289"/>
            <p14:sldId id="302"/>
            <p14:sldId id="303"/>
            <p14:sldId id="297"/>
            <p14:sldId id="301"/>
            <p14:sldId id="315"/>
            <p14:sldId id="299"/>
            <p14:sldId id="300"/>
            <p14:sldId id="307"/>
            <p14:sldId id="308"/>
            <p14:sldId id="309"/>
            <p14:sldId id="310"/>
            <p14:sldId id="313"/>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6" d="100"/>
          <a:sy n="96" d="100"/>
        </p:scale>
        <p:origin x="-438" y="2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m-E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68FC3F-4638-4729-B162-F296EA41323A}" type="datetimeFigureOut">
              <a:rPr lang="am-ET" smtClean="0"/>
              <a:t>06/03/2024</a:t>
            </a:fld>
            <a:endParaRPr lang="am-ET"/>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am-E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m-E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am-E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A5929-1315-4256-BF97-5044121F3FB8}" type="slidenum">
              <a:rPr lang="am-ET" smtClean="0"/>
              <a:t>‹#›</a:t>
            </a:fld>
            <a:endParaRPr lang="am-ET"/>
          </a:p>
        </p:txBody>
      </p:sp>
    </p:spTree>
    <p:extLst>
      <p:ext uri="{BB962C8B-B14F-4D97-AF65-F5344CB8AC3E}">
        <p14:creationId xmlns:p14="http://schemas.microsoft.com/office/powerpoint/2010/main" val="591148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xmlns="" id="{39535263-2B6C-4C11-AC02-642550D25200}"/>
              </a:ext>
            </a:extLst>
          </p:cNvPr>
          <p:cNvSpPr>
            <a:spLocks noGrp="1"/>
          </p:cNvSpPr>
          <p:nvPr>
            <p:ph type="dt" sz="half" idx="10"/>
          </p:nvPr>
        </p:nvSpPr>
        <p:spPr>
          <a:xfrm>
            <a:off x="4572000" y="6356350"/>
            <a:ext cx="2456328" cy="365125"/>
          </a:xfrm>
          <a:prstGeom prst="rect">
            <a:avLst/>
          </a:prstGeom>
        </p:spPr>
        <p:txBody>
          <a:bodyPr/>
          <a:lstStyle/>
          <a:p>
            <a:endParaRPr lang="am-ET" dirty="0"/>
          </a:p>
        </p:txBody>
      </p:sp>
      <p:sp>
        <p:nvSpPr>
          <p:cNvPr id="8" name="Footer Placeholder 7">
            <a:extLst>
              <a:ext uri="{FF2B5EF4-FFF2-40B4-BE49-F238E27FC236}">
                <a16:creationId xmlns:a16="http://schemas.microsoft.com/office/drawing/2014/main" xmlns="" id="{4E537458-6E40-42CB-9C85-C67A5F850B00}"/>
              </a:ext>
            </a:extLst>
          </p:cNvPr>
          <p:cNvSpPr>
            <a:spLocks noGrp="1"/>
          </p:cNvSpPr>
          <p:nvPr>
            <p:ph type="ftr" sz="quarter" idx="11"/>
          </p:nvPr>
        </p:nvSpPr>
        <p:spPr/>
        <p:txBody>
          <a:bodyPr/>
          <a:lstStyle/>
          <a:p>
            <a:r>
              <a:rPr lang="en-US" smtClean="0"/>
              <a:t>Management And Organizational Issues</a:t>
            </a:r>
            <a:endParaRPr lang="en-US" dirty="0"/>
          </a:p>
        </p:txBody>
      </p:sp>
      <p:sp>
        <p:nvSpPr>
          <p:cNvPr id="9" name="Slide Number Placeholder 8">
            <a:extLst>
              <a:ext uri="{FF2B5EF4-FFF2-40B4-BE49-F238E27FC236}">
                <a16:creationId xmlns:a16="http://schemas.microsoft.com/office/drawing/2014/main" xmlns="" id="{C230B95A-4A9A-479A-AB35-F5E4FE3D9EB1}"/>
              </a:ext>
            </a:extLst>
          </p:cNvPr>
          <p:cNvSpPr>
            <a:spLocks noGrp="1"/>
          </p:cNvSpPr>
          <p:nvPr>
            <p:ph type="sldNum" sz="quarter" idx="12"/>
          </p:nvPr>
        </p:nvSpPr>
        <p:spPr/>
        <p:txBody>
          <a:bodyPr/>
          <a:lstStyle/>
          <a:p>
            <a:fld id="{D7C25119-D1BE-4800-A73A-81CA201C9B19}" type="slidenum">
              <a:rPr lang="am-ET" smtClean="0"/>
              <a:t>‹#›</a:t>
            </a:fld>
            <a:endParaRPr lang="am-ET"/>
          </a:p>
        </p:txBody>
      </p:sp>
    </p:spTree>
    <p:extLst>
      <p:ext uri="{BB962C8B-B14F-4D97-AF65-F5344CB8AC3E}">
        <p14:creationId xmlns:p14="http://schemas.microsoft.com/office/powerpoint/2010/main" val="15991105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2" y="365127"/>
            <a:ext cx="78867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4"/>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4"/>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1" y="6356352"/>
            <a:ext cx="2057400" cy="365125"/>
          </a:xfrm>
          <a:prstGeom prst="rect">
            <a:avLst/>
          </a:prstGeom>
        </p:spPr>
        <p:txBody>
          <a:bodyPr/>
          <a:lstStyle/>
          <a:p>
            <a:endParaRPr lang="am-ET"/>
          </a:p>
        </p:txBody>
      </p:sp>
      <p:sp>
        <p:nvSpPr>
          <p:cNvPr id="8" name="Footer Placeholder 7"/>
          <p:cNvSpPr>
            <a:spLocks noGrp="1"/>
          </p:cNvSpPr>
          <p:nvPr>
            <p:ph type="ftr" sz="quarter" idx="11"/>
          </p:nvPr>
        </p:nvSpPr>
        <p:spPr>
          <a:xfrm>
            <a:off x="3028951" y="6356352"/>
            <a:ext cx="3086100" cy="365125"/>
          </a:xfrm>
          <a:prstGeom prst="rect">
            <a:avLst/>
          </a:prstGeom>
        </p:spPr>
        <p:txBody>
          <a:bodyPr/>
          <a:lstStyle/>
          <a:p>
            <a:r>
              <a:rPr lang="en-US" smtClean="0"/>
              <a:t>Management And Organizational Issues</a:t>
            </a:r>
            <a:endParaRPr lang="am-ET"/>
          </a:p>
        </p:txBody>
      </p:sp>
      <p:sp>
        <p:nvSpPr>
          <p:cNvPr id="9" name="Slide Number Placeholder 8"/>
          <p:cNvSpPr>
            <a:spLocks noGrp="1"/>
          </p:cNvSpPr>
          <p:nvPr>
            <p:ph type="sldNum" sz="quarter" idx="12"/>
          </p:nvPr>
        </p:nvSpPr>
        <p:spPr>
          <a:xfrm>
            <a:off x="6457951" y="6356352"/>
            <a:ext cx="2057400" cy="365125"/>
          </a:xfrm>
          <a:prstGeom prst="rect">
            <a:avLst/>
          </a:prstGeom>
        </p:spPr>
        <p:txBody>
          <a:bodyPr/>
          <a:lstStyle/>
          <a:p>
            <a:fld id="{ABC611C3-E89B-444E-8EB5-F2EDF1A2592D}" type="slidenum">
              <a:rPr lang="am-ET" smtClean="0"/>
              <a:t>‹#›</a:t>
            </a:fld>
            <a:endParaRPr lang="am-ET"/>
          </a:p>
        </p:txBody>
      </p:sp>
    </p:spTree>
    <p:extLst>
      <p:ext uri="{BB962C8B-B14F-4D97-AF65-F5344CB8AC3E}">
        <p14:creationId xmlns:p14="http://schemas.microsoft.com/office/powerpoint/2010/main" val="279966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1" y="365127"/>
            <a:ext cx="7886700" cy="1325563"/>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1" y="6356352"/>
            <a:ext cx="2057400" cy="365125"/>
          </a:xfrm>
          <a:prstGeom prst="rect">
            <a:avLst/>
          </a:prstGeom>
        </p:spPr>
        <p:txBody>
          <a:bodyPr/>
          <a:lstStyle/>
          <a:p>
            <a:endParaRPr lang="am-ET"/>
          </a:p>
        </p:txBody>
      </p:sp>
      <p:sp>
        <p:nvSpPr>
          <p:cNvPr id="4" name="Footer Placeholder 3"/>
          <p:cNvSpPr>
            <a:spLocks noGrp="1"/>
          </p:cNvSpPr>
          <p:nvPr>
            <p:ph type="ftr" sz="quarter" idx="11"/>
          </p:nvPr>
        </p:nvSpPr>
        <p:spPr>
          <a:xfrm>
            <a:off x="3028951" y="6356352"/>
            <a:ext cx="3086100" cy="365125"/>
          </a:xfrm>
          <a:prstGeom prst="rect">
            <a:avLst/>
          </a:prstGeom>
        </p:spPr>
        <p:txBody>
          <a:bodyPr/>
          <a:lstStyle/>
          <a:p>
            <a:r>
              <a:rPr lang="en-US" smtClean="0"/>
              <a:t>Management And Organizational Issues</a:t>
            </a:r>
            <a:endParaRPr lang="am-ET"/>
          </a:p>
        </p:txBody>
      </p:sp>
      <p:sp>
        <p:nvSpPr>
          <p:cNvPr id="5" name="Slide Number Placeholder 4"/>
          <p:cNvSpPr>
            <a:spLocks noGrp="1"/>
          </p:cNvSpPr>
          <p:nvPr>
            <p:ph type="sldNum" sz="quarter" idx="12"/>
          </p:nvPr>
        </p:nvSpPr>
        <p:spPr>
          <a:xfrm>
            <a:off x="6457951" y="6356352"/>
            <a:ext cx="2057400" cy="365125"/>
          </a:xfrm>
          <a:prstGeom prst="rect">
            <a:avLst/>
          </a:prstGeom>
        </p:spPr>
        <p:txBody>
          <a:bodyPr/>
          <a:lstStyle/>
          <a:p>
            <a:fld id="{ABC611C3-E89B-444E-8EB5-F2EDF1A2592D}" type="slidenum">
              <a:rPr lang="am-ET" smtClean="0"/>
              <a:t>‹#›</a:t>
            </a:fld>
            <a:endParaRPr lang="am-ET"/>
          </a:p>
        </p:txBody>
      </p:sp>
    </p:spTree>
    <p:extLst>
      <p:ext uri="{BB962C8B-B14F-4D97-AF65-F5344CB8AC3E}">
        <p14:creationId xmlns:p14="http://schemas.microsoft.com/office/powerpoint/2010/main" val="648340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1" y="6356352"/>
            <a:ext cx="2057400" cy="365125"/>
          </a:xfrm>
          <a:prstGeom prst="rect">
            <a:avLst/>
          </a:prstGeom>
        </p:spPr>
        <p:txBody>
          <a:bodyPr/>
          <a:lstStyle/>
          <a:p>
            <a:endParaRPr lang="am-ET"/>
          </a:p>
        </p:txBody>
      </p:sp>
      <p:sp>
        <p:nvSpPr>
          <p:cNvPr id="3" name="Footer Placeholder 2"/>
          <p:cNvSpPr>
            <a:spLocks noGrp="1"/>
          </p:cNvSpPr>
          <p:nvPr>
            <p:ph type="ftr" sz="quarter" idx="11"/>
          </p:nvPr>
        </p:nvSpPr>
        <p:spPr>
          <a:xfrm>
            <a:off x="3028951" y="6356352"/>
            <a:ext cx="3086100" cy="365125"/>
          </a:xfrm>
          <a:prstGeom prst="rect">
            <a:avLst/>
          </a:prstGeom>
        </p:spPr>
        <p:txBody>
          <a:bodyPr/>
          <a:lstStyle/>
          <a:p>
            <a:r>
              <a:rPr lang="en-US" smtClean="0"/>
              <a:t>Management And Organizational Issues</a:t>
            </a:r>
            <a:endParaRPr lang="am-ET"/>
          </a:p>
        </p:txBody>
      </p:sp>
      <p:sp>
        <p:nvSpPr>
          <p:cNvPr id="4" name="Slide Number Placeholder 3"/>
          <p:cNvSpPr>
            <a:spLocks noGrp="1"/>
          </p:cNvSpPr>
          <p:nvPr>
            <p:ph type="sldNum" sz="quarter" idx="12"/>
          </p:nvPr>
        </p:nvSpPr>
        <p:spPr>
          <a:xfrm>
            <a:off x="6457951" y="6356352"/>
            <a:ext cx="2057400" cy="365125"/>
          </a:xfrm>
          <a:prstGeom prst="rect">
            <a:avLst/>
          </a:prstGeom>
        </p:spPr>
        <p:txBody>
          <a:bodyPr/>
          <a:lstStyle/>
          <a:p>
            <a:fld id="{ABC611C3-E89B-444E-8EB5-F2EDF1A2592D}" type="slidenum">
              <a:rPr lang="am-ET" smtClean="0"/>
              <a:t>‹#›</a:t>
            </a:fld>
            <a:endParaRPr lang="am-ET"/>
          </a:p>
        </p:txBody>
      </p:sp>
    </p:spTree>
    <p:extLst>
      <p:ext uri="{BB962C8B-B14F-4D97-AF65-F5344CB8AC3E}">
        <p14:creationId xmlns:p14="http://schemas.microsoft.com/office/powerpoint/2010/main" val="4283364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9"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7"/>
            <a:ext cx="4629151"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9"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1" y="6356352"/>
            <a:ext cx="2057400" cy="365125"/>
          </a:xfrm>
          <a:prstGeom prst="rect">
            <a:avLst/>
          </a:prstGeom>
        </p:spPr>
        <p:txBody>
          <a:bodyPr/>
          <a:lstStyle/>
          <a:p>
            <a:endParaRPr lang="am-ET"/>
          </a:p>
        </p:txBody>
      </p:sp>
      <p:sp>
        <p:nvSpPr>
          <p:cNvPr id="6" name="Footer Placeholder 5"/>
          <p:cNvSpPr>
            <a:spLocks noGrp="1"/>
          </p:cNvSpPr>
          <p:nvPr>
            <p:ph type="ftr" sz="quarter" idx="11"/>
          </p:nvPr>
        </p:nvSpPr>
        <p:spPr>
          <a:xfrm>
            <a:off x="3028951" y="6356352"/>
            <a:ext cx="3086100" cy="365125"/>
          </a:xfrm>
          <a:prstGeom prst="rect">
            <a:avLst/>
          </a:prstGeom>
        </p:spPr>
        <p:txBody>
          <a:bodyPr/>
          <a:lstStyle/>
          <a:p>
            <a:r>
              <a:rPr lang="en-US" smtClean="0"/>
              <a:t>Management And Organizational Issues</a:t>
            </a:r>
            <a:endParaRPr lang="am-ET"/>
          </a:p>
        </p:txBody>
      </p:sp>
      <p:sp>
        <p:nvSpPr>
          <p:cNvPr id="7" name="Slide Number Placeholder 6"/>
          <p:cNvSpPr>
            <a:spLocks noGrp="1"/>
          </p:cNvSpPr>
          <p:nvPr>
            <p:ph type="sldNum" sz="quarter" idx="12"/>
          </p:nvPr>
        </p:nvSpPr>
        <p:spPr>
          <a:xfrm>
            <a:off x="6457951" y="6356352"/>
            <a:ext cx="2057400" cy="365125"/>
          </a:xfrm>
          <a:prstGeom prst="rect">
            <a:avLst/>
          </a:prstGeom>
        </p:spPr>
        <p:txBody>
          <a:bodyPr/>
          <a:lstStyle/>
          <a:p>
            <a:fld id="{ABC611C3-E89B-444E-8EB5-F2EDF1A2592D}" type="slidenum">
              <a:rPr lang="am-ET" smtClean="0"/>
              <a:t>‹#›</a:t>
            </a:fld>
            <a:endParaRPr lang="am-ET"/>
          </a:p>
        </p:txBody>
      </p:sp>
    </p:spTree>
    <p:extLst>
      <p:ext uri="{BB962C8B-B14F-4D97-AF65-F5344CB8AC3E}">
        <p14:creationId xmlns:p14="http://schemas.microsoft.com/office/powerpoint/2010/main" val="3517808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9"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7"/>
            <a:ext cx="4629151"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9"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1" y="6356352"/>
            <a:ext cx="2057400" cy="365125"/>
          </a:xfrm>
          <a:prstGeom prst="rect">
            <a:avLst/>
          </a:prstGeom>
        </p:spPr>
        <p:txBody>
          <a:bodyPr/>
          <a:lstStyle/>
          <a:p>
            <a:endParaRPr lang="am-ET"/>
          </a:p>
        </p:txBody>
      </p:sp>
      <p:sp>
        <p:nvSpPr>
          <p:cNvPr id="6" name="Footer Placeholder 5"/>
          <p:cNvSpPr>
            <a:spLocks noGrp="1"/>
          </p:cNvSpPr>
          <p:nvPr>
            <p:ph type="ftr" sz="quarter" idx="11"/>
          </p:nvPr>
        </p:nvSpPr>
        <p:spPr>
          <a:xfrm>
            <a:off x="3028951" y="6356352"/>
            <a:ext cx="3086100" cy="365125"/>
          </a:xfrm>
          <a:prstGeom prst="rect">
            <a:avLst/>
          </a:prstGeom>
        </p:spPr>
        <p:txBody>
          <a:bodyPr/>
          <a:lstStyle/>
          <a:p>
            <a:r>
              <a:rPr lang="en-US" smtClean="0"/>
              <a:t>Management And Organizational Issues</a:t>
            </a:r>
            <a:endParaRPr lang="am-ET"/>
          </a:p>
        </p:txBody>
      </p:sp>
      <p:sp>
        <p:nvSpPr>
          <p:cNvPr id="7" name="Slide Number Placeholder 6"/>
          <p:cNvSpPr>
            <a:spLocks noGrp="1"/>
          </p:cNvSpPr>
          <p:nvPr>
            <p:ph type="sldNum" sz="quarter" idx="12"/>
          </p:nvPr>
        </p:nvSpPr>
        <p:spPr>
          <a:xfrm>
            <a:off x="6457951" y="6356352"/>
            <a:ext cx="2057400" cy="365125"/>
          </a:xfrm>
          <a:prstGeom prst="rect">
            <a:avLst/>
          </a:prstGeom>
        </p:spPr>
        <p:txBody>
          <a:bodyPr/>
          <a:lstStyle/>
          <a:p>
            <a:fld id="{ABC611C3-E89B-444E-8EB5-F2EDF1A2592D}" type="slidenum">
              <a:rPr lang="am-ET" smtClean="0"/>
              <a:t>‹#›</a:t>
            </a:fld>
            <a:endParaRPr lang="am-ET"/>
          </a:p>
        </p:txBody>
      </p:sp>
    </p:spTree>
    <p:extLst>
      <p:ext uri="{BB962C8B-B14F-4D97-AF65-F5344CB8AC3E}">
        <p14:creationId xmlns:p14="http://schemas.microsoft.com/office/powerpoint/2010/main" val="694356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1" y="365127"/>
            <a:ext cx="78867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0" y="1"/>
            <a:ext cx="9144000" cy="6176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1" y="6356352"/>
            <a:ext cx="2057400" cy="365125"/>
          </a:xfrm>
          <a:prstGeom prst="rect">
            <a:avLst/>
          </a:prstGeom>
        </p:spPr>
        <p:txBody>
          <a:bodyPr/>
          <a:lstStyle/>
          <a:p>
            <a:endParaRPr lang="am-ET"/>
          </a:p>
        </p:txBody>
      </p:sp>
      <p:sp>
        <p:nvSpPr>
          <p:cNvPr id="5" name="Footer Placeholder 4"/>
          <p:cNvSpPr>
            <a:spLocks noGrp="1"/>
          </p:cNvSpPr>
          <p:nvPr>
            <p:ph type="ftr" sz="quarter" idx="11"/>
          </p:nvPr>
        </p:nvSpPr>
        <p:spPr>
          <a:xfrm>
            <a:off x="3028951" y="6356352"/>
            <a:ext cx="3086100" cy="365125"/>
          </a:xfrm>
          <a:prstGeom prst="rect">
            <a:avLst/>
          </a:prstGeom>
        </p:spPr>
        <p:txBody>
          <a:bodyPr/>
          <a:lstStyle/>
          <a:p>
            <a:r>
              <a:rPr lang="en-US" smtClean="0"/>
              <a:t>Management And Organizational Issues</a:t>
            </a:r>
            <a:endParaRPr lang="am-ET"/>
          </a:p>
        </p:txBody>
      </p:sp>
      <p:sp>
        <p:nvSpPr>
          <p:cNvPr id="6" name="Slide Number Placeholder 5"/>
          <p:cNvSpPr>
            <a:spLocks noGrp="1"/>
          </p:cNvSpPr>
          <p:nvPr>
            <p:ph type="sldNum" sz="quarter" idx="12"/>
          </p:nvPr>
        </p:nvSpPr>
        <p:spPr>
          <a:xfrm>
            <a:off x="6457951" y="6356352"/>
            <a:ext cx="2057400" cy="365125"/>
          </a:xfrm>
          <a:prstGeom prst="rect">
            <a:avLst/>
          </a:prstGeom>
        </p:spPr>
        <p:txBody>
          <a:bodyPr/>
          <a:lstStyle/>
          <a:p>
            <a:fld id="{ABC611C3-E89B-444E-8EB5-F2EDF1A2592D}" type="slidenum">
              <a:rPr lang="am-ET" smtClean="0"/>
              <a:t>‹#›</a:t>
            </a:fld>
            <a:endParaRPr lang="am-ET"/>
          </a:p>
        </p:txBody>
      </p:sp>
    </p:spTree>
    <p:extLst>
      <p:ext uri="{BB962C8B-B14F-4D97-AF65-F5344CB8AC3E}">
        <p14:creationId xmlns:p14="http://schemas.microsoft.com/office/powerpoint/2010/main" val="3964972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6"/>
            <a:ext cx="1971675"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6"/>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1" y="6356352"/>
            <a:ext cx="2057400" cy="365125"/>
          </a:xfrm>
          <a:prstGeom prst="rect">
            <a:avLst/>
          </a:prstGeom>
        </p:spPr>
        <p:txBody>
          <a:bodyPr/>
          <a:lstStyle/>
          <a:p>
            <a:endParaRPr lang="am-ET"/>
          </a:p>
        </p:txBody>
      </p:sp>
      <p:sp>
        <p:nvSpPr>
          <p:cNvPr id="5" name="Footer Placeholder 4"/>
          <p:cNvSpPr>
            <a:spLocks noGrp="1"/>
          </p:cNvSpPr>
          <p:nvPr>
            <p:ph type="ftr" sz="quarter" idx="11"/>
          </p:nvPr>
        </p:nvSpPr>
        <p:spPr>
          <a:xfrm>
            <a:off x="3028951" y="6356352"/>
            <a:ext cx="3086100" cy="365125"/>
          </a:xfrm>
          <a:prstGeom prst="rect">
            <a:avLst/>
          </a:prstGeom>
        </p:spPr>
        <p:txBody>
          <a:bodyPr/>
          <a:lstStyle/>
          <a:p>
            <a:r>
              <a:rPr lang="en-US" smtClean="0"/>
              <a:t>Management And Organizational Issues</a:t>
            </a:r>
            <a:endParaRPr lang="am-ET"/>
          </a:p>
        </p:txBody>
      </p:sp>
      <p:sp>
        <p:nvSpPr>
          <p:cNvPr id="6" name="Slide Number Placeholder 5"/>
          <p:cNvSpPr>
            <a:spLocks noGrp="1"/>
          </p:cNvSpPr>
          <p:nvPr>
            <p:ph type="sldNum" sz="quarter" idx="12"/>
          </p:nvPr>
        </p:nvSpPr>
        <p:spPr>
          <a:xfrm>
            <a:off x="6457951" y="6356352"/>
            <a:ext cx="2057400" cy="365125"/>
          </a:xfrm>
          <a:prstGeom prst="rect">
            <a:avLst/>
          </a:prstGeom>
        </p:spPr>
        <p:txBody>
          <a:bodyPr/>
          <a:lstStyle/>
          <a:p>
            <a:fld id="{ABC611C3-E89B-444E-8EB5-F2EDF1A2592D}" type="slidenum">
              <a:rPr lang="am-ET" smtClean="0"/>
              <a:t>‹#›</a:t>
            </a:fld>
            <a:endParaRPr lang="am-ET"/>
          </a:p>
        </p:txBody>
      </p:sp>
    </p:spTree>
    <p:extLst>
      <p:ext uri="{BB962C8B-B14F-4D97-AF65-F5344CB8AC3E}">
        <p14:creationId xmlns:p14="http://schemas.microsoft.com/office/powerpoint/2010/main" val="474687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0612F-B001-4420-8D57-48AF25896BB2}"/>
              </a:ext>
            </a:extLst>
          </p:cNvPr>
          <p:cNvSpPr>
            <a:spLocks noGrp="1"/>
          </p:cNvSpPr>
          <p:nvPr>
            <p:ph type="title"/>
          </p:nvPr>
        </p:nvSpPr>
        <p:spPr>
          <a:xfrm>
            <a:off x="628651" y="365126"/>
            <a:ext cx="7886700" cy="1325563"/>
          </a:xfrm>
          <a:prstGeom prst="rect">
            <a:avLst/>
          </a:prstGeom>
        </p:spPr>
        <p:txBody>
          <a:bodyPr/>
          <a:lstStyle/>
          <a:p>
            <a:r>
              <a:rPr lang="en-US"/>
              <a:t>Click to edit Master title style</a:t>
            </a:r>
            <a:endParaRPr lang="am-ET"/>
          </a:p>
        </p:txBody>
      </p:sp>
      <p:sp>
        <p:nvSpPr>
          <p:cNvPr id="3" name="Footer Placeholder 2">
            <a:extLst>
              <a:ext uri="{FF2B5EF4-FFF2-40B4-BE49-F238E27FC236}">
                <a16:creationId xmlns:a16="http://schemas.microsoft.com/office/drawing/2014/main" xmlns="" id="{1DD814EE-E6E5-49E6-93FF-DA80DF8396AA}"/>
              </a:ext>
            </a:extLst>
          </p:cNvPr>
          <p:cNvSpPr>
            <a:spLocks noGrp="1"/>
          </p:cNvSpPr>
          <p:nvPr>
            <p:ph type="ftr" sz="quarter" idx="10"/>
          </p:nvPr>
        </p:nvSpPr>
        <p:spPr/>
        <p:txBody>
          <a:bodyPr/>
          <a:lstStyle/>
          <a:p>
            <a:r>
              <a:rPr lang="en-US" smtClean="0"/>
              <a:t>Management And Organizational Issues</a:t>
            </a:r>
            <a:endParaRPr lang="en-US" dirty="0"/>
          </a:p>
        </p:txBody>
      </p:sp>
      <p:sp>
        <p:nvSpPr>
          <p:cNvPr id="4" name="Slide Number Placeholder 3">
            <a:extLst>
              <a:ext uri="{FF2B5EF4-FFF2-40B4-BE49-F238E27FC236}">
                <a16:creationId xmlns:a16="http://schemas.microsoft.com/office/drawing/2014/main" xmlns="" id="{6BCB6665-6A38-4C6A-9FBF-6974F62266E2}"/>
              </a:ext>
            </a:extLst>
          </p:cNvPr>
          <p:cNvSpPr>
            <a:spLocks noGrp="1"/>
          </p:cNvSpPr>
          <p:nvPr>
            <p:ph type="sldNum" sz="quarter" idx="11"/>
          </p:nvPr>
        </p:nvSpPr>
        <p:spPr/>
        <p:txBody>
          <a:bodyPr/>
          <a:lstStyle/>
          <a:p>
            <a:fld id="{D7C25119-D1BE-4800-A73A-81CA201C9B19}" type="slidenum">
              <a:rPr lang="am-ET" smtClean="0"/>
              <a:t>‹#›</a:t>
            </a:fld>
            <a:endParaRPr lang="am-ET"/>
          </a:p>
        </p:txBody>
      </p:sp>
      <p:sp>
        <p:nvSpPr>
          <p:cNvPr id="5" name="Date Placeholder 4">
            <a:extLst>
              <a:ext uri="{FF2B5EF4-FFF2-40B4-BE49-F238E27FC236}">
                <a16:creationId xmlns:a16="http://schemas.microsoft.com/office/drawing/2014/main" xmlns="" id="{D05BBB96-C60A-45AF-9570-4FD5C37BA535}"/>
              </a:ext>
            </a:extLst>
          </p:cNvPr>
          <p:cNvSpPr>
            <a:spLocks noGrp="1"/>
          </p:cNvSpPr>
          <p:nvPr>
            <p:ph type="dt" sz="half" idx="12"/>
          </p:nvPr>
        </p:nvSpPr>
        <p:spPr>
          <a:xfrm>
            <a:off x="4572000" y="6356350"/>
            <a:ext cx="2456328" cy="365125"/>
          </a:xfrm>
          <a:prstGeom prst="rect">
            <a:avLst/>
          </a:prstGeom>
        </p:spPr>
        <p:txBody>
          <a:bodyPr/>
          <a:lstStyle/>
          <a:p>
            <a:endParaRPr lang="am-ET" dirty="0"/>
          </a:p>
        </p:txBody>
      </p:sp>
    </p:spTree>
    <p:extLst>
      <p:ext uri="{BB962C8B-B14F-4D97-AF65-F5344CB8AC3E}">
        <p14:creationId xmlns:p14="http://schemas.microsoft.com/office/powerpoint/2010/main" val="1422569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13E0D0-51BC-4A58-8AA3-E2F0F5B47FE7}"/>
              </a:ext>
            </a:extLst>
          </p:cNvPr>
          <p:cNvSpPr>
            <a:spLocks noGrp="1"/>
          </p:cNvSpPr>
          <p:nvPr>
            <p:ph type="title"/>
          </p:nvPr>
        </p:nvSpPr>
        <p:spPr>
          <a:xfrm>
            <a:off x="628651" y="365126"/>
            <a:ext cx="7886700" cy="1325563"/>
          </a:xfrm>
          <a:prstGeom prst="rect">
            <a:avLst/>
          </a:prstGeom>
        </p:spPr>
        <p:txBody>
          <a:bodyPr/>
          <a:lstStyle/>
          <a:p>
            <a:r>
              <a:rPr lang="en-US"/>
              <a:t>Click to edit Master title style</a:t>
            </a:r>
            <a:endParaRPr lang="am-ET"/>
          </a:p>
        </p:txBody>
      </p:sp>
      <p:sp>
        <p:nvSpPr>
          <p:cNvPr id="3" name="Footer Placeholder 2">
            <a:extLst>
              <a:ext uri="{FF2B5EF4-FFF2-40B4-BE49-F238E27FC236}">
                <a16:creationId xmlns:a16="http://schemas.microsoft.com/office/drawing/2014/main" xmlns="" id="{D0634B84-29E8-4C0F-B350-68DC9D7D676E}"/>
              </a:ext>
            </a:extLst>
          </p:cNvPr>
          <p:cNvSpPr>
            <a:spLocks noGrp="1"/>
          </p:cNvSpPr>
          <p:nvPr>
            <p:ph type="ftr" sz="quarter" idx="10"/>
          </p:nvPr>
        </p:nvSpPr>
        <p:spPr/>
        <p:txBody>
          <a:bodyPr/>
          <a:lstStyle/>
          <a:p>
            <a:r>
              <a:rPr lang="en-US" sz="1200" b="1" smtClean="0">
                <a:solidFill>
                  <a:schemeClr val="tx1"/>
                </a:solidFill>
                <a:latin typeface="Times New Roman" panose="02020603050405020304" pitchFamily="18" charset="0"/>
                <a:cs typeface="Times New Roman" panose="02020603050405020304" pitchFamily="18" charset="0"/>
              </a:rPr>
              <a:t>Management And Organizational Issues</a:t>
            </a:r>
            <a:endParaRPr lang="en-US" dirty="0"/>
          </a:p>
        </p:txBody>
      </p:sp>
      <p:sp>
        <p:nvSpPr>
          <p:cNvPr id="4" name="Slide Number Placeholder 3">
            <a:extLst>
              <a:ext uri="{FF2B5EF4-FFF2-40B4-BE49-F238E27FC236}">
                <a16:creationId xmlns:a16="http://schemas.microsoft.com/office/drawing/2014/main" xmlns="" id="{AA386C04-0295-4CCC-809D-C126532B7B71}"/>
              </a:ext>
            </a:extLst>
          </p:cNvPr>
          <p:cNvSpPr>
            <a:spLocks noGrp="1"/>
          </p:cNvSpPr>
          <p:nvPr>
            <p:ph type="sldNum" sz="quarter" idx="11"/>
          </p:nvPr>
        </p:nvSpPr>
        <p:spPr/>
        <p:txBody>
          <a:bodyPr/>
          <a:lstStyle/>
          <a:p>
            <a:fld id="{D7C25119-D1BE-4800-A73A-81CA201C9B19}" type="slidenum">
              <a:rPr lang="am-ET" smtClean="0"/>
              <a:t>‹#›</a:t>
            </a:fld>
            <a:endParaRPr lang="am-ET"/>
          </a:p>
        </p:txBody>
      </p:sp>
    </p:spTree>
    <p:extLst>
      <p:ext uri="{BB962C8B-B14F-4D97-AF65-F5344CB8AC3E}">
        <p14:creationId xmlns:p14="http://schemas.microsoft.com/office/powerpoint/2010/main" val="338062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B84CC8-83B9-4E21-8F49-43ED153D7B77}"/>
              </a:ext>
            </a:extLst>
          </p:cNvPr>
          <p:cNvSpPr>
            <a:spLocks noGrp="1"/>
          </p:cNvSpPr>
          <p:nvPr>
            <p:ph type="title"/>
          </p:nvPr>
        </p:nvSpPr>
        <p:spPr>
          <a:xfrm>
            <a:off x="628651" y="365126"/>
            <a:ext cx="7886700" cy="1325563"/>
          </a:xfrm>
          <a:prstGeom prst="rect">
            <a:avLst/>
          </a:prstGeom>
        </p:spPr>
        <p:txBody>
          <a:bodyPr/>
          <a:lstStyle/>
          <a:p>
            <a:r>
              <a:rPr lang="en-US"/>
              <a:t>Click to edit Master title style</a:t>
            </a:r>
            <a:endParaRPr lang="am-ET"/>
          </a:p>
        </p:txBody>
      </p:sp>
      <p:sp>
        <p:nvSpPr>
          <p:cNvPr id="3" name="Footer Placeholder 2">
            <a:extLst>
              <a:ext uri="{FF2B5EF4-FFF2-40B4-BE49-F238E27FC236}">
                <a16:creationId xmlns:a16="http://schemas.microsoft.com/office/drawing/2014/main" xmlns="" id="{22314768-8071-4AE3-B05C-9454D0E0AA26}"/>
              </a:ext>
            </a:extLst>
          </p:cNvPr>
          <p:cNvSpPr>
            <a:spLocks noGrp="1"/>
          </p:cNvSpPr>
          <p:nvPr>
            <p:ph type="ftr" sz="quarter" idx="10"/>
          </p:nvPr>
        </p:nvSpPr>
        <p:spPr/>
        <p:txBody>
          <a:bodyPr/>
          <a:lstStyle/>
          <a:p>
            <a:r>
              <a:rPr lang="en-US" smtClean="0"/>
              <a:t>Management And Organizational Issues</a:t>
            </a:r>
            <a:endParaRPr lang="en-US" dirty="0"/>
          </a:p>
        </p:txBody>
      </p:sp>
      <p:sp>
        <p:nvSpPr>
          <p:cNvPr id="4" name="Slide Number Placeholder 3">
            <a:extLst>
              <a:ext uri="{FF2B5EF4-FFF2-40B4-BE49-F238E27FC236}">
                <a16:creationId xmlns:a16="http://schemas.microsoft.com/office/drawing/2014/main" xmlns="" id="{AAD4BF0A-5291-4D0D-AA98-1482F91CB2AF}"/>
              </a:ext>
            </a:extLst>
          </p:cNvPr>
          <p:cNvSpPr>
            <a:spLocks noGrp="1"/>
          </p:cNvSpPr>
          <p:nvPr>
            <p:ph type="sldNum" sz="quarter" idx="11"/>
          </p:nvPr>
        </p:nvSpPr>
        <p:spPr/>
        <p:txBody>
          <a:bodyPr/>
          <a:lstStyle/>
          <a:p>
            <a:fld id="{D7C25119-D1BE-4800-A73A-81CA201C9B19}" type="slidenum">
              <a:rPr lang="am-ET" smtClean="0"/>
              <a:t>‹#›</a:t>
            </a:fld>
            <a:endParaRPr lang="am-ET"/>
          </a:p>
        </p:txBody>
      </p:sp>
      <p:sp>
        <p:nvSpPr>
          <p:cNvPr id="5" name="Date Placeholder 4">
            <a:extLst>
              <a:ext uri="{FF2B5EF4-FFF2-40B4-BE49-F238E27FC236}">
                <a16:creationId xmlns:a16="http://schemas.microsoft.com/office/drawing/2014/main" xmlns="" id="{C3F3D920-F7D2-4777-9B2E-01791979DF4B}"/>
              </a:ext>
            </a:extLst>
          </p:cNvPr>
          <p:cNvSpPr>
            <a:spLocks noGrp="1"/>
          </p:cNvSpPr>
          <p:nvPr>
            <p:ph type="dt" sz="half" idx="12"/>
          </p:nvPr>
        </p:nvSpPr>
        <p:spPr>
          <a:xfrm>
            <a:off x="4572000" y="6356350"/>
            <a:ext cx="2456328" cy="365125"/>
          </a:xfrm>
          <a:prstGeom prst="rect">
            <a:avLst/>
          </a:prstGeom>
        </p:spPr>
        <p:txBody>
          <a:bodyPr/>
          <a:lstStyle/>
          <a:p>
            <a:endParaRPr lang="am-ET" dirty="0"/>
          </a:p>
        </p:txBody>
      </p:sp>
    </p:spTree>
    <p:extLst>
      <p:ext uri="{BB962C8B-B14F-4D97-AF65-F5344CB8AC3E}">
        <p14:creationId xmlns:p14="http://schemas.microsoft.com/office/powerpoint/2010/main" val="3540193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99D518-0884-4B66-BEE8-FF477518AAAB}"/>
              </a:ext>
            </a:extLst>
          </p:cNvPr>
          <p:cNvSpPr>
            <a:spLocks noGrp="1"/>
          </p:cNvSpPr>
          <p:nvPr>
            <p:ph type="title"/>
          </p:nvPr>
        </p:nvSpPr>
        <p:spPr>
          <a:xfrm>
            <a:off x="628651" y="365126"/>
            <a:ext cx="7886700" cy="1325563"/>
          </a:xfrm>
          <a:prstGeom prst="rect">
            <a:avLst/>
          </a:prstGeom>
        </p:spPr>
        <p:txBody>
          <a:bodyPr/>
          <a:lstStyle/>
          <a:p>
            <a:r>
              <a:rPr lang="en-US"/>
              <a:t>Click to edit Master title style</a:t>
            </a:r>
            <a:endParaRPr lang="am-ET"/>
          </a:p>
        </p:txBody>
      </p:sp>
      <p:sp>
        <p:nvSpPr>
          <p:cNvPr id="3" name="Footer Placeholder 2">
            <a:extLst>
              <a:ext uri="{FF2B5EF4-FFF2-40B4-BE49-F238E27FC236}">
                <a16:creationId xmlns:a16="http://schemas.microsoft.com/office/drawing/2014/main" xmlns="" id="{948CEB7E-4379-4C96-BA69-AAF4136BA151}"/>
              </a:ext>
            </a:extLst>
          </p:cNvPr>
          <p:cNvSpPr>
            <a:spLocks noGrp="1"/>
          </p:cNvSpPr>
          <p:nvPr>
            <p:ph type="ftr" sz="quarter" idx="10"/>
          </p:nvPr>
        </p:nvSpPr>
        <p:spPr/>
        <p:txBody>
          <a:bodyPr/>
          <a:lstStyle/>
          <a:p>
            <a:r>
              <a:rPr lang="en-US" smtClean="0"/>
              <a:t>Management And Organizational Issues</a:t>
            </a:r>
            <a:endParaRPr lang="en-US" dirty="0"/>
          </a:p>
        </p:txBody>
      </p:sp>
      <p:sp>
        <p:nvSpPr>
          <p:cNvPr id="4" name="Slide Number Placeholder 3">
            <a:extLst>
              <a:ext uri="{FF2B5EF4-FFF2-40B4-BE49-F238E27FC236}">
                <a16:creationId xmlns:a16="http://schemas.microsoft.com/office/drawing/2014/main" xmlns="" id="{20E981DC-A695-49A1-9286-B7AB0155443B}"/>
              </a:ext>
            </a:extLst>
          </p:cNvPr>
          <p:cNvSpPr>
            <a:spLocks noGrp="1"/>
          </p:cNvSpPr>
          <p:nvPr>
            <p:ph type="sldNum" sz="quarter" idx="11"/>
          </p:nvPr>
        </p:nvSpPr>
        <p:spPr/>
        <p:txBody>
          <a:bodyPr/>
          <a:lstStyle/>
          <a:p>
            <a:fld id="{D7C25119-D1BE-4800-A73A-81CA201C9B19}" type="slidenum">
              <a:rPr lang="am-ET" smtClean="0"/>
              <a:t>‹#›</a:t>
            </a:fld>
            <a:endParaRPr lang="am-ET"/>
          </a:p>
        </p:txBody>
      </p:sp>
      <p:sp>
        <p:nvSpPr>
          <p:cNvPr id="5" name="Date Placeholder 4">
            <a:extLst>
              <a:ext uri="{FF2B5EF4-FFF2-40B4-BE49-F238E27FC236}">
                <a16:creationId xmlns:a16="http://schemas.microsoft.com/office/drawing/2014/main" xmlns="" id="{9042956E-9B7D-4E3C-8EA1-D2CEF3C8A5B5}"/>
              </a:ext>
            </a:extLst>
          </p:cNvPr>
          <p:cNvSpPr>
            <a:spLocks noGrp="1"/>
          </p:cNvSpPr>
          <p:nvPr>
            <p:ph type="dt" sz="half" idx="12"/>
          </p:nvPr>
        </p:nvSpPr>
        <p:spPr>
          <a:xfrm>
            <a:off x="4572000" y="6356350"/>
            <a:ext cx="2456328" cy="365125"/>
          </a:xfrm>
          <a:prstGeom prst="rect">
            <a:avLst/>
          </a:prstGeom>
        </p:spPr>
        <p:txBody>
          <a:bodyPr/>
          <a:lstStyle/>
          <a:p>
            <a:endParaRPr lang="am-ET" dirty="0"/>
          </a:p>
        </p:txBody>
      </p:sp>
    </p:spTree>
    <p:extLst>
      <p:ext uri="{BB962C8B-B14F-4D97-AF65-F5344CB8AC3E}">
        <p14:creationId xmlns:p14="http://schemas.microsoft.com/office/powerpoint/2010/main" val="430181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DE0033-3B75-4063-909F-2E64E88F5397}"/>
              </a:ext>
            </a:extLst>
          </p:cNvPr>
          <p:cNvSpPr>
            <a:spLocks noGrp="1"/>
          </p:cNvSpPr>
          <p:nvPr>
            <p:ph type="title"/>
          </p:nvPr>
        </p:nvSpPr>
        <p:spPr>
          <a:xfrm>
            <a:off x="628651" y="365126"/>
            <a:ext cx="7886700" cy="1325563"/>
          </a:xfrm>
          <a:prstGeom prst="rect">
            <a:avLst/>
          </a:prstGeom>
        </p:spPr>
        <p:txBody>
          <a:bodyPr/>
          <a:lstStyle/>
          <a:p>
            <a:r>
              <a:rPr lang="en-US"/>
              <a:t>Click to edit Master title style</a:t>
            </a:r>
            <a:endParaRPr lang="am-ET"/>
          </a:p>
        </p:txBody>
      </p:sp>
      <p:sp>
        <p:nvSpPr>
          <p:cNvPr id="3" name="Footer Placeholder 2">
            <a:extLst>
              <a:ext uri="{FF2B5EF4-FFF2-40B4-BE49-F238E27FC236}">
                <a16:creationId xmlns:a16="http://schemas.microsoft.com/office/drawing/2014/main" xmlns="" id="{87819C83-7A2F-44E4-994F-014494A84BD0}"/>
              </a:ext>
            </a:extLst>
          </p:cNvPr>
          <p:cNvSpPr>
            <a:spLocks noGrp="1"/>
          </p:cNvSpPr>
          <p:nvPr>
            <p:ph type="ftr" sz="quarter" idx="10"/>
          </p:nvPr>
        </p:nvSpPr>
        <p:spPr/>
        <p:txBody>
          <a:bodyPr/>
          <a:lstStyle/>
          <a:p>
            <a:r>
              <a:rPr lang="en-US" smtClean="0"/>
              <a:t>Management And Organizational Issues</a:t>
            </a:r>
            <a:endParaRPr lang="en-US" dirty="0"/>
          </a:p>
        </p:txBody>
      </p:sp>
      <p:sp>
        <p:nvSpPr>
          <p:cNvPr id="4" name="Slide Number Placeholder 3">
            <a:extLst>
              <a:ext uri="{FF2B5EF4-FFF2-40B4-BE49-F238E27FC236}">
                <a16:creationId xmlns:a16="http://schemas.microsoft.com/office/drawing/2014/main" xmlns="" id="{A54C0402-9882-4DA0-AA45-F9C5B11E7E35}"/>
              </a:ext>
            </a:extLst>
          </p:cNvPr>
          <p:cNvSpPr>
            <a:spLocks noGrp="1"/>
          </p:cNvSpPr>
          <p:nvPr>
            <p:ph type="sldNum" sz="quarter" idx="11"/>
          </p:nvPr>
        </p:nvSpPr>
        <p:spPr/>
        <p:txBody>
          <a:bodyPr/>
          <a:lstStyle/>
          <a:p>
            <a:fld id="{D7C25119-D1BE-4800-A73A-81CA201C9B19}" type="slidenum">
              <a:rPr lang="am-ET" smtClean="0"/>
              <a:t>‹#›</a:t>
            </a:fld>
            <a:endParaRPr lang="am-ET"/>
          </a:p>
        </p:txBody>
      </p:sp>
      <p:sp>
        <p:nvSpPr>
          <p:cNvPr id="5" name="Date Placeholder 4">
            <a:extLst>
              <a:ext uri="{FF2B5EF4-FFF2-40B4-BE49-F238E27FC236}">
                <a16:creationId xmlns:a16="http://schemas.microsoft.com/office/drawing/2014/main" xmlns="" id="{7C332DA0-02B9-429D-93E0-544B545BD280}"/>
              </a:ext>
            </a:extLst>
          </p:cNvPr>
          <p:cNvSpPr>
            <a:spLocks noGrp="1"/>
          </p:cNvSpPr>
          <p:nvPr>
            <p:ph type="dt" sz="half" idx="12"/>
          </p:nvPr>
        </p:nvSpPr>
        <p:spPr>
          <a:xfrm>
            <a:off x="4572000" y="6356350"/>
            <a:ext cx="2456328" cy="365125"/>
          </a:xfrm>
          <a:prstGeom prst="rect">
            <a:avLst/>
          </a:prstGeom>
        </p:spPr>
        <p:txBody>
          <a:bodyPr/>
          <a:lstStyle/>
          <a:p>
            <a:endParaRPr lang="am-ET" dirty="0"/>
          </a:p>
        </p:txBody>
      </p:sp>
    </p:spTree>
    <p:extLst>
      <p:ext uri="{BB962C8B-B14F-4D97-AF65-F5344CB8AC3E}">
        <p14:creationId xmlns:p14="http://schemas.microsoft.com/office/powerpoint/2010/main" val="1842194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9AD299-286B-4E96-9863-7CAA1006F3BD}"/>
              </a:ext>
            </a:extLst>
          </p:cNvPr>
          <p:cNvSpPr>
            <a:spLocks noGrp="1"/>
          </p:cNvSpPr>
          <p:nvPr>
            <p:ph type="title"/>
          </p:nvPr>
        </p:nvSpPr>
        <p:spPr>
          <a:xfrm>
            <a:off x="628651" y="365126"/>
            <a:ext cx="7886700" cy="1325563"/>
          </a:xfrm>
          <a:prstGeom prst="rect">
            <a:avLst/>
          </a:prstGeom>
        </p:spPr>
        <p:txBody>
          <a:bodyPr/>
          <a:lstStyle/>
          <a:p>
            <a:r>
              <a:rPr lang="en-US"/>
              <a:t>Click to edit Master title style</a:t>
            </a:r>
            <a:endParaRPr lang="am-ET"/>
          </a:p>
        </p:txBody>
      </p:sp>
      <p:sp>
        <p:nvSpPr>
          <p:cNvPr id="3" name="Footer Placeholder 2">
            <a:extLst>
              <a:ext uri="{FF2B5EF4-FFF2-40B4-BE49-F238E27FC236}">
                <a16:creationId xmlns:a16="http://schemas.microsoft.com/office/drawing/2014/main" xmlns="" id="{838729E1-8BEB-444F-A124-BF00236CE3EB}"/>
              </a:ext>
            </a:extLst>
          </p:cNvPr>
          <p:cNvSpPr>
            <a:spLocks noGrp="1"/>
          </p:cNvSpPr>
          <p:nvPr>
            <p:ph type="ftr" sz="quarter" idx="10"/>
          </p:nvPr>
        </p:nvSpPr>
        <p:spPr/>
        <p:txBody>
          <a:bodyPr/>
          <a:lstStyle/>
          <a:p>
            <a:r>
              <a:rPr lang="en-US" smtClean="0"/>
              <a:t>Management And Organizational Issues</a:t>
            </a:r>
            <a:endParaRPr lang="en-US" dirty="0"/>
          </a:p>
        </p:txBody>
      </p:sp>
      <p:sp>
        <p:nvSpPr>
          <p:cNvPr id="4" name="Slide Number Placeholder 3">
            <a:extLst>
              <a:ext uri="{FF2B5EF4-FFF2-40B4-BE49-F238E27FC236}">
                <a16:creationId xmlns:a16="http://schemas.microsoft.com/office/drawing/2014/main" xmlns="" id="{890A5081-B4C9-493E-B342-64507ABEB353}"/>
              </a:ext>
            </a:extLst>
          </p:cNvPr>
          <p:cNvSpPr>
            <a:spLocks noGrp="1"/>
          </p:cNvSpPr>
          <p:nvPr>
            <p:ph type="sldNum" sz="quarter" idx="11"/>
          </p:nvPr>
        </p:nvSpPr>
        <p:spPr/>
        <p:txBody>
          <a:bodyPr/>
          <a:lstStyle/>
          <a:p>
            <a:fld id="{D7C25119-D1BE-4800-A73A-81CA201C9B19}" type="slidenum">
              <a:rPr lang="am-ET" smtClean="0"/>
              <a:t>‹#›</a:t>
            </a:fld>
            <a:endParaRPr lang="am-ET"/>
          </a:p>
        </p:txBody>
      </p:sp>
      <p:sp>
        <p:nvSpPr>
          <p:cNvPr id="5" name="Date Placeholder 4">
            <a:extLst>
              <a:ext uri="{FF2B5EF4-FFF2-40B4-BE49-F238E27FC236}">
                <a16:creationId xmlns:a16="http://schemas.microsoft.com/office/drawing/2014/main" xmlns="" id="{EA48CC1B-51F8-4334-BE24-A115E2AB5662}"/>
              </a:ext>
            </a:extLst>
          </p:cNvPr>
          <p:cNvSpPr>
            <a:spLocks noGrp="1"/>
          </p:cNvSpPr>
          <p:nvPr>
            <p:ph type="dt" sz="half" idx="12"/>
          </p:nvPr>
        </p:nvSpPr>
        <p:spPr>
          <a:xfrm>
            <a:off x="4572000" y="6356350"/>
            <a:ext cx="2456328" cy="365125"/>
          </a:xfrm>
          <a:prstGeom prst="rect">
            <a:avLst/>
          </a:prstGeom>
        </p:spPr>
        <p:txBody>
          <a:bodyPr/>
          <a:lstStyle/>
          <a:p>
            <a:endParaRPr lang="am-ET" dirty="0"/>
          </a:p>
        </p:txBody>
      </p:sp>
    </p:spTree>
    <p:extLst>
      <p:ext uri="{BB962C8B-B14F-4D97-AF65-F5344CB8AC3E}">
        <p14:creationId xmlns:p14="http://schemas.microsoft.com/office/powerpoint/2010/main" val="1132356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1" y="365127"/>
            <a:ext cx="78867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0" y="1"/>
            <a:ext cx="9144000" cy="617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1" y="6356352"/>
            <a:ext cx="2057400" cy="365125"/>
          </a:xfrm>
          <a:prstGeom prst="rect">
            <a:avLst/>
          </a:prstGeom>
        </p:spPr>
        <p:txBody>
          <a:bodyPr/>
          <a:lstStyle/>
          <a:p>
            <a:endParaRPr lang="am-ET"/>
          </a:p>
        </p:txBody>
      </p:sp>
      <p:sp>
        <p:nvSpPr>
          <p:cNvPr id="5" name="Footer Placeholder 4"/>
          <p:cNvSpPr>
            <a:spLocks noGrp="1"/>
          </p:cNvSpPr>
          <p:nvPr>
            <p:ph type="ftr" sz="quarter" idx="11"/>
          </p:nvPr>
        </p:nvSpPr>
        <p:spPr>
          <a:xfrm>
            <a:off x="3028951" y="6356352"/>
            <a:ext cx="3086100" cy="365125"/>
          </a:xfrm>
          <a:prstGeom prst="rect">
            <a:avLst/>
          </a:prstGeom>
        </p:spPr>
        <p:txBody>
          <a:bodyPr/>
          <a:lstStyle/>
          <a:p>
            <a:r>
              <a:rPr lang="en-US" smtClean="0"/>
              <a:t>Management And Organizational Issues</a:t>
            </a:r>
            <a:endParaRPr lang="am-ET"/>
          </a:p>
        </p:txBody>
      </p:sp>
      <p:sp>
        <p:nvSpPr>
          <p:cNvPr id="6" name="Slide Number Placeholder 5"/>
          <p:cNvSpPr>
            <a:spLocks noGrp="1"/>
          </p:cNvSpPr>
          <p:nvPr>
            <p:ph type="sldNum" sz="quarter" idx="12"/>
          </p:nvPr>
        </p:nvSpPr>
        <p:spPr>
          <a:xfrm>
            <a:off x="6457951" y="6356352"/>
            <a:ext cx="2057400" cy="365125"/>
          </a:xfrm>
          <a:prstGeom prst="rect">
            <a:avLst/>
          </a:prstGeom>
        </p:spPr>
        <p:txBody>
          <a:bodyPr/>
          <a:lstStyle/>
          <a:p>
            <a:fld id="{ABC611C3-E89B-444E-8EB5-F2EDF1A2592D}" type="slidenum">
              <a:rPr lang="am-ET" smtClean="0"/>
              <a:t>‹#›</a:t>
            </a:fld>
            <a:endParaRPr lang="am-ET"/>
          </a:p>
        </p:txBody>
      </p:sp>
    </p:spTree>
    <p:extLst>
      <p:ext uri="{BB962C8B-B14F-4D97-AF65-F5344CB8AC3E}">
        <p14:creationId xmlns:p14="http://schemas.microsoft.com/office/powerpoint/2010/main" val="2467218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709740"/>
            <a:ext cx="78867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9" y="4589465"/>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1" y="6356352"/>
            <a:ext cx="2057400" cy="365125"/>
          </a:xfrm>
          <a:prstGeom prst="rect">
            <a:avLst/>
          </a:prstGeom>
        </p:spPr>
        <p:txBody>
          <a:bodyPr/>
          <a:lstStyle/>
          <a:p>
            <a:endParaRPr lang="am-ET"/>
          </a:p>
        </p:txBody>
      </p:sp>
      <p:sp>
        <p:nvSpPr>
          <p:cNvPr id="5" name="Footer Placeholder 4"/>
          <p:cNvSpPr>
            <a:spLocks noGrp="1"/>
          </p:cNvSpPr>
          <p:nvPr>
            <p:ph type="ftr" sz="quarter" idx="11"/>
          </p:nvPr>
        </p:nvSpPr>
        <p:spPr>
          <a:xfrm>
            <a:off x="3028951" y="6356352"/>
            <a:ext cx="3086100" cy="365125"/>
          </a:xfrm>
          <a:prstGeom prst="rect">
            <a:avLst/>
          </a:prstGeom>
        </p:spPr>
        <p:txBody>
          <a:bodyPr/>
          <a:lstStyle/>
          <a:p>
            <a:r>
              <a:rPr lang="en-US" smtClean="0"/>
              <a:t>Management And Organizational Issues</a:t>
            </a:r>
            <a:endParaRPr lang="am-ET"/>
          </a:p>
        </p:txBody>
      </p:sp>
      <p:sp>
        <p:nvSpPr>
          <p:cNvPr id="6" name="Slide Number Placeholder 5"/>
          <p:cNvSpPr>
            <a:spLocks noGrp="1"/>
          </p:cNvSpPr>
          <p:nvPr>
            <p:ph type="sldNum" sz="quarter" idx="12"/>
          </p:nvPr>
        </p:nvSpPr>
        <p:spPr>
          <a:xfrm>
            <a:off x="6457951" y="6356352"/>
            <a:ext cx="2057400" cy="365125"/>
          </a:xfrm>
          <a:prstGeom prst="rect">
            <a:avLst/>
          </a:prstGeom>
        </p:spPr>
        <p:txBody>
          <a:bodyPr/>
          <a:lstStyle/>
          <a:p>
            <a:fld id="{ABC611C3-E89B-444E-8EB5-F2EDF1A2592D}" type="slidenum">
              <a:rPr lang="am-ET" smtClean="0"/>
              <a:t>‹#›</a:t>
            </a:fld>
            <a:endParaRPr lang="am-ET"/>
          </a:p>
        </p:txBody>
      </p:sp>
    </p:spTree>
    <p:extLst>
      <p:ext uri="{BB962C8B-B14F-4D97-AF65-F5344CB8AC3E}">
        <p14:creationId xmlns:p14="http://schemas.microsoft.com/office/powerpoint/2010/main" val="496748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1" y="365127"/>
            <a:ext cx="78867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28651"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1" y="6356352"/>
            <a:ext cx="2057400" cy="365125"/>
          </a:xfrm>
          <a:prstGeom prst="rect">
            <a:avLst/>
          </a:prstGeom>
        </p:spPr>
        <p:txBody>
          <a:bodyPr/>
          <a:lstStyle/>
          <a:p>
            <a:endParaRPr lang="am-ET"/>
          </a:p>
        </p:txBody>
      </p:sp>
      <p:sp>
        <p:nvSpPr>
          <p:cNvPr id="6" name="Footer Placeholder 5"/>
          <p:cNvSpPr>
            <a:spLocks noGrp="1"/>
          </p:cNvSpPr>
          <p:nvPr>
            <p:ph type="ftr" sz="quarter" idx="11"/>
          </p:nvPr>
        </p:nvSpPr>
        <p:spPr>
          <a:xfrm>
            <a:off x="3028951" y="6356352"/>
            <a:ext cx="3086100" cy="365125"/>
          </a:xfrm>
          <a:prstGeom prst="rect">
            <a:avLst/>
          </a:prstGeom>
        </p:spPr>
        <p:txBody>
          <a:bodyPr/>
          <a:lstStyle/>
          <a:p>
            <a:r>
              <a:rPr lang="en-US" smtClean="0"/>
              <a:t>Management And Organizational Issues</a:t>
            </a:r>
            <a:endParaRPr lang="am-ET"/>
          </a:p>
        </p:txBody>
      </p:sp>
      <p:sp>
        <p:nvSpPr>
          <p:cNvPr id="7" name="Slide Number Placeholder 6"/>
          <p:cNvSpPr>
            <a:spLocks noGrp="1"/>
          </p:cNvSpPr>
          <p:nvPr>
            <p:ph type="sldNum" sz="quarter" idx="12"/>
          </p:nvPr>
        </p:nvSpPr>
        <p:spPr>
          <a:xfrm>
            <a:off x="6457951" y="6356352"/>
            <a:ext cx="2057400" cy="365125"/>
          </a:xfrm>
          <a:prstGeom prst="rect">
            <a:avLst/>
          </a:prstGeom>
        </p:spPr>
        <p:txBody>
          <a:bodyPr/>
          <a:lstStyle/>
          <a:p>
            <a:fld id="{ABC611C3-E89B-444E-8EB5-F2EDF1A2592D}" type="slidenum">
              <a:rPr lang="am-ET" smtClean="0"/>
              <a:t>‹#›</a:t>
            </a:fld>
            <a:endParaRPr lang="am-ET"/>
          </a:p>
        </p:txBody>
      </p:sp>
    </p:spTree>
    <p:extLst>
      <p:ext uri="{BB962C8B-B14F-4D97-AF65-F5344CB8AC3E}">
        <p14:creationId xmlns:p14="http://schemas.microsoft.com/office/powerpoint/2010/main" val="1334120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Half Frame 9">
            <a:extLst>
              <a:ext uri="{FF2B5EF4-FFF2-40B4-BE49-F238E27FC236}">
                <a16:creationId xmlns:a16="http://schemas.microsoft.com/office/drawing/2014/main" xmlns="" id="{E9A447EE-D8A3-4EB7-A6FD-F56C75591FEC}"/>
              </a:ext>
            </a:extLst>
          </p:cNvPr>
          <p:cNvSpPr/>
          <p:nvPr userDrawn="1"/>
        </p:nvSpPr>
        <p:spPr>
          <a:xfrm>
            <a:off x="0" y="0"/>
            <a:ext cx="914400" cy="9144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m-ET">
              <a:solidFill>
                <a:schemeClr val="tx1"/>
              </a:solidFill>
            </a:endParaRPr>
          </a:p>
        </p:txBody>
      </p:sp>
      <p:sp>
        <p:nvSpPr>
          <p:cNvPr id="11" name="Half Frame 10">
            <a:extLst>
              <a:ext uri="{FF2B5EF4-FFF2-40B4-BE49-F238E27FC236}">
                <a16:creationId xmlns:a16="http://schemas.microsoft.com/office/drawing/2014/main" xmlns="" id="{1440EC51-3591-4A15-8DA5-AEFB33F533BA}"/>
              </a:ext>
            </a:extLst>
          </p:cNvPr>
          <p:cNvSpPr/>
          <p:nvPr userDrawn="1"/>
        </p:nvSpPr>
        <p:spPr>
          <a:xfrm rot="5400000">
            <a:off x="8229600" y="0"/>
            <a:ext cx="914400" cy="9144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m-ET">
              <a:solidFill>
                <a:schemeClr val="tx1"/>
              </a:solidFill>
            </a:endParaRPr>
          </a:p>
        </p:txBody>
      </p:sp>
      <p:sp>
        <p:nvSpPr>
          <p:cNvPr id="12" name="Half Frame 11">
            <a:extLst>
              <a:ext uri="{FF2B5EF4-FFF2-40B4-BE49-F238E27FC236}">
                <a16:creationId xmlns:a16="http://schemas.microsoft.com/office/drawing/2014/main" xmlns="" id="{4931C846-E4FE-4A5B-B5BF-159BFC033C64}"/>
              </a:ext>
            </a:extLst>
          </p:cNvPr>
          <p:cNvSpPr/>
          <p:nvPr userDrawn="1"/>
        </p:nvSpPr>
        <p:spPr>
          <a:xfrm rot="10800000">
            <a:off x="8229600" y="5943600"/>
            <a:ext cx="914400" cy="9144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m-ET">
              <a:solidFill>
                <a:schemeClr val="tx1"/>
              </a:solidFill>
            </a:endParaRPr>
          </a:p>
        </p:txBody>
      </p:sp>
      <p:sp>
        <p:nvSpPr>
          <p:cNvPr id="13" name="Half Frame 12">
            <a:extLst>
              <a:ext uri="{FF2B5EF4-FFF2-40B4-BE49-F238E27FC236}">
                <a16:creationId xmlns:a16="http://schemas.microsoft.com/office/drawing/2014/main" xmlns="" id="{CEE7E162-41BD-4DD5-80EB-3C480668FE2C}"/>
              </a:ext>
            </a:extLst>
          </p:cNvPr>
          <p:cNvSpPr/>
          <p:nvPr userDrawn="1"/>
        </p:nvSpPr>
        <p:spPr>
          <a:xfrm rot="16200000">
            <a:off x="0" y="5943600"/>
            <a:ext cx="914400" cy="9144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m-ET">
              <a:solidFill>
                <a:schemeClr val="tx1"/>
              </a:solidFill>
            </a:endParaRPr>
          </a:p>
        </p:txBody>
      </p:sp>
      <p:sp>
        <p:nvSpPr>
          <p:cNvPr id="17" name="Footer Placeholder 16">
            <a:extLst>
              <a:ext uri="{FF2B5EF4-FFF2-40B4-BE49-F238E27FC236}">
                <a16:creationId xmlns:a16="http://schemas.microsoft.com/office/drawing/2014/main" xmlns="" id="{9B10A521-4E50-4B82-AF13-1F0A92130C80}"/>
              </a:ext>
            </a:extLst>
          </p:cNvPr>
          <p:cNvSpPr>
            <a:spLocks noGrp="1"/>
          </p:cNvSpPr>
          <p:nvPr>
            <p:ph type="ftr" sz="quarter" idx="3"/>
          </p:nvPr>
        </p:nvSpPr>
        <p:spPr>
          <a:xfrm>
            <a:off x="3559050" y="6356349"/>
            <a:ext cx="3258671" cy="365125"/>
          </a:xfrm>
          <a:prstGeom prst="rect">
            <a:avLst/>
          </a:prstGeom>
        </p:spPr>
        <p:txBody>
          <a:bodyPr vert="horz" lIns="91440" tIns="45720" rIns="91440" bIns="45720" rtlCol="0" anchor="ctr"/>
          <a:lstStyle>
            <a:lvl1pPr algn="ctr">
              <a:defRPr sz="1200" b="1">
                <a:solidFill>
                  <a:schemeClr val="tx1">
                    <a:tint val="75000"/>
                  </a:schemeClr>
                </a:solidFill>
              </a:defRPr>
            </a:lvl1pPr>
          </a:lstStyle>
          <a:p>
            <a:r>
              <a:rPr lang="en-US" sz="1200" b="1" smtClean="0">
                <a:solidFill>
                  <a:schemeClr val="tx1"/>
                </a:solidFill>
                <a:latin typeface="Times New Roman" panose="02020603050405020304" pitchFamily="18" charset="0"/>
                <a:cs typeface="Times New Roman" panose="02020603050405020304" pitchFamily="18" charset="0"/>
              </a:rPr>
              <a:t>Management And Organizational Issues</a:t>
            </a:r>
            <a:endParaRPr lang="en-US" dirty="0"/>
          </a:p>
        </p:txBody>
      </p:sp>
      <p:sp>
        <p:nvSpPr>
          <p:cNvPr id="18" name="Slide Number Placeholder 17">
            <a:extLst>
              <a:ext uri="{FF2B5EF4-FFF2-40B4-BE49-F238E27FC236}">
                <a16:creationId xmlns:a16="http://schemas.microsoft.com/office/drawing/2014/main" xmlns="" id="{88FDD7AF-D394-4359-9C9D-BE8A17C31E54}"/>
              </a:ext>
            </a:extLst>
          </p:cNvPr>
          <p:cNvSpPr>
            <a:spLocks noGrp="1"/>
          </p:cNvSpPr>
          <p:nvPr>
            <p:ph type="sldNum" sz="quarter" idx="4"/>
          </p:nvPr>
        </p:nvSpPr>
        <p:spPr>
          <a:xfrm>
            <a:off x="7386919" y="6356351"/>
            <a:ext cx="112843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C25119-D1BE-4800-A73A-81CA201C9B19}" type="slidenum">
              <a:rPr lang="am-ET" smtClean="0"/>
              <a:t>‹#›</a:t>
            </a:fld>
            <a:endParaRPr lang="am-ET"/>
          </a:p>
        </p:txBody>
      </p:sp>
      <p:cxnSp>
        <p:nvCxnSpPr>
          <p:cNvPr id="21" name="Straight Connector 20">
            <a:extLst>
              <a:ext uri="{FF2B5EF4-FFF2-40B4-BE49-F238E27FC236}">
                <a16:creationId xmlns:a16="http://schemas.microsoft.com/office/drawing/2014/main" xmlns="" id="{3AD87D0F-B330-4158-A5EC-2ACA97BDD6AA}"/>
              </a:ext>
            </a:extLst>
          </p:cNvPr>
          <p:cNvCxnSpPr>
            <a:cxnSpLocks/>
          </p:cNvCxnSpPr>
          <p:nvPr userDrawn="1"/>
        </p:nvCxnSpPr>
        <p:spPr>
          <a:xfrm>
            <a:off x="71717" y="833719"/>
            <a:ext cx="0" cy="5208494"/>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xmlns="" id="{58CF154E-074A-42D3-AFEB-6EBBF5D76023}"/>
              </a:ext>
            </a:extLst>
          </p:cNvPr>
          <p:cNvCxnSpPr>
            <a:cxnSpLocks/>
            <a:stCxn id="10" idx="1"/>
            <a:endCxn id="13" idx="0"/>
          </p:cNvCxnSpPr>
          <p:nvPr userDrawn="1"/>
        </p:nvCxnSpPr>
        <p:spPr>
          <a:xfrm>
            <a:off x="152399" y="762003"/>
            <a:ext cx="0" cy="5333996"/>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3585993"/>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6" r:id="rId3"/>
    <p:sldLayoutId id="2147483673" r:id="rId4"/>
    <p:sldLayoutId id="2147483672" r:id="rId5"/>
    <p:sldLayoutId id="2147483674"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5" r:id="rId17"/>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766CAAC2-B8B0-409C-95E5-8AB79575521F}"/>
              </a:ext>
            </a:extLst>
          </p:cNvPr>
          <p:cNvSpPr>
            <a:spLocks noGrp="1"/>
          </p:cNvSpPr>
          <p:nvPr>
            <p:ph type="ftr" sz="quarter" idx="11"/>
          </p:nvPr>
        </p:nvSpPr>
        <p:spPr>
          <a:xfrm>
            <a:off x="3028951" y="6356352"/>
            <a:ext cx="3086100" cy="365125"/>
          </a:xfrm>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C1EB58A-3394-4FA6-8D3D-64DEA50C27E9}"/>
              </a:ext>
            </a:extLst>
          </p:cNvPr>
          <p:cNvSpPr>
            <a:spLocks noGrp="1"/>
          </p:cNvSpPr>
          <p:nvPr>
            <p:ph type="sldNum" sz="quarter" idx="12"/>
          </p:nvPr>
        </p:nvSpPr>
        <p:spPr>
          <a:xfrm>
            <a:off x="6457951" y="6356352"/>
            <a:ext cx="2057400" cy="365125"/>
          </a:xfrm>
        </p:spPr>
        <p:txBody>
          <a:bodyPr/>
          <a:lstStyle/>
          <a:p>
            <a:fld id="{ABC611C3-E89B-444E-8EB5-F2EDF1A2592D}" type="slidenum">
              <a:rPr lang="am-ET" smtClean="0"/>
              <a:t>1</a:t>
            </a:fld>
            <a:endParaRPr lang="am-ET" dirty="0"/>
          </a:p>
        </p:txBody>
      </p:sp>
      <p:sp>
        <p:nvSpPr>
          <p:cNvPr id="2" name="Rectangle 1">
            <a:extLst>
              <a:ext uri="{FF2B5EF4-FFF2-40B4-BE49-F238E27FC236}">
                <a16:creationId xmlns:a16="http://schemas.microsoft.com/office/drawing/2014/main" xmlns="" id="{B4BB069C-691D-410B-A46A-E1D32628AD51}"/>
              </a:ext>
            </a:extLst>
          </p:cNvPr>
          <p:cNvSpPr/>
          <p:nvPr/>
        </p:nvSpPr>
        <p:spPr>
          <a:xfrm>
            <a:off x="905256" y="0"/>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Software Evolution And Maintenance</a:t>
            </a:r>
            <a:endParaRPr lang="am-ET"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endParaRPr>
          </a:p>
        </p:txBody>
      </p:sp>
      <p:sp>
        <p:nvSpPr>
          <p:cNvPr id="6" name="Rectangle 5">
            <a:extLst>
              <a:ext uri="{FF2B5EF4-FFF2-40B4-BE49-F238E27FC236}">
                <a16:creationId xmlns:a16="http://schemas.microsoft.com/office/drawing/2014/main" xmlns="" id="{08911A97-E40E-4864-A7F1-084607670B7E}"/>
              </a:ext>
            </a:extLst>
          </p:cNvPr>
          <p:cNvSpPr/>
          <p:nvPr/>
        </p:nvSpPr>
        <p:spPr>
          <a:xfrm>
            <a:off x="520475" y="965915"/>
            <a:ext cx="8623525" cy="41341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4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Chapter 4</a:t>
            </a:r>
          </a:p>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rPr>
              <a:t>Management And Organizational Issues</a:t>
            </a:r>
            <a:endPar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a:p>
            <a:pPr marL="285750" lvl="0" indent="-285750">
              <a:lnSpc>
                <a:spcPct val="150000"/>
              </a:lnSpc>
              <a:buFont typeface="Wingdings" pitchFamily="2" charset="2"/>
              <a:buChar char="Ø"/>
            </a:pPr>
            <a:r>
              <a:rPr lang="en-US" dirty="0">
                <a:solidFill>
                  <a:schemeClr val="tx1"/>
                </a:solidFill>
                <a:latin typeface="Times New Roman" panose="02020603050405020304" pitchFamily="18" charset="0"/>
                <a:cs typeface="Times New Roman" panose="02020603050405020304" pitchFamily="18" charset="0"/>
              </a:rPr>
              <a:t>Managing the </a:t>
            </a:r>
            <a:r>
              <a:rPr lang="en-US" dirty="0" smtClean="0">
                <a:solidFill>
                  <a:schemeClr val="tx1"/>
                </a:solidFill>
                <a:latin typeface="Times New Roman" panose="02020603050405020304" pitchFamily="18" charset="0"/>
                <a:cs typeface="Times New Roman" panose="02020603050405020304" pitchFamily="18" charset="0"/>
              </a:rPr>
              <a:t>maintenance </a:t>
            </a:r>
            <a:endParaRPr lang="en-US" dirty="0">
              <a:solidFill>
                <a:schemeClr val="tx1"/>
              </a:solidFill>
              <a:latin typeface="Times New Roman" panose="02020603050405020304" pitchFamily="18" charset="0"/>
              <a:cs typeface="Times New Roman" panose="02020603050405020304" pitchFamily="18" charset="0"/>
            </a:endParaRPr>
          </a:p>
          <a:p>
            <a:pPr marL="285750" lvl="0" indent="-285750">
              <a:lnSpc>
                <a:spcPct val="150000"/>
              </a:lnSpc>
              <a:buFont typeface="Wingdings"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Organizational aspects of maintenance</a:t>
            </a:r>
            <a:endParaRPr lang="am-ET" dirty="0" smtClean="0">
              <a:solidFill>
                <a:schemeClr val="tx1"/>
              </a:solidFill>
              <a:cs typeface="Times New Roman" panose="02020603050405020304" pitchFamily="18" charset="0"/>
            </a:endParaRPr>
          </a:p>
          <a:p>
            <a:pPr marL="285750" lvl="0" indent="-285750">
              <a:lnSpc>
                <a:spcPct val="150000"/>
              </a:lnSpc>
              <a:buFont typeface="Wingdings"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Maintenance activities and role</a:t>
            </a:r>
            <a:endParaRPr lang="am-ET" dirty="0" smtClean="0">
              <a:solidFill>
                <a:schemeClr val="tx1"/>
              </a:solidFill>
              <a:cs typeface="Times New Roman" panose="02020603050405020304" pitchFamily="18" charset="0"/>
            </a:endParaRPr>
          </a:p>
          <a:p>
            <a:pPr marL="285750" lvl="0" indent="-285750">
              <a:lnSpc>
                <a:spcPct val="150000"/>
              </a:lnSpc>
              <a:buFont typeface="Wingdings"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Outsourcing IT maintenance  </a:t>
            </a:r>
            <a:r>
              <a:rPr lang="am-ET" dirty="0" smtClean="0">
                <a:solidFill>
                  <a:schemeClr val="tx1"/>
                </a:solidFill>
                <a:cs typeface="Times New Roman" pitchFamily="18" charset="0"/>
              </a:rPr>
              <a:t> </a:t>
            </a:r>
            <a:endParaRPr lang="en-US" dirty="0" smtClean="0">
              <a:solidFill>
                <a:schemeClr val="tx1"/>
              </a:solidFill>
              <a:latin typeface="Times New Roman" pitchFamily="18" charset="0"/>
              <a:cs typeface="Times New Roman" pitchFamily="18" charset="0"/>
            </a:endParaRPr>
          </a:p>
          <a:p>
            <a:pPr marL="285750" indent="-285750">
              <a:lnSpc>
                <a:spcPct val="150000"/>
              </a:lnSpc>
              <a:buFont typeface="Wingdings" pitchFamily="2" charset="2"/>
              <a:buChar char="Ø"/>
            </a:pP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itchFamily="18" charset="0"/>
            </a:endParaRPr>
          </a:p>
          <a:p>
            <a:pPr marL="285750" indent="-285750">
              <a:lnSpc>
                <a:spcPct val="150000"/>
              </a:lnSpc>
              <a:buFont typeface="Wingdings" pitchFamily="2" charset="2"/>
              <a:buChar char="Ø"/>
            </a:pPr>
            <a:endPar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itchFamily="18" charset="0"/>
            </a:endParaRPr>
          </a:p>
          <a:p>
            <a:pPr>
              <a:lnSpc>
                <a:spcPct val="150000"/>
              </a:lnSpc>
            </a:pP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itchFamily="18" charset="0"/>
            </a:endParaRPr>
          </a:p>
          <a:p>
            <a:pPr>
              <a:lnSpc>
                <a:spcPct val="150000"/>
              </a:lnSpc>
            </a:pP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itchFamily="18" charset="0"/>
            </a:endParaRPr>
          </a:p>
        </p:txBody>
      </p:sp>
      <p:sp>
        <p:nvSpPr>
          <p:cNvPr id="7" name="Footer Placeholder 3">
            <a:extLst>
              <a:ext uri="{FF2B5EF4-FFF2-40B4-BE49-F238E27FC236}">
                <a16:creationId xmlns:a16="http://schemas.microsoft.com/office/drawing/2014/main" xmlns="" id="{766CAAC2-B8B0-409C-95E5-8AB79575521F}"/>
              </a:ext>
            </a:extLst>
          </p:cNvPr>
          <p:cNvSpPr txBox="1">
            <a:spLocks/>
          </p:cNvSpPr>
          <p:nvPr/>
        </p:nvSpPr>
        <p:spPr>
          <a:xfrm>
            <a:off x="6034101" y="4999841"/>
            <a:ext cx="2287878" cy="46943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400" dirty="0" smtClean="0">
                <a:solidFill>
                  <a:schemeClr val="tx1"/>
                </a:solidFill>
                <a:latin typeface="Times New Roman" panose="02020603050405020304" pitchFamily="18" charset="0"/>
              </a:rPr>
              <a:t>Prepared By </a:t>
            </a:r>
            <a:r>
              <a:rPr lang="en-US" sz="1400" dirty="0" err="1" smtClean="0">
                <a:solidFill>
                  <a:schemeClr val="tx1"/>
                </a:solidFill>
                <a:latin typeface="Times New Roman" panose="02020603050405020304" pitchFamily="18" charset="0"/>
              </a:rPr>
              <a:t>Mintesinot</a:t>
            </a:r>
            <a:r>
              <a:rPr lang="en-US" sz="1400" dirty="0" smtClean="0">
                <a:solidFill>
                  <a:schemeClr val="tx1"/>
                </a:solidFill>
                <a:latin typeface="Times New Roman" panose="02020603050405020304" pitchFamily="18" charset="0"/>
              </a:rPr>
              <a:t>  A.</a:t>
            </a:r>
            <a:endParaRPr lang="am-ET" sz="1400" dirty="0">
              <a:solidFill>
                <a:schemeClr val="tx1"/>
              </a:solidFill>
              <a:cs typeface="Times New Roman" panose="02020603050405020304" pitchFamily="18" charset="0"/>
            </a:endParaRPr>
          </a:p>
        </p:txBody>
      </p:sp>
      <p:sp>
        <p:nvSpPr>
          <p:cNvPr id="3" name="Rectangle 2"/>
          <p:cNvSpPr/>
          <p:nvPr/>
        </p:nvSpPr>
        <p:spPr>
          <a:xfrm rot="20390186">
            <a:off x="2163652" y="2811188"/>
            <a:ext cx="6709893" cy="15525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tx1"/>
                </a:solidFill>
                <a:latin typeface="Times New Roman" pitchFamily="18" charset="0"/>
                <a:cs typeface="Times New Roman" pitchFamily="18" charset="0"/>
              </a:rPr>
              <a:t>"Characterizing and understanding software </a:t>
            </a:r>
            <a:r>
              <a:rPr lang="en-US" i="1" dirty="0" smtClean="0">
                <a:solidFill>
                  <a:schemeClr val="tx1"/>
                </a:solidFill>
                <a:latin typeface="Times New Roman" pitchFamily="18" charset="0"/>
                <a:cs typeface="Times New Roman" pitchFamily="18" charset="0"/>
              </a:rPr>
              <a:t>maintenance processes </a:t>
            </a:r>
            <a:r>
              <a:rPr lang="en-US" i="1" dirty="0">
                <a:solidFill>
                  <a:schemeClr val="tx1"/>
                </a:solidFill>
                <a:latin typeface="Times New Roman" pitchFamily="18" charset="0"/>
                <a:cs typeface="Times New Roman" pitchFamily="18" charset="0"/>
              </a:rPr>
              <a:t>and organizations are necessary, if effective </a:t>
            </a:r>
            <a:r>
              <a:rPr lang="en-US" i="1" dirty="0" smtClean="0">
                <a:solidFill>
                  <a:schemeClr val="tx1"/>
                </a:solidFill>
                <a:latin typeface="Times New Roman" pitchFamily="18" charset="0"/>
                <a:cs typeface="Times New Roman" pitchFamily="18" charset="0"/>
              </a:rPr>
              <a:t>management decisions </a:t>
            </a:r>
            <a:r>
              <a:rPr lang="en-US" i="1" dirty="0">
                <a:solidFill>
                  <a:schemeClr val="tx1"/>
                </a:solidFill>
                <a:latin typeface="Times New Roman" pitchFamily="18" charset="0"/>
                <a:cs typeface="Times New Roman" pitchFamily="18" charset="0"/>
              </a:rPr>
              <a:t>are to be made and adequate resource allocation is to </a:t>
            </a:r>
            <a:r>
              <a:rPr lang="en-US" i="1" dirty="0" smtClean="0">
                <a:solidFill>
                  <a:schemeClr val="tx1"/>
                </a:solidFill>
                <a:latin typeface="Times New Roman" pitchFamily="18" charset="0"/>
                <a:cs typeface="Times New Roman" pitchFamily="18" charset="0"/>
              </a:rPr>
              <a:t>be provided</a:t>
            </a:r>
            <a:r>
              <a:rPr lang="en-US" i="1" dirty="0">
                <a:solidFill>
                  <a:schemeClr val="tx1"/>
                </a:solidFill>
                <a:latin typeface="Times New Roman" pitchFamily="18" charset="0"/>
                <a:cs typeface="Times New Roman" pitchFamily="18" charset="0"/>
              </a:rPr>
              <a:t>. " </a:t>
            </a:r>
            <a:endParaRPr lang="en-US" i="1" dirty="0" smtClean="0">
              <a:solidFill>
                <a:schemeClr val="tx1"/>
              </a:solidFill>
              <a:latin typeface="Times New Roman" pitchFamily="18" charset="0"/>
              <a:cs typeface="Times New Roman" pitchFamily="18" charset="0"/>
            </a:endParaRPr>
          </a:p>
          <a:p>
            <a:pPr algn="r"/>
            <a:endParaRPr lang="en-US" dirty="0">
              <a:solidFill>
                <a:schemeClr val="tx1"/>
              </a:solidFill>
            </a:endParaRPr>
          </a:p>
          <a:p>
            <a:pPr algn="r"/>
            <a:r>
              <a:rPr lang="en-US" dirty="0" smtClean="0">
                <a:solidFill>
                  <a:schemeClr val="tx1"/>
                </a:solidFill>
                <a:latin typeface="Times New Roman" pitchFamily="18" charset="0"/>
                <a:cs typeface="Times New Roman" pitchFamily="18" charset="0"/>
              </a:rPr>
              <a:t>Briand</a:t>
            </a:r>
            <a:r>
              <a:rPr lang="en-US" dirty="0">
                <a:solidFill>
                  <a:schemeClr val="tx1"/>
                </a:solidFill>
                <a:latin typeface="Times New Roman" pitchFamily="18" charset="0"/>
                <a:cs typeface="Times New Roman" pitchFamily="18" charset="0"/>
              </a:rPr>
              <a:t>, Kim, </a:t>
            </a:r>
            <a:r>
              <a:rPr lang="en-US" dirty="0" err="1">
                <a:solidFill>
                  <a:schemeClr val="tx1"/>
                </a:solidFill>
                <a:latin typeface="Times New Roman" pitchFamily="18" charset="0"/>
                <a:cs typeface="Times New Roman" pitchFamily="18" charset="0"/>
              </a:rPr>
              <a:t>Melo</a:t>
            </a:r>
            <a:r>
              <a:rPr lang="en-US" dirty="0">
                <a:solidFill>
                  <a:schemeClr val="tx1"/>
                </a:solidFill>
                <a:latin typeface="Times New Roman" pitchFamily="18" charset="0"/>
                <a:cs typeface="Times New Roman" pitchFamily="18" charset="0"/>
              </a:rPr>
              <a:t>, Seaman &amp; </a:t>
            </a:r>
            <a:r>
              <a:rPr lang="en-US" dirty="0" err="1">
                <a:solidFill>
                  <a:schemeClr val="tx1"/>
                </a:solidFill>
                <a:latin typeface="Times New Roman" pitchFamily="18" charset="0"/>
                <a:cs typeface="Times New Roman" pitchFamily="18" charset="0"/>
              </a:rPr>
              <a:t>Basili</a:t>
            </a:r>
            <a:r>
              <a:rPr lang="en-US" dirty="0">
                <a:solidFill>
                  <a:schemeClr val="tx1"/>
                </a:solidFill>
                <a:latin typeface="Times New Roman" pitchFamily="18" charset="0"/>
                <a:cs typeface="Times New Roman" pitchFamily="18" charset="0"/>
              </a:rPr>
              <a:t> </a:t>
            </a:r>
            <a:br>
              <a:rPr lang="en-US" dirty="0">
                <a:solidFill>
                  <a:schemeClr val="tx1"/>
                </a:solidFill>
                <a:latin typeface="Times New Roman" pitchFamily="18" charset="0"/>
                <a:cs typeface="Times New Roman" pitchFamily="18" charset="0"/>
              </a:rPr>
            </a:br>
            <a:endParaRPr lang="en-US"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43832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6249B4-CE96-47EB-A28E-F20BD9690957}"/>
              </a:ext>
            </a:extLst>
          </p:cNvPr>
          <p:cNvSpPr>
            <a:spLocks noGrp="1"/>
          </p:cNvSpPr>
          <p:nvPr>
            <p:ph idx="1"/>
          </p:nvPr>
        </p:nvSpPr>
        <p:spPr>
          <a:xfrm>
            <a:off x="155448" y="1033273"/>
            <a:ext cx="8988552" cy="5143691"/>
          </a:xfrm>
          <a:ln>
            <a:solidFill>
              <a:schemeClr val="accent1"/>
            </a:solidFill>
          </a:ln>
        </p:spPr>
        <p:txBody>
          <a:bodyPr/>
          <a:lstStyle/>
          <a:p>
            <a:pPr algn="just">
              <a:buFont typeface="Times New Roman" pitchFamily="18" charset="0"/>
              <a:buChar char="⁃"/>
            </a:pPr>
            <a:r>
              <a:rPr lang="en-US" sz="2400" dirty="0">
                <a:latin typeface="Times New Roman" pitchFamily="18" charset="0"/>
                <a:cs typeface="Times New Roman" pitchFamily="18" charset="0"/>
              </a:rPr>
              <a:t>The </a:t>
            </a:r>
            <a:r>
              <a:rPr lang="en-US" sz="2400" b="1" u="sng" dirty="0">
                <a:latin typeface="Times New Roman" pitchFamily="18" charset="0"/>
                <a:cs typeface="Times New Roman" pitchFamily="18" charset="0"/>
              </a:rPr>
              <a:t>maintenance leader </a:t>
            </a:r>
            <a:r>
              <a:rPr lang="en-US" sz="2400" dirty="0">
                <a:latin typeface="Times New Roman" pitchFamily="18" charset="0"/>
                <a:cs typeface="Times New Roman" pitchFamily="18" charset="0"/>
              </a:rPr>
              <a:t>provides technical support to the whole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team.  </a:t>
            </a:r>
            <a:r>
              <a:rPr lang="en-US" sz="2000" dirty="0" smtClean="0">
                <a:latin typeface="Times New Roman" pitchFamily="18" charset="0"/>
                <a:cs typeface="Times New Roman" pitchFamily="18" charset="0"/>
              </a:rPr>
              <a:t>He </a:t>
            </a:r>
            <a:r>
              <a:rPr lang="en-US" sz="2000" dirty="0">
                <a:latin typeface="Times New Roman" pitchFamily="18" charset="0"/>
                <a:cs typeface="Times New Roman" pitchFamily="18" charset="0"/>
              </a:rPr>
              <a:t>or she is responsible to the maintenance administrator. </a:t>
            </a:r>
            <a:endParaRPr lang="en-US" sz="2000" dirty="0" smtClean="0">
              <a:latin typeface="Times New Roman" pitchFamily="18" charset="0"/>
              <a:cs typeface="Times New Roman" pitchFamily="18" charset="0"/>
            </a:endParaRPr>
          </a:p>
          <a:p>
            <a:pPr algn="just">
              <a:buFont typeface="Times New Roman" pitchFamily="18" charset="0"/>
              <a:buChar char="⁃"/>
            </a:pPr>
            <a:r>
              <a:rPr lang="en-US" sz="2400" b="1" u="sng" dirty="0" err="1" smtClean="0">
                <a:latin typeface="Times New Roman" pitchFamily="18" charset="0"/>
                <a:cs typeface="Times New Roman" pitchFamily="18" charset="0"/>
              </a:rPr>
              <a:t>Coleader</a:t>
            </a:r>
            <a:r>
              <a:rPr lang="en-US" sz="2400" b="1"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is an assistant to the maintenance leader. </a:t>
            </a:r>
            <a:endParaRPr lang="en-US" sz="2400" dirty="0" smtClean="0">
              <a:latin typeface="Times New Roman" pitchFamily="18" charset="0"/>
              <a:cs typeface="Times New Roman" pitchFamily="18" charset="0"/>
            </a:endParaRPr>
          </a:p>
          <a:p>
            <a:pPr algn="just">
              <a:buFont typeface="Times New Roman" pitchFamily="18" charset="0"/>
              <a:buChar char="⁃"/>
            </a:pPr>
            <a:r>
              <a:rPr lang="en-US" sz="2400" b="1" u="sng" dirty="0" smtClean="0">
                <a:latin typeface="Times New Roman" pitchFamily="18" charset="0"/>
                <a:cs typeface="Times New Roman" pitchFamily="18" charset="0"/>
              </a:rPr>
              <a:t>User-liaison</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person is </a:t>
            </a:r>
            <a:r>
              <a:rPr lang="en-US" sz="2400" dirty="0">
                <a:latin typeface="Times New Roman" pitchFamily="18" charset="0"/>
                <a:cs typeface="Times New Roman" pitchFamily="18" charset="0"/>
              </a:rPr>
              <a:t>charged with linking the users and </a:t>
            </a:r>
            <a:r>
              <a:rPr lang="en-US" sz="2400" dirty="0" smtClean="0">
                <a:latin typeface="Times New Roman" pitchFamily="18" charset="0"/>
                <a:cs typeface="Times New Roman" pitchFamily="18" charset="0"/>
              </a:rPr>
              <a:t>the maintenance </a:t>
            </a:r>
            <a:r>
              <a:rPr lang="en-US" sz="2400" dirty="0">
                <a:latin typeface="Times New Roman" pitchFamily="18" charset="0"/>
                <a:cs typeface="Times New Roman" pitchFamily="18" charset="0"/>
              </a:rPr>
              <a:t>team</a:t>
            </a:r>
            <a:r>
              <a:rPr lang="en-US" sz="2400" dirty="0" smtClean="0">
                <a:latin typeface="Times New Roman" pitchFamily="18" charset="0"/>
                <a:cs typeface="Times New Roman" pitchFamily="18" charset="0"/>
              </a:rPr>
              <a:t>.</a:t>
            </a:r>
          </a:p>
          <a:p>
            <a:pPr algn="just">
              <a:buFont typeface="Times New Roman" pitchFamily="18" charset="0"/>
              <a:buChar char="⁃"/>
            </a:pPr>
            <a:r>
              <a:rPr lang="en-US" sz="2400" dirty="0" smtClean="0">
                <a:latin typeface="Times New Roman" pitchFamily="18" charset="0"/>
                <a:cs typeface="Times New Roman" pitchFamily="18" charset="0"/>
              </a:rPr>
              <a:t> </a:t>
            </a:r>
            <a:r>
              <a:rPr lang="en-US" sz="2400" b="1" u="sng" dirty="0" smtClean="0">
                <a:latin typeface="Times New Roman" pitchFamily="18" charset="0"/>
                <a:cs typeface="Times New Roman" pitchFamily="18" charset="0"/>
              </a:rPr>
              <a:t>Maintenance </a:t>
            </a:r>
            <a:r>
              <a:rPr lang="en-US" sz="2400" b="1" u="sng" dirty="0">
                <a:latin typeface="Times New Roman" pitchFamily="18" charset="0"/>
                <a:cs typeface="Times New Roman" pitchFamily="18" charset="0"/>
              </a:rPr>
              <a:t>administrator</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is the administrator with a range of</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responsibilities such as hiring, firing and promotion of staff</a:t>
            </a:r>
            <a:r>
              <a:rPr lang="en-US" sz="2400" dirty="0" smtClean="0">
                <a:latin typeface="Times New Roman" pitchFamily="18" charset="0"/>
                <a:cs typeface="Times New Roman" pitchFamily="18" charset="0"/>
              </a:rPr>
              <a:t>.</a:t>
            </a:r>
          </a:p>
          <a:p>
            <a:pPr algn="just">
              <a:buFont typeface="Times New Roman" pitchFamily="18" charset="0"/>
              <a:buChar char="⁃"/>
            </a:pPr>
            <a:r>
              <a:rPr lang="en-US" sz="2400" dirty="0" smtClean="0">
                <a:latin typeface="Times New Roman" pitchFamily="18" charset="0"/>
                <a:cs typeface="Times New Roman" pitchFamily="18" charset="0"/>
              </a:rPr>
              <a:t> </a:t>
            </a:r>
            <a:r>
              <a:rPr lang="en-US" sz="2400" b="1" u="sng" dirty="0" smtClean="0">
                <a:latin typeface="Times New Roman" pitchFamily="18" charset="0"/>
                <a:cs typeface="Times New Roman" pitchFamily="18" charset="0"/>
              </a:rPr>
              <a:t>Maintenance programmers</a:t>
            </a:r>
            <a:r>
              <a:rPr lang="en-US" sz="2400" b="1"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perform problem diagnosis </a:t>
            </a:r>
            <a:r>
              <a:rPr lang="en-US" sz="2400" dirty="0" smtClean="0">
                <a:latin typeface="Times New Roman" pitchFamily="18" charset="0"/>
                <a:cs typeface="Times New Roman" pitchFamily="18" charset="0"/>
              </a:rPr>
              <a:t>and implement change </a:t>
            </a:r>
            <a:r>
              <a:rPr lang="en-US" sz="2400" dirty="0">
                <a:latin typeface="Times New Roman" pitchFamily="18" charset="0"/>
                <a:cs typeface="Times New Roman" pitchFamily="18" charset="0"/>
              </a:rPr>
              <a:t>under the supervision of the maintenance leader</a:t>
            </a:r>
            <a:r>
              <a:rPr lang="en-US" sz="2400" dirty="0" smtClean="0">
                <a:latin typeface="Times New Roman" pitchFamily="18" charset="0"/>
                <a:cs typeface="Times New Roman" pitchFamily="18" charset="0"/>
              </a:rPr>
              <a:t>.  </a:t>
            </a:r>
          </a:p>
        </p:txBody>
      </p:sp>
      <p:sp>
        <p:nvSpPr>
          <p:cNvPr id="4" name="Footer Placeholder 3">
            <a:extLst>
              <a:ext uri="{FF2B5EF4-FFF2-40B4-BE49-F238E27FC236}">
                <a16:creationId xmlns:a16="http://schemas.microsoft.com/office/drawing/2014/main" xmlns="" id="{766CAAC2-B8B0-409C-95E5-8AB79575521F}"/>
              </a:ext>
            </a:extLst>
          </p:cNvPr>
          <p:cNvSpPr>
            <a:spLocks noGrp="1"/>
          </p:cNvSpPr>
          <p:nvPr>
            <p:ph type="ftr" sz="quarter" idx="11"/>
          </p:nvPr>
        </p:nvSpPr>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C1EB58A-3394-4FA6-8D3D-64DEA50C27E9}"/>
              </a:ext>
            </a:extLst>
          </p:cNvPr>
          <p:cNvSpPr>
            <a:spLocks noGrp="1"/>
          </p:cNvSpPr>
          <p:nvPr>
            <p:ph type="sldNum" sz="quarter" idx="12"/>
          </p:nvPr>
        </p:nvSpPr>
        <p:spPr/>
        <p:txBody>
          <a:bodyPr/>
          <a:lstStyle/>
          <a:p>
            <a:fld id="{ABC611C3-E89B-444E-8EB5-F2EDF1A2592D}" type="slidenum">
              <a:rPr lang="am-ET" smtClean="0"/>
              <a:t>10</a:t>
            </a:fld>
            <a:endParaRPr lang="am-ET" dirty="0"/>
          </a:p>
        </p:txBody>
      </p:sp>
      <p:sp>
        <p:nvSpPr>
          <p:cNvPr id="6" name="Rectangle 5">
            <a:extLst>
              <a:ext uri="{FF2B5EF4-FFF2-40B4-BE49-F238E27FC236}">
                <a16:creationId xmlns:a16="http://schemas.microsoft.com/office/drawing/2014/main" xmlns="" id="{687B5141-8709-4B4C-97F9-4E239A3DDC76}"/>
              </a:ext>
            </a:extLst>
          </p:cNvPr>
          <p:cNvSpPr/>
          <p:nvPr/>
        </p:nvSpPr>
        <p:spPr>
          <a:xfrm>
            <a:off x="905256" y="0"/>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Maintenance Teams  </a:t>
            </a:r>
            <a:endParaRPr lang="am-ET"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endParaRPr>
          </a:p>
        </p:txBody>
      </p:sp>
    </p:spTree>
    <p:extLst>
      <p:ext uri="{BB962C8B-B14F-4D97-AF65-F5344CB8AC3E}">
        <p14:creationId xmlns:p14="http://schemas.microsoft.com/office/powerpoint/2010/main" val="473998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6249B4-CE96-47EB-A28E-F20BD9690957}"/>
              </a:ext>
            </a:extLst>
          </p:cNvPr>
          <p:cNvSpPr>
            <a:spLocks noGrp="1"/>
          </p:cNvSpPr>
          <p:nvPr>
            <p:ph idx="1"/>
          </p:nvPr>
        </p:nvSpPr>
        <p:spPr>
          <a:xfrm>
            <a:off x="155448" y="1033273"/>
            <a:ext cx="8988552" cy="5143691"/>
          </a:xfrm>
          <a:ln>
            <a:solidFill>
              <a:schemeClr val="accent1"/>
            </a:solidFill>
          </a:ln>
        </p:spPr>
        <p:txBody>
          <a:bodyPr/>
          <a:lstStyle/>
          <a:p>
            <a:pPr algn="just">
              <a:lnSpc>
                <a:spcPct val="100000"/>
              </a:lnSpc>
            </a:pPr>
            <a:r>
              <a:rPr lang="en-US" sz="2000" dirty="0">
                <a:latin typeface="Times New Roman" panose="02020603050405020304" pitchFamily="18" charset="0"/>
                <a:cs typeface="Times New Roman" panose="02020603050405020304" pitchFamily="18" charset="0"/>
              </a:rPr>
              <a:t>The maintenance organization unit, is structured to meet quite different challenges, such as </a:t>
            </a:r>
            <a:r>
              <a:rPr lang="en-US" sz="2000" i="1" u="sng" dirty="0">
                <a:latin typeface="Times New Roman" panose="02020603050405020304" pitchFamily="18" charset="0"/>
                <a:cs typeface="Times New Roman" panose="02020603050405020304" pitchFamily="18" charset="0"/>
              </a:rPr>
              <a:t>randomly occurring daily events and requests from users</a:t>
            </a:r>
            <a:r>
              <a:rPr lang="en-US" sz="2000" dirty="0">
                <a:latin typeface="Times New Roman" panose="02020603050405020304" pitchFamily="18" charset="0"/>
                <a:cs typeface="Times New Roman" panose="02020603050405020304" pitchFamily="18" charset="0"/>
              </a:rPr>
              <a:t>, while providing continued service on the software for which it is responsible. </a:t>
            </a:r>
          </a:p>
          <a:p>
            <a:pPr algn="just">
              <a:lnSpc>
                <a:spcPct val="100000"/>
              </a:lnSpc>
            </a:pPr>
            <a:r>
              <a:rPr lang="en-US" sz="2000" dirty="0">
                <a:latin typeface="Times New Roman" panose="02020603050405020304" pitchFamily="18" charset="0"/>
                <a:cs typeface="Times New Roman" panose="02020603050405020304" pitchFamily="18" charset="0"/>
              </a:rPr>
              <a:t>Some of the unique characteristics of software maintenance, as compared to development activities, are :</a:t>
            </a:r>
          </a:p>
          <a:p>
            <a:pPr lvl="1" algn="just">
              <a:lnSpc>
                <a:spcPct val="100000"/>
              </a:lnSpc>
              <a:buFont typeface="Times New Roman" pitchFamily="18" charset="0"/>
              <a:buChar char="⁃"/>
            </a:pPr>
            <a:r>
              <a:rPr lang="en-US" sz="2000" dirty="0">
                <a:latin typeface="Times New Roman" panose="02020603050405020304" pitchFamily="18" charset="0"/>
                <a:cs typeface="Times New Roman" panose="02020603050405020304" pitchFamily="18" charset="0"/>
              </a:rPr>
              <a:t>Maintenance requests (MRs) come in on an irregular basis, and cannot be accounted for individually in the annual budget planning process.</a:t>
            </a:r>
          </a:p>
          <a:p>
            <a:pPr lvl="1" algn="just">
              <a:lnSpc>
                <a:spcPct val="100000"/>
              </a:lnSpc>
              <a:buFont typeface="Times New Roman" pitchFamily="18" charset="0"/>
              <a:buChar char="⁃"/>
            </a:pPr>
            <a:r>
              <a:rPr lang="en-US" sz="2000" dirty="0">
                <a:latin typeface="Times New Roman" panose="02020603050405020304" pitchFamily="18" charset="0"/>
                <a:cs typeface="Times New Roman" panose="02020603050405020304" pitchFamily="18" charset="0"/>
              </a:rPr>
              <a:t>MRs are reviewed and prioritized, often at the operational level.</a:t>
            </a:r>
          </a:p>
          <a:p>
            <a:pPr lvl="1" algn="just">
              <a:lnSpc>
                <a:spcPct val="100000"/>
              </a:lnSpc>
              <a:buFont typeface="Times New Roman" pitchFamily="18" charset="0"/>
              <a:buChar char="⁃"/>
            </a:pPr>
            <a:r>
              <a:rPr lang="en-US" sz="2000" dirty="0">
                <a:latin typeface="Times New Roman" panose="02020603050405020304" pitchFamily="18" charset="0"/>
                <a:cs typeface="Times New Roman" panose="02020603050405020304" pitchFamily="18" charset="0"/>
              </a:rPr>
              <a:t>The maintenance workload is not managed using project management techniques but, rather, </a:t>
            </a:r>
            <a:r>
              <a:rPr lang="en-US" sz="2000" u="sng" dirty="0">
                <a:latin typeface="Times New Roman" panose="02020603050405020304" pitchFamily="18" charset="0"/>
                <a:cs typeface="Times New Roman" panose="02020603050405020304" pitchFamily="18" charset="0"/>
              </a:rPr>
              <a:t>queue </a:t>
            </a:r>
            <a:r>
              <a:rPr lang="en-US" sz="2000" u="sng" dirty="0" smtClean="0">
                <a:latin typeface="Times New Roman" panose="02020603050405020304" pitchFamily="18" charset="0"/>
                <a:cs typeface="Times New Roman" panose="02020603050405020304" pitchFamily="18" charset="0"/>
              </a:rPr>
              <a:t>management techniques</a:t>
            </a:r>
            <a:r>
              <a:rPr lang="en-US" sz="2000" dirty="0">
                <a:latin typeface="Times New Roman" panose="02020603050405020304" pitchFamily="18" charset="0"/>
                <a:cs typeface="Times New Roman" panose="02020603050405020304" pitchFamily="18" charset="0"/>
              </a:rPr>
              <a:t>.</a:t>
            </a:r>
          </a:p>
          <a:p>
            <a:pPr marL="0" indent="0" algn="just">
              <a:buNone/>
            </a:pP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0" indent="0">
              <a:buNone/>
            </a:pPr>
            <a:endParaRPr lang="am-ET" sz="2400" dirty="0">
              <a:cs typeface="Times New Roman" panose="02020603050405020304" pitchFamily="18" charset="0"/>
            </a:endParaRPr>
          </a:p>
        </p:txBody>
      </p:sp>
      <p:sp>
        <p:nvSpPr>
          <p:cNvPr id="4" name="Footer Placeholder 3">
            <a:extLst>
              <a:ext uri="{FF2B5EF4-FFF2-40B4-BE49-F238E27FC236}">
                <a16:creationId xmlns:a16="http://schemas.microsoft.com/office/drawing/2014/main" xmlns="" id="{766CAAC2-B8B0-409C-95E5-8AB79575521F}"/>
              </a:ext>
            </a:extLst>
          </p:cNvPr>
          <p:cNvSpPr>
            <a:spLocks noGrp="1"/>
          </p:cNvSpPr>
          <p:nvPr>
            <p:ph type="ftr" sz="quarter" idx="11"/>
          </p:nvPr>
        </p:nvSpPr>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C1EB58A-3394-4FA6-8D3D-64DEA50C27E9}"/>
              </a:ext>
            </a:extLst>
          </p:cNvPr>
          <p:cNvSpPr>
            <a:spLocks noGrp="1"/>
          </p:cNvSpPr>
          <p:nvPr>
            <p:ph type="sldNum" sz="quarter" idx="12"/>
          </p:nvPr>
        </p:nvSpPr>
        <p:spPr/>
        <p:txBody>
          <a:bodyPr/>
          <a:lstStyle/>
          <a:p>
            <a:fld id="{ABC611C3-E89B-444E-8EB5-F2EDF1A2592D}" type="slidenum">
              <a:rPr lang="am-ET" smtClean="0"/>
              <a:t>11</a:t>
            </a:fld>
            <a:endParaRPr lang="am-ET" dirty="0"/>
          </a:p>
        </p:txBody>
      </p:sp>
      <p:sp>
        <p:nvSpPr>
          <p:cNvPr id="6" name="Rectangle 5">
            <a:extLst>
              <a:ext uri="{FF2B5EF4-FFF2-40B4-BE49-F238E27FC236}">
                <a16:creationId xmlns:a16="http://schemas.microsoft.com/office/drawing/2014/main" xmlns="" id="{687B5141-8709-4B4C-97F9-4E239A3DDC76}"/>
              </a:ext>
            </a:extLst>
          </p:cNvPr>
          <p:cNvSpPr/>
          <p:nvPr/>
        </p:nvSpPr>
        <p:spPr>
          <a:xfrm>
            <a:off x="905256" y="0"/>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Maintenance Organization</a:t>
            </a:r>
            <a:endParaRPr lang="am-ET"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endParaRPr>
          </a:p>
        </p:txBody>
      </p:sp>
    </p:spTree>
    <p:extLst>
      <p:ext uri="{BB962C8B-B14F-4D97-AF65-F5344CB8AC3E}">
        <p14:creationId xmlns:p14="http://schemas.microsoft.com/office/powerpoint/2010/main" val="275872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6249B4-CE96-47EB-A28E-F20BD9690957}"/>
              </a:ext>
            </a:extLst>
          </p:cNvPr>
          <p:cNvSpPr>
            <a:spLocks noGrp="1"/>
          </p:cNvSpPr>
          <p:nvPr>
            <p:ph idx="1"/>
          </p:nvPr>
        </p:nvSpPr>
        <p:spPr>
          <a:xfrm>
            <a:off x="155448" y="1033273"/>
            <a:ext cx="8988552" cy="5143691"/>
          </a:xfrm>
          <a:ln>
            <a:solidFill>
              <a:schemeClr val="accent1"/>
            </a:solidFill>
          </a:ln>
        </p:spPr>
        <p:txBody>
          <a:bodyPr/>
          <a:lstStyle/>
          <a:p>
            <a:pPr>
              <a:lnSpc>
                <a:spcPct val="100000"/>
              </a:lnSpc>
              <a:buFont typeface="Wingdings" pitchFamily="2" charset="2"/>
              <a:buChar char="q"/>
            </a:pPr>
            <a:r>
              <a:rPr lang="en-US" sz="2400" u="sng" dirty="0">
                <a:latin typeface="Times New Roman" pitchFamily="18" charset="0"/>
                <a:cs typeface="Times New Roman" pitchFamily="18" charset="0"/>
              </a:rPr>
              <a:t>C</a:t>
            </a:r>
            <a:r>
              <a:rPr lang="en-US" sz="2400" u="sng" dirty="0" smtClean="0">
                <a:latin typeface="Times New Roman" pitchFamily="18" charset="0"/>
                <a:cs typeface="Times New Roman" pitchFamily="18" charset="0"/>
              </a:rPr>
              <a:t>ombining development and </a:t>
            </a:r>
            <a:r>
              <a:rPr lang="en-US" sz="2400" u="sng" dirty="0">
                <a:latin typeface="Times New Roman" pitchFamily="18" charset="0"/>
                <a:cs typeface="Times New Roman" pitchFamily="18" charset="0"/>
              </a:rPr>
              <a:t>maintenance </a:t>
            </a:r>
            <a:r>
              <a:rPr lang="en-US" sz="2400" u="sng" dirty="0" smtClean="0">
                <a:latin typeface="Times New Roman" pitchFamily="18" charset="0"/>
                <a:cs typeface="Times New Roman" pitchFamily="18" charset="0"/>
              </a:rPr>
              <a:t>activities</a:t>
            </a:r>
          </a:p>
          <a:p>
            <a:pPr>
              <a:lnSpc>
                <a:spcPct val="100000"/>
              </a:lnSpc>
              <a:buFont typeface="Wingdings" pitchFamily="2" charset="2"/>
              <a:buChar char="q"/>
            </a:pPr>
            <a:r>
              <a:rPr lang="en-US" sz="2400" u="sng" dirty="0">
                <a:latin typeface="Times New Roman" pitchFamily="18" charset="0"/>
                <a:cs typeface="Times New Roman" pitchFamily="18" charset="0"/>
              </a:rPr>
              <a:t>S</a:t>
            </a:r>
            <a:r>
              <a:rPr lang="en-US" sz="2400" u="sng" dirty="0" smtClean="0">
                <a:latin typeface="Times New Roman" pitchFamily="18" charset="0"/>
                <a:cs typeface="Times New Roman" pitchFamily="18" charset="0"/>
              </a:rPr>
              <a:t>eparate department</a:t>
            </a:r>
            <a:r>
              <a:rPr lang="en-US" sz="2400" dirty="0" smtClean="0">
                <a:latin typeface="Times New Roman" pitchFamily="18" charset="0"/>
                <a:cs typeface="Times New Roman" pitchFamily="18" charset="0"/>
              </a:rPr>
              <a:t> </a:t>
            </a:r>
          </a:p>
          <a:p>
            <a:pPr>
              <a:lnSpc>
                <a:spcPct val="100000"/>
              </a:lnSpc>
              <a:buFont typeface="Times New Roman" pitchFamily="18" charset="0"/>
              <a:buChar char="⁃"/>
            </a:pP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decision to </a:t>
            </a:r>
            <a:r>
              <a:rPr lang="en-US" sz="2400" dirty="0">
                <a:latin typeface="Times New Roman" pitchFamily="18" charset="0"/>
                <a:cs typeface="Times New Roman" pitchFamily="18" charset="0"/>
              </a:rPr>
              <a:t>separate or combine the activities depends on factors such as </a:t>
            </a:r>
            <a:r>
              <a:rPr lang="en-US" sz="2400" i="1" u="sng" dirty="0">
                <a:latin typeface="Times New Roman" pitchFamily="18" charset="0"/>
                <a:cs typeface="Times New Roman" pitchFamily="18" charset="0"/>
              </a:rPr>
              <a:t>the </a:t>
            </a:r>
            <a:r>
              <a:rPr lang="en-US" sz="2400" i="1" u="sng" dirty="0" smtClean="0">
                <a:latin typeface="Times New Roman" pitchFamily="18" charset="0"/>
                <a:cs typeface="Times New Roman" pitchFamily="18" charset="0"/>
              </a:rPr>
              <a:t>size of </a:t>
            </a:r>
            <a:r>
              <a:rPr lang="en-US" sz="2400" i="1" u="sng" dirty="0">
                <a:latin typeface="Times New Roman" pitchFamily="18" charset="0"/>
                <a:cs typeface="Times New Roman" pitchFamily="18" charset="0"/>
              </a:rPr>
              <a:t>the </a:t>
            </a:r>
            <a:r>
              <a:rPr lang="en-US" sz="2400" i="1" u="sng" dirty="0" smtClean="0">
                <a:latin typeface="Times New Roman" pitchFamily="18" charset="0"/>
                <a:cs typeface="Times New Roman" pitchFamily="18" charset="0"/>
              </a:rPr>
              <a:t>organization </a:t>
            </a:r>
            <a:r>
              <a:rPr lang="en-US" sz="2400" dirty="0">
                <a:latin typeface="Times New Roman" pitchFamily="18" charset="0"/>
                <a:cs typeface="Times New Roman" pitchFamily="18" charset="0"/>
              </a:rPr>
              <a:t>and the </a:t>
            </a:r>
            <a:r>
              <a:rPr lang="en-US" sz="2400" i="1" u="sng" dirty="0">
                <a:latin typeface="Times New Roman" pitchFamily="18" charset="0"/>
                <a:cs typeface="Times New Roman" pitchFamily="18" charset="0"/>
              </a:rPr>
              <a:t>maintenance portfolio </a:t>
            </a:r>
            <a:r>
              <a:rPr lang="en-US" sz="2400" dirty="0">
                <a:latin typeface="Times New Roman" pitchFamily="18" charset="0"/>
                <a:cs typeface="Times New Roman" pitchFamily="18" charset="0"/>
              </a:rPr>
              <a:t>with which it has </a:t>
            </a:r>
            <a:r>
              <a:rPr lang="en-US" sz="2400" dirty="0" smtClean="0">
                <a:latin typeface="Times New Roman" pitchFamily="18" charset="0"/>
                <a:cs typeface="Times New Roman" pitchFamily="18" charset="0"/>
              </a:rPr>
              <a:t>to deal</a:t>
            </a:r>
            <a:r>
              <a:rPr lang="en-US" sz="2400" dirty="0">
                <a:latin typeface="Times New Roman" pitchFamily="18" charset="0"/>
                <a:cs typeface="Times New Roman" pitchFamily="18" charset="0"/>
              </a:rPr>
              <a: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xmlns="" id="{766CAAC2-B8B0-409C-95E5-8AB79575521F}"/>
              </a:ext>
            </a:extLst>
          </p:cNvPr>
          <p:cNvSpPr>
            <a:spLocks noGrp="1"/>
          </p:cNvSpPr>
          <p:nvPr>
            <p:ph type="ftr" sz="quarter" idx="11"/>
          </p:nvPr>
        </p:nvSpPr>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C1EB58A-3394-4FA6-8D3D-64DEA50C27E9}"/>
              </a:ext>
            </a:extLst>
          </p:cNvPr>
          <p:cNvSpPr>
            <a:spLocks noGrp="1"/>
          </p:cNvSpPr>
          <p:nvPr>
            <p:ph type="sldNum" sz="quarter" idx="12"/>
          </p:nvPr>
        </p:nvSpPr>
        <p:spPr/>
        <p:txBody>
          <a:bodyPr/>
          <a:lstStyle/>
          <a:p>
            <a:fld id="{ABC611C3-E89B-444E-8EB5-F2EDF1A2592D}" type="slidenum">
              <a:rPr lang="am-ET" smtClean="0"/>
              <a:t>12</a:t>
            </a:fld>
            <a:endParaRPr lang="am-ET" dirty="0"/>
          </a:p>
        </p:txBody>
      </p:sp>
      <p:sp>
        <p:nvSpPr>
          <p:cNvPr id="6" name="Rectangle 5">
            <a:extLst>
              <a:ext uri="{FF2B5EF4-FFF2-40B4-BE49-F238E27FC236}">
                <a16:creationId xmlns:a16="http://schemas.microsoft.com/office/drawing/2014/main" xmlns="" id="{687B5141-8709-4B4C-97F9-4E239A3DDC76}"/>
              </a:ext>
            </a:extLst>
          </p:cNvPr>
          <p:cNvSpPr/>
          <p:nvPr/>
        </p:nvSpPr>
        <p:spPr>
          <a:xfrm>
            <a:off x="1461848" y="79513"/>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Organizational Modes </a:t>
            </a:r>
            <a:endParaRPr lang="am-ET"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endParaRPr>
          </a:p>
        </p:txBody>
      </p:sp>
    </p:spTree>
    <p:extLst>
      <p:ext uri="{BB962C8B-B14F-4D97-AF65-F5344CB8AC3E}">
        <p14:creationId xmlns:p14="http://schemas.microsoft.com/office/powerpoint/2010/main" val="33361602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6249B4-CE96-47EB-A28E-F20BD9690957}"/>
              </a:ext>
            </a:extLst>
          </p:cNvPr>
          <p:cNvSpPr>
            <a:spLocks noGrp="1"/>
          </p:cNvSpPr>
          <p:nvPr>
            <p:ph idx="1"/>
          </p:nvPr>
        </p:nvSpPr>
        <p:spPr>
          <a:xfrm>
            <a:off x="155448" y="1033273"/>
            <a:ext cx="8988552" cy="5143691"/>
          </a:xfrm>
          <a:ln>
            <a:solidFill>
              <a:schemeClr val="accent1"/>
            </a:solidFill>
          </a:ln>
        </p:spPr>
        <p:txBody>
          <a:bodyPr/>
          <a:lstStyle/>
          <a:p>
            <a:pPr marL="514350" indent="-514350">
              <a:buFont typeface="+mj-lt"/>
              <a:buAutoNum type="romanUcPeriod"/>
            </a:pPr>
            <a:r>
              <a:rPr lang="en-US" sz="2400" b="1" dirty="0">
                <a:latin typeface="Times New Roman" pitchFamily="18" charset="0"/>
                <a:cs typeface="Times New Roman" pitchFamily="18" charset="0"/>
              </a:rPr>
              <a:t>Combined Development and </a:t>
            </a:r>
            <a:r>
              <a:rPr lang="en-US" sz="2400" b="1" dirty="0" smtClean="0">
                <a:latin typeface="Times New Roman" pitchFamily="18" charset="0"/>
                <a:cs typeface="Times New Roman" pitchFamily="18" charset="0"/>
              </a:rPr>
              <a:t>Maintenance  </a:t>
            </a:r>
          </a:p>
          <a:p>
            <a:pPr>
              <a:buFont typeface="Times New Roman" pitchFamily="18" charset="0"/>
              <a:buChar char="⁃"/>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combination of development and maintenance activities may </a:t>
            </a:r>
            <a:r>
              <a:rPr lang="en-US" sz="2400" dirty="0" smtClean="0">
                <a:latin typeface="Times New Roman" pitchFamily="18" charset="0"/>
                <a:cs typeface="Times New Roman" pitchFamily="18" charset="0"/>
              </a:rPr>
              <a:t>depend on </a:t>
            </a:r>
            <a:r>
              <a:rPr lang="en-US" sz="2400" dirty="0">
                <a:latin typeface="Times New Roman" pitchFamily="18" charset="0"/>
                <a:cs typeface="Times New Roman" pitchFamily="18" charset="0"/>
              </a:rPr>
              <a:t>the type of change (change ownership), program modules (</a:t>
            </a:r>
            <a:r>
              <a:rPr lang="en-US" sz="2400" dirty="0" smtClean="0">
                <a:latin typeface="Times New Roman" pitchFamily="18" charset="0"/>
                <a:cs typeface="Times New Roman" pitchFamily="18" charset="0"/>
              </a:rPr>
              <a:t>module ownership</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Activity </a:t>
            </a:r>
            <a:r>
              <a:rPr lang="en-US" sz="2400" dirty="0">
                <a:latin typeface="Times New Roman" pitchFamily="18" charset="0"/>
                <a:cs typeface="Times New Roman" pitchFamily="18" charset="0"/>
              </a:rPr>
              <a:t>domains (W-Type), </a:t>
            </a:r>
            <a:r>
              <a:rPr lang="en-US" sz="2400" dirty="0" smtClean="0">
                <a:latin typeface="Times New Roman" pitchFamily="18" charset="0"/>
                <a:cs typeface="Times New Roman" pitchFamily="18" charset="0"/>
              </a:rPr>
              <a:t>Application </a:t>
            </a:r>
            <a:r>
              <a:rPr lang="en-US" sz="2400" dirty="0">
                <a:latin typeface="Times New Roman" pitchFamily="18" charset="0"/>
                <a:cs typeface="Times New Roman" pitchFamily="18" charset="0"/>
              </a:rPr>
              <a:t>domains (</a:t>
            </a:r>
            <a:r>
              <a:rPr lang="en-US" sz="2400" dirty="0" smtClean="0">
                <a:latin typeface="Times New Roman" pitchFamily="18" charset="0"/>
                <a:cs typeface="Times New Roman" pitchFamily="18" charset="0"/>
              </a:rPr>
              <a:t>A-Type) and </a:t>
            </a:r>
            <a:r>
              <a:rPr lang="en-US" sz="2400" dirty="0">
                <a:latin typeface="Times New Roman" pitchFamily="18" charset="0"/>
                <a:cs typeface="Times New Roman" pitchFamily="18" charset="0"/>
              </a:rPr>
              <a:t>life-cycle phase (L-Type). </a:t>
            </a:r>
            <a:endParaRPr lang="en-US" sz="2400" dirty="0" smtClean="0">
              <a:latin typeface="Times New Roman" pitchFamily="18" charset="0"/>
              <a:cs typeface="Times New Roman" pitchFamily="18" charset="0"/>
            </a:endParaRPr>
          </a:p>
          <a:p>
            <a:pPr marL="457200" indent="-457200">
              <a:buFont typeface="+mj-lt"/>
              <a:buAutoNum type="alphaLcParenR"/>
            </a:pPr>
            <a:r>
              <a:rPr lang="en-US" sz="2400" b="1" dirty="0" smtClean="0">
                <a:latin typeface="Times New Roman" pitchFamily="18" charset="0"/>
                <a:cs typeface="Times New Roman" pitchFamily="18" charset="0"/>
              </a:rPr>
              <a:t>Module Ownership</a:t>
            </a:r>
          </a:p>
          <a:p>
            <a:pPr algn="just">
              <a:lnSpc>
                <a:spcPct val="100000"/>
              </a:lnSpc>
              <a:buFont typeface="Times New Roman" pitchFamily="18" charset="0"/>
              <a:buChar char="⁃"/>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module ownership mode requires that each member of </a:t>
            </a:r>
            <a:r>
              <a:rPr lang="en-US" sz="2400" dirty="0" smtClean="0">
                <a:latin typeface="Times New Roman" pitchFamily="18" charset="0"/>
                <a:cs typeface="Times New Roman" pitchFamily="18" charset="0"/>
              </a:rPr>
              <a:t>the team </a:t>
            </a:r>
            <a:r>
              <a:rPr lang="en-US" sz="2400" dirty="0">
                <a:latin typeface="Times New Roman" pitchFamily="18" charset="0"/>
                <a:cs typeface="Times New Roman" pitchFamily="18" charset="0"/>
              </a:rPr>
              <a:t>is assigned ownership of a module. </a:t>
            </a:r>
            <a:endParaRPr lang="en-US" sz="2400" dirty="0" smtClean="0">
              <a:latin typeface="Times New Roman" pitchFamily="18" charset="0"/>
              <a:cs typeface="Times New Roman" pitchFamily="18" charset="0"/>
            </a:endParaRPr>
          </a:p>
          <a:p>
            <a:pPr algn="just">
              <a:lnSpc>
                <a:spcPct val="100000"/>
              </a:lnSpc>
              <a:buFont typeface="Times New Roman" pitchFamily="18" charset="0"/>
              <a:buChar char="⁃"/>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owner of a module </a:t>
            </a:r>
            <a:r>
              <a:rPr lang="en-US" sz="2400" dirty="0" smtClean="0">
                <a:latin typeface="Times New Roman" pitchFamily="18" charset="0"/>
                <a:cs typeface="Times New Roman" pitchFamily="18" charset="0"/>
              </a:rPr>
              <a:t>is responsible </a:t>
            </a:r>
            <a:r>
              <a:rPr lang="en-US" sz="2400" dirty="0">
                <a:latin typeface="Times New Roman" pitchFamily="18" charset="0"/>
                <a:cs typeface="Times New Roman" pitchFamily="18" charset="0"/>
              </a:rPr>
              <a:t>for effecting any changes that need to be implemented in </a:t>
            </a:r>
            <a:r>
              <a:rPr lang="en-US" sz="2400" dirty="0" smtClean="0">
                <a:latin typeface="Times New Roman" pitchFamily="18" charset="0"/>
                <a:cs typeface="Times New Roman" pitchFamily="18" charset="0"/>
              </a:rPr>
              <a:t>that module</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lnSpc>
                <a:spcPct val="100000"/>
              </a:lnSpc>
              <a:buFont typeface="Times New Roman" pitchFamily="18" charset="0"/>
              <a:buChar char="⁃"/>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main advantage with this mode of </a:t>
            </a:r>
            <a:r>
              <a:rPr lang="en-US" sz="2400" dirty="0" smtClean="0">
                <a:latin typeface="Times New Roman" pitchFamily="18" charset="0"/>
                <a:cs typeface="Times New Roman" pitchFamily="18" charset="0"/>
              </a:rPr>
              <a:t>organization </a:t>
            </a:r>
            <a:r>
              <a:rPr lang="en-US" sz="2400" dirty="0">
                <a:latin typeface="Times New Roman" pitchFamily="18" charset="0"/>
                <a:cs typeface="Times New Roman" pitchFamily="18" charset="0"/>
              </a:rPr>
              <a:t>is that </a:t>
            </a:r>
            <a:r>
              <a:rPr lang="en-US" sz="2400" dirty="0" smtClean="0">
                <a:latin typeface="Times New Roman" pitchFamily="18" charset="0"/>
                <a:cs typeface="Times New Roman" pitchFamily="18" charset="0"/>
              </a:rPr>
              <a:t>the module </a:t>
            </a:r>
            <a:r>
              <a:rPr lang="en-US" sz="2400" dirty="0">
                <a:latin typeface="Times New Roman" pitchFamily="18" charset="0"/>
                <a:cs typeface="Times New Roman" pitchFamily="18" charset="0"/>
              </a:rPr>
              <a:t>owner develops a high level of expertise in the module</a:t>
            </a:r>
            <a:r>
              <a:rPr lang="en-US" sz="2400" dirty="0" smtClean="0">
                <a:latin typeface="Times New Roman" pitchFamily="18" charset="0"/>
                <a:cs typeface="Times New Roman" pitchFamily="18" charset="0"/>
              </a:rPr>
              <a:t>.</a:t>
            </a:r>
          </a:p>
          <a:p>
            <a:pPr marL="0" indent="0" algn="just">
              <a:lnSpc>
                <a:spcPct val="100000"/>
              </a:lnSpc>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b="1" dirty="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xmlns="" id="{766CAAC2-B8B0-409C-95E5-8AB79575521F}"/>
              </a:ext>
            </a:extLst>
          </p:cNvPr>
          <p:cNvSpPr>
            <a:spLocks noGrp="1"/>
          </p:cNvSpPr>
          <p:nvPr>
            <p:ph type="ftr" sz="quarter" idx="11"/>
          </p:nvPr>
        </p:nvSpPr>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C1EB58A-3394-4FA6-8D3D-64DEA50C27E9}"/>
              </a:ext>
            </a:extLst>
          </p:cNvPr>
          <p:cNvSpPr>
            <a:spLocks noGrp="1"/>
          </p:cNvSpPr>
          <p:nvPr>
            <p:ph type="sldNum" sz="quarter" idx="12"/>
          </p:nvPr>
        </p:nvSpPr>
        <p:spPr/>
        <p:txBody>
          <a:bodyPr/>
          <a:lstStyle/>
          <a:p>
            <a:fld id="{ABC611C3-E89B-444E-8EB5-F2EDF1A2592D}" type="slidenum">
              <a:rPr lang="am-ET" smtClean="0"/>
              <a:t>13</a:t>
            </a:fld>
            <a:endParaRPr lang="am-ET" dirty="0"/>
          </a:p>
        </p:txBody>
      </p:sp>
      <p:sp>
        <p:nvSpPr>
          <p:cNvPr id="7" name="Rectangle 6">
            <a:extLst>
              <a:ext uri="{FF2B5EF4-FFF2-40B4-BE49-F238E27FC236}">
                <a16:creationId xmlns:a16="http://schemas.microsoft.com/office/drawing/2014/main" xmlns="" id="{687B5141-8709-4B4C-97F9-4E239A3DDC76}"/>
              </a:ext>
            </a:extLst>
          </p:cNvPr>
          <p:cNvSpPr/>
          <p:nvPr/>
        </p:nvSpPr>
        <p:spPr>
          <a:xfrm>
            <a:off x="1461848" y="79513"/>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Organizational Modes </a:t>
            </a:r>
            <a:endParaRPr lang="am-ET"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endParaRPr>
          </a:p>
        </p:txBody>
      </p:sp>
    </p:spTree>
    <p:extLst>
      <p:ext uri="{BB962C8B-B14F-4D97-AF65-F5344CB8AC3E}">
        <p14:creationId xmlns:p14="http://schemas.microsoft.com/office/powerpoint/2010/main" val="91610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6249B4-CE96-47EB-A28E-F20BD9690957}"/>
              </a:ext>
            </a:extLst>
          </p:cNvPr>
          <p:cNvSpPr>
            <a:spLocks noGrp="1"/>
          </p:cNvSpPr>
          <p:nvPr>
            <p:ph idx="1"/>
          </p:nvPr>
        </p:nvSpPr>
        <p:spPr>
          <a:xfrm>
            <a:off x="155448" y="1033273"/>
            <a:ext cx="8988552" cy="5143691"/>
          </a:xfrm>
          <a:ln>
            <a:solidFill>
              <a:schemeClr val="accent1"/>
            </a:solidFill>
          </a:ln>
        </p:spPr>
        <p:txBody>
          <a:bodyPr/>
          <a:lstStyle/>
          <a:p>
            <a:pPr marL="457200" lvl="1" indent="0" algn="ctr">
              <a:buNone/>
            </a:pPr>
            <a:r>
              <a:rPr lang="en-US" u="sng" dirty="0" smtClean="0">
                <a:latin typeface="Times New Roman" pitchFamily="18" charset="0"/>
                <a:cs typeface="Times New Roman" pitchFamily="18" charset="0"/>
              </a:rPr>
              <a:t>Weaknesses Of Module </a:t>
            </a:r>
            <a:r>
              <a:rPr lang="en-US" u="sng" dirty="0">
                <a:latin typeface="Times New Roman" pitchFamily="18" charset="0"/>
                <a:cs typeface="Times New Roman" pitchFamily="18" charset="0"/>
              </a:rPr>
              <a:t>Ownership </a:t>
            </a:r>
            <a:endParaRPr lang="en-US" u="sng" dirty="0" smtClean="0">
              <a:latin typeface="Times New Roman" pitchFamily="18" charset="0"/>
              <a:cs typeface="Times New Roman" pitchFamily="18" charset="0"/>
            </a:endParaRPr>
          </a:p>
          <a:p>
            <a:pPr>
              <a:buFont typeface="Times New Roman" pitchFamily="18" charset="0"/>
              <a:buChar char="⁃"/>
            </a:pPr>
            <a:r>
              <a:rPr lang="en-US" sz="2400" dirty="0" smtClean="0">
                <a:latin typeface="Times New Roman" pitchFamily="18" charset="0"/>
                <a:cs typeface="Times New Roman" pitchFamily="18" charset="0"/>
              </a:rPr>
              <a:t>Nobody </a:t>
            </a:r>
            <a:r>
              <a:rPr lang="en-US" sz="2400" dirty="0">
                <a:latin typeface="Times New Roman" pitchFamily="18" charset="0"/>
                <a:cs typeface="Times New Roman" pitchFamily="18" charset="0"/>
              </a:rPr>
              <a:t>is responsible for the overall software </a:t>
            </a:r>
            <a:r>
              <a:rPr lang="en-US" sz="2400" dirty="0" smtClean="0">
                <a:latin typeface="Times New Roman" pitchFamily="18" charset="0"/>
                <a:cs typeface="Times New Roman" pitchFamily="18" charset="0"/>
              </a:rPr>
              <a:t>system.</a:t>
            </a:r>
          </a:p>
          <a:p>
            <a:pPr>
              <a:buFont typeface="Times New Roman" pitchFamily="18" charset="0"/>
              <a:buChar char="⁃"/>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workload may not be evenly </a:t>
            </a:r>
            <a:r>
              <a:rPr lang="en-US" sz="2400" dirty="0" smtClean="0">
                <a:latin typeface="Times New Roman" pitchFamily="18" charset="0"/>
                <a:cs typeface="Times New Roman" pitchFamily="18" charset="0"/>
              </a:rPr>
              <a:t>distributed.</a:t>
            </a:r>
          </a:p>
          <a:p>
            <a:pPr>
              <a:buFont typeface="Times New Roman" pitchFamily="18" charset="0"/>
              <a:buChar char="⁃"/>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difficult to implement enhancements due to </a:t>
            </a:r>
            <a:r>
              <a:rPr lang="en-US" sz="2400" dirty="0" smtClean="0">
                <a:latin typeface="Times New Roman" pitchFamily="18" charset="0"/>
                <a:cs typeface="Times New Roman" pitchFamily="18" charset="0"/>
              </a:rPr>
              <a:t>unknown dependencies.</a:t>
            </a:r>
          </a:p>
          <a:p>
            <a:pPr>
              <a:buFont typeface="Times New Roman" pitchFamily="18" charset="0"/>
              <a:buChar char="⁃"/>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difficult to enforce coding standards </a:t>
            </a:r>
            <a:r>
              <a:rPr lang="en-US" sz="2000" dirty="0"/>
              <a:t/>
            </a:r>
            <a:br>
              <a:rPr lang="en-US" sz="2000" dirty="0"/>
            </a:br>
            <a:endParaRPr lang="en-US" sz="2000" b="1" dirty="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xmlns="" id="{766CAAC2-B8B0-409C-95E5-8AB79575521F}"/>
              </a:ext>
            </a:extLst>
          </p:cNvPr>
          <p:cNvSpPr>
            <a:spLocks noGrp="1"/>
          </p:cNvSpPr>
          <p:nvPr>
            <p:ph type="ftr" sz="quarter" idx="11"/>
          </p:nvPr>
        </p:nvSpPr>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C1EB58A-3394-4FA6-8D3D-64DEA50C27E9}"/>
              </a:ext>
            </a:extLst>
          </p:cNvPr>
          <p:cNvSpPr>
            <a:spLocks noGrp="1"/>
          </p:cNvSpPr>
          <p:nvPr>
            <p:ph type="sldNum" sz="quarter" idx="12"/>
          </p:nvPr>
        </p:nvSpPr>
        <p:spPr/>
        <p:txBody>
          <a:bodyPr/>
          <a:lstStyle/>
          <a:p>
            <a:fld id="{ABC611C3-E89B-444E-8EB5-F2EDF1A2592D}" type="slidenum">
              <a:rPr lang="am-ET" smtClean="0"/>
              <a:t>14</a:t>
            </a:fld>
            <a:endParaRPr lang="am-ET" dirty="0"/>
          </a:p>
        </p:txBody>
      </p:sp>
      <p:sp>
        <p:nvSpPr>
          <p:cNvPr id="7" name="Rectangle 6">
            <a:extLst>
              <a:ext uri="{FF2B5EF4-FFF2-40B4-BE49-F238E27FC236}">
                <a16:creationId xmlns:a16="http://schemas.microsoft.com/office/drawing/2014/main" xmlns="" id="{687B5141-8709-4B4C-97F9-4E239A3DDC76}"/>
              </a:ext>
            </a:extLst>
          </p:cNvPr>
          <p:cNvSpPr/>
          <p:nvPr/>
        </p:nvSpPr>
        <p:spPr>
          <a:xfrm>
            <a:off x="1461848" y="79513"/>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Organizational Modes </a:t>
            </a:r>
            <a:endParaRPr lang="am-ET"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endParaRPr>
          </a:p>
        </p:txBody>
      </p:sp>
    </p:spTree>
    <p:extLst>
      <p:ext uri="{BB962C8B-B14F-4D97-AF65-F5344CB8AC3E}">
        <p14:creationId xmlns:p14="http://schemas.microsoft.com/office/powerpoint/2010/main" val="27079802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6249B4-CE96-47EB-A28E-F20BD9690957}"/>
              </a:ext>
            </a:extLst>
          </p:cNvPr>
          <p:cNvSpPr>
            <a:spLocks noGrp="1"/>
          </p:cNvSpPr>
          <p:nvPr>
            <p:ph idx="1"/>
          </p:nvPr>
        </p:nvSpPr>
        <p:spPr>
          <a:xfrm>
            <a:off x="155448" y="1033273"/>
            <a:ext cx="8988552" cy="5143691"/>
          </a:xfrm>
          <a:ln>
            <a:solidFill>
              <a:schemeClr val="accent1"/>
            </a:solidFill>
          </a:ln>
        </p:spPr>
        <p:txBody>
          <a:bodyPr/>
          <a:lstStyle/>
          <a:p>
            <a:pPr marL="457200" indent="-457200">
              <a:buFont typeface="+mj-lt"/>
              <a:buAutoNum type="alphaLcParenR" startAt="2"/>
            </a:pPr>
            <a:r>
              <a:rPr lang="en-US" sz="24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Change Ownership </a:t>
            </a:r>
            <a:endParaRPr lang="en-US" sz="2000" b="1" dirty="0">
              <a:latin typeface="Times New Roman" pitchFamily="18" charset="0"/>
              <a:cs typeface="Times New Roman" pitchFamily="18" charset="0"/>
            </a:endParaRPr>
          </a:p>
          <a:p>
            <a:pPr lvl="1">
              <a:buFont typeface="Times New Roman" pitchFamily="18" charset="0"/>
              <a:buChar char="⁃"/>
            </a:pPr>
            <a:r>
              <a:rPr lang="en-US" sz="1800" dirty="0" smtClean="0">
                <a:latin typeface="Times New Roman" pitchFamily="18" charset="0"/>
                <a:cs typeface="Times New Roman" pitchFamily="18" charset="0"/>
              </a:rPr>
              <a:t>In this mode </a:t>
            </a:r>
            <a:r>
              <a:rPr lang="en-US" sz="1800" dirty="0">
                <a:latin typeface="Times New Roman" pitchFamily="18" charset="0"/>
                <a:cs typeface="Times New Roman" pitchFamily="18" charset="0"/>
              </a:rPr>
              <a:t>each person is responsible for </a:t>
            </a:r>
            <a:r>
              <a:rPr lang="en-US" sz="1800" dirty="0" smtClean="0">
                <a:latin typeface="Times New Roman" pitchFamily="18" charset="0"/>
                <a:cs typeface="Times New Roman" pitchFamily="18" charset="0"/>
              </a:rPr>
              <a:t>one or </a:t>
            </a:r>
            <a:r>
              <a:rPr lang="en-US" sz="1800" dirty="0">
                <a:latin typeface="Times New Roman" pitchFamily="18" charset="0"/>
                <a:cs typeface="Times New Roman" pitchFamily="18" charset="0"/>
              </a:rPr>
              <a:t>more change no matter which modules are affected. </a:t>
            </a:r>
            <a:endParaRPr lang="en-US" sz="1800" dirty="0" smtClean="0">
              <a:latin typeface="Times New Roman" pitchFamily="18" charset="0"/>
              <a:cs typeface="Times New Roman" pitchFamily="18" charset="0"/>
            </a:endParaRPr>
          </a:p>
          <a:p>
            <a:pPr lvl="1">
              <a:buFont typeface="Times New Roman" pitchFamily="18" charset="0"/>
              <a:buChar char="⁃"/>
            </a:pPr>
            <a:r>
              <a:rPr lang="en-US" sz="1800" dirty="0">
                <a:latin typeface="Times New Roman" pitchFamily="18" charset="0"/>
                <a:cs typeface="Times New Roman" pitchFamily="18" charset="0"/>
              </a:rPr>
              <a:t>T</a:t>
            </a:r>
            <a:r>
              <a:rPr lang="en-US" sz="1800" dirty="0" smtClean="0">
                <a:latin typeface="Times New Roman" pitchFamily="18" charset="0"/>
                <a:cs typeface="Times New Roman" pitchFamily="18" charset="0"/>
              </a:rPr>
              <a:t>he person is </a:t>
            </a:r>
            <a:r>
              <a:rPr lang="en-US" sz="1800" dirty="0">
                <a:latin typeface="Times New Roman" pitchFamily="18" charset="0"/>
                <a:cs typeface="Times New Roman" pitchFamily="18" charset="0"/>
              </a:rPr>
              <a:t>also responsible for the analysis, specification, design, implementation</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and testing of the change</a:t>
            </a:r>
            <a:r>
              <a:rPr lang="en-US" sz="1600" dirty="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strengths of the change ownership </a:t>
            </a:r>
            <a:r>
              <a:rPr lang="en-US" sz="2000" dirty="0" smtClean="0">
                <a:latin typeface="Times New Roman" pitchFamily="18" charset="0"/>
                <a:cs typeface="Times New Roman" pitchFamily="18" charset="0"/>
              </a:rPr>
              <a:t>mode are:</a:t>
            </a:r>
          </a:p>
          <a:p>
            <a:pPr lvl="1">
              <a:buFont typeface="Times New Roman" pitchFamily="18" charset="0"/>
              <a:buChar char="⁃"/>
            </a:pPr>
            <a:r>
              <a:rPr lang="en-US" sz="1800" dirty="0" smtClean="0">
                <a:latin typeface="Times New Roman" pitchFamily="18" charset="0"/>
                <a:cs typeface="Times New Roman" pitchFamily="18" charset="0"/>
              </a:rPr>
              <a:t>There </a:t>
            </a:r>
            <a:r>
              <a:rPr lang="en-US" sz="1800" dirty="0">
                <a:latin typeface="Times New Roman" pitchFamily="18" charset="0"/>
                <a:cs typeface="Times New Roman" pitchFamily="18" charset="0"/>
              </a:rPr>
              <a:t>is a tendency to adhere to standards set for the whole </a:t>
            </a:r>
            <a:r>
              <a:rPr lang="en-US" sz="1800" dirty="0" smtClean="0">
                <a:latin typeface="Times New Roman" pitchFamily="18" charset="0"/>
                <a:cs typeface="Times New Roman" pitchFamily="18" charset="0"/>
              </a:rPr>
              <a:t>software system.</a:t>
            </a:r>
          </a:p>
          <a:p>
            <a:pPr lvl="1">
              <a:buFont typeface="Times New Roman" pitchFamily="18" charset="0"/>
              <a:buChar char="⁃"/>
            </a:pPr>
            <a:r>
              <a:rPr lang="en-US" sz="1800" dirty="0" smtClean="0">
                <a:latin typeface="Times New Roman" pitchFamily="18" charset="0"/>
                <a:cs typeface="Times New Roman" pitchFamily="18" charset="0"/>
              </a:rPr>
              <a:t>Integrity </a:t>
            </a:r>
            <a:r>
              <a:rPr lang="en-US" sz="1800" dirty="0">
                <a:latin typeface="Times New Roman" pitchFamily="18" charset="0"/>
                <a:cs typeface="Times New Roman" pitchFamily="18" charset="0"/>
              </a:rPr>
              <a:t>of the change is </a:t>
            </a:r>
            <a:r>
              <a:rPr lang="en-US" sz="1800" dirty="0" smtClean="0">
                <a:latin typeface="Times New Roman" pitchFamily="18" charset="0"/>
                <a:cs typeface="Times New Roman" pitchFamily="18" charset="0"/>
              </a:rPr>
              <a:t>ensured.</a:t>
            </a:r>
          </a:p>
          <a:p>
            <a:pPr lvl="1">
              <a:buFont typeface="Times New Roman" pitchFamily="18" charset="0"/>
              <a:buChar char="⁃"/>
            </a:pPr>
            <a:r>
              <a:rPr lang="en-US" sz="1800" dirty="0" smtClean="0">
                <a:latin typeface="Times New Roman" pitchFamily="18" charset="0"/>
                <a:cs typeface="Times New Roman" pitchFamily="18" charset="0"/>
              </a:rPr>
              <a:t>Changes </a:t>
            </a:r>
            <a:r>
              <a:rPr lang="en-US" sz="1800" dirty="0">
                <a:latin typeface="Times New Roman" pitchFamily="18" charset="0"/>
                <a:cs typeface="Times New Roman" pitchFamily="18" charset="0"/>
              </a:rPr>
              <a:t>can be coded and tested </a:t>
            </a:r>
            <a:r>
              <a:rPr lang="en-US" sz="1800" dirty="0" smtClean="0">
                <a:latin typeface="Times New Roman" pitchFamily="18" charset="0"/>
                <a:cs typeface="Times New Roman" pitchFamily="18" charset="0"/>
              </a:rPr>
              <a:t>independently.</a:t>
            </a:r>
          </a:p>
          <a:p>
            <a:pPr lvl="1">
              <a:buFont typeface="Times New Roman" pitchFamily="18" charset="0"/>
              <a:buChar char="⁃"/>
            </a:pPr>
            <a:r>
              <a:rPr lang="en-US" sz="1800" dirty="0" smtClean="0">
                <a:latin typeface="Times New Roman" pitchFamily="18" charset="0"/>
                <a:cs typeface="Times New Roman" pitchFamily="18" charset="0"/>
              </a:rPr>
              <a:t>Code </a:t>
            </a:r>
            <a:r>
              <a:rPr lang="en-US" sz="1800" dirty="0">
                <a:latin typeface="Times New Roman" pitchFamily="18" charset="0"/>
                <a:cs typeface="Times New Roman" pitchFamily="18" charset="0"/>
              </a:rPr>
              <a:t>inspection tends to be taken </a:t>
            </a:r>
            <a:r>
              <a:rPr lang="en-US" sz="1800" dirty="0" smtClean="0">
                <a:latin typeface="Times New Roman" pitchFamily="18" charset="0"/>
                <a:cs typeface="Times New Roman" pitchFamily="18" charset="0"/>
              </a:rPr>
              <a:t>seriously.</a:t>
            </a:r>
          </a:p>
          <a:p>
            <a:r>
              <a:rPr lang="en-US" sz="2000" dirty="0" smtClean="0">
                <a:latin typeface="Times New Roman" pitchFamily="18" charset="0"/>
                <a:cs typeface="Times New Roman" pitchFamily="18" charset="0"/>
              </a:rPr>
              <a:t>Its </a:t>
            </a:r>
            <a:r>
              <a:rPr lang="en-US" sz="2000" dirty="0">
                <a:latin typeface="Times New Roman" pitchFamily="18" charset="0"/>
                <a:cs typeface="Times New Roman" pitchFamily="18" charset="0"/>
              </a:rPr>
              <a:t>weaknesses </a:t>
            </a:r>
            <a:r>
              <a:rPr lang="en-US" sz="2000" dirty="0" smtClean="0">
                <a:latin typeface="Times New Roman" pitchFamily="18" charset="0"/>
                <a:cs typeface="Times New Roman" pitchFamily="18" charset="0"/>
              </a:rPr>
              <a:t>are:</a:t>
            </a:r>
          </a:p>
          <a:p>
            <a:pPr lvl="1">
              <a:buFont typeface="Times New Roman" pitchFamily="18" charset="0"/>
              <a:buChar char="⁃"/>
            </a:pPr>
            <a:r>
              <a:rPr lang="en-US" sz="1800" dirty="0" smtClean="0">
                <a:latin typeface="Times New Roman" pitchFamily="18" charset="0"/>
                <a:cs typeface="Times New Roman" pitchFamily="18" charset="0"/>
              </a:rPr>
              <a:t>Training </a:t>
            </a:r>
            <a:r>
              <a:rPr lang="en-US" sz="1800" dirty="0">
                <a:latin typeface="Times New Roman" pitchFamily="18" charset="0"/>
                <a:cs typeface="Times New Roman" pitchFamily="18" charset="0"/>
              </a:rPr>
              <a:t>of new personnel takes much more time than module </a:t>
            </a:r>
            <a:r>
              <a:rPr lang="en-US" sz="1800" dirty="0" smtClean="0">
                <a:latin typeface="Times New Roman" pitchFamily="18" charset="0"/>
                <a:cs typeface="Times New Roman" pitchFamily="18" charset="0"/>
              </a:rPr>
              <a:t>ownership.</a:t>
            </a:r>
          </a:p>
          <a:p>
            <a:pPr lvl="1">
              <a:buFont typeface="Times New Roman" pitchFamily="18" charset="0"/>
              <a:buChar char="⁃"/>
            </a:pPr>
            <a:r>
              <a:rPr lang="en-US" sz="1800" dirty="0" smtClean="0">
                <a:latin typeface="Times New Roman" pitchFamily="18" charset="0"/>
                <a:cs typeface="Times New Roman" pitchFamily="18" charset="0"/>
              </a:rPr>
              <a:t>Individuals </a:t>
            </a:r>
            <a:r>
              <a:rPr lang="en-US" sz="1800" dirty="0">
                <a:latin typeface="Times New Roman" pitchFamily="18" charset="0"/>
                <a:cs typeface="Times New Roman" pitchFamily="18" charset="0"/>
              </a:rPr>
              <a:t>do not have long-lasting </a:t>
            </a:r>
            <a:r>
              <a:rPr lang="en-US" sz="1800" dirty="0" smtClean="0">
                <a:latin typeface="Times New Roman" pitchFamily="18" charset="0"/>
                <a:cs typeface="Times New Roman" pitchFamily="18" charset="0"/>
              </a:rPr>
              <a:t>responsibilities</a:t>
            </a:r>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endParaRPr lang="en-US" sz="1600" b="1" dirty="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xmlns="" id="{766CAAC2-B8B0-409C-95E5-8AB79575521F}"/>
              </a:ext>
            </a:extLst>
          </p:cNvPr>
          <p:cNvSpPr>
            <a:spLocks noGrp="1"/>
          </p:cNvSpPr>
          <p:nvPr>
            <p:ph type="ftr" sz="quarter" idx="11"/>
          </p:nvPr>
        </p:nvSpPr>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C1EB58A-3394-4FA6-8D3D-64DEA50C27E9}"/>
              </a:ext>
            </a:extLst>
          </p:cNvPr>
          <p:cNvSpPr>
            <a:spLocks noGrp="1"/>
          </p:cNvSpPr>
          <p:nvPr>
            <p:ph type="sldNum" sz="quarter" idx="12"/>
          </p:nvPr>
        </p:nvSpPr>
        <p:spPr/>
        <p:txBody>
          <a:bodyPr/>
          <a:lstStyle/>
          <a:p>
            <a:fld id="{ABC611C3-E89B-444E-8EB5-F2EDF1A2592D}" type="slidenum">
              <a:rPr lang="am-ET" smtClean="0"/>
              <a:t>15</a:t>
            </a:fld>
            <a:endParaRPr lang="am-ET" dirty="0"/>
          </a:p>
        </p:txBody>
      </p:sp>
      <p:sp>
        <p:nvSpPr>
          <p:cNvPr id="7" name="Rectangle 6">
            <a:extLst>
              <a:ext uri="{FF2B5EF4-FFF2-40B4-BE49-F238E27FC236}">
                <a16:creationId xmlns:a16="http://schemas.microsoft.com/office/drawing/2014/main" xmlns="" id="{687B5141-8709-4B4C-97F9-4E239A3DDC76}"/>
              </a:ext>
            </a:extLst>
          </p:cNvPr>
          <p:cNvSpPr/>
          <p:nvPr/>
        </p:nvSpPr>
        <p:spPr>
          <a:xfrm>
            <a:off x="1461848" y="79513"/>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Organizational Modes </a:t>
            </a:r>
            <a:endParaRPr lang="am-ET"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endParaRPr>
          </a:p>
        </p:txBody>
      </p:sp>
    </p:spTree>
    <p:extLst>
      <p:ext uri="{BB962C8B-B14F-4D97-AF65-F5344CB8AC3E}">
        <p14:creationId xmlns:p14="http://schemas.microsoft.com/office/powerpoint/2010/main" val="41873679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6249B4-CE96-47EB-A28E-F20BD9690957}"/>
              </a:ext>
            </a:extLst>
          </p:cNvPr>
          <p:cNvSpPr>
            <a:spLocks noGrp="1"/>
          </p:cNvSpPr>
          <p:nvPr>
            <p:ph idx="1"/>
          </p:nvPr>
        </p:nvSpPr>
        <p:spPr>
          <a:xfrm>
            <a:off x="155448" y="1033273"/>
            <a:ext cx="8988552" cy="5143691"/>
          </a:xfrm>
          <a:ln>
            <a:solidFill>
              <a:schemeClr val="accent1"/>
            </a:solidFill>
          </a:ln>
        </p:spPr>
        <p:txBody>
          <a:bodyPr/>
          <a:lstStyle/>
          <a:p>
            <a:pPr marL="342900" indent="-342900">
              <a:buFont typeface="+mj-lt"/>
              <a:buAutoNum type="alphaLcParenR" startAt="3"/>
            </a:pPr>
            <a:r>
              <a:rPr lang="en-US" sz="1800" b="1" dirty="0" smtClean="0">
                <a:latin typeface="Times New Roman" pitchFamily="18" charset="0"/>
                <a:cs typeface="Times New Roman" pitchFamily="18" charset="0"/>
              </a:rPr>
              <a:t>Work-Type </a:t>
            </a:r>
            <a:endParaRPr lang="en-US" sz="1600" b="1" dirty="0" smtClean="0">
              <a:latin typeface="Times New Roman" pitchFamily="18" charset="0"/>
              <a:cs typeface="Times New Roman" pitchFamily="18" charset="0"/>
            </a:endParaRPr>
          </a:p>
          <a:p>
            <a:pPr>
              <a:lnSpc>
                <a:spcPct val="100000"/>
              </a:lnSpc>
              <a:buFont typeface="Times New Roman" pitchFamily="18" charset="0"/>
              <a:buChar char="⁃"/>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key feature of Work-Type mode is that there </a:t>
            </a:r>
            <a:r>
              <a:rPr lang="en-US" sz="1800" dirty="0" smtClean="0">
                <a:latin typeface="Times New Roman" pitchFamily="18" charset="0"/>
                <a:cs typeface="Times New Roman" pitchFamily="18" charset="0"/>
              </a:rPr>
              <a:t>is</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'departmentalization</a:t>
            </a:r>
            <a:r>
              <a:rPr lang="en-US" sz="1800" dirty="0">
                <a:latin typeface="Times New Roman" pitchFamily="18" charset="0"/>
                <a:cs typeface="Times New Roman" pitchFamily="18" charset="0"/>
              </a:rPr>
              <a:t>' by work type; analysis, specification, etc. </a:t>
            </a:r>
            <a:endParaRPr lang="en-US" sz="1800" dirty="0" smtClean="0">
              <a:latin typeface="Times New Roman" pitchFamily="18" charset="0"/>
              <a:cs typeface="Times New Roman" pitchFamily="18" charset="0"/>
            </a:endParaRPr>
          </a:p>
          <a:p>
            <a:pPr>
              <a:lnSpc>
                <a:spcPct val="100000"/>
              </a:lnSpc>
              <a:buFont typeface="Times New Roman" pitchFamily="18" charset="0"/>
              <a:buChar char="⁃"/>
            </a:pPr>
            <a:r>
              <a:rPr lang="en-US" sz="1800" dirty="0" smtClean="0">
                <a:latin typeface="Times New Roman" pitchFamily="18" charset="0"/>
                <a:cs typeface="Times New Roman" pitchFamily="18" charset="0"/>
              </a:rPr>
              <a:t>Those in the </a:t>
            </a:r>
            <a:r>
              <a:rPr lang="en-US" sz="1800" dirty="0">
                <a:latin typeface="Times New Roman" pitchFamily="18" charset="0"/>
                <a:cs typeface="Times New Roman" pitchFamily="18" charset="0"/>
              </a:rPr>
              <a:t>different departments work as a team but with clearly </a:t>
            </a:r>
            <a:r>
              <a:rPr lang="en-US" sz="1800" dirty="0" smtClean="0">
                <a:latin typeface="Times New Roman" pitchFamily="18" charset="0"/>
                <a:cs typeface="Times New Roman" pitchFamily="18" charset="0"/>
              </a:rPr>
              <a:t>defined responsibilities </a:t>
            </a:r>
            <a:r>
              <a:rPr lang="en-US" sz="1800" dirty="0">
                <a:latin typeface="Times New Roman" pitchFamily="18" charset="0"/>
                <a:cs typeface="Times New Roman" pitchFamily="18" charset="0"/>
              </a:rPr>
              <a:t>and roles. </a:t>
            </a:r>
            <a:endParaRPr lang="en-US" sz="1800" dirty="0" smtClean="0">
              <a:latin typeface="Times New Roman" pitchFamily="18" charset="0"/>
              <a:cs typeface="Times New Roman" pitchFamily="18" charset="0"/>
            </a:endParaRPr>
          </a:p>
          <a:p>
            <a:pPr>
              <a:lnSpc>
                <a:spcPct val="100000"/>
              </a:lnSpc>
              <a:buFont typeface="Times New Roman" pitchFamily="18" charset="0"/>
              <a:buChar char="⁃"/>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main </a:t>
            </a:r>
            <a:r>
              <a:rPr lang="en-US" sz="1800" dirty="0" smtClean="0">
                <a:latin typeface="Times New Roman" pitchFamily="18" charset="0"/>
                <a:cs typeface="Times New Roman" pitchFamily="18" charset="0"/>
              </a:rPr>
              <a:t>strength: members </a:t>
            </a:r>
            <a:r>
              <a:rPr lang="en-US" sz="1800" dirty="0">
                <a:latin typeface="Times New Roman" pitchFamily="18" charset="0"/>
                <a:cs typeface="Times New Roman" pitchFamily="18" charset="0"/>
              </a:rPr>
              <a:t>in each department develop </a:t>
            </a:r>
            <a:r>
              <a:rPr lang="en-US" sz="1800" dirty="0" err="1">
                <a:latin typeface="Times New Roman" pitchFamily="18" charset="0"/>
                <a:cs typeface="Times New Roman" pitchFamily="18" charset="0"/>
              </a:rPr>
              <a:t>specialised</a:t>
            </a:r>
            <a:r>
              <a:rPr lang="en-US" sz="1800" dirty="0">
                <a:latin typeface="Times New Roman" pitchFamily="18" charset="0"/>
                <a:cs typeface="Times New Roman" pitchFamily="18" charset="0"/>
              </a:rPr>
              <a:t> knowledge and </a:t>
            </a:r>
            <a:r>
              <a:rPr lang="en-US" sz="1800" dirty="0" smtClean="0">
                <a:latin typeface="Times New Roman" pitchFamily="18" charset="0"/>
                <a:cs typeface="Times New Roman" pitchFamily="18" charset="0"/>
              </a:rPr>
              <a:t>skills.</a:t>
            </a:r>
          </a:p>
          <a:p>
            <a:pPr>
              <a:lnSpc>
                <a:spcPct val="100000"/>
              </a:lnSpc>
              <a:buFont typeface="Times New Roman" pitchFamily="18" charset="0"/>
              <a:buChar char="⁃"/>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drawback is the cost of co-</a:t>
            </a:r>
            <a:r>
              <a:rPr lang="en-US" sz="1800" dirty="0" err="1">
                <a:latin typeface="Times New Roman" pitchFamily="18" charset="0"/>
                <a:cs typeface="Times New Roman" pitchFamily="18" charset="0"/>
              </a:rPr>
              <a:t>ordinating</a:t>
            </a:r>
            <a:r>
              <a:rPr lang="en-US" sz="1800" dirty="0">
                <a:latin typeface="Times New Roman" pitchFamily="18" charset="0"/>
                <a:cs typeface="Times New Roman" pitchFamily="18" charset="0"/>
              </a:rPr>
              <a:t> the different departments. </a:t>
            </a:r>
            <a:endParaRPr lang="en-US" sz="1800" dirty="0" smtClean="0">
              <a:latin typeface="Times New Roman" pitchFamily="18" charset="0"/>
              <a:cs typeface="Times New Roman" pitchFamily="18" charset="0"/>
            </a:endParaRPr>
          </a:p>
          <a:p>
            <a:pPr marL="342900" indent="-342900">
              <a:buFont typeface="+mj-lt"/>
              <a:buAutoNum type="alphaLcParenR" startAt="4"/>
            </a:pPr>
            <a:r>
              <a:rPr lang="en-US" sz="1800" b="1" dirty="0" smtClean="0">
                <a:latin typeface="Times New Roman" pitchFamily="18" charset="0"/>
                <a:cs typeface="Times New Roman" pitchFamily="18" charset="0"/>
              </a:rPr>
              <a:t>Application-Type</a:t>
            </a:r>
            <a:endParaRPr lang="en-US" sz="1600" b="1" dirty="0" smtClean="0">
              <a:latin typeface="Times New Roman" pitchFamily="18" charset="0"/>
              <a:cs typeface="Times New Roman" pitchFamily="18" charset="0"/>
            </a:endParaRPr>
          </a:p>
          <a:p>
            <a:pPr>
              <a:lnSpc>
                <a:spcPct val="100000"/>
              </a:lnSpc>
              <a:buFont typeface="Times New Roman" pitchFamily="18" charset="0"/>
              <a:buChar char="⁃"/>
            </a:pPr>
            <a:r>
              <a:rPr lang="en-US" sz="1800" dirty="0" smtClean="0">
                <a:latin typeface="Times New Roman" pitchFamily="18" charset="0"/>
                <a:cs typeface="Times New Roman" pitchFamily="18" charset="0"/>
              </a:rPr>
              <a:t>With </a:t>
            </a:r>
            <a:r>
              <a:rPr lang="en-US" sz="1800" dirty="0">
                <a:latin typeface="Times New Roman" pitchFamily="18" charset="0"/>
                <a:cs typeface="Times New Roman" pitchFamily="18" charset="0"/>
              </a:rPr>
              <a:t>the Application-Type mode, division is based </a:t>
            </a:r>
            <a:r>
              <a:rPr lang="en-US" sz="1800" dirty="0" smtClean="0">
                <a:latin typeface="Times New Roman" pitchFamily="18" charset="0"/>
                <a:cs typeface="Times New Roman" pitchFamily="18" charset="0"/>
              </a:rPr>
              <a:t>on application </a:t>
            </a:r>
            <a:r>
              <a:rPr lang="en-US" sz="1800" dirty="0">
                <a:latin typeface="Times New Roman" pitchFamily="18" charset="0"/>
                <a:cs typeface="Times New Roman" pitchFamily="18" charset="0"/>
              </a:rPr>
              <a:t>areas such as health information systems or </a:t>
            </a:r>
            <a:r>
              <a:rPr lang="en-US" sz="1800" dirty="0" smtClean="0">
                <a:latin typeface="Times New Roman" pitchFamily="18" charset="0"/>
                <a:cs typeface="Times New Roman" pitchFamily="18" charset="0"/>
              </a:rPr>
              <a:t>office automation</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lnSpc>
                <a:spcPct val="100000"/>
              </a:lnSpc>
              <a:buFont typeface="Times New Roman" pitchFamily="18" charset="0"/>
              <a:buChar char="⁃"/>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advantage with this mode is that members of the </a:t>
            </a:r>
            <a:r>
              <a:rPr lang="en-US" sz="1800" dirty="0" smtClean="0">
                <a:latin typeface="Times New Roman" pitchFamily="18" charset="0"/>
                <a:cs typeface="Times New Roman" pitchFamily="18" charset="0"/>
              </a:rPr>
              <a:t>team </a:t>
            </a:r>
            <a:r>
              <a:rPr lang="en-US" sz="1800" u="sng" dirty="0" smtClean="0">
                <a:latin typeface="Times New Roman" pitchFamily="18" charset="0"/>
                <a:cs typeface="Times New Roman" pitchFamily="18" charset="0"/>
              </a:rPr>
              <a:t>develop </a:t>
            </a:r>
            <a:r>
              <a:rPr lang="en-US" sz="1800" u="sng" dirty="0" err="1">
                <a:latin typeface="Times New Roman" pitchFamily="18" charset="0"/>
                <a:cs typeface="Times New Roman" pitchFamily="18" charset="0"/>
              </a:rPr>
              <a:t>specialised</a:t>
            </a:r>
            <a:r>
              <a:rPr lang="en-US" sz="1800" u="sng" dirty="0">
                <a:latin typeface="Times New Roman" pitchFamily="18" charset="0"/>
                <a:cs typeface="Times New Roman" pitchFamily="18" charset="0"/>
              </a:rPr>
              <a:t> application knowledge</a:t>
            </a:r>
            <a:r>
              <a:rPr lang="en-US" sz="1800" dirty="0">
                <a:latin typeface="Times New Roman" pitchFamily="18" charset="0"/>
                <a:cs typeface="Times New Roman" pitchFamily="18" charset="0"/>
              </a:rPr>
              <a:t>. Like the Work-Type </a:t>
            </a:r>
            <a:r>
              <a:rPr lang="en-US" sz="1800" dirty="0" smtClean="0">
                <a:latin typeface="Times New Roman" pitchFamily="18" charset="0"/>
                <a:cs typeface="Times New Roman" pitchFamily="18" charset="0"/>
              </a:rPr>
              <a:t>mode, its </a:t>
            </a:r>
            <a:r>
              <a:rPr lang="en-US" sz="1800" dirty="0">
                <a:latin typeface="Times New Roman" pitchFamily="18" charset="0"/>
                <a:cs typeface="Times New Roman" pitchFamily="18" charset="0"/>
              </a:rPr>
              <a:t>drawback is the cost of co-</a:t>
            </a:r>
            <a:r>
              <a:rPr lang="en-US" sz="1800" dirty="0" err="1">
                <a:latin typeface="Times New Roman" pitchFamily="18" charset="0"/>
                <a:cs typeface="Times New Roman" pitchFamily="18" charset="0"/>
              </a:rPr>
              <a:t>ordinating</a:t>
            </a:r>
            <a:r>
              <a:rPr lang="en-US" sz="1800" dirty="0">
                <a:latin typeface="Times New Roman" pitchFamily="18" charset="0"/>
                <a:cs typeface="Times New Roman" pitchFamily="18" charset="0"/>
              </a:rPr>
              <a:t> of the various </a:t>
            </a:r>
            <a:r>
              <a:rPr lang="en-US" sz="1800" dirty="0" smtClean="0">
                <a:latin typeface="Times New Roman" pitchFamily="18" charset="0"/>
                <a:cs typeface="Times New Roman" pitchFamily="18" charset="0"/>
              </a:rPr>
              <a:t>application domains</a:t>
            </a:r>
            <a:r>
              <a:rPr lang="en-US" sz="1800" dirty="0">
                <a:latin typeface="Times New Roman" pitchFamily="18" charset="0"/>
                <a:cs typeface="Times New Roman" pitchFamily="18" charset="0"/>
              </a:rPr>
              <a:t>. </a:t>
            </a:r>
            <a:endParaRPr lang="en-US" sz="1800" b="1" dirty="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xmlns="" id="{766CAAC2-B8B0-409C-95E5-8AB79575521F}"/>
              </a:ext>
            </a:extLst>
          </p:cNvPr>
          <p:cNvSpPr>
            <a:spLocks noGrp="1"/>
          </p:cNvSpPr>
          <p:nvPr>
            <p:ph type="ftr" sz="quarter" idx="11"/>
          </p:nvPr>
        </p:nvSpPr>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C1EB58A-3394-4FA6-8D3D-64DEA50C27E9}"/>
              </a:ext>
            </a:extLst>
          </p:cNvPr>
          <p:cNvSpPr>
            <a:spLocks noGrp="1"/>
          </p:cNvSpPr>
          <p:nvPr>
            <p:ph type="sldNum" sz="quarter" idx="12"/>
          </p:nvPr>
        </p:nvSpPr>
        <p:spPr/>
        <p:txBody>
          <a:bodyPr/>
          <a:lstStyle/>
          <a:p>
            <a:fld id="{ABC611C3-E89B-444E-8EB5-F2EDF1A2592D}" type="slidenum">
              <a:rPr lang="am-ET" smtClean="0"/>
              <a:t>16</a:t>
            </a:fld>
            <a:endParaRPr lang="am-ET" dirty="0"/>
          </a:p>
        </p:txBody>
      </p:sp>
      <p:sp>
        <p:nvSpPr>
          <p:cNvPr id="7" name="Rectangle 6">
            <a:extLst>
              <a:ext uri="{FF2B5EF4-FFF2-40B4-BE49-F238E27FC236}">
                <a16:creationId xmlns:a16="http://schemas.microsoft.com/office/drawing/2014/main" xmlns="" id="{687B5141-8709-4B4C-97F9-4E239A3DDC76}"/>
              </a:ext>
            </a:extLst>
          </p:cNvPr>
          <p:cNvSpPr/>
          <p:nvPr/>
        </p:nvSpPr>
        <p:spPr>
          <a:xfrm>
            <a:off x="1461848" y="79513"/>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Organizational Modes </a:t>
            </a:r>
            <a:endParaRPr lang="am-ET"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endParaRPr>
          </a:p>
        </p:txBody>
      </p:sp>
    </p:spTree>
    <p:extLst>
      <p:ext uri="{BB962C8B-B14F-4D97-AF65-F5344CB8AC3E}">
        <p14:creationId xmlns:p14="http://schemas.microsoft.com/office/powerpoint/2010/main" val="7569407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6249B4-CE96-47EB-A28E-F20BD9690957}"/>
              </a:ext>
            </a:extLst>
          </p:cNvPr>
          <p:cNvSpPr>
            <a:spLocks noGrp="1"/>
          </p:cNvSpPr>
          <p:nvPr>
            <p:ph idx="1"/>
          </p:nvPr>
        </p:nvSpPr>
        <p:spPr>
          <a:xfrm>
            <a:off x="155448" y="1033273"/>
            <a:ext cx="8988552" cy="5143691"/>
          </a:xfrm>
          <a:ln>
            <a:solidFill>
              <a:schemeClr val="accent1"/>
            </a:solidFill>
          </a:ln>
        </p:spPr>
        <p:txBody>
          <a:bodyPr/>
          <a:lstStyle/>
          <a:p>
            <a:pPr marL="514350" indent="-514350">
              <a:buFont typeface="+mj-lt"/>
              <a:buAutoNum type="romanUcPeriod" startAt="2"/>
            </a:pPr>
            <a:r>
              <a:rPr lang="en-US" sz="2000" b="1" u="sng" dirty="0">
                <a:latin typeface="Times New Roman" pitchFamily="18" charset="0"/>
                <a:cs typeface="Times New Roman" pitchFamily="18" charset="0"/>
              </a:rPr>
              <a:t>Separate Maintenance Department</a:t>
            </a:r>
            <a:r>
              <a:rPr lang="en-US" sz="2000" u="sng" dirty="0">
                <a:latin typeface="Times New Roman" pitchFamily="18" charset="0"/>
                <a:cs typeface="Times New Roman" pitchFamily="18" charset="0"/>
              </a:rPr>
              <a:t> </a:t>
            </a:r>
            <a:endParaRPr lang="en-US" sz="2000" u="sng" dirty="0" smtClean="0">
              <a:latin typeface="Times New Roman" pitchFamily="18" charset="0"/>
              <a:cs typeface="Times New Roman" pitchFamily="18" charset="0"/>
            </a:endParaRPr>
          </a:p>
          <a:p>
            <a:pPr>
              <a:lnSpc>
                <a:spcPct val="100000"/>
              </a:lnSpc>
            </a:pPr>
            <a:r>
              <a:rPr lang="en-US" sz="1800" dirty="0" smtClean="0">
                <a:latin typeface="Times New Roman" pitchFamily="18" charset="0"/>
                <a:cs typeface="Times New Roman" pitchFamily="18" charset="0"/>
              </a:rPr>
              <a:t>It</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is </a:t>
            </a:r>
            <a:r>
              <a:rPr lang="en-US" sz="1800" dirty="0">
                <a:latin typeface="Times New Roman" pitchFamily="18" charset="0"/>
                <a:cs typeface="Times New Roman" pitchFamily="18" charset="0"/>
              </a:rPr>
              <a:t>based on the need to maintain a large number of system portfolios, and</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the increasing business need of keeping software systems operational </a:t>
            </a:r>
            <a:r>
              <a:rPr lang="en-US" sz="1800" dirty="0" smtClean="0">
                <a:latin typeface="Times New Roman" pitchFamily="18" charset="0"/>
                <a:cs typeface="Times New Roman" pitchFamily="18" charset="0"/>
              </a:rPr>
              <a:t>at all times.</a:t>
            </a:r>
          </a:p>
          <a:p>
            <a:r>
              <a:rPr lang="en-US" sz="2000" dirty="0" smtClean="0">
                <a:latin typeface="Times New Roman" pitchFamily="18" charset="0"/>
                <a:cs typeface="Times New Roman" pitchFamily="18" charset="0"/>
              </a:rPr>
              <a:t>Its </a:t>
            </a:r>
            <a:r>
              <a:rPr lang="en-US" sz="2000" dirty="0">
                <a:latin typeface="Times New Roman" pitchFamily="18" charset="0"/>
                <a:cs typeface="Times New Roman" pitchFamily="18" charset="0"/>
              </a:rPr>
              <a:t>strengths </a:t>
            </a:r>
            <a:r>
              <a:rPr lang="en-US" sz="2000" dirty="0" smtClean="0">
                <a:latin typeface="Times New Roman" pitchFamily="18" charset="0"/>
                <a:cs typeface="Times New Roman" pitchFamily="18" charset="0"/>
              </a:rPr>
              <a:t>are:</a:t>
            </a:r>
          </a:p>
          <a:p>
            <a:pPr lvl="1">
              <a:buFont typeface="Times New Roman" pitchFamily="18" charset="0"/>
              <a:buChar char="⁃"/>
            </a:pPr>
            <a:r>
              <a:rPr lang="en-US" sz="1800" dirty="0" smtClean="0">
                <a:latin typeface="Times New Roman" pitchFamily="18" charset="0"/>
                <a:cs typeface="Times New Roman" pitchFamily="18" charset="0"/>
              </a:rPr>
              <a:t>There </a:t>
            </a:r>
            <a:r>
              <a:rPr lang="en-US" sz="1800" dirty="0">
                <a:latin typeface="Times New Roman" pitchFamily="18" charset="0"/>
                <a:cs typeface="Times New Roman" pitchFamily="18" charset="0"/>
              </a:rPr>
              <a:t>is clear </a:t>
            </a:r>
            <a:r>
              <a:rPr lang="en-US" sz="1800" dirty="0" smtClean="0">
                <a:latin typeface="Times New Roman" pitchFamily="18" charset="0"/>
                <a:cs typeface="Times New Roman" pitchFamily="18" charset="0"/>
              </a:rPr>
              <a:t>accountability.</a:t>
            </a:r>
          </a:p>
          <a:p>
            <a:pPr lvl="1">
              <a:buFont typeface="Times New Roman" pitchFamily="18" charset="0"/>
              <a:buChar char="⁃"/>
            </a:pPr>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allows development staff to concentrate on development of </a:t>
            </a:r>
            <a:r>
              <a:rPr lang="en-US" sz="1800" dirty="0" smtClean="0">
                <a:latin typeface="Times New Roman" pitchFamily="18" charset="0"/>
                <a:cs typeface="Times New Roman" pitchFamily="18" charset="0"/>
              </a:rPr>
              <a:t>new software systems.</a:t>
            </a:r>
          </a:p>
          <a:p>
            <a:pPr lvl="1">
              <a:buFont typeface="Times New Roman" pitchFamily="18" charset="0"/>
              <a:buChar char="⁃"/>
            </a:pPr>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facilitates and motivates acceptance testing just after </a:t>
            </a:r>
            <a:r>
              <a:rPr lang="en-US" sz="1800" dirty="0" smtClean="0">
                <a:latin typeface="Times New Roman" pitchFamily="18" charset="0"/>
                <a:cs typeface="Times New Roman" pitchFamily="18" charset="0"/>
              </a:rPr>
              <a:t>development.</a:t>
            </a:r>
          </a:p>
          <a:p>
            <a:pPr lvl="1">
              <a:buFont typeface="Times New Roman" pitchFamily="18" charset="0"/>
              <a:buChar char="⁃"/>
            </a:pPr>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encourages high quality end-user </a:t>
            </a:r>
            <a:r>
              <a:rPr lang="en-US" sz="1800" dirty="0" smtClean="0">
                <a:latin typeface="Times New Roman" pitchFamily="18" charset="0"/>
                <a:cs typeface="Times New Roman" pitchFamily="18" charset="0"/>
              </a:rPr>
              <a:t>service.</a:t>
            </a:r>
          </a:p>
          <a:p>
            <a:r>
              <a:rPr lang="en-US" sz="2000" dirty="0" smtClean="0">
                <a:latin typeface="Times New Roman" pitchFamily="18" charset="0"/>
                <a:cs typeface="Times New Roman" pitchFamily="18" charset="0"/>
              </a:rPr>
              <a:t>Its </a:t>
            </a:r>
            <a:r>
              <a:rPr lang="en-US" sz="2000" dirty="0">
                <a:latin typeface="Times New Roman" pitchFamily="18" charset="0"/>
                <a:cs typeface="Times New Roman" pitchFamily="18" charset="0"/>
              </a:rPr>
              <a:t>weaknesses </a:t>
            </a:r>
            <a:r>
              <a:rPr lang="en-US" sz="2000" dirty="0" smtClean="0">
                <a:latin typeface="Times New Roman" pitchFamily="18" charset="0"/>
                <a:cs typeface="Times New Roman" pitchFamily="18" charset="0"/>
              </a:rPr>
              <a:t>are:</a:t>
            </a:r>
          </a:p>
          <a:p>
            <a:pPr lvl="1">
              <a:lnSpc>
                <a:spcPct val="100000"/>
              </a:lnSpc>
              <a:buFont typeface="Times New Roman" pitchFamily="18" charset="0"/>
              <a:buChar char="⁃"/>
            </a:pPr>
            <a:r>
              <a:rPr lang="en-US" sz="1800" dirty="0" smtClean="0">
                <a:latin typeface="Times New Roman" pitchFamily="18" charset="0"/>
                <a:cs typeface="Times New Roman" pitchFamily="18" charset="0"/>
              </a:rPr>
              <a:t>There </a:t>
            </a:r>
            <a:r>
              <a:rPr lang="en-US" sz="1800" dirty="0">
                <a:latin typeface="Times New Roman" pitchFamily="18" charset="0"/>
                <a:cs typeface="Times New Roman" pitchFamily="18" charset="0"/>
              </a:rPr>
              <a:t>is a danger of demotivation due to status </a:t>
            </a:r>
            <a:r>
              <a:rPr lang="en-US" sz="1800" dirty="0" smtClean="0">
                <a:latin typeface="Times New Roman" pitchFamily="18" charset="0"/>
                <a:cs typeface="Times New Roman" pitchFamily="18" charset="0"/>
              </a:rPr>
              <a:t>differences.</a:t>
            </a:r>
            <a:endParaRPr lang="en-US" sz="1800" dirty="0">
              <a:latin typeface="Times New Roman" pitchFamily="18" charset="0"/>
              <a:cs typeface="Times New Roman" pitchFamily="18" charset="0"/>
            </a:endParaRPr>
          </a:p>
          <a:p>
            <a:pPr lvl="1">
              <a:lnSpc>
                <a:spcPct val="100000"/>
              </a:lnSpc>
              <a:buFont typeface="Times New Roman" pitchFamily="18" charset="0"/>
              <a:buChar char="⁃"/>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developers tend to lose system knowledge after the system </a:t>
            </a:r>
            <a:r>
              <a:rPr lang="en-US" sz="1800" dirty="0" smtClean="0">
                <a:latin typeface="Times New Roman" pitchFamily="18" charset="0"/>
                <a:cs typeface="Times New Roman" pitchFamily="18" charset="0"/>
              </a:rPr>
              <a:t>is installed.</a:t>
            </a:r>
          </a:p>
          <a:p>
            <a:pPr lvl="1">
              <a:lnSpc>
                <a:spcPct val="100000"/>
              </a:lnSpc>
              <a:buFont typeface="Times New Roman" pitchFamily="18" charset="0"/>
              <a:buChar char="⁃"/>
            </a:pPr>
            <a:r>
              <a:rPr lang="en-US" sz="1800" dirty="0" smtClean="0">
                <a:latin typeface="Times New Roman" pitchFamily="18" charset="0"/>
                <a:cs typeface="Times New Roman" pitchFamily="18" charset="0"/>
              </a:rPr>
              <a:t>There </a:t>
            </a:r>
            <a:r>
              <a:rPr lang="en-US" sz="1800" dirty="0">
                <a:latin typeface="Times New Roman" pitchFamily="18" charset="0"/>
                <a:cs typeface="Times New Roman" pitchFamily="18" charset="0"/>
              </a:rPr>
              <a:t>is a high cost involved in the co-ordination of </a:t>
            </a:r>
            <a:r>
              <a:rPr lang="en-US" sz="1800" dirty="0" smtClean="0">
                <a:latin typeface="Times New Roman" pitchFamily="18" charset="0"/>
                <a:cs typeface="Times New Roman" pitchFamily="18" charset="0"/>
              </a:rPr>
              <a:t>development and maintenance</a:t>
            </a:r>
          </a:p>
          <a:p>
            <a:pPr lvl="1">
              <a:lnSpc>
                <a:spcPct val="100000"/>
              </a:lnSpc>
              <a:buFont typeface="Times New Roman" pitchFamily="18" charset="0"/>
              <a:buChar char="⁃"/>
            </a:pPr>
            <a:r>
              <a:rPr lang="en-US" sz="1800" dirty="0" smtClean="0">
                <a:latin typeface="Times New Roman" pitchFamily="18" charset="0"/>
                <a:cs typeface="Times New Roman" pitchFamily="18" charset="0"/>
              </a:rPr>
              <a:t>duplication </a:t>
            </a:r>
            <a:r>
              <a:rPr lang="en-US" sz="1800" dirty="0">
                <a:latin typeface="Times New Roman" pitchFamily="18" charset="0"/>
                <a:cs typeface="Times New Roman" pitchFamily="18" charset="0"/>
              </a:rPr>
              <a:t>of communication channels.</a:t>
            </a:r>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endParaRPr lang="en-US" sz="20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766CAAC2-B8B0-409C-95E5-8AB79575521F}"/>
              </a:ext>
            </a:extLst>
          </p:cNvPr>
          <p:cNvSpPr>
            <a:spLocks noGrp="1"/>
          </p:cNvSpPr>
          <p:nvPr>
            <p:ph type="ftr" sz="quarter" idx="11"/>
          </p:nvPr>
        </p:nvSpPr>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C1EB58A-3394-4FA6-8D3D-64DEA50C27E9}"/>
              </a:ext>
            </a:extLst>
          </p:cNvPr>
          <p:cNvSpPr>
            <a:spLocks noGrp="1"/>
          </p:cNvSpPr>
          <p:nvPr>
            <p:ph type="sldNum" sz="quarter" idx="12"/>
          </p:nvPr>
        </p:nvSpPr>
        <p:spPr/>
        <p:txBody>
          <a:bodyPr/>
          <a:lstStyle/>
          <a:p>
            <a:fld id="{ABC611C3-E89B-444E-8EB5-F2EDF1A2592D}" type="slidenum">
              <a:rPr lang="am-ET" smtClean="0"/>
              <a:t>17</a:t>
            </a:fld>
            <a:endParaRPr lang="am-ET" dirty="0"/>
          </a:p>
        </p:txBody>
      </p:sp>
      <p:sp>
        <p:nvSpPr>
          <p:cNvPr id="7" name="Rectangle 6">
            <a:extLst>
              <a:ext uri="{FF2B5EF4-FFF2-40B4-BE49-F238E27FC236}">
                <a16:creationId xmlns:a16="http://schemas.microsoft.com/office/drawing/2014/main" xmlns="" id="{687B5141-8709-4B4C-97F9-4E239A3DDC76}"/>
              </a:ext>
            </a:extLst>
          </p:cNvPr>
          <p:cNvSpPr/>
          <p:nvPr/>
        </p:nvSpPr>
        <p:spPr>
          <a:xfrm>
            <a:off x="1461848" y="79513"/>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Organizational Modes </a:t>
            </a:r>
            <a:endParaRPr lang="am-ET"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endParaRPr>
          </a:p>
        </p:txBody>
      </p:sp>
    </p:spTree>
    <p:extLst>
      <p:ext uri="{BB962C8B-B14F-4D97-AF65-F5344CB8AC3E}">
        <p14:creationId xmlns:p14="http://schemas.microsoft.com/office/powerpoint/2010/main" val="27455410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6249B4-CE96-47EB-A28E-F20BD9690957}"/>
              </a:ext>
            </a:extLst>
          </p:cNvPr>
          <p:cNvSpPr>
            <a:spLocks noGrp="1"/>
          </p:cNvSpPr>
          <p:nvPr>
            <p:ph idx="1"/>
          </p:nvPr>
        </p:nvSpPr>
        <p:spPr>
          <a:xfrm>
            <a:off x="155448" y="1033273"/>
            <a:ext cx="8988552" cy="5143691"/>
          </a:xfrm>
          <a:ln>
            <a:solidFill>
              <a:schemeClr val="accent1"/>
            </a:solidFill>
          </a:ln>
        </p:spPr>
        <p:txBody>
          <a:bodyPr/>
          <a:lstStyle/>
          <a:p>
            <a:pPr marL="0" indent="0" algn="ctr">
              <a:buNone/>
            </a:pPr>
            <a:r>
              <a:rPr lang="en-US" sz="2400" b="1" dirty="0">
                <a:latin typeface="Times New Roman" panose="02020603050405020304" pitchFamily="18" charset="0"/>
                <a:cs typeface="Times New Roman" panose="02020603050405020304" pitchFamily="18" charset="0"/>
              </a:rPr>
              <a:t>Characteristics of software maintenance…</a:t>
            </a:r>
          </a:p>
          <a:p>
            <a:pPr algn="just">
              <a:lnSpc>
                <a:spcPct val="100000"/>
              </a:lnSpc>
            </a:pPr>
            <a:r>
              <a:rPr lang="en-US" sz="2000" dirty="0">
                <a:latin typeface="Times New Roman" panose="02020603050405020304" pitchFamily="18" charset="0"/>
                <a:cs typeface="Times New Roman" panose="02020603050405020304" pitchFamily="18" charset="0"/>
              </a:rPr>
              <a:t>The size and complexity of each small maintenance request are </a:t>
            </a:r>
            <a:r>
              <a:rPr lang="en-US" sz="2000" dirty="0" smtClean="0">
                <a:latin typeface="Times New Roman" panose="02020603050405020304" pitchFamily="18" charset="0"/>
                <a:cs typeface="Times New Roman" panose="02020603050405020304" pitchFamily="18" charset="0"/>
              </a:rPr>
              <a:t>usually </a:t>
            </a:r>
            <a:r>
              <a:rPr lang="en-US" sz="2000" dirty="0">
                <a:latin typeface="Times New Roman" panose="02020603050405020304" pitchFamily="18" charset="0"/>
                <a:cs typeface="Times New Roman" panose="02020603050405020304" pitchFamily="18" charset="0"/>
              </a:rPr>
              <a:t>handled by one or two maintenance resources.</a:t>
            </a:r>
          </a:p>
          <a:p>
            <a:pPr algn="just">
              <a:lnSpc>
                <a:spcPct val="100000"/>
              </a:lnSpc>
            </a:pPr>
            <a:r>
              <a:rPr lang="en-US" sz="2000" dirty="0">
                <a:latin typeface="Times New Roman" panose="02020603050405020304" pitchFamily="18" charset="0"/>
                <a:cs typeface="Times New Roman" panose="02020603050405020304" pitchFamily="18" charset="0"/>
              </a:rPr>
              <a:t>The maintenance workload is user-services oriented and application-responsibility oriented.</a:t>
            </a:r>
          </a:p>
          <a:p>
            <a:pPr algn="just">
              <a:lnSpc>
                <a:spcPct val="100000"/>
              </a:lnSpc>
            </a:pPr>
            <a:r>
              <a:rPr lang="en-US" sz="2000" dirty="0">
                <a:latin typeface="Times New Roman" panose="02020603050405020304" pitchFamily="18" charset="0"/>
                <a:cs typeface="Times New Roman" panose="02020603050405020304" pitchFamily="18" charset="0"/>
              </a:rPr>
              <a:t>Priorities can be shifted around at any time, and requests for corrections of application software errors can take priority over other work in progress.</a:t>
            </a:r>
          </a:p>
          <a:p>
            <a:pPr marL="0" indent="0" algn="just">
              <a:buNone/>
            </a:pP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0" indent="0">
              <a:buNone/>
            </a:pPr>
            <a:endParaRPr lang="am-ET" sz="2400" dirty="0">
              <a:cs typeface="Times New Roman" panose="02020603050405020304" pitchFamily="18" charset="0"/>
            </a:endParaRPr>
          </a:p>
        </p:txBody>
      </p:sp>
      <p:sp>
        <p:nvSpPr>
          <p:cNvPr id="4" name="Footer Placeholder 3">
            <a:extLst>
              <a:ext uri="{FF2B5EF4-FFF2-40B4-BE49-F238E27FC236}">
                <a16:creationId xmlns:a16="http://schemas.microsoft.com/office/drawing/2014/main" xmlns="" id="{766CAAC2-B8B0-409C-95E5-8AB79575521F}"/>
              </a:ext>
            </a:extLst>
          </p:cNvPr>
          <p:cNvSpPr>
            <a:spLocks noGrp="1"/>
          </p:cNvSpPr>
          <p:nvPr>
            <p:ph type="ftr" sz="quarter" idx="11"/>
          </p:nvPr>
        </p:nvSpPr>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C1EB58A-3394-4FA6-8D3D-64DEA50C27E9}"/>
              </a:ext>
            </a:extLst>
          </p:cNvPr>
          <p:cNvSpPr>
            <a:spLocks noGrp="1"/>
          </p:cNvSpPr>
          <p:nvPr>
            <p:ph type="sldNum" sz="quarter" idx="12"/>
          </p:nvPr>
        </p:nvSpPr>
        <p:spPr/>
        <p:txBody>
          <a:bodyPr/>
          <a:lstStyle/>
          <a:p>
            <a:fld id="{ABC611C3-E89B-444E-8EB5-F2EDF1A2592D}" type="slidenum">
              <a:rPr lang="am-ET" smtClean="0"/>
              <a:t>18</a:t>
            </a:fld>
            <a:endParaRPr lang="am-ET" dirty="0"/>
          </a:p>
        </p:txBody>
      </p:sp>
      <p:sp>
        <p:nvSpPr>
          <p:cNvPr id="6" name="Rectangle 5">
            <a:extLst>
              <a:ext uri="{FF2B5EF4-FFF2-40B4-BE49-F238E27FC236}">
                <a16:creationId xmlns:a16="http://schemas.microsoft.com/office/drawing/2014/main" xmlns="" id="{687B5141-8709-4B4C-97F9-4E239A3DDC76}"/>
              </a:ext>
            </a:extLst>
          </p:cNvPr>
          <p:cNvSpPr/>
          <p:nvPr/>
        </p:nvSpPr>
        <p:spPr>
          <a:xfrm>
            <a:off x="905255" y="109330"/>
            <a:ext cx="7334283"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Organizational Aspects of Maintenance</a:t>
            </a:r>
            <a:endParaRPr lang="am-ET"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endParaRPr>
          </a:p>
        </p:txBody>
      </p:sp>
    </p:spTree>
    <p:extLst>
      <p:ext uri="{BB962C8B-B14F-4D97-AF65-F5344CB8AC3E}">
        <p14:creationId xmlns:p14="http://schemas.microsoft.com/office/powerpoint/2010/main" val="31569222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6249B4-CE96-47EB-A28E-F20BD9690957}"/>
              </a:ext>
            </a:extLst>
          </p:cNvPr>
          <p:cNvSpPr>
            <a:spLocks noGrp="1"/>
          </p:cNvSpPr>
          <p:nvPr>
            <p:ph idx="1"/>
          </p:nvPr>
        </p:nvSpPr>
        <p:spPr>
          <a:xfrm>
            <a:off x="155448" y="1033273"/>
            <a:ext cx="8988552" cy="5143691"/>
          </a:xfrm>
          <a:ln>
            <a:solidFill>
              <a:schemeClr val="accent1"/>
            </a:solidFill>
          </a:ln>
        </p:spPr>
        <p:txBody>
          <a:bodyPr/>
          <a:lstStyle/>
          <a:p>
            <a:pPr marL="0" indent="0" algn="just">
              <a:buNone/>
            </a:pP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0" indent="0">
              <a:buNone/>
            </a:pPr>
            <a:endParaRPr lang="am-ET" sz="2400" dirty="0">
              <a:cs typeface="Times New Roman" panose="02020603050405020304" pitchFamily="18" charset="0"/>
            </a:endParaRPr>
          </a:p>
        </p:txBody>
      </p:sp>
      <p:sp>
        <p:nvSpPr>
          <p:cNvPr id="4" name="Footer Placeholder 3">
            <a:extLst>
              <a:ext uri="{FF2B5EF4-FFF2-40B4-BE49-F238E27FC236}">
                <a16:creationId xmlns:a16="http://schemas.microsoft.com/office/drawing/2014/main" xmlns="" id="{766CAAC2-B8B0-409C-95E5-8AB79575521F}"/>
              </a:ext>
            </a:extLst>
          </p:cNvPr>
          <p:cNvSpPr>
            <a:spLocks noGrp="1"/>
          </p:cNvSpPr>
          <p:nvPr>
            <p:ph type="ftr" sz="quarter" idx="11"/>
          </p:nvPr>
        </p:nvSpPr>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C1EB58A-3394-4FA6-8D3D-64DEA50C27E9}"/>
              </a:ext>
            </a:extLst>
          </p:cNvPr>
          <p:cNvSpPr>
            <a:spLocks noGrp="1"/>
          </p:cNvSpPr>
          <p:nvPr>
            <p:ph type="sldNum" sz="quarter" idx="12"/>
          </p:nvPr>
        </p:nvSpPr>
        <p:spPr/>
        <p:txBody>
          <a:bodyPr/>
          <a:lstStyle/>
          <a:p>
            <a:fld id="{ABC611C3-E89B-444E-8EB5-F2EDF1A2592D}" type="slidenum">
              <a:rPr lang="am-ET" smtClean="0"/>
              <a:t>19</a:t>
            </a:fld>
            <a:endParaRPr lang="am-ET" dirty="0"/>
          </a:p>
        </p:txBody>
      </p:sp>
      <p:sp>
        <p:nvSpPr>
          <p:cNvPr id="6" name="Rectangle 5">
            <a:extLst>
              <a:ext uri="{FF2B5EF4-FFF2-40B4-BE49-F238E27FC236}">
                <a16:creationId xmlns:a16="http://schemas.microsoft.com/office/drawing/2014/main" xmlns="" id="{687B5141-8709-4B4C-97F9-4E239A3DDC76}"/>
              </a:ext>
            </a:extLst>
          </p:cNvPr>
          <p:cNvSpPr/>
          <p:nvPr/>
        </p:nvSpPr>
        <p:spPr>
          <a:xfrm>
            <a:off x="905256" y="79513"/>
            <a:ext cx="7344222"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algn="ctr">
              <a:lnSpc>
                <a:spcPct val="150000"/>
              </a:lnSpc>
            </a:pP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Maintenance Activities And Role</a:t>
            </a:r>
            <a:endParaRPr lang="am-ET"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endParaRPr>
          </a:p>
        </p:txBody>
      </p:sp>
      <p:graphicFrame>
        <p:nvGraphicFramePr>
          <p:cNvPr id="2" name="Table 6">
            <a:extLst>
              <a:ext uri="{FF2B5EF4-FFF2-40B4-BE49-F238E27FC236}">
                <a16:creationId xmlns:a16="http://schemas.microsoft.com/office/drawing/2014/main" xmlns="" id="{E9C4EB75-3C3B-4289-ABD1-286B42F8FC9A}"/>
              </a:ext>
            </a:extLst>
          </p:cNvPr>
          <p:cNvGraphicFramePr>
            <a:graphicFrameLocks noGrp="1"/>
          </p:cNvGraphicFramePr>
          <p:nvPr>
            <p:extLst>
              <p:ext uri="{D42A27DB-BD31-4B8C-83A1-F6EECF244321}">
                <p14:modId xmlns:p14="http://schemas.microsoft.com/office/powerpoint/2010/main" val="3307488552"/>
              </p:ext>
            </p:extLst>
          </p:nvPr>
        </p:nvGraphicFramePr>
        <p:xfrm>
          <a:off x="388885" y="1093304"/>
          <a:ext cx="8366233" cy="5084293"/>
        </p:xfrm>
        <a:graphic>
          <a:graphicData uri="http://schemas.openxmlformats.org/drawingml/2006/table">
            <a:tbl>
              <a:tblPr firstRow="1" bandRow="1">
                <a:tableStyleId>{2D5ABB26-0587-4C30-8999-92F81FD0307C}</a:tableStyleId>
              </a:tblPr>
              <a:tblGrid>
                <a:gridCol w="5591503">
                  <a:extLst>
                    <a:ext uri="{9D8B030D-6E8A-4147-A177-3AD203B41FA5}">
                      <a16:colId xmlns:a16="http://schemas.microsoft.com/office/drawing/2014/main" xmlns="" val="1786519670"/>
                    </a:ext>
                  </a:extLst>
                </a:gridCol>
                <a:gridCol w="1429407">
                  <a:extLst>
                    <a:ext uri="{9D8B030D-6E8A-4147-A177-3AD203B41FA5}">
                      <a16:colId xmlns:a16="http://schemas.microsoft.com/office/drawing/2014/main" xmlns="" val="681097594"/>
                    </a:ext>
                  </a:extLst>
                </a:gridCol>
                <a:gridCol w="1345323">
                  <a:extLst>
                    <a:ext uri="{9D8B030D-6E8A-4147-A177-3AD203B41FA5}">
                      <a16:colId xmlns:a16="http://schemas.microsoft.com/office/drawing/2014/main" xmlns="" val="4285015583"/>
                    </a:ext>
                  </a:extLst>
                </a:gridCol>
              </a:tblGrid>
              <a:tr h="1250940">
                <a:tc>
                  <a:txBody>
                    <a:bodyPr/>
                    <a:lstStyle/>
                    <a:p>
                      <a:pPr algn="ctr"/>
                      <a:r>
                        <a:rPr lang="en-US" sz="1600" b="1" dirty="0">
                          <a:effectLst/>
                          <a:latin typeface="Times New Roman" panose="02020603050405020304" pitchFamily="18" charset="0"/>
                          <a:cs typeface="Times New Roman" panose="02020603050405020304" pitchFamily="18" charset="0"/>
                        </a:rPr>
                        <a:t> Some maintenance Activities</a:t>
                      </a:r>
                      <a:endParaRPr lang="en-US" sz="1600" b="1" dirty="0">
                        <a:solidFill>
                          <a:schemeClr val="tx1"/>
                        </a:solidFill>
                        <a:effectLst/>
                        <a:latin typeface="Times New Roman" panose="02020603050405020304" pitchFamily="18" charset="0"/>
                        <a:cs typeface="Times New Roman" panose="02020603050405020304" pitchFamily="18" charset="0"/>
                      </a:endParaRPr>
                    </a:p>
                  </a:txBody>
                  <a:tcPr anchor="ctr">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r>
                        <a:rPr lang="en-US" sz="1600" b="1" dirty="0">
                          <a:latin typeface="Times New Roman" panose="02020603050405020304" pitchFamily="18" charset="0"/>
                          <a:cs typeface="Times New Roman" panose="02020603050405020304" pitchFamily="18" charset="0"/>
                        </a:rPr>
                        <a:t>Software management</a:t>
                      </a:r>
                    </a:p>
                    <a:p>
                      <a:r>
                        <a:rPr lang="en-US" sz="1600" b="1" dirty="0">
                          <a:latin typeface="Times New Roman" panose="02020603050405020304" pitchFamily="18" charset="0"/>
                          <a:cs typeface="Times New Roman" panose="02020603050405020304" pitchFamily="18" charset="0"/>
                        </a:rPr>
                        <a:t>(maintenance)</a:t>
                      </a:r>
                      <a:endParaRPr lang="am-ET" sz="1600" b="1" dirty="0">
                        <a:solidFill>
                          <a:schemeClr val="tx1"/>
                        </a:solidFill>
                        <a:cs typeface="Times New Roman" panose="02020603050405020304" pitchFamily="18" charset="0"/>
                      </a:endParaRPr>
                    </a:p>
                  </a:txBody>
                  <a:tcPr>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r>
                        <a:rPr lang="en-US" sz="1600" b="1" dirty="0">
                          <a:latin typeface="Times New Roman" panose="02020603050405020304" pitchFamily="18" charset="0"/>
                          <a:cs typeface="Times New Roman" panose="02020603050405020304" pitchFamily="18" charset="0"/>
                        </a:rPr>
                        <a:t>Software development </a:t>
                      </a:r>
                    </a:p>
                    <a:p>
                      <a:r>
                        <a:rPr lang="en-US" sz="1600" b="1" dirty="0">
                          <a:latin typeface="Times New Roman" panose="02020603050405020304" pitchFamily="18" charset="0"/>
                          <a:cs typeface="Times New Roman" panose="02020603050405020304" pitchFamily="18" charset="0"/>
                        </a:rPr>
                        <a:t>(Creation)</a:t>
                      </a:r>
                      <a:endParaRPr lang="am-ET" sz="1600" b="1" dirty="0">
                        <a:solidFill>
                          <a:schemeClr val="tx1"/>
                        </a:solidFill>
                        <a:cs typeface="Times New Roman" panose="02020603050405020304" pitchFamily="18" charset="0"/>
                      </a:endParaRPr>
                    </a:p>
                  </a:txBody>
                  <a:tcPr>
                    <a:lnB w="12700" cap="flat" cmpd="sng" algn="ctr">
                      <a:solidFill>
                        <a:schemeClr val="bg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528074832"/>
                  </a:ext>
                </a:extLst>
              </a:tr>
              <a:tr h="746830">
                <a:tc>
                  <a:txBody>
                    <a:bodyPr/>
                    <a:lstStyle/>
                    <a:p>
                      <a:r>
                        <a:rPr lang="en-US" sz="1800" b="0" kern="1200" dirty="0">
                          <a:ln>
                            <a:solidFill>
                              <a:schemeClr val="tx1"/>
                            </a:solidFill>
                          </a:ln>
                          <a:solidFill>
                            <a:schemeClr val="tx1"/>
                          </a:solidFill>
                          <a:effectLst/>
                          <a:latin typeface="Times New Roman" panose="02020603050405020304" pitchFamily="18" charset="0"/>
                          <a:cs typeface="Times New Roman" panose="02020603050405020304" pitchFamily="18" charset="0"/>
                        </a:rPr>
                        <a:t>Management of problems </a:t>
                      </a:r>
                      <a:br>
                        <a:rPr lang="en-US" sz="1800" b="0" kern="1200" dirty="0">
                          <a:ln>
                            <a:solidFill>
                              <a:schemeClr val="tx1"/>
                            </a:solidFill>
                          </a:ln>
                          <a:solidFill>
                            <a:schemeClr val="tx1"/>
                          </a:solidFill>
                          <a:effectLst/>
                          <a:latin typeface="Times New Roman" panose="02020603050405020304" pitchFamily="18" charset="0"/>
                          <a:cs typeface="Times New Roman" panose="02020603050405020304" pitchFamily="18" charset="0"/>
                        </a:rPr>
                      </a:br>
                      <a:r>
                        <a:rPr lang="en-US" sz="1800" b="0" kern="1200" dirty="0">
                          <a:ln>
                            <a:solidFill>
                              <a:schemeClr val="tx1"/>
                            </a:solidFill>
                          </a:ln>
                          <a:solidFill>
                            <a:schemeClr val="tx1"/>
                          </a:solidFill>
                          <a:effectLst/>
                          <a:latin typeface="Times New Roman" panose="02020603050405020304" pitchFamily="18" charset="0"/>
                          <a:cs typeface="Times New Roman" panose="02020603050405020304" pitchFamily="18" charset="0"/>
                        </a:rPr>
                        <a:t>(problem resolution interfacing with a help desk</a:t>
                      </a:r>
                      <a:r>
                        <a:rPr lang="en-US" sz="1800" b="0" dirty="0">
                          <a:ln>
                            <a:solidFill>
                              <a:schemeClr val="tx1"/>
                            </a:solidFill>
                          </a:ln>
                          <a:solidFill>
                            <a:schemeClr val="tx1"/>
                          </a:solidFill>
                          <a:latin typeface="Times New Roman" panose="02020603050405020304" pitchFamily="18" charset="0"/>
                          <a:cs typeface="Times New Roman" panose="02020603050405020304" pitchFamily="18" charset="0"/>
                        </a:rPr>
                        <a:t> </a:t>
                      </a:r>
                      <a:endParaRPr lang="am-ET" sz="1800" b="0" dirty="0">
                        <a:ln>
                          <a:solidFill>
                            <a:schemeClr val="tx1"/>
                          </a:solidFill>
                        </a:ln>
                        <a:solidFill>
                          <a:schemeClr val="tx1"/>
                        </a:solidFill>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sz="1800" b="0" dirty="0">
                          <a:ln>
                            <a:solidFill>
                              <a:schemeClr val="tx1"/>
                            </a:solidFill>
                          </a:ln>
                          <a:solidFill>
                            <a:schemeClr val="tx1"/>
                          </a:solidFill>
                          <a:latin typeface="Times New Roman" panose="02020603050405020304" pitchFamily="18" charset="0"/>
                          <a:cs typeface="Times New Roman" panose="02020603050405020304" pitchFamily="18" charset="0"/>
                        </a:rPr>
                        <a:t>P</a:t>
                      </a:r>
                      <a:endParaRPr lang="am-ET" sz="1800" b="0" dirty="0">
                        <a:ln>
                          <a:solidFill>
                            <a:schemeClr val="tx1"/>
                          </a:solidFill>
                        </a:ln>
                        <a:solidFill>
                          <a:schemeClr val="tx1"/>
                        </a:solidFill>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sz="1800" b="0" dirty="0">
                          <a:ln>
                            <a:solidFill>
                              <a:schemeClr val="tx1"/>
                            </a:solidFill>
                          </a:ln>
                          <a:solidFill>
                            <a:schemeClr val="tx1"/>
                          </a:solidFill>
                          <a:latin typeface="Times New Roman" panose="02020603050405020304" pitchFamily="18" charset="0"/>
                          <a:cs typeface="Times New Roman" panose="02020603050405020304" pitchFamily="18" charset="0"/>
                        </a:rPr>
                        <a:t>A</a:t>
                      </a:r>
                      <a:endParaRPr lang="am-ET" sz="1800" b="0" dirty="0">
                        <a:ln>
                          <a:solidFill>
                            <a:schemeClr val="tx1"/>
                          </a:solidFill>
                        </a:ln>
                        <a:solidFill>
                          <a:schemeClr val="tx1"/>
                        </a:solidFill>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xmlns="" val="852118356"/>
                  </a:ext>
                </a:extLst>
              </a:tr>
              <a:tr h="385675">
                <a:tc>
                  <a:txBody>
                    <a:bodyPr/>
                    <a:lstStyle/>
                    <a:p>
                      <a:r>
                        <a:rPr lang="en-US" sz="1800" b="0" kern="1200" dirty="0">
                          <a:ln>
                            <a:solidFill>
                              <a:schemeClr val="tx1"/>
                            </a:solidFill>
                          </a:ln>
                          <a:solidFill>
                            <a:schemeClr val="tx1"/>
                          </a:solidFill>
                          <a:effectLst/>
                          <a:latin typeface="Times New Roman" panose="02020603050405020304" pitchFamily="18" charset="0"/>
                          <a:cs typeface="Times New Roman" panose="02020603050405020304" pitchFamily="18" charset="0"/>
                        </a:rPr>
                        <a:t>Acceptance of the software </a:t>
                      </a:r>
                      <a:endParaRPr lang="am-ET" sz="1800" b="0" dirty="0">
                        <a:ln>
                          <a:solidFill>
                            <a:schemeClr val="tx1"/>
                          </a:solidFill>
                        </a:ln>
                        <a:solidFill>
                          <a:schemeClr val="tx1"/>
                        </a:solidFill>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sz="1800" b="0" dirty="0">
                          <a:ln>
                            <a:solidFill>
                              <a:schemeClr val="tx1"/>
                            </a:solidFill>
                          </a:ln>
                          <a:solidFill>
                            <a:schemeClr val="tx1"/>
                          </a:solidFill>
                          <a:latin typeface="Times New Roman" panose="02020603050405020304" pitchFamily="18" charset="0"/>
                          <a:cs typeface="Times New Roman" panose="02020603050405020304" pitchFamily="18" charset="0"/>
                        </a:rPr>
                        <a:t>P</a:t>
                      </a:r>
                      <a:endParaRPr lang="am-ET" sz="1800" b="0" dirty="0">
                        <a:ln>
                          <a:solidFill>
                            <a:schemeClr val="tx1"/>
                          </a:solidFill>
                        </a:ln>
                        <a:solidFill>
                          <a:schemeClr val="tx1"/>
                        </a:solidFill>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0" indent="0">
                        <a:buFont typeface="Wingdings" panose="05000000000000000000" pitchFamily="2" charset="2"/>
                        <a:buNone/>
                      </a:pPr>
                      <a:r>
                        <a:rPr lang="en-US" sz="1800" b="0" dirty="0">
                          <a:ln>
                            <a:solidFill>
                              <a:schemeClr val="tx1"/>
                            </a:solidFill>
                          </a:ln>
                          <a:solidFill>
                            <a:schemeClr val="tx1"/>
                          </a:solidFill>
                          <a:latin typeface="Times New Roman" panose="02020603050405020304" pitchFamily="18" charset="0"/>
                          <a:cs typeface="Times New Roman" panose="02020603050405020304" pitchFamily="18" charset="0"/>
                        </a:rPr>
                        <a:t>A</a:t>
                      </a:r>
                      <a:endParaRPr lang="am-ET" sz="1800" b="0" dirty="0">
                        <a:ln>
                          <a:solidFill>
                            <a:schemeClr val="tx1"/>
                          </a:solidFill>
                        </a:ln>
                        <a:solidFill>
                          <a:schemeClr val="tx1"/>
                        </a:solidFill>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xmlns="" val="3643118362"/>
                  </a:ext>
                </a:extLst>
              </a:tr>
              <a:tr h="522781">
                <a:tc>
                  <a:txBody>
                    <a:bodyPr/>
                    <a:lstStyle/>
                    <a:p>
                      <a:r>
                        <a:rPr lang="en-US" sz="1800" b="0" kern="1200" dirty="0">
                          <a:ln>
                            <a:solidFill>
                              <a:schemeClr val="tx1"/>
                            </a:solidFill>
                          </a:ln>
                          <a:solidFill>
                            <a:schemeClr val="tx1"/>
                          </a:solidFill>
                          <a:effectLst/>
                          <a:latin typeface="Times New Roman" panose="02020603050405020304" pitchFamily="18" charset="0"/>
                          <a:cs typeface="Times New Roman" panose="02020603050405020304" pitchFamily="18" charset="0"/>
                        </a:rPr>
                        <a:t>Managing transition from development to maintenance </a:t>
                      </a:r>
                      <a:endParaRPr lang="am-ET" sz="1800" b="0" dirty="0">
                        <a:ln>
                          <a:solidFill>
                            <a:schemeClr val="tx1"/>
                          </a:solidFill>
                        </a:ln>
                        <a:solidFill>
                          <a:schemeClr val="tx1"/>
                        </a:solidFill>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sz="1800" b="0" dirty="0">
                          <a:ln>
                            <a:solidFill>
                              <a:schemeClr val="tx1"/>
                            </a:solidFill>
                          </a:ln>
                          <a:solidFill>
                            <a:schemeClr val="tx1"/>
                          </a:solidFill>
                          <a:latin typeface="Times New Roman" panose="02020603050405020304" pitchFamily="18" charset="0"/>
                          <a:cs typeface="Times New Roman" panose="02020603050405020304" pitchFamily="18" charset="0"/>
                        </a:rPr>
                        <a:t>P</a:t>
                      </a:r>
                      <a:endParaRPr lang="am-ET" sz="1800" b="0" dirty="0">
                        <a:ln>
                          <a:solidFill>
                            <a:schemeClr val="tx1"/>
                          </a:solidFill>
                        </a:ln>
                        <a:solidFill>
                          <a:schemeClr val="tx1"/>
                        </a:solidFill>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sz="1800" b="0" dirty="0">
                          <a:ln>
                            <a:solidFill>
                              <a:schemeClr val="tx1"/>
                            </a:solidFill>
                          </a:ln>
                          <a:solidFill>
                            <a:schemeClr val="tx1"/>
                          </a:solidFill>
                          <a:latin typeface="Times New Roman" panose="02020603050405020304" pitchFamily="18" charset="0"/>
                          <a:cs typeface="Times New Roman" panose="02020603050405020304" pitchFamily="18" charset="0"/>
                        </a:rPr>
                        <a:t>A</a:t>
                      </a:r>
                      <a:endParaRPr lang="am-ET" sz="1800" b="0" dirty="0">
                        <a:ln>
                          <a:solidFill>
                            <a:schemeClr val="tx1"/>
                          </a:solidFill>
                        </a:ln>
                        <a:solidFill>
                          <a:schemeClr val="tx1"/>
                        </a:solidFill>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xmlns="" val="627143083"/>
                  </a:ext>
                </a:extLst>
              </a:tr>
              <a:tr h="522781">
                <a:tc>
                  <a:txBody>
                    <a:bodyPr/>
                    <a:lstStyle/>
                    <a:p>
                      <a:r>
                        <a:rPr lang="en-US" sz="1800" b="0" kern="1200" dirty="0">
                          <a:ln>
                            <a:solidFill>
                              <a:schemeClr val="tx1"/>
                            </a:solidFill>
                          </a:ln>
                          <a:solidFill>
                            <a:schemeClr val="tx1"/>
                          </a:solidFill>
                          <a:effectLst/>
                          <a:latin typeface="Times New Roman" panose="02020603050405020304" pitchFamily="18" charset="0"/>
                          <a:cs typeface="Times New Roman" panose="02020603050405020304" pitchFamily="18" charset="0"/>
                        </a:rPr>
                        <a:t>Establishment of service level agreements (SLAs) </a:t>
                      </a:r>
                      <a:endParaRPr lang="am-ET" sz="1800" b="0" dirty="0">
                        <a:ln>
                          <a:solidFill>
                            <a:schemeClr val="tx1"/>
                          </a:solidFill>
                        </a:ln>
                        <a:solidFill>
                          <a:schemeClr val="tx1"/>
                        </a:solidFill>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sz="1800" b="0" dirty="0">
                          <a:ln>
                            <a:solidFill>
                              <a:schemeClr val="tx1"/>
                            </a:solidFill>
                          </a:ln>
                          <a:solidFill>
                            <a:schemeClr val="tx1"/>
                          </a:solidFill>
                          <a:latin typeface="Times New Roman" panose="02020603050405020304" pitchFamily="18" charset="0"/>
                          <a:cs typeface="Times New Roman" panose="02020603050405020304" pitchFamily="18" charset="0"/>
                        </a:rPr>
                        <a:t>P</a:t>
                      </a:r>
                      <a:endParaRPr lang="am-ET" sz="1800" b="0" dirty="0">
                        <a:ln>
                          <a:solidFill>
                            <a:schemeClr val="tx1"/>
                          </a:solidFill>
                        </a:ln>
                        <a:solidFill>
                          <a:schemeClr val="tx1"/>
                        </a:solidFill>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sz="1800" b="0" dirty="0">
                          <a:ln>
                            <a:solidFill>
                              <a:schemeClr val="tx1"/>
                            </a:solidFill>
                          </a:ln>
                          <a:solidFill>
                            <a:schemeClr val="tx1"/>
                          </a:solidFill>
                          <a:latin typeface="Times New Roman" panose="02020603050405020304" pitchFamily="18" charset="0"/>
                          <a:cs typeface="Times New Roman" panose="02020603050405020304" pitchFamily="18" charset="0"/>
                        </a:rPr>
                        <a:t>A</a:t>
                      </a:r>
                      <a:endParaRPr lang="am-ET" sz="1800" b="0" dirty="0">
                        <a:ln>
                          <a:solidFill>
                            <a:schemeClr val="tx1"/>
                          </a:solidFill>
                        </a:ln>
                        <a:solidFill>
                          <a:schemeClr val="tx1"/>
                        </a:solidFill>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xmlns="" val="2943058950"/>
                  </a:ext>
                </a:extLst>
              </a:tr>
              <a:tr h="746830">
                <a:tc>
                  <a:txBody>
                    <a:bodyPr/>
                    <a:lstStyle/>
                    <a:p>
                      <a:r>
                        <a:rPr lang="en-US" sz="1800" b="0" kern="1200" dirty="0">
                          <a:ln>
                            <a:solidFill>
                              <a:schemeClr val="tx1"/>
                            </a:solidFill>
                          </a:ln>
                          <a:solidFill>
                            <a:schemeClr val="tx1"/>
                          </a:solidFill>
                          <a:effectLst/>
                          <a:latin typeface="Times New Roman" panose="02020603050405020304" pitchFamily="18" charset="0"/>
                          <a:cs typeface="Times New Roman" panose="02020603050405020304" pitchFamily="18" charset="0"/>
                        </a:rPr>
                        <a:t>Planning of maintenance activities (versions, SLA, impact analysis) </a:t>
                      </a:r>
                      <a:endParaRPr lang="am-ET" sz="1800" b="0" dirty="0">
                        <a:ln>
                          <a:solidFill>
                            <a:schemeClr val="tx1"/>
                          </a:solidFill>
                        </a:ln>
                        <a:solidFill>
                          <a:schemeClr val="tx1"/>
                        </a:solidFill>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sz="1800" b="0" dirty="0">
                          <a:ln>
                            <a:solidFill>
                              <a:schemeClr val="tx1"/>
                            </a:solidFill>
                          </a:ln>
                          <a:solidFill>
                            <a:schemeClr val="tx1"/>
                          </a:solidFill>
                          <a:latin typeface="Times New Roman" panose="02020603050405020304" pitchFamily="18" charset="0"/>
                          <a:cs typeface="Times New Roman" panose="02020603050405020304" pitchFamily="18" charset="0"/>
                        </a:rPr>
                        <a:t>P</a:t>
                      </a:r>
                      <a:endParaRPr lang="am-ET" sz="1800" b="0" dirty="0">
                        <a:ln>
                          <a:solidFill>
                            <a:schemeClr val="tx1"/>
                          </a:solidFill>
                        </a:ln>
                        <a:solidFill>
                          <a:schemeClr val="tx1"/>
                        </a:solidFill>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sz="1800" b="0" dirty="0">
                          <a:ln>
                            <a:solidFill>
                              <a:schemeClr val="tx1"/>
                            </a:solidFill>
                          </a:ln>
                          <a:solidFill>
                            <a:schemeClr val="tx1"/>
                          </a:solidFill>
                          <a:latin typeface="Times New Roman" panose="02020603050405020304" pitchFamily="18" charset="0"/>
                          <a:cs typeface="Times New Roman" panose="02020603050405020304" pitchFamily="18" charset="0"/>
                        </a:rPr>
                        <a:t>A</a:t>
                      </a:r>
                      <a:endParaRPr lang="am-ET" sz="1800" b="0" dirty="0">
                        <a:ln>
                          <a:solidFill>
                            <a:schemeClr val="tx1"/>
                          </a:solidFill>
                        </a:ln>
                        <a:solidFill>
                          <a:schemeClr val="tx1"/>
                        </a:solidFill>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xmlns="" val="303413944"/>
                  </a:ext>
                </a:extLst>
              </a:tr>
              <a:tr h="522781">
                <a:tc>
                  <a:txBody>
                    <a:bodyPr/>
                    <a:lstStyle/>
                    <a:p>
                      <a:r>
                        <a:rPr lang="en-US" sz="1800" b="0" kern="1200" dirty="0">
                          <a:ln>
                            <a:solidFill>
                              <a:schemeClr val="tx1"/>
                            </a:solidFill>
                          </a:ln>
                          <a:solidFill>
                            <a:schemeClr val="tx1"/>
                          </a:solidFill>
                          <a:effectLst/>
                          <a:latin typeface="Times New Roman" panose="02020603050405020304" pitchFamily="18" charset="0"/>
                          <a:cs typeface="Times New Roman" panose="02020603050405020304" pitchFamily="18" charset="0"/>
                        </a:rPr>
                        <a:t>Managing events and service requests </a:t>
                      </a:r>
                      <a:endParaRPr lang="am-ET" sz="1800" b="0" dirty="0">
                        <a:ln>
                          <a:solidFill>
                            <a:schemeClr val="tx1"/>
                          </a:solidFill>
                        </a:ln>
                        <a:solidFill>
                          <a:schemeClr val="tx1"/>
                        </a:solidFill>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sz="1800" b="0" dirty="0">
                          <a:ln>
                            <a:solidFill>
                              <a:schemeClr val="tx1"/>
                            </a:solidFill>
                          </a:ln>
                          <a:solidFill>
                            <a:schemeClr val="tx1"/>
                          </a:solidFill>
                          <a:latin typeface="Times New Roman" panose="02020603050405020304" pitchFamily="18" charset="0"/>
                          <a:cs typeface="Times New Roman" panose="02020603050405020304" pitchFamily="18" charset="0"/>
                        </a:rPr>
                        <a:t>P</a:t>
                      </a:r>
                      <a:endParaRPr lang="am-ET" sz="1800" b="0" dirty="0">
                        <a:ln>
                          <a:solidFill>
                            <a:schemeClr val="tx1"/>
                          </a:solidFill>
                        </a:ln>
                        <a:solidFill>
                          <a:schemeClr val="tx1"/>
                        </a:solidFill>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sz="1800" b="0" dirty="0">
                          <a:ln>
                            <a:solidFill>
                              <a:schemeClr val="tx1"/>
                            </a:solidFill>
                          </a:ln>
                          <a:solidFill>
                            <a:schemeClr val="tx1"/>
                          </a:solidFill>
                          <a:latin typeface="Times New Roman" panose="02020603050405020304" pitchFamily="18" charset="0"/>
                          <a:cs typeface="Times New Roman" panose="02020603050405020304" pitchFamily="18" charset="0"/>
                        </a:rPr>
                        <a:t>A</a:t>
                      </a:r>
                      <a:endParaRPr lang="am-ET" sz="1800" b="0" dirty="0">
                        <a:ln>
                          <a:solidFill>
                            <a:schemeClr val="tx1"/>
                          </a:solidFill>
                        </a:ln>
                        <a:solidFill>
                          <a:schemeClr val="tx1"/>
                        </a:solidFill>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xmlns="" val="521213015"/>
                  </a:ext>
                </a:extLst>
              </a:tr>
              <a:tr h="385675">
                <a:tc>
                  <a:txBody>
                    <a:bodyPr/>
                    <a:lstStyle/>
                    <a:p>
                      <a:r>
                        <a:rPr lang="en-US" sz="1800" b="0" kern="1200" dirty="0">
                          <a:ln>
                            <a:solidFill>
                              <a:schemeClr val="tx1"/>
                            </a:solidFill>
                          </a:ln>
                          <a:solidFill>
                            <a:schemeClr val="tx1"/>
                          </a:solidFill>
                          <a:effectLst/>
                          <a:latin typeface="Times New Roman" panose="02020603050405020304" pitchFamily="18" charset="0"/>
                          <a:cs typeface="Times New Roman" panose="02020603050405020304" pitchFamily="18" charset="0"/>
                        </a:rPr>
                        <a:t>Supporting daily operations </a:t>
                      </a:r>
                      <a:endParaRPr lang="am-ET" sz="1800" b="0" dirty="0">
                        <a:ln>
                          <a:solidFill>
                            <a:schemeClr val="tx1"/>
                          </a:solidFill>
                        </a:ln>
                        <a:solidFill>
                          <a:schemeClr val="tx1"/>
                        </a:solidFill>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sz="1800" b="0" dirty="0">
                          <a:ln>
                            <a:solidFill>
                              <a:schemeClr val="tx1"/>
                            </a:solidFill>
                          </a:ln>
                          <a:solidFill>
                            <a:schemeClr val="tx1"/>
                          </a:solidFill>
                          <a:latin typeface="Times New Roman" panose="02020603050405020304" pitchFamily="18" charset="0"/>
                          <a:cs typeface="Times New Roman" panose="02020603050405020304" pitchFamily="18" charset="0"/>
                        </a:rPr>
                        <a:t>P </a:t>
                      </a:r>
                      <a:endParaRPr lang="am-ET" sz="1800" b="0" dirty="0">
                        <a:ln>
                          <a:solidFill>
                            <a:schemeClr val="tx1"/>
                          </a:solidFill>
                        </a:ln>
                        <a:solidFill>
                          <a:schemeClr val="tx1"/>
                        </a:solidFill>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sz="1800" b="0" dirty="0">
                          <a:ln>
                            <a:solidFill>
                              <a:schemeClr val="tx1"/>
                            </a:solidFill>
                          </a:ln>
                          <a:solidFill>
                            <a:schemeClr val="tx1"/>
                          </a:solidFill>
                          <a:latin typeface="Times New Roman" panose="02020603050405020304" pitchFamily="18" charset="0"/>
                          <a:cs typeface="Times New Roman" panose="02020603050405020304" pitchFamily="18" charset="0"/>
                        </a:rPr>
                        <a:t>A</a:t>
                      </a:r>
                      <a:endParaRPr lang="am-ET" sz="1800" b="0" dirty="0">
                        <a:ln>
                          <a:solidFill>
                            <a:schemeClr val="tx1"/>
                          </a:solidFill>
                        </a:ln>
                        <a:solidFill>
                          <a:schemeClr val="tx1"/>
                        </a:solidFill>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xmlns="" val="2614738099"/>
                  </a:ext>
                </a:extLst>
              </a:tr>
            </a:tbl>
          </a:graphicData>
        </a:graphic>
      </p:graphicFrame>
    </p:spTree>
    <p:extLst>
      <p:ext uri="{BB962C8B-B14F-4D97-AF65-F5344CB8AC3E}">
        <p14:creationId xmlns:p14="http://schemas.microsoft.com/office/powerpoint/2010/main" val="603635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6249B4-CE96-47EB-A28E-F20BD9690957}"/>
              </a:ext>
            </a:extLst>
          </p:cNvPr>
          <p:cNvSpPr>
            <a:spLocks noGrp="1"/>
          </p:cNvSpPr>
          <p:nvPr>
            <p:ph idx="1"/>
          </p:nvPr>
        </p:nvSpPr>
        <p:spPr>
          <a:xfrm>
            <a:off x="155448" y="1033273"/>
            <a:ext cx="8988552" cy="5143691"/>
          </a:xfrm>
          <a:ln>
            <a:solidFill>
              <a:schemeClr val="accent1"/>
            </a:solidFill>
          </a:ln>
        </p:spPr>
        <p:txBody>
          <a:bodyPr/>
          <a:lstStyle/>
          <a:p>
            <a:pPr marL="0" indent="0" algn="ctr">
              <a:buNone/>
            </a:pPr>
            <a:r>
              <a:rPr lang="en-US" sz="2000" b="1" i="1" dirty="0" smtClean="0">
                <a:latin typeface="Times New Roman" pitchFamily="18" charset="0"/>
                <a:cs typeface="Times New Roman" pitchFamily="18" charset="0"/>
              </a:rPr>
              <a:t>Management </a:t>
            </a:r>
            <a:r>
              <a:rPr lang="en-US" sz="2000" b="1" i="1" dirty="0">
                <a:latin typeface="Times New Roman" pitchFamily="18" charset="0"/>
                <a:cs typeface="Times New Roman" pitchFamily="18" charset="0"/>
              </a:rPr>
              <a:t>Responsibilities</a:t>
            </a: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endParaRPr lang="en-US" sz="2000" b="1" dirty="0">
              <a:latin typeface="Times New Roman" pitchFamily="18" charset="0"/>
              <a:cs typeface="Times New Roman" pitchFamily="18" charset="0"/>
            </a:endParaRPr>
          </a:p>
          <a:p>
            <a:r>
              <a:rPr lang="en-US" sz="2400" dirty="0">
                <a:latin typeface="Times New Roman" pitchFamily="18" charset="0"/>
                <a:cs typeface="Times New Roman" pitchFamily="18" charset="0"/>
              </a:rPr>
              <a:t>Large and complex software systems are the ones that present </a:t>
            </a:r>
            <a:r>
              <a:rPr lang="en-US" sz="2400" dirty="0" smtClean="0">
                <a:latin typeface="Times New Roman" pitchFamily="18" charset="0"/>
                <a:cs typeface="Times New Roman" pitchFamily="18" charset="0"/>
              </a:rPr>
              <a:t>challenges for </a:t>
            </a:r>
            <a:r>
              <a:rPr lang="en-US" sz="2400" dirty="0">
                <a:latin typeface="Times New Roman" pitchFamily="18" charset="0"/>
                <a:cs typeface="Times New Roman" pitchFamily="18" charset="0"/>
              </a:rPr>
              <a:t>management because</a:t>
            </a:r>
            <a:r>
              <a:rPr lang="en-US" sz="2400" dirty="0" smtClean="0">
                <a:latin typeface="Times New Roman" pitchFamily="18" charset="0"/>
                <a:cs typeface="Times New Roman" pitchFamily="18" charset="0"/>
              </a:rPr>
              <a:t>:</a:t>
            </a:r>
          </a:p>
          <a:p>
            <a:pPr>
              <a:buFont typeface="Times New Roman" pitchFamily="18" charset="0"/>
              <a:buChar char="⁃"/>
            </a:pPr>
            <a:r>
              <a:rPr lang="en-US" sz="2400" dirty="0" smtClean="0">
                <a:latin typeface="Times New Roman" pitchFamily="18" charset="0"/>
                <a:cs typeface="Times New Roman" pitchFamily="18" charset="0"/>
              </a:rPr>
              <a:t>they </a:t>
            </a:r>
            <a:r>
              <a:rPr lang="en-US" sz="2400" dirty="0">
                <a:latin typeface="Times New Roman" pitchFamily="18" charset="0"/>
                <a:cs typeface="Times New Roman" pitchFamily="18" charset="0"/>
              </a:rPr>
              <a:t>form an integral part of an </a:t>
            </a:r>
            <a:r>
              <a:rPr lang="en-US" sz="2400" dirty="0" smtClean="0">
                <a:latin typeface="Times New Roman" pitchFamily="18" charset="0"/>
                <a:cs typeface="Times New Roman" pitchFamily="18" charset="0"/>
              </a:rPr>
              <a:t>organization</a:t>
            </a:r>
            <a:endParaRPr lang="en-US" sz="2400" dirty="0">
              <a:latin typeface="Times New Roman" pitchFamily="18" charset="0"/>
              <a:cs typeface="Times New Roman" pitchFamily="18" charset="0"/>
            </a:endParaRPr>
          </a:p>
          <a:p>
            <a:pPr>
              <a:buFont typeface="Times New Roman" pitchFamily="18" charset="0"/>
              <a:buChar char="⁃"/>
            </a:pPr>
            <a:r>
              <a:rPr lang="en-US" sz="2400" dirty="0" smtClean="0">
                <a:latin typeface="Times New Roman" pitchFamily="18" charset="0"/>
                <a:cs typeface="Times New Roman" pitchFamily="18" charset="0"/>
              </a:rPr>
              <a:t>their </a:t>
            </a:r>
            <a:r>
              <a:rPr lang="en-US" sz="2400" dirty="0">
                <a:latin typeface="Times New Roman" pitchFamily="18" charset="0"/>
                <a:cs typeface="Times New Roman" pitchFamily="18" charset="0"/>
              </a:rPr>
              <a:t>ability to evolve is at the heart of their </a:t>
            </a:r>
            <a:r>
              <a:rPr lang="en-US" sz="2400" dirty="0" smtClean="0">
                <a:latin typeface="Times New Roman" pitchFamily="18" charset="0"/>
                <a:cs typeface="Times New Roman" pitchFamily="18" charset="0"/>
              </a:rPr>
              <a:t>operation</a:t>
            </a:r>
          </a:p>
          <a:p>
            <a:pPr>
              <a:buFont typeface="Times New Roman" pitchFamily="18" charset="0"/>
              <a:buChar char="⁃"/>
            </a:pPr>
            <a:r>
              <a:rPr lang="en-US" sz="2400" dirty="0" smtClean="0">
                <a:latin typeface="Times New Roman" pitchFamily="18" charset="0"/>
                <a:cs typeface="Times New Roman" pitchFamily="18" charset="0"/>
              </a:rPr>
              <a:t>their </a:t>
            </a:r>
            <a:r>
              <a:rPr lang="en-US" sz="2400" dirty="0">
                <a:latin typeface="Times New Roman" pitchFamily="18" charset="0"/>
                <a:cs typeface="Times New Roman" pitchFamily="18" charset="0"/>
              </a:rPr>
              <a:t>maintenance requires the services of large numbers </a:t>
            </a:r>
            <a:r>
              <a:rPr lang="en-US" sz="2400" dirty="0" smtClean="0">
                <a:latin typeface="Times New Roman" pitchFamily="18" charset="0"/>
                <a:cs typeface="Times New Roman" pitchFamily="18" charset="0"/>
              </a:rPr>
              <a:t>of personnel</a:t>
            </a:r>
          </a:p>
        </p:txBody>
      </p:sp>
      <p:sp>
        <p:nvSpPr>
          <p:cNvPr id="4" name="Footer Placeholder 3">
            <a:extLst>
              <a:ext uri="{FF2B5EF4-FFF2-40B4-BE49-F238E27FC236}">
                <a16:creationId xmlns:a16="http://schemas.microsoft.com/office/drawing/2014/main" xmlns="" id="{766CAAC2-B8B0-409C-95E5-8AB79575521F}"/>
              </a:ext>
            </a:extLst>
          </p:cNvPr>
          <p:cNvSpPr>
            <a:spLocks noGrp="1"/>
          </p:cNvSpPr>
          <p:nvPr>
            <p:ph type="ftr" sz="quarter" idx="11"/>
          </p:nvPr>
        </p:nvSpPr>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C1EB58A-3394-4FA6-8D3D-64DEA50C27E9}"/>
              </a:ext>
            </a:extLst>
          </p:cNvPr>
          <p:cNvSpPr>
            <a:spLocks noGrp="1"/>
          </p:cNvSpPr>
          <p:nvPr>
            <p:ph type="sldNum" sz="quarter" idx="12"/>
          </p:nvPr>
        </p:nvSpPr>
        <p:spPr/>
        <p:txBody>
          <a:bodyPr/>
          <a:lstStyle/>
          <a:p>
            <a:fld id="{ABC611C3-E89B-444E-8EB5-F2EDF1A2592D}" type="slidenum">
              <a:rPr lang="am-ET" smtClean="0"/>
              <a:t>2</a:t>
            </a:fld>
            <a:endParaRPr lang="am-ET" dirty="0"/>
          </a:p>
        </p:txBody>
      </p:sp>
      <p:sp>
        <p:nvSpPr>
          <p:cNvPr id="7" name="Rectangle 6">
            <a:extLst>
              <a:ext uri="{FF2B5EF4-FFF2-40B4-BE49-F238E27FC236}">
                <a16:creationId xmlns:a16="http://schemas.microsoft.com/office/drawing/2014/main" xmlns="" id="{BF85E49D-A759-4D7E-82EA-72DA2B559CD2}"/>
              </a:ext>
            </a:extLst>
          </p:cNvPr>
          <p:cNvSpPr/>
          <p:nvPr/>
        </p:nvSpPr>
        <p:spPr>
          <a:xfrm>
            <a:off x="926277" y="115614"/>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algn="ctr">
              <a:lnSpc>
                <a:spcPct val="150000"/>
              </a:lnSpc>
            </a:pP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rPr>
              <a:t>Managing the Maintenance</a:t>
            </a:r>
            <a:endParaRPr lang="am-ET"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endParaRPr>
          </a:p>
        </p:txBody>
      </p:sp>
    </p:spTree>
    <p:extLst>
      <p:ext uri="{BB962C8B-B14F-4D97-AF65-F5344CB8AC3E}">
        <p14:creationId xmlns:p14="http://schemas.microsoft.com/office/powerpoint/2010/main" val="18225462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6249B4-CE96-47EB-A28E-F20BD9690957}"/>
              </a:ext>
            </a:extLst>
          </p:cNvPr>
          <p:cNvSpPr>
            <a:spLocks noGrp="1"/>
          </p:cNvSpPr>
          <p:nvPr>
            <p:ph idx="1"/>
          </p:nvPr>
        </p:nvSpPr>
        <p:spPr>
          <a:xfrm>
            <a:off x="155448" y="1033273"/>
            <a:ext cx="8988552" cy="5143691"/>
          </a:xfrm>
          <a:ln>
            <a:solidFill>
              <a:schemeClr val="accent1"/>
            </a:solidFill>
          </a:ln>
        </p:spPr>
        <p:txBody>
          <a:bodyPr/>
          <a:lstStyle/>
          <a:p>
            <a:pPr algn="just"/>
            <a:r>
              <a:rPr lang="en-US" sz="2000" dirty="0">
                <a:latin typeface="Times New Roman" panose="02020603050405020304" pitchFamily="18" charset="0"/>
                <a:cs typeface="Times New Roman" panose="02020603050405020304" pitchFamily="18" charset="0"/>
              </a:rPr>
              <a:t>Software maintenance can also be described as a service with the following characteristics [</a:t>
            </a:r>
            <a:r>
              <a:rPr lang="en-US" sz="2000" dirty="0" err="1">
                <a:latin typeface="Times New Roman" panose="02020603050405020304" pitchFamily="18" charset="0"/>
                <a:cs typeface="Times New Roman" panose="02020603050405020304" pitchFamily="18" charset="0"/>
              </a:rPr>
              <a:t>Bouman</a:t>
            </a:r>
            <a:r>
              <a:rPr lang="en-US" sz="2000" dirty="0">
                <a:latin typeface="Times New Roman" panose="02020603050405020304" pitchFamily="18" charset="0"/>
                <a:cs typeface="Times New Roman" panose="02020603050405020304" pitchFamily="18" charset="0"/>
              </a:rPr>
              <a:t> 1999]:</a:t>
            </a:r>
          </a:p>
          <a:p>
            <a:pPr lvl="1" algn="just">
              <a:lnSpc>
                <a:spcPct val="150000"/>
              </a:lnSpc>
              <a:buFont typeface="Times New Roman" pitchFamily="18" charset="0"/>
              <a:buChar char="⁃"/>
            </a:pPr>
            <a:r>
              <a:rPr lang="en-US" sz="2000" dirty="0">
                <a:latin typeface="Times New Roman" panose="02020603050405020304" pitchFamily="18" charset="0"/>
                <a:cs typeface="Times New Roman" panose="02020603050405020304" pitchFamily="18" charset="0"/>
              </a:rPr>
              <a:t>Emphasis on direct sale to the user</a:t>
            </a:r>
          </a:p>
          <a:p>
            <a:pPr lvl="1" algn="just">
              <a:lnSpc>
                <a:spcPct val="150000"/>
              </a:lnSpc>
              <a:buFont typeface="Times New Roman" pitchFamily="18" charset="0"/>
              <a:buChar char="⁃"/>
            </a:pPr>
            <a:r>
              <a:rPr lang="en-US" sz="2000" dirty="0">
                <a:latin typeface="Times New Roman" panose="02020603050405020304" pitchFamily="18" charset="0"/>
                <a:cs typeface="Times New Roman" panose="02020603050405020304" pitchFamily="18" charset="0"/>
              </a:rPr>
              <a:t>Frequent and direct contact with the user</a:t>
            </a:r>
          </a:p>
          <a:p>
            <a:pPr lvl="1" algn="just">
              <a:lnSpc>
                <a:spcPct val="150000"/>
              </a:lnSpc>
              <a:buFont typeface="Times New Roman" pitchFamily="18" charset="0"/>
              <a:buChar char="⁃"/>
            </a:pPr>
            <a:r>
              <a:rPr lang="en-US" sz="2000" dirty="0">
                <a:latin typeface="Times New Roman" panose="02020603050405020304" pitchFamily="18" charset="0"/>
                <a:cs typeface="Times New Roman" panose="02020603050405020304" pitchFamily="18" charset="0"/>
              </a:rPr>
              <a:t>Service supplied immediately, rather than a few months down the road</a:t>
            </a:r>
          </a:p>
          <a:p>
            <a:pPr lvl="1" algn="just">
              <a:lnSpc>
                <a:spcPct val="150000"/>
              </a:lnSpc>
              <a:buFont typeface="Times New Roman" pitchFamily="18" charset="0"/>
              <a:buChar char="⁃"/>
            </a:pPr>
            <a:r>
              <a:rPr lang="en-US" sz="2000" dirty="0">
                <a:latin typeface="Times New Roman" panose="02020603050405020304" pitchFamily="18" charset="0"/>
                <a:cs typeface="Times New Roman" panose="02020603050405020304" pitchFamily="18" charset="0"/>
              </a:rPr>
              <a:t> Short service time</a:t>
            </a:r>
          </a:p>
          <a:p>
            <a:pPr lvl="1" algn="just">
              <a:lnSpc>
                <a:spcPct val="150000"/>
              </a:lnSpc>
              <a:buFont typeface="Times New Roman" pitchFamily="18" charset="0"/>
              <a:buChar char="⁃"/>
            </a:pPr>
            <a:r>
              <a:rPr lang="en-US" sz="2000" dirty="0">
                <a:latin typeface="Times New Roman" panose="02020603050405020304" pitchFamily="18" charset="0"/>
                <a:cs typeface="Times New Roman" panose="02020603050405020304" pitchFamily="18" charset="0"/>
              </a:rPr>
              <a:t>The product not always a physical good</a:t>
            </a:r>
          </a:p>
          <a:p>
            <a:pPr lvl="1" algn="just">
              <a:lnSpc>
                <a:spcPct val="150000"/>
              </a:lnSpc>
              <a:buFont typeface="Times New Roman" pitchFamily="18" charset="0"/>
              <a:buChar char="⁃"/>
            </a:pPr>
            <a:r>
              <a:rPr lang="en-US" sz="2000" dirty="0">
                <a:latin typeface="Times New Roman" panose="02020603050405020304" pitchFamily="18" charset="0"/>
                <a:cs typeface="Times New Roman" panose="02020603050405020304" pitchFamily="18" charset="0"/>
              </a:rPr>
              <a:t>The product not always fit for storage or transport</a:t>
            </a:r>
          </a:p>
          <a:p>
            <a:pPr lvl="1" algn="just">
              <a:lnSpc>
                <a:spcPct val="150000"/>
              </a:lnSpc>
              <a:buFont typeface="Times New Roman" pitchFamily="18" charset="0"/>
              <a:buChar char="⁃"/>
            </a:pPr>
            <a:r>
              <a:rPr lang="en-US" sz="2000" dirty="0">
                <a:latin typeface="Times New Roman" panose="02020603050405020304" pitchFamily="18" charset="0"/>
                <a:cs typeface="Times New Roman" panose="02020603050405020304" pitchFamily="18" charset="0"/>
              </a:rPr>
              <a:t>Services more specialized and more crafted than physical goods </a:t>
            </a:r>
          </a:p>
        </p:txBody>
      </p:sp>
      <p:sp>
        <p:nvSpPr>
          <p:cNvPr id="4" name="Footer Placeholder 3">
            <a:extLst>
              <a:ext uri="{FF2B5EF4-FFF2-40B4-BE49-F238E27FC236}">
                <a16:creationId xmlns:a16="http://schemas.microsoft.com/office/drawing/2014/main" xmlns="" id="{766CAAC2-B8B0-409C-95E5-8AB79575521F}"/>
              </a:ext>
            </a:extLst>
          </p:cNvPr>
          <p:cNvSpPr>
            <a:spLocks noGrp="1"/>
          </p:cNvSpPr>
          <p:nvPr>
            <p:ph type="ftr" sz="quarter" idx="11"/>
          </p:nvPr>
        </p:nvSpPr>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C1EB58A-3394-4FA6-8D3D-64DEA50C27E9}"/>
              </a:ext>
            </a:extLst>
          </p:cNvPr>
          <p:cNvSpPr>
            <a:spLocks noGrp="1"/>
          </p:cNvSpPr>
          <p:nvPr>
            <p:ph type="sldNum" sz="quarter" idx="12"/>
          </p:nvPr>
        </p:nvSpPr>
        <p:spPr/>
        <p:txBody>
          <a:bodyPr/>
          <a:lstStyle/>
          <a:p>
            <a:fld id="{ABC611C3-E89B-444E-8EB5-F2EDF1A2592D}" type="slidenum">
              <a:rPr lang="am-ET" smtClean="0"/>
              <a:t>20</a:t>
            </a:fld>
            <a:endParaRPr lang="am-ET" dirty="0"/>
          </a:p>
        </p:txBody>
      </p:sp>
      <p:sp>
        <p:nvSpPr>
          <p:cNvPr id="6" name="Rectangle 5">
            <a:extLst>
              <a:ext uri="{FF2B5EF4-FFF2-40B4-BE49-F238E27FC236}">
                <a16:creationId xmlns:a16="http://schemas.microsoft.com/office/drawing/2014/main" xmlns="" id="{687B5141-8709-4B4C-97F9-4E239A3DDC76}"/>
              </a:ext>
            </a:extLst>
          </p:cNvPr>
          <p:cNvSpPr/>
          <p:nvPr/>
        </p:nvSpPr>
        <p:spPr>
          <a:xfrm>
            <a:off x="905256" y="0"/>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algn="ctr">
              <a:lnSpc>
                <a:spcPct val="150000"/>
              </a:lnSpc>
            </a:pP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Maintenance Activities And Role</a:t>
            </a:r>
            <a:endParaRPr lang="am-ET"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endParaRPr>
          </a:p>
        </p:txBody>
      </p:sp>
    </p:spTree>
    <p:extLst>
      <p:ext uri="{BB962C8B-B14F-4D97-AF65-F5344CB8AC3E}">
        <p14:creationId xmlns:p14="http://schemas.microsoft.com/office/powerpoint/2010/main" val="19326530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6249B4-CE96-47EB-A28E-F20BD9690957}"/>
              </a:ext>
            </a:extLst>
          </p:cNvPr>
          <p:cNvSpPr>
            <a:spLocks noGrp="1"/>
          </p:cNvSpPr>
          <p:nvPr>
            <p:ph idx="1"/>
          </p:nvPr>
        </p:nvSpPr>
        <p:spPr>
          <a:xfrm>
            <a:off x="155448" y="1033273"/>
            <a:ext cx="8988552" cy="5143691"/>
          </a:xfrm>
          <a:ln>
            <a:solidFill>
              <a:schemeClr val="accent1"/>
            </a:solidFill>
          </a:ln>
        </p:spPr>
        <p:txBody>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Software maintenance is considered as one of the five primary processes in the software life cycle processes of the ISO 12207 international standard.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this international standard, the software engineering processes are divided into three main groups: </a:t>
            </a:r>
            <a:r>
              <a:rPr lang="en-US" sz="2400" b="1" i="1" dirty="0">
                <a:solidFill>
                  <a:srgbClr val="FF0000"/>
                </a:solidFill>
                <a:latin typeface="Times New Roman" panose="02020603050405020304" pitchFamily="18" charset="0"/>
                <a:cs typeface="Times New Roman" panose="02020603050405020304" pitchFamily="18" charset="0"/>
              </a:rPr>
              <a:t>primary</a:t>
            </a:r>
            <a:r>
              <a:rPr lang="en-US" sz="2400" dirty="0">
                <a:latin typeface="Times New Roman" panose="02020603050405020304" pitchFamily="18" charset="0"/>
                <a:cs typeface="Times New Roman" panose="02020603050405020304" pitchFamily="18" charset="0"/>
              </a:rPr>
              <a:t>, </a:t>
            </a:r>
            <a:r>
              <a:rPr lang="en-US" sz="2400" b="1" i="1" dirty="0">
                <a:solidFill>
                  <a:srgbClr val="FF0000"/>
                </a:solidFill>
                <a:latin typeface="Times New Roman" panose="02020603050405020304" pitchFamily="18" charset="0"/>
                <a:cs typeface="Times New Roman" panose="02020603050405020304" pitchFamily="18" charset="0"/>
              </a:rPr>
              <a:t>supporting</a:t>
            </a:r>
            <a:r>
              <a:rPr lang="en-US" sz="2400" dirty="0">
                <a:latin typeface="Times New Roman" panose="02020603050405020304" pitchFamily="18" charset="0"/>
                <a:cs typeface="Times New Roman" panose="02020603050405020304" pitchFamily="18" charset="0"/>
              </a:rPr>
              <a:t>, and </a:t>
            </a:r>
            <a:r>
              <a:rPr lang="en-US" sz="2400" b="1" i="1" dirty="0">
                <a:solidFill>
                  <a:srgbClr val="FF0000"/>
                </a:solidFill>
                <a:latin typeface="Times New Roman" panose="02020603050405020304" pitchFamily="18" charset="0"/>
                <a:cs typeface="Times New Roman" panose="02020603050405020304" pitchFamily="18" charset="0"/>
              </a:rPr>
              <a:t>organizational</a:t>
            </a:r>
            <a:r>
              <a:rPr lang="en-US" sz="24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 ISO 12207, the </a:t>
            </a:r>
            <a:r>
              <a:rPr lang="en-US" sz="2400" b="1" i="1" dirty="0">
                <a:solidFill>
                  <a:srgbClr val="FF0000"/>
                </a:solidFill>
                <a:latin typeface="Times New Roman" panose="02020603050405020304" pitchFamily="18" charset="0"/>
                <a:cs typeface="Times New Roman" panose="02020603050405020304" pitchFamily="18" charset="0"/>
              </a:rPr>
              <a:t>primary processes </a:t>
            </a:r>
            <a:r>
              <a:rPr lang="en-US" sz="2400" dirty="0">
                <a:latin typeface="Times New Roman" panose="02020603050405020304" pitchFamily="18" charset="0"/>
                <a:cs typeface="Times New Roman" panose="02020603050405020304" pitchFamily="18" charset="0"/>
              </a:rPr>
              <a:t>include </a:t>
            </a:r>
          </a:p>
          <a:p>
            <a:pPr lvl="1"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Acquisition</a:t>
            </a:r>
          </a:p>
          <a:p>
            <a:pPr lvl="1"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Development</a:t>
            </a:r>
          </a:p>
          <a:p>
            <a:pPr lvl="1" algn="just">
              <a:lnSpc>
                <a:spcPct val="100000"/>
              </a:lnSpc>
              <a:buFont typeface="Wingdings" panose="05000000000000000000" pitchFamily="2" charset="2"/>
              <a:buChar char="Ø"/>
            </a:pPr>
            <a:r>
              <a:rPr lang="en-US" sz="2000" b="1" i="1" dirty="0">
                <a:solidFill>
                  <a:srgbClr val="FF0000"/>
                </a:solidFill>
                <a:latin typeface="Times New Roman" panose="02020603050405020304" pitchFamily="18" charset="0"/>
                <a:cs typeface="Times New Roman" panose="02020603050405020304" pitchFamily="18" charset="0"/>
              </a:rPr>
              <a:t>Maintenance </a:t>
            </a:r>
          </a:p>
          <a:p>
            <a:pPr lvl="1"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Software operation activities.</a:t>
            </a:r>
          </a:p>
          <a:p>
            <a:pPr marL="457200" lvl="1" indent="0" algn="just">
              <a:buNone/>
            </a:pP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0" indent="0">
              <a:buNone/>
            </a:pPr>
            <a:endParaRPr lang="am-ET" sz="2400" dirty="0">
              <a:cs typeface="Times New Roman" panose="02020603050405020304" pitchFamily="18" charset="0"/>
            </a:endParaRPr>
          </a:p>
        </p:txBody>
      </p:sp>
      <p:sp>
        <p:nvSpPr>
          <p:cNvPr id="4" name="Footer Placeholder 3">
            <a:extLst>
              <a:ext uri="{FF2B5EF4-FFF2-40B4-BE49-F238E27FC236}">
                <a16:creationId xmlns:a16="http://schemas.microsoft.com/office/drawing/2014/main" xmlns="" id="{766CAAC2-B8B0-409C-95E5-8AB79575521F}"/>
              </a:ext>
            </a:extLst>
          </p:cNvPr>
          <p:cNvSpPr>
            <a:spLocks noGrp="1"/>
          </p:cNvSpPr>
          <p:nvPr>
            <p:ph type="ftr" sz="quarter" idx="11"/>
          </p:nvPr>
        </p:nvSpPr>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C1EB58A-3394-4FA6-8D3D-64DEA50C27E9}"/>
              </a:ext>
            </a:extLst>
          </p:cNvPr>
          <p:cNvSpPr>
            <a:spLocks noGrp="1"/>
          </p:cNvSpPr>
          <p:nvPr>
            <p:ph type="sldNum" sz="quarter" idx="12"/>
          </p:nvPr>
        </p:nvSpPr>
        <p:spPr/>
        <p:txBody>
          <a:bodyPr/>
          <a:lstStyle/>
          <a:p>
            <a:fld id="{ABC611C3-E89B-444E-8EB5-F2EDF1A2592D}" type="slidenum">
              <a:rPr lang="am-ET" smtClean="0"/>
              <a:t>21</a:t>
            </a:fld>
            <a:endParaRPr lang="am-ET" dirty="0"/>
          </a:p>
        </p:txBody>
      </p:sp>
      <p:sp>
        <p:nvSpPr>
          <p:cNvPr id="6" name="Rectangle 5">
            <a:extLst>
              <a:ext uri="{FF2B5EF4-FFF2-40B4-BE49-F238E27FC236}">
                <a16:creationId xmlns:a16="http://schemas.microsoft.com/office/drawing/2014/main" xmlns="" id="{687B5141-8709-4B4C-97F9-4E239A3DDC76}"/>
              </a:ext>
            </a:extLst>
          </p:cNvPr>
          <p:cNvSpPr/>
          <p:nvPr/>
        </p:nvSpPr>
        <p:spPr>
          <a:xfrm>
            <a:off x="905255" y="0"/>
            <a:ext cx="7354161"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algn="ctr">
              <a:lnSpc>
                <a:spcPct val="150000"/>
              </a:lnSpc>
            </a:pP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Maintenance Activities And Role</a:t>
            </a:r>
            <a:endParaRPr lang="am-ET"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endParaRPr>
          </a:p>
        </p:txBody>
      </p:sp>
      <p:sp>
        <p:nvSpPr>
          <p:cNvPr id="2" name="Rectangle 1">
            <a:extLst>
              <a:ext uri="{FF2B5EF4-FFF2-40B4-BE49-F238E27FC236}">
                <a16:creationId xmlns:a16="http://schemas.microsoft.com/office/drawing/2014/main" xmlns="" id="{C3A2C1C7-144B-48E5-9067-2F12CC216099}"/>
              </a:ext>
            </a:extLst>
          </p:cNvPr>
          <p:cNvSpPr/>
          <p:nvPr/>
        </p:nvSpPr>
        <p:spPr>
          <a:xfrm>
            <a:off x="4035972" y="3636580"/>
            <a:ext cx="4761187" cy="24278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software </a:t>
            </a:r>
            <a:r>
              <a:rPr lang="en-US" b="1" i="1" dirty="0">
                <a:solidFill>
                  <a:srgbClr val="FF0000"/>
                </a:solidFill>
                <a:latin typeface="Times New Roman" panose="02020603050405020304" pitchFamily="18" charset="0"/>
                <a:cs typeface="Times New Roman" panose="02020603050405020304" pitchFamily="18" charset="0"/>
              </a:rPr>
              <a:t>maintenance process </a:t>
            </a:r>
            <a:r>
              <a:rPr lang="en-US" dirty="0">
                <a:solidFill>
                  <a:schemeClr val="tx1"/>
                </a:solidFill>
                <a:latin typeface="Times New Roman" panose="02020603050405020304" pitchFamily="18" charset="0"/>
                <a:cs typeface="Times New Roman" panose="02020603050405020304" pitchFamily="18" charset="0"/>
              </a:rPr>
              <a:t>includes six major subprocesses</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Process implementation</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Problem and modification analysis</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Modification implementation</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Maintenance review/acceptance</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Migration</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Software retirement </a:t>
            </a:r>
            <a:endParaRPr lang="am-ET" dirty="0"/>
          </a:p>
        </p:txBody>
      </p:sp>
      <p:cxnSp>
        <p:nvCxnSpPr>
          <p:cNvPr id="8" name="Connector: Elbow 7">
            <a:extLst>
              <a:ext uri="{FF2B5EF4-FFF2-40B4-BE49-F238E27FC236}">
                <a16:creationId xmlns:a16="http://schemas.microsoft.com/office/drawing/2014/main" xmlns="" id="{774CDF35-1E6F-4F32-9958-C8340C9BA17E}"/>
              </a:ext>
            </a:extLst>
          </p:cNvPr>
          <p:cNvCxnSpPr>
            <a:cxnSpLocks/>
          </p:cNvCxnSpPr>
          <p:nvPr/>
        </p:nvCxnSpPr>
        <p:spPr>
          <a:xfrm flipV="1">
            <a:off x="2303658" y="3888829"/>
            <a:ext cx="2026605" cy="767255"/>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38072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6249B4-CE96-47EB-A28E-F20BD9690957}"/>
              </a:ext>
            </a:extLst>
          </p:cNvPr>
          <p:cNvSpPr>
            <a:spLocks noGrp="1"/>
          </p:cNvSpPr>
          <p:nvPr>
            <p:ph idx="1"/>
          </p:nvPr>
        </p:nvSpPr>
        <p:spPr>
          <a:xfrm>
            <a:off x="155448" y="1043212"/>
            <a:ext cx="8988552" cy="5143691"/>
          </a:xfrm>
          <a:ln>
            <a:solidFill>
              <a:schemeClr val="accent1"/>
            </a:solidFill>
          </a:ln>
        </p:spPr>
        <p:txBody>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The </a:t>
            </a:r>
            <a:r>
              <a:rPr lang="en-US" sz="2400" b="1" i="1" dirty="0">
                <a:solidFill>
                  <a:srgbClr val="FF0000"/>
                </a:solidFill>
                <a:latin typeface="Times New Roman" panose="02020603050405020304" pitchFamily="18" charset="0"/>
                <a:cs typeface="Times New Roman" panose="02020603050405020304" pitchFamily="18" charset="0"/>
              </a:rPr>
              <a:t>support processes </a:t>
            </a:r>
            <a:r>
              <a:rPr lang="en-US" sz="2400" dirty="0">
                <a:latin typeface="Times New Roman" panose="02020603050405020304" pitchFamily="18" charset="0"/>
                <a:cs typeface="Times New Roman" panose="02020603050405020304" pitchFamily="18" charset="0"/>
              </a:rPr>
              <a:t>include such activities as </a:t>
            </a:r>
          </a:p>
          <a:p>
            <a:pPr lvl="1"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Documentation writing</a:t>
            </a:r>
          </a:p>
          <a:p>
            <a:pPr lvl="1"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Configuration management</a:t>
            </a:r>
          </a:p>
          <a:p>
            <a:pPr lvl="1"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Quality assurance</a:t>
            </a:r>
          </a:p>
          <a:p>
            <a:pPr lvl="1" algn="just">
              <a:lnSpc>
                <a:spcPct val="10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Verification and Validation </a:t>
            </a:r>
          </a:p>
          <a:p>
            <a:pPr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 </a:t>
            </a:r>
            <a:r>
              <a:rPr lang="en-US" sz="2400" b="1" i="1" dirty="0">
                <a:solidFill>
                  <a:srgbClr val="FF0000"/>
                </a:solidFill>
                <a:latin typeface="Times New Roman" panose="02020603050405020304" pitchFamily="18" charset="0"/>
                <a:cs typeface="Times New Roman" panose="02020603050405020304" pitchFamily="18" charset="0"/>
              </a:rPr>
              <a:t>organizational processes </a:t>
            </a:r>
            <a:r>
              <a:rPr lang="en-US" sz="2400" dirty="0">
                <a:latin typeface="Times New Roman" panose="02020603050405020304" pitchFamily="18" charset="0"/>
                <a:cs typeface="Times New Roman" panose="02020603050405020304" pitchFamily="18" charset="0"/>
              </a:rPr>
              <a:t>are typically offered to the whole organization. These organizational processes include </a:t>
            </a:r>
          </a:p>
          <a:p>
            <a:pPr lvl="1"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General training </a:t>
            </a:r>
            <a:endParaRPr lang="en-US" sz="20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Infrastructure</a:t>
            </a:r>
          </a:p>
          <a:p>
            <a:pPr lvl="1"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Process improvement and </a:t>
            </a:r>
          </a:p>
          <a:p>
            <a:pPr lvl="1"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Management activities</a:t>
            </a:r>
          </a:p>
          <a:p>
            <a:pPr marL="0" indent="0" algn="just">
              <a:buNone/>
            </a:pP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0" indent="0">
              <a:buNone/>
            </a:pPr>
            <a:endParaRPr lang="am-ET" sz="2400" dirty="0">
              <a:cs typeface="Times New Roman" panose="02020603050405020304" pitchFamily="18" charset="0"/>
            </a:endParaRPr>
          </a:p>
        </p:txBody>
      </p:sp>
      <p:sp>
        <p:nvSpPr>
          <p:cNvPr id="4" name="Footer Placeholder 3">
            <a:extLst>
              <a:ext uri="{FF2B5EF4-FFF2-40B4-BE49-F238E27FC236}">
                <a16:creationId xmlns:a16="http://schemas.microsoft.com/office/drawing/2014/main" xmlns="" id="{766CAAC2-B8B0-409C-95E5-8AB79575521F}"/>
              </a:ext>
            </a:extLst>
          </p:cNvPr>
          <p:cNvSpPr>
            <a:spLocks noGrp="1"/>
          </p:cNvSpPr>
          <p:nvPr>
            <p:ph type="ftr" sz="quarter" idx="11"/>
          </p:nvPr>
        </p:nvSpPr>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C1EB58A-3394-4FA6-8D3D-64DEA50C27E9}"/>
              </a:ext>
            </a:extLst>
          </p:cNvPr>
          <p:cNvSpPr>
            <a:spLocks noGrp="1"/>
          </p:cNvSpPr>
          <p:nvPr>
            <p:ph type="sldNum" sz="quarter" idx="12"/>
          </p:nvPr>
        </p:nvSpPr>
        <p:spPr/>
        <p:txBody>
          <a:bodyPr/>
          <a:lstStyle/>
          <a:p>
            <a:fld id="{ABC611C3-E89B-444E-8EB5-F2EDF1A2592D}" type="slidenum">
              <a:rPr lang="am-ET" smtClean="0"/>
              <a:t>22</a:t>
            </a:fld>
            <a:endParaRPr lang="am-ET" dirty="0"/>
          </a:p>
        </p:txBody>
      </p:sp>
      <p:sp>
        <p:nvSpPr>
          <p:cNvPr id="6" name="Rectangle 5">
            <a:extLst>
              <a:ext uri="{FF2B5EF4-FFF2-40B4-BE49-F238E27FC236}">
                <a16:creationId xmlns:a16="http://schemas.microsoft.com/office/drawing/2014/main" xmlns="" id="{687B5141-8709-4B4C-97F9-4E239A3DDC76}"/>
              </a:ext>
            </a:extLst>
          </p:cNvPr>
          <p:cNvSpPr/>
          <p:nvPr/>
        </p:nvSpPr>
        <p:spPr>
          <a:xfrm>
            <a:off x="905256" y="129209"/>
            <a:ext cx="7344222"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algn="ctr">
              <a:lnSpc>
                <a:spcPct val="150000"/>
              </a:lnSpc>
            </a:pP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Maintenance Activities And Role</a:t>
            </a:r>
            <a:endParaRPr lang="am-ET"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endParaRPr>
          </a:p>
        </p:txBody>
      </p:sp>
      <p:sp>
        <p:nvSpPr>
          <p:cNvPr id="2" name="Rectangle 1"/>
          <p:cNvSpPr/>
          <p:nvPr/>
        </p:nvSpPr>
        <p:spPr>
          <a:xfrm>
            <a:off x="4204251" y="1500809"/>
            <a:ext cx="3816625" cy="10336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Review </a:t>
            </a: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Audit and </a:t>
            </a: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Problem </a:t>
            </a:r>
            <a:r>
              <a:rPr lang="en-US" sz="2000" dirty="0" smtClean="0">
                <a:solidFill>
                  <a:schemeClr val="tx1"/>
                </a:solidFill>
                <a:latin typeface="Times New Roman" panose="02020603050405020304" pitchFamily="18" charset="0"/>
                <a:cs typeface="Times New Roman" panose="02020603050405020304" pitchFamily="18" charset="0"/>
              </a:rPr>
              <a:t>resolution</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1673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6249B4-CE96-47EB-A28E-F20BD9690957}"/>
              </a:ext>
            </a:extLst>
          </p:cNvPr>
          <p:cNvSpPr>
            <a:spLocks noGrp="1"/>
          </p:cNvSpPr>
          <p:nvPr>
            <p:ph idx="1"/>
          </p:nvPr>
        </p:nvSpPr>
        <p:spPr>
          <a:xfrm>
            <a:off x="155448" y="1033273"/>
            <a:ext cx="8988552" cy="5143691"/>
          </a:xfrm>
          <a:ln>
            <a:solidFill>
              <a:schemeClr val="accent1"/>
            </a:solidFill>
          </a:ln>
        </p:spPr>
        <p:txBody>
          <a:bodyPr/>
          <a:lstStyle/>
          <a:p>
            <a:pPr marL="0" indent="0" algn="ctr">
              <a:lnSpc>
                <a:spcPct val="100000"/>
              </a:lnSpc>
              <a:buNone/>
            </a:pPr>
            <a:r>
              <a:rPr lang="en-US" altLang="am-ET" sz="2400" b="1" dirty="0">
                <a:latin typeface="Times New Roman" panose="02020603050405020304" pitchFamily="18" charset="0"/>
                <a:cs typeface="Times New Roman" panose="02020603050405020304" pitchFamily="18" charset="0"/>
              </a:rPr>
              <a:t>The maintenance process</a:t>
            </a:r>
            <a:endParaRPr lang="am-ET" sz="2400" b="1" dirty="0">
              <a:cs typeface="Times New Roman" panose="02020603050405020304" pitchFamily="18" charset="0"/>
            </a:endParaRPr>
          </a:p>
          <a:p>
            <a:pPr>
              <a:lnSpc>
                <a:spcPct val="100000"/>
              </a:lnSpc>
              <a:buFont typeface="Wingdings" panose="05000000000000000000" pitchFamily="2" charset="2"/>
              <a:buChar char="§"/>
            </a:pPr>
            <a:r>
              <a:rPr lang="en-US" altLang="am-ET" sz="2000" dirty="0">
                <a:latin typeface="Times New Roman" panose="02020603050405020304" pitchFamily="18" charset="0"/>
                <a:cs typeface="Times New Roman" panose="02020603050405020304" pitchFamily="18" charset="0"/>
              </a:rPr>
              <a:t>Maintenance is triggered by change requests from customers or marketing requirements</a:t>
            </a:r>
          </a:p>
          <a:p>
            <a:pPr>
              <a:lnSpc>
                <a:spcPct val="100000"/>
              </a:lnSpc>
              <a:buFont typeface="Wingdings" panose="05000000000000000000" pitchFamily="2" charset="2"/>
              <a:buChar char="§"/>
            </a:pPr>
            <a:r>
              <a:rPr lang="en-US" altLang="am-ET" sz="2000" dirty="0">
                <a:latin typeface="Times New Roman" panose="02020603050405020304" pitchFamily="18" charset="0"/>
                <a:cs typeface="Times New Roman" panose="02020603050405020304" pitchFamily="18" charset="0"/>
              </a:rPr>
              <a:t>Changes are normally batched and implemented in a new release of the system</a:t>
            </a:r>
          </a:p>
          <a:p>
            <a:pPr>
              <a:lnSpc>
                <a:spcPct val="100000"/>
              </a:lnSpc>
              <a:buFont typeface="Wingdings" panose="05000000000000000000" pitchFamily="2" charset="2"/>
              <a:buChar char="§"/>
            </a:pPr>
            <a:r>
              <a:rPr lang="en-US" altLang="am-ET" sz="2000" dirty="0">
                <a:latin typeface="Times New Roman" panose="02020603050405020304" pitchFamily="18" charset="0"/>
                <a:cs typeface="Times New Roman" panose="02020603050405020304" pitchFamily="18" charset="0"/>
              </a:rPr>
              <a:t>Programs sometimes need to be repaired without a complete process iteration but this is dangerous as it leads to documentation and programs getting out of step</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buNone/>
            </a:pPr>
            <a:endParaRPr lang="am-ET" sz="2400" dirty="0">
              <a:cs typeface="Times New Roman" panose="02020603050405020304" pitchFamily="18" charset="0"/>
            </a:endParaRPr>
          </a:p>
        </p:txBody>
      </p:sp>
      <p:sp>
        <p:nvSpPr>
          <p:cNvPr id="4" name="Footer Placeholder 3">
            <a:extLst>
              <a:ext uri="{FF2B5EF4-FFF2-40B4-BE49-F238E27FC236}">
                <a16:creationId xmlns:a16="http://schemas.microsoft.com/office/drawing/2014/main" xmlns="" id="{766CAAC2-B8B0-409C-95E5-8AB79575521F}"/>
              </a:ext>
            </a:extLst>
          </p:cNvPr>
          <p:cNvSpPr>
            <a:spLocks noGrp="1"/>
          </p:cNvSpPr>
          <p:nvPr>
            <p:ph type="ftr" sz="quarter" idx="11"/>
          </p:nvPr>
        </p:nvSpPr>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C1EB58A-3394-4FA6-8D3D-64DEA50C27E9}"/>
              </a:ext>
            </a:extLst>
          </p:cNvPr>
          <p:cNvSpPr>
            <a:spLocks noGrp="1"/>
          </p:cNvSpPr>
          <p:nvPr>
            <p:ph type="sldNum" sz="quarter" idx="12"/>
          </p:nvPr>
        </p:nvSpPr>
        <p:spPr/>
        <p:txBody>
          <a:bodyPr/>
          <a:lstStyle/>
          <a:p>
            <a:fld id="{ABC611C3-E89B-444E-8EB5-F2EDF1A2592D}" type="slidenum">
              <a:rPr lang="am-ET" smtClean="0"/>
              <a:t>23</a:t>
            </a:fld>
            <a:endParaRPr lang="am-ET" dirty="0"/>
          </a:p>
        </p:txBody>
      </p:sp>
      <p:sp>
        <p:nvSpPr>
          <p:cNvPr id="6" name="Rectangle 5">
            <a:extLst>
              <a:ext uri="{FF2B5EF4-FFF2-40B4-BE49-F238E27FC236}">
                <a16:creationId xmlns:a16="http://schemas.microsoft.com/office/drawing/2014/main" xmlns="" id="{687B5141-8709-4B4C-97F9-4E239A3DDC76}"/>
              </a:ext>
            </a:extLst>
          </p:cNvPr>
          <p:cNvSpPr/>
          <p:nvPr/>
        </p:nvSpPr>
        <p:spPr>
          <a:xfrm>
            <a:off x="905256" y="0"/>
            <a:ext cx="7374040"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algn="ctr">
              <a:lnSpc>
                <a:spcPct val="150000"/>
              </a:lnSpc>
            </a:pP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Maintenance Activities And Role</a:t>
            </a:r>
            <a:endParaRPr lang="am-ET"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endParaRPr>
          </a:p>
        </p:txBody>
      </p:sp>
      <p:pic>
        <p:nvPicPr>
          <p:cNvPr id="7" name="Picture 6">
            <a:extLst>
              <a:ext uri="{FF2B5EF4-FFF2-40B4-BE49-F238E27FC236}">
                <a16:creationId xmlns:a16="http://schemas.microsoft.com/office/drawing/2014/main" xmlns="" id="{C00268C4-F9E9-4DCA-B032-85F2FE53858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1" y="3602736"/>
            <a:ext cx="6803707" cy="2221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82980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6249B4-CE96-47EB-A28E-F20BD9690957}"/>
              </a:ext>
            </a:extLst>
          </p:cNvPr>
          <p:cNvSpPr>
            <a:spLocks noGrp="1"/>
          </p:cNvSpPr>
          <p:nvPr>
            <p:ph idx="1"/>
          </p:nvPr>
        </p:nvSpPr>
        <p:spPr>
          <a:xfrm>
            <a:off x="155448" y="1033273"/>
            <a:ext cx="8988552" cy="5143691"/>
          </a:xfrm>
          <a:ln>
            <a:solidFill>
              <a:schemeClr val="accent1"/>
            </a:solidFill>
          </a:ln>
        </p:spPr>
        <p:txBody>
          <a:bodyPr/>
          <a:lstStyle/>
          <a:p>
            <a:pPr marL="0" indent="0">
              <a:buNone/>
            </a:pPr>
            <a:r>
              <a:rPr lang="en-US" altLang="am-ET" sz="2400" b="1" dirty="0">
                <a:latin typeface="Times New Roman" panose="02020603050405020304" pitchFamily="18" charset="0"/>
                <a:cs typeface="Times New Roman" panose="02020603050405020304" pitchFamily="18" charset="0"/>
              </a:rPr>
              <a:t>What is Outsourcing?</a:t>
            </a:r>
          </a:p>
          <a:p>
            <a:r>
              <a:rPr lang="en-US" altLang="am-ET" sz="2400" dirty="0">
                <a:latin typeface="Times New Roman" panose="02020603050405020304" pitchFamily="18" charset="0"/>
                <a:cs typeface="Times New Roman" panose="02020603050405020304" pitchFamily="18" charset="0"/>
              </a:rPr>
              <a:t>“The strategic use of outside resources to perform activities traditionally handled by internal staff and resources” Dave Griffiths </a:t>
            </a:r>
          </a:p>
          <a:p>
            <a:pPr marL="0" indent="0">
              <a:buNone/>
            </a:pPr>
            <a:r>
              <a:rPr lang="en-US" altLang="am-ET" sz="2400" b="1" dirty="0">
                <a:latin typeface="Times New Roman" panose="02020603050405020304" pitchFamily="18" charset="0"/>
                <a:cs typeface="Times New Roman" panose="02020603050405020304" pitchFamily="18" charset="0"/>
              </a:rPr>
              <a:t>Why Outsource?</a:t>
            </a:r>
          </a:p>
          <a:p>
            <a:r>
              <a:rPr lang="en-US" altLang="am-ET" sz="2400" dirty="0">
                <a:latin typeface="Times New Roman" panose="02020603050405020304" pitchFamily="18" charset="0"/>
                <a:cs typeface="Times New Roman" panose="02020603050405020304" pitchFamily="18" charset="0"/>
              </a:rPr>
              <a:t>Provide services that are scalable, secure, and  efficient, while improving overall service and reducing costs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buNone/>
            </a:pPr>
            <a:endParaRPr lang="am-ET" sz="2400" dirty="0">
              <a:cs typeface="Times New Roman" panose="02020603050405020304" pitchFamily="18" charset="0"/>
            </a:endParaRPr>
          </a:p>
        </p:txBody>
      </p:sp>
      <p:sp>
        <p:nvSpPr>
          <p:cNvPr id="4" name="Footer Placeholder 3">
            <a:extLst>
              <a:ext uri="{FF2B5EF4-FFF2-40B4-BE49-F238E27FC236}">
                <a16:creationId xmlns:a16="http://schemas.microsoft.com/office/drawing/2014/main" xmlns="" id="{766CAAC2-B8B0-409C-95E5-8AB79575521F}"/>
              </a:ext>
            </a:extLst>
          </p:cNvPr>
          <p:cNvSpPr>
            <a:spLocks noGrp="1"/>
          </p:cNvSpPr>
          <p:nvPr>
            <p:ph type="ftr" sz="quarter" idx="11"/>
          </p:nvPr>
        </p:nvSpPr>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C1EB58A-3394-4FA6-8D3D-64DEA50C27E9}"/>
              </a:ext>
            </a:extLst>
          </p:cNvPr>
          <p:cNvSpPr>
            <a:spLocks noGrp="1"/>
          </p:cNvSpPr>
          <p:nvPr>
            <p:ph type="sldNum" sz="quarter" idx="12"/>
          </p:nvPr>
        </p:nvSpPr>
        <p:spPr/>
        <p:txBody>
          <a:bodyPr/>
          <a:lstStyle/>
          <a:p>
            <a:fld id="{ABC611C3-E89B-444E-8EB5-F2EDF1A2592D}" type="slidenum">
              <a:rPr lang="am-ET" smtClean="0"/>
              <a:t>24</a:t>
            </a:fld>
            <a:endParaRPr lang="am-ET" dirty="0"/>
          </a:p>
        </p:txBody>
      </p:sp>
      <p:sp>
        <p:nvSpPr>
          <p:cNvPr id="7" name="Rectangle 6">
            <a:extLst>
              <a:ext uri="{FF2B5EF4-FFF2-40B4-BE49-F238E27FC236}">
                <a16:creationId xmlns:a16="http://schemas.microsoft.com/office/drawing/2014/main" xmlns="" id="{687B5141-8709-4B4C-97F9-4E239A3DDC76}"/>
              </a:ext>
            </a:extLst>
          </p:cNvPr>
          <p:cNvSpPr/>
          <p:nvPr/>
        </p:nvSpPr>
        <p:spPr>
          <a:xfrm>
            <a:off x="905256" y="69574"/>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algn="ctr">
              <a:lnSpc>
                <a:spcPct val="150000"/>
              </a:lnSpc>
            </a:pP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Outsourcing IT Maintenance </a:t>
            </a:r>
            <a:endParaRPr lang="am-ET"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endParaRPr>
          </a:p>
        </p:txBody>
      </p:sp>
    </p:spTree>
    <p:extLst>
      <p:ext uri="{BB962C8B-B14F-4D97-AF65-F5344CB8AC3E}">
        <p14:creationId xmlns:p14="http://schemas.microsoft.com/office/powerpoint/2010/main" val="9153297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6249B4-CE96-47EB-A28E-F20BD9690957}"/>
              </a:ext>
            </a:extLst>
          </p:cNvPr>
          <p:cNvSpPr>
            <a:spLocks noGrp="1"/>
          </p:cNvSpPr>
          <p:nvPr>
            <p:ph idx="1"/>
          </p:nvPr>
        </p:nvSpPr>
        <p:spPr>
          <a:xfrm>
            <a:off x="155448" y="1033273"/>
            <a:ext cx="8988552" cy="5143691"/>
          </a:xfrm>
          <a:ln>
            <a:solidFill>
              <a:schemeClr val="accent1"/>
            </a:solidFill>
          </a:ln>
        </p:spPr>
        <p:txBody>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Service quality measures for software maintenance services have been proposed in the literature and divided into three categories:</a:t>
            </a:r>
          </a:p>
          <a:p>
            <a:pPr marL="971550" lvl="1" indent="-514350" algn="just">
              <a:lnSpc>
                <a:spcPct val="100000"/>
              </a:lnSpc>
              <a:buFont typeface="+mj-lt"/>
              <a:buAutoNum type="romanUcPeriod"/>
            </a:pPr>
            <a:r>
              <a:rPr lang="en-US" sz="2000" dirty="0">
                <a:latin typeface="Times New Roman" panose="02020603050405020304" pitchFamily="18" charset="0"/>
                <a:cs typeface="Times New Roman" panose="02020603050405020304" pitchFamily="18" charset="0"/>
              </a:rPr>
              <a:t>Internal service-level agreement</a:t>
            </a:r>
          </a:p>
          <a:p>
            <a:pPr marL="971550" lvl="1" indent="-514350" algn="just">
              <a:lnSpc>
                <a:spcPct val="100000"/>
              </a:lnSpc>
              <a:buFont typeface="+mj-lt"/>
              <a:buAutoNum type="romanUcPeriod"/>
            </a:pPr>
            <a:r>
              <a:rPr lang="en-US" sz="2000" dirty="0">
                <a:latin typeface="Times New Roman" panose="02020603050405020304" pitchFamily="18" charset="0"/>
                <a:cs typeface="Times New Roman" panose="02020603050405020304" pitchFamily="18" charset="0"/>
              </a:rPr>
              <a:t>Maintenance service contract</a:t>
            </a:r>
          </a:p>
          <a:p>
            <a:pPr marL="971550" lvl="1" indent="-514350" algn="just">
              <a:lnSpc>
                <a:spcPct val="100000"/>
              </a:lnSpc>
              <a:buFont typeface="+mj-lt"/>
              <a:buAutoNum type="romanUcPeriod"/>
            </a:pPr>
            <a:r>
              <a:rPr lang="en-US" sz="2000" dirty="0">
                <a:latin typeface="Times New Roman" panose="02020603050405020304" pitchFamily="18" charset="0"/>
                <a:cs typeface="Times New Roman" panose="02020603050405020304" pitchFamily="18" charset="0"/>
              </a:rPr>
              <a:t>Outsourcing contract</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 third type of service agreement is the software maintenance outsourcing contact.</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contract moves the software maintenance to a third party for a period varying from 5 to 10 years. </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outsourcing contract is often a global agreement with an IS/IT supplier or an industry leader with an important foothold in the IS/IT sector. </a:t>
            </a:r>
          </a:p>
          <a:p>
            <a:pPr marL="0" indent="0" algn="just">
              <a:lnSpc>
                <a:spcPct val="100000"/>
              </a:lnSpc>
              <a:buNone/>
            </a:pPr>
            <a:r>
              <a:rPr lang="en-US" sz="2400" dirty="0"/>
              <a:t/>
            </a:r>
            <a:br>
              <a:rPr lang="en-US" sz="2400" dirty="0"/>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766CAAC2-B8B0-409C-95E5-8AB79575521F}"/>
              </a:ext>
            </a:extLst>
          </p:cNvPr>
          <p:cNvSpPr>
            <a:spLocks noGrp="1"/>
          </p:cNvSpPr>
          <p:nvPr>
            <p:ph type="ftr" sz="quarter" idx="11"/>
          </p:nvPr>
        </p:nvSpPr>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C1EB58A-3394-4FA6-8D3D-64DEA50C27E9}"/>
              </a:ext>
            </a:extLst>
          </p:cNvPr>
          <p:cNvSpPr>
            <a:spLocks noGrp="1"/>
          </p:cNvSpPr>
          <p:nvPr>
            <p:ph type="sldNum" sz="quarter" idx="12"/>
          </p:nvPr>
        </p:nvSpPr>
        <p:spPr/>
        <p:txBody>
          <a:bodyPr/>
          <a:lstStyle/>
          <a:p>
            <a:fld id="{ABC611C3-E89B-444E-8EB5-F2EDF1A2592D}" type="slidenum">
              <a:rPr lang="am-ET" smtClean="0"/>
              <a:t>25</a:t>
            </a:fld>
            <a:endParaRPr lang="am-ET" dirty="0"/>
          </a:p>
        </p:txBody>
      </p:sp>
      <p:sp>
        <p:nvSpPr>
          <p:cNvPr id="7" name="Rectangle 6">
            <a:extLst>
              <a:ext uri="{FF2B5EF4-FFF2-40B4-BE49-F238E27FC236}">
                <a16:creationId xmlns:a16="http://schemas.microsoft.com/office/drawing/2014/main" xmlns="" id="{687B5141-8709-4B4C-97F9-4E239A3DDC76}"/>
              </a:ext>
            </a:extLst>
          </p:cNvPr>
          <p:cNvSpPr/>
          <p:nvPr/>
        </p:nvSpPr>
        <p:spPr>
          <a:xfrm>
            <a:off x="905256" y="119269"/>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algn="ctr">
              <a:lnSpc>
                <a:spcPct val="150000"/>
              </a:lnSpc>
            </a:pP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Outsourcing IT Maintenance </a:t>
            </a:r>
            <a:endParaRPr lang="am-ET"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endParaRPr>
          </a:p>
        </p:txBody>
      </p:sp>
    </p:spTree>
    <p:extLst>
      <p:ext uri="{BB962C8B-B14F-4D97-AF65-F5344CB8AC3E}">
        <p14:creationId xmlns:p14="http://schemas.microsoft.com/office/powerpoint/2010/main" val="31914112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6249B4-CE96-47EB-A28E-F20BD9690957}"/>
              </a:ext>
            </a:extLst>
          </p:cNvPr>
          <p:cNvSpPr>
            <a:spLocks noGrp="1"/>
          </p:cNvSpPr>
          <p:nvPr>
            <p:ph idx="1"/>
          </p:nvPr>
        </p:nvSpPr>
        <p:spPr>
          <a:xfrm>
            <a:off x="155448" y="1033273"/>
            <a:ext cx="8988552" cy="5143691"/>
          </a:xfrm>
          <a:ln>
            <a:solidFill>
              <a:schemeClr val="accent1"/>
            </a:solidFill>
          </a:ln>
        </p:spPr>
        <p:txBody>
          <a:bodyPr/>
          <a:lstStyle/>
          <a:p>
            <a:pPr algn="just"/>
            <a:r>
              <a:rPr lang="en-US" sz="2400" b="1" i="1" dirty="0">
                <a:solidFill>
                  <a:srgbClr val="FF0000"/>
                </a:solidFill>
                <a:latin typeface="Times New Roman" panose="02020603050405020304" pitchFamily="18" charset="0"/>
                <a:cs typeface="Times New Roman" panose="02020603050405020304" pitchFamily="18" charset="0"/>
              </a:rPr>
              <a:t>The main justifications for outsourcing software maintenance are:</a:t>
            </a:r>
          </a:p>
          <a:p>
            <a:pPr algn="just"/>
            <a:r>
              <a:rPr lang="en-US" altLang="am-ET" sz="2400" b="1" dirty="0">
                <a:latin typeface="Times New Roman" panose="02020603050405020304" pitchFamily="18" charset="0"/>
                <a:cs typeface="Times New Roman" panose="02020603050405020304" pitchFamily="18" charset="0"/>
              </a:rPr>
              <a:t>Traditional role - reaction to problem</a:t>
            </a:r>
            <a:endParaRPr lang="en-US" sz="2400" b="1" i="1" dirty="0">
              <a:solidFill>
                <a:srgbClr val="FF0000"/>
              </a:solidFill>
              <a:latin typeface="Times New Roman" panose="02020603050405020304" pitchFamily="18" charset="0"/>
              <a:cs typeface="Times New Roman" panose="02020603050405020304" pitchFamily="18" charset="0"/>
            </a:endParaRPr>
          </a:p>
          <a:p>
            <a:pPr lvl="1" algn="just">
              <a:lnSpc>
                <a:spcPct val="100000"/>
              </a:lnSpc>
              <a:buFont typeface="Times New Roman" pitchFamily="18" charset="0"/>
              <a:buChar char="⁃"/>
            </a:pPr>
            <a:r>
              <a:rPr lang="en-US" dirty="0">
                <a:latin typeface="Times New Roman" panose="02020603050405020304" pitchFamily="18" charset="0"/>
                <a:cs typeface="Times New Roman" panose="02020603050405020304" pitchFamily="18" charset="0"/>
              </a:rPr>
              <a:t>Promises of decreasing costs</a:t>
            </a:r>
          </a:p>
          <a:p>
            <a:pPr lvl="1" algn="just">
              <a:lnSpc>
                <a:spcPct val="100000"/>
              </a:lnSpc>
              <a:buFont typeface="Times New Roman" pitchFamily="18" charset="0"/>
              <a:buChar char="⁃"/>
            </a:pPr>
            <a:r>
              <a:rPr lang="en-US" dirty="0">
                <a:latin typeface="Times New Roman" panose="02020603050405020304" pitchFamily="18" charset="0"/>
                <a:cs typeface="Times New Roman" panose="02020603050405020304" pitchFamily="18" charset="0"/>
              </a:rPr>
              <a:t>Access to the expertise of the outsourcer's personnel</a:t>
            </a:r>
          </a:p>
          <a:p>
            <a:pPr lvl="1" algn="just">
              <a:lnSpc>
                <a:spcPct val="100000"/>
              </a:lnSpc>
              <a:buFont typeface="Times New Roman" pitchFamily="18" charset="0"/>
              <a:buChar char="⁃"/>
            </a:pPr>
            <a:r>
              <a:rPr lang="en-US" dirty="0">
                <a:latin typeface="Times New Roman" panose="02020603050405020304" pitchFamily="18" charset="0"/>
                <a:cs typeface="Times New Roman" panose="02020603050405020304" pitchFamily="18" charset="0"/>
              </a:rPr>
              <a:t>Move from a fixed-cost structure to a variable-cost structure</a:t>
            </a:r>
          </a:p>
          <a:p>
            <a:pPr lvl="1" algn="just">
              <a:lnSpc>
                <a:spcPct val="100000"/>
              </a:lnSpc>
              <a:buFont typeface="Times New Roman" pitchFamily="18" charset="0"/>
              <a:buChar char="⁃"/>
            </a:pPr>
            <a:r>
              <a:rPr lang="en-US" dirty="0">
                <a:latin typeface="Times New Roman" panose="02020603050405020304" pitchFamily="18" charset="0"/>
                <a:cs typeface="Times New Roman" panose="02020603050405020304" pitchFamily="18" charset="0"/>
              </a:rPr>
              <a:t>Collect revenue from the sale of an asset</a:t>
            </a:r>
          </a:p>
          <a:p>
            <a:pPr algn="just">
              <a:lnSpc>
                <a:spcPct val="100000"/>
              </a:lnSpc>
            </a:pPr>
            <a:r>
              <a:rPr lang="en-US" altLang="am-ET" sz="2400" b="1" dirty="0">
                <a:latin typeface="Times New Roman" panose="02020603050405020304" pitchFamily="18" charset="0"/>
                <a:cs typeface="Times New Roman" panose="02020603050405020304" pitchFamily="18" charset="0"/>
              </a:rPr>
              <a:t>Modern role – business strategy</a:t>
            </a:r>
            <a:endParaRPr lang="en-US" sz="2400" dirty="0">
              <a:latin typeface="Times New Roman" panose="02020603050405020304" pitchFamily="18" charset="0"/>
              <a:cs typeface="Times New Roman" panose="02020603050405020304" pitchFamily="18" charset="0"/>
            </a:endParaRPr>
          </a:p>
          <a:p>
            <a:pPr lvl="1" algn="just">
              <a:lnSpc>
                <a:spcPct val="100000"/>
              </a:lnSpc>
              <a:buFont typeface="Times New Roman" pitchFamily="18" charset="0"/>
              <a:buChar char="⁃"/>
            </a:pPr>
            <a:r>
              <a:rPr lang="en-US" dirty="0">
                <a:latin typeface="Times New Roman" panose="02020603050405020304" pitchFamily="18" charset="0"/>
                <a:cs typeface="Times New Roman" panose="02020603050405020304" pitchFamily="18" charset="0"/>
              </a:rPr>
              <a:t>IS/IT not being one of the company's strategic activities</a:t>
            </a:r>
          </a:p>
          <a:p>
            <a:pPr lvl="1" algn="just">
              <a:lnSpc>
                <a:spcPct val="100000"/>
              </a:lnSpc>
              <a:buFont typeface="Times New Roman" pitchFamily="18" charset="0"/>
              <a:buChar char="⁃"/>
            </a:pPr>
            <a:r>
              <a:rPr lang="en-US" dirty="0">
                <a:latin typeface="Times New Roman" panose="02020603050405020304" pitchFamily="18" charset="0"/>
                <a:cs typeface="Times New Roman" panose="02020603050405020304" pitchFamily="18" charset="0"/>
              </a:rPr>
              <a:t>Transfer of technical details and problems to the outsourcer</a:t>
            </a:r>
          </a:p>
          <a:p>
            <a:pPr lvl="1" algn="just">
              <a:lnSpc>
                <a:spcPct val="100000"/>
              </a:lnSpc>
              <a:buFont typeface="Times New Roman" pitchFamily="18" charset="0"/>
              <a:buChar char="⁃"/>
            </a:pPr>
            <a:r>
              <a:rPr lang="en-US" altLang="am-ET" dirty="0">
                <a:latin typeface="Times New Roman" panose="02020603050405020304" pitchFamily="18" charset="0"/>
                <a:cs typeface="Times New Roman" panose="02020603050405020304" pitchFamily="18" charset="0"/>
              </a:rPr>
              <a:t>Creating value for the organization and its customers </a:t>
            </a:r>
          </a:p>
          <a:p>
            <a:pPr lvl="1" algn="just">
              <a:lnSpc>
                <a:spcPct val="100000"/>
              </a:lnSpc>
              <a:buFont typeface="Times New Roman" pitchFamily="18" charset="0"/>
              <a:buChar char="⁃"/>
            </a:pPr>
            <a:r>
              <a:rPr lang="en-US" altLang="am-ET" dirty="0">
                <a:latin typeface="Times New Roman" panose="02020603050405020304" pitchFamily="18" charset="0"/>
                <a:cs typeface="Times New Roman" panose="02020603050405020304" pitchFamily="18" charset="0"/>
              </a:rPr>
              <a:t>Building partnerships</a:t>
            </a:r>
          </a:p>
          <a:p>
            <a:pPr marL="457200" lvl="1"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457200" lvl="1"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0" indent="0">
              <a:buNone/>
            </a:pPr>
            <a:endParaRPr lang="am-ET" sz="2400" dirty="0">
              <a:cs typeface="Times New Roman" panose="02020603050405020304" pitchFamily="18" charset="0"/>
            </a:endParaRPr>
          </a:p>
        </p:txBody>
      </p:sp>
      <p:sp>
        <p:nvSpPr>
          <p:cNvPr id="4" name="Footer Placeholder 3">
            <a:extLst>
              <a:ext uri="{FF2B5EF4-FFF2-40B4-BE49-F238E27FC236}">
                <a16:creationId xmlns:a16="http://schemas.microsoft.com/office/drawing/2014/main" xmlns="" id="{766CAAC2-B8B0-409C-95E5-8AB79575521F}"/>
              </a:ext>
            </a:extLst>
          </p:cNvPr>
          <p:cNvSpPr>
            <a:spLocks noGrp="1"/>
          </p:cNvSpPr>
          <p:nvPr>
            <p:ph type="ftr" sz="quarter" idx="11"/>
          </p:nvPr>
        </p:nvSpPr>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C1EB58A-3394-4FA6-8D3D-64DEA50C27E9}"/>
              </a:ext>
            </a:extLst>
          </p:cNvPr>
          <p:cNvSpPr>
            <a:spLocks noGrp="1"/>
          </p:cNvSpPr>
          <p:nvPr>
            <p:ph type="sldNum" sz="quarter" idx="12"/>
          </p:nvPr>
        </p:nvSpPr>
        <p:spPr/>
        <p:txBody>
          <a:bodyPr/>
          <a:lstStyle/>
          <a:p>
            <a:fld id="{ABC611C3-E89B-444E-8EB5-F2EDF1A2592D}" type="slidenum">
              <a:rPr lang="am-ET" smtClean="0"/>
              <a:t>26</a:t>
            </a:fld>
            <a:endParaRPr lang="am-ET" dirty="0"/>
          </a:p>
        </p:txBody>
      </p:sp>
      <p:sp>
        <p:nvSpPr>
          <p:cNvPr id="7" name="Rectangle 6">
            <a:extLst>
              <a:ext uri="{FF2B5EF4-FFF2-40B4-BE49-F238E27FC236}">
                <a16:creationId xmlns:a16="http://schemas.microsoft.com/office/drawing/2014/main" xmlns="" id="{687B5141-8709-4B4C-97F9-4E239A3DDC76}"/>
              </a:ext>
            </a:extLst>
          </p:cNvPr>
          <p:cNvSpPr/>
          <p:nvPr/>
        </p:nvSpPr>
        <p:spPr>
          <a:xfrm>
            <a:off x="905256" y="79513"/>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algn="ctr">
              <a:lnSpc>
                <a:spcPct val="150000"/>
              </a:lnSpc>
            </a:pP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Outsourcing IT Maintenance </a:t>
            </a:r>
            <a:endParaRPr lang="am-ET"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endParaRPr>
          </a:p>
        </p:txBody>
      </p:sp>
    </p:spTree>
    <p:extLst>
      <p:ext uri="{BB962C8B-B14F-4D97-AF65-F5344CB8AC3E}">
        <p14:creationId xmlns:p14="http://schemas.microsoft.com/office/powerpoint/2010/main" val="42466938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6249B4-CE96-47EB-A28E-F20BD9690957}"/>
              </a:ext>
            </a:extLst>
          </p:cNvPr>
          <p:cNvSpPr>
            <a:spLocks noGrp="1"/>
          </p:cNvSpPr>
          <p:nvPr>
            <p:ph idx="1"/>
          </p:nvPr>
        </p:nvSpPr>
        <p:spPr>
          <a:xfrm>
            <a:off x="155448" y="1033273"/>
            <a:ext cx="8988552" cy="5143691"/>
          </a:xfrm>
          <a:ln>
            <a:solidFill>
              <a:schemeClr val="accent1"/>
            </a:solidFill>
          </a:ln>
        </p:spPr>
        <p:txBody>
          <a:bodyPr/>
          <a:lstStyle/>
          <a:p>
            <a:pPr marL="0" indent="0" fontAlgn="base">
              <a:spcBef>
                <a:spcPct val="20000"/>
              </a:spcBef>
              <a:spcAft>
                <a:spcPct val="0"/>
              </a:spcAft>
              <a:buClr>
                <a:srgbClr val="003366"/>
              </a:buClr>
              <a:buSzPct val="75000"/>
              <a:buNone/>
            </a:pPr>
            <a:r>
              <a:rPr lang="en-US" sz="2000" dirty="0">
                <a:latin typeface="Times New Roman" panose="02020603050405020304" pitchFamily="18" charset="0"/>
                <a:cs typeface="Times New Roman" panose="02020603050405020304" pitchFamily="18" charset="0"/>
              </a:rPr>
              <a:t> </a:t>
            </a:r>
            <a:r>
              <a:rPr lang="en-US" altLang="am-ET" sz="2000" b="1" dirty="0">
                <a:latin typeface="Times New Roman" panose="02020603050405020304" pitchFamily="18" charset="0"/>
                <a:cs typeface="Times New Roman" panose="02020603050405020304" pitchFamily="18" charset="0"/>
              </a:rPr>
              <a:t>What Can be Outsourced?</a:t>
            </a:r>
            <a:endParaRPr lang="en-US" altLang="am-ET" sz="2000" dirty="0">
              <a:solidFill>
                <a:srgbClr val="003366"/>
              </a:solidFill>
              <a:latin typeface="Times New Roman" pitchFamily="18" charset="0"/>
              <a:cs typeface="Times New Roman" pitchFamily="18" charset="0"/>
            </a:endParaRPr>
          </a:p>
          <a:p>
            <a:pPr marL="0" indent="0">
              <a:buNone/>
            </a:pPr>
            <a:endParaRPr lang="am-ET" sz="2400" dirty="0">
              <a:cs typeface="Times New Roman" panose="02020603050405020304" pitchFamily="18" charset="0"/>
            </a:endParaRPr>
          </a:p>
        </p:txBody>
      </p:sp>
      <p:sp>
        <p:nvSpPr>
          <p:cNvPr id="4" name="Footer Placeholder 3">
            <a:extLst>
              <a:ext uri="{FF2B5EF4-FFF2-40B4-BE49-F238E27FC236}">
                <a16:creationId xmlns:a16="http://schemas.microsoft.com/office/drawing/2014/main" xmlns="" id="{766CAAC2-B8B0-409C-95E5-8AB79575521F}"/>
              </a:ext>
            </a:extLst>
          </p:cNvPr>
          <p:cNvSpPr>
            <a:spLocks noGrp="1"/>
          </p:cNvSpPr>
          <p:nvPr>
            <p:ph type="ftr" sz="quarter" idx="11"/>
          </p:nvPr>
        </p:nvSpPr>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C1EB58A-3394-4FA6-8D3D-64DEA50C27E9}"/>
              </a:ext>
            </a:extLst>
          </p:cNvPr>
          <p:cNvSpPr>
            <a:spLocks noGrp="1"/>
          </p:cNvSpPr>
          <p:nvPr>
            <p:ph type="sldNum" sz="quarter" idx="12"/>
          </p:nvPr>
        </p:nvSpPr>
        <p:spPr/>
        <p:txBody>
          <a:bodyPr/>
          <a:lstStyle/>
          <a:p>
            <a:fld id="{ABC611C3-E89B-444E-8EB5-F2EDF1A2592D}" type="slidenum">
              <a:rPr lang="am-ET" smtClean="0"/>
              <a:t>27</a:t>
            </a:fld>
            <a:endParaRPr lang="am-ET" dirty="0"/>
          </a:p>
        </p:txBody>
      </p:sp>
      <p:sp>
        <p:nvSpPr>
          <p:cNvPr id="6" name="Rectangle 5">
            <a:extLst>
              <a:ext uri="{FF2B5EF4-FFF2-40B4-BE49-F238E27FC236}">
                <a16:creationId xmlns:a16="http://schemas.microsoft.com/office/drawing/2014/main" xmlns="" id="{687B5141-8709-4B4C-97F9-4E239A3DDC76}"/>
              </a:ext>
            </a:extLst>
          </p:cNvPr>
          <p:cNvSpPr/>
          <p:nvPr/>
        </p:nvSpPr>
        <p:spPr>
          <a:xfrm>
            <a:off x="905256" y="0"/>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algn="ctr">
              <a:lnSpc>
                <a:spcPct val="150000"/>
              </a:lnSpc>
            </a:pP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Outsourcing IT Maintenance </a:t>
            </a:r>
            <a:endParaRPr lang="am-ET"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endParaRPr>
          </a:p>
        </p:txBody>
      </p:sp>
      <p:sp>
        <p:nvSpPr>
          <p:cNvPr id="2" name="Rectangle 1"/>
          <p:cNvSpPr/>
          <p:nvPr/>
        </p:nvSpPr>
        <p:spPr>
          <a:xfrm>
            <a:off x="3806687" y="1441174"/>
            <a:ext cx="3925956" cy="34488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lnSpc>
                <a:spcPct val="150000"/>
              </a:lnSpc>
              <a:spcBef>
                <a:spcPct val="20000"/>
              </a:spcBef>
              <a:spcAft>
                <a:spcPct val="0"/>
              </a:spcAft>
              <a:buClr>
                <a:srgbClr val="003366"/>
              </a:buClr>
              <a:buSzPct val="75000"/>
              <a:buFont typeface="Times New Roman" pitchFamily="18" charset="0"/>
              <a:buChar char="⁃"/>
            </a:pPr>
            <a:r>
              <a:rPr lang="en-US" altLang="am-ET" sz="2000" dirty="0">
                <a:solidFill>
                  <a:schemeClr val="tx1"/>
                </a:solidFill>
                <a:latin typeface="Times New Roman" panose="02020603050405020304" pitchFamily="18" charset="0"/>
                <a:cs typeface="Times New Roman" panose="02020603050405020304" pitchFamily="18" charset="0"/>
              </a:rPr>
              <a:t>Maintenance/repair </a:t>
            </a:r>
          </a:p>
          <a:p>
            <a:pPr lvl="0" fontAlgn="base">
              <a:lnSpc>
                <a:spcPct val="150000"/>
              </a:lnSpc>
              <a:spcBef>
                <a:spcPct val="20000"/>
              </a:spcBef>
              <a:spcAft>
                <a:spcPct val="0"/>
              </a:spcAft>
              <a:buClr>
                <a:srgbClr val="003366"/>
              </a:buClr>
              <a:buSzPct val="75000"/>
              <a:buFont typeface="Times New Roman" pitchFamily="18" charset="0"/>
              <a:buChar char="⁃"/>
            </a:pPr>
            <a:r>
              <a:rPr lang="en-US" altLang="am-ET" sz="2000" dirty="0">
                <a:solidFill>
                  <a:schemeClr val="tx1"/>
                </a:solidFill>
                <a:latin typeface="Times New Roman" panose="02020603050405020304" pitchFamily="18" charset="0"/>
                <a:cs typeface="Times New Roman" panose="02020603050405020304" pitchFamily="18" charset="0"/>
              </a:rPr>
              <a:t>Applications development </a:t>
            </a:r>
          </a:p>
          <a:p>
            <a:pPr lvl="0" fontAlgn="base">
              <a:lnSpc>
                <a:spcPct val="150000"/>
              </a:lnSpc>
              <a:spcBef>
                <a:spcPct val="20000"/>
              </a:spcBef>
              <a:spcAft>
                <a:spcPct val="0"/>
              </a:spcAft>
              <a:buClr>
                <a:srgbClr val="003366"/>
              </a:buClr>
              <a:buSzPct val="75000"/>
              <a:buFont typeface="Times New Roman" pitchFamily="18" charset="0"/>
              <a:buChar char="⁃"/>
            </a:pPr>
            <a:r>
              <a:rPr lang="en-US" altLang="am-ET" sz="2000" dirty="0">
                <a:solidFill>
                  <a:schemeClr val="tx1"/>
                </a:solidFill>
                <a:latin typeface="Times New Roman" panose="02020603050405020304" pitchFamily="18" charset="0"/>
                <a:cs typeface="Times New Roman" panose="02020603050405020304" pitchFamily="18" charset="0"/>
              </a:rPr>
              <a:t>E-commerce </a:t>
            </a:r>
          </a:p>
          <a:p>
            <a:pPr lvl="0" fontAlgn="base">
              <a:lnSpc>
                <a:spcPct val="150000"/>
              </a:lnSpc>
              <a:spcBef>
                <a:spcPct val="20000"/>
              </a:spcBef>
              <a:spcAft>
                <a:spcPct val="0"/>
              </a:spcAft>
              <a:buClr>
                <a:srgbClr val="003366"/>
              </a:buClr>
              <a:buSzPct val="75000"/>
              <a:buFont typeface="Times New Roman" pitchFamily="18" charset="0"/>
              <a:buChar char="⁃"/>
            </a:pPr>
            <a:r>
              <a:rPr lang="en-US" altLang="am-ET" sz="2000" dirty="0">
                <a:solidFill>
                  <a:schemeClr val="tx1"/>
                </a:solidFill>
                <a:latin typeface="Times New Roman" panose="02020603050405020304" pitchFamily="18" charset="0"/>
                <a:cs typeface="Times New Roman" panose="02020603050405020304" pitchFamily="18" charset="0"/>
              </a:rPr>
              <a:t>End-user support </a:t>
            </a:r>
            <a:r>
              <a:rPr lang="en-US" altLang="am-ET" sz="2000" dirty="0" smtClean="0">
                <a:solidFill>
                  <a:schemeClr val="tx1"/>
                </a:solidFill>
                <a:latin typeface="Times New Roman" panose="02020603050405020304" pitchFamily="18" charset="0"/>
                <a:cs typeface="Times New Roman" panose="02020603050405020304" pitchFamily="18" charset="0"/>
              </a:rPr>
              <a:t>system</a:t>
            </a:r>
          </a:p>
          <a:p>
            <a:pPr lvl="0" fontAlgn="base">
              <a:lnSpc>
                <a:spcPct val="100000"/>
              </a:lnSpc>
              <a:spcBef>
                <a:spcPct val="20000"/>
              </a:spcBef>
              <a:spcAft>
                <a:spcPct val="0"/>
              </a:spcAft>
              <a:buClr>
                <a:srgbClr val="003366"/>
              </a:buClr>
              <a:buSzPct val="75000"/>
              <a:buFont typeface="Times New Roman" pitchFamily="18" charset="0"/>
              <a:buChar char="⁃"/>
            </a:pPr>
            <a:endParaRPr lang="en-US" dirty="0">
              <a:solidFill>
                <a:schemeClr val="tx1"/>
              </a:solidFill>
              <a:latin typeface="Times New Roman" panose="02020603050405020304" pitchFamily="18" charset="0"/>
              <a:cs typeface="Times New Roman" panose="02020603050405020304" pitchFamily="18" charset="0"/>
            </a:endParaRPr>
          </a:p>
          <a:p>
            <a:pPr lvl="0" fontAlgn="base">
              <a:lnSpc>
                <a:spcPct val="100000"/>
              </a:lnSpc>
              <a:spcBef>
                <a:spcPct val="20000"/>
              </a:spcBef>
              <a:spcAft>
                <a:spcPct val="0"/>
              </a:spcAft>
              <a:buClr>
                <a:srgbClr val="003366"/>
              </a:buClr>
              <a:buSzPct val="75000"/>
            </a:pPr>
            <a:endParaRPr lang="en-US" dirty="0" smtClean="0">
              <a:solidFill>
                <a:schemeClr val="tx1"/>
              </a:solidFill>
              <a:latin typeface="Times New Roman" panose="02020603050405020304" pitchFamily="18" charset="0"/>
              <a:cs typeface="Times New Roman" panose="02020603050405020304" pitchFamily="18" charset="0"/>
            </a:endParaRPr>
          </a:p>
          <a:p>
            <a:pPr lvl="0" fontAlgn="base">
              <a:lnSpc>
                <a:spcPct val="100000"/>
              </a:lnSpc>
              <a:spcBef>
                <a:spcPct val="20000"/>
              </a:spcBef>
              <a:spcAft>
                <a:spcPct val="0"/>
              </a:spcAft>
              <a:buClr>
                <a:srgbClr val="003366"/>
              </a:buClr>
              <a:buSzPct val="75000"/>
            </a:pPr>
            <a:endParaRPr lang="en-US" dirty="0">
              <a:solidFill>
                <a:schemeClr val="tx1"/>
              </a:solidFill>
              <a:latin typeface="Times New Roman" panose="02020603050405020304" pitchFamily="18" charset="0"/>
              <a:cs typeface="Times New Roman" panose="02020603050405020304" pitchFamily="18" charset="0"/>
            </a:endParaRPr>
          </a:p>
          <a:p>
            <a:pPr algn="ctr"/>
            <a:endParaRPr lang="en-US" dirty="0"/>
          </a:p>
        </p:txBody>
      </p:sp>
      <p:sp>
        <p:nvSpPr>
          <p:cNvPr id="7" name="Rectangle 6"/>
          <p:cNvSpPr/>
          <p:nvPr/>
        </p:nvSpPr>
        <p:spPr>
          <a:xfrm>
            <a:off x="258417" y="1441172"/>
            <a:ext cx="3429000" cy="3448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lnSpc>
                <a:spcPct val="150000"/>
              </a:lnSpc>
              <a:spcBef>
                <a:spcPct val="20000"/>
              </a:spcBef>
              <a:spcAft>
                <a:spcPct val="0"/>
              </a:spcAft>
              <a:buClr>
                <a:srgbClr val="003366"/>
              </a:buClr>
              <a:buSzPct val="75000"/>
              <a:buFont typeface="Times New Roman" pitchFamily="18" charset="0"/>
              <a:buChar char="⁃"/>
            </a:pPr>
            <a:r>
              <a:rPr lang="en-US" altLang="am-ET" sz="2000" dirty="0">
                <a:solidFill>
                  <a:schemeClr val="tx1"/>
                </a:solidFill>
                <a:latin typeface="Times New Roman" panose="02020603050405020304" pitchFamily="18" charset="0"/>
                <a:cs typeface="Times New Roman" panose="02020603050405020304" pitchFamily="18" charset="0"/>
              </a:rPr>
              <a:t>System integration </a:t>
            </a:r>
          </a:p>
          <a:p>
            <a:pPr lvl="0" fontAlgn="base">
              <a:lnSpc>
                <a:spcPct val="150000"/>
              </a:lnSpc>
              <a:spcBef>
                <a:spcPct val="20000"/>
              </a:spcBef>
              <a:spcAft>
                <a:spcPct val="0"/>
              </a:spcAft>
              <a:buClr>
                <a:srgbClr val="003366"/>
              </a:buClr>
              <a:buSzPct val="75000"/>
              <a:buFont typeface="Times New Roman" pitchFamily="18" charset="0"/>
              <a:buChar char="⁃"/>
            </a:pPr>
            <a:r>
              <a:rPr lang="en-US" altLang="am-ET" sz="2000" dirty="0">
                <a:solidFill>
                  <a:schemeClr val="tx1"/>
                </a:solidFill>
                <a:latin typeface="Times New Roman" panose="02020603050405020304" pitchFamily="18" charset="0"/>
                <a:cs typeface="Times New Roman" panose="02020603050405020304" pitchFamily="18" charset="0"/>
              </a:rPr>
              <a:t>Data network </a:t>
            </a:r>
          </a:p>
          <a:p>
            <a:pPr lvl="0" fontAlgn="base">
              <a:lnSpc>
                <a:spcPct val="150000"/>
              </a:lnSpc>
              <a:spcBef>
                <a:spcPct val="20000"/>
              </a:spcBef>
              <a:spcAft>
                <a:spcPct val="0"/>
              </a:spcAft>
              <a:buClr>
                <a:srgbClr val="003366"/>
              </a:buClr>
              <a:buSzPct val="75000"/>
              <a:buFont typeface="Times New Roman" pitchFamily="18" charset="0"/>
              <a:buChar char="⁃"/>
            </a:pPr>
            <a:r>
              <a:rPr lang="en-US" altLang="am-ET" sz="2000" dirty="0">
                <a:solidFill>
                  <a:schemeClr val="tx1"/>
                </a:solidFill>
                <a:latin typeface="Times New Roman" panose="02020603050405020304" pitchFamily="18" charset="0"/>
                <a:cs typeface="Times New Roman" panose="02020603050405020304" pitchFamily="18" charset="0"/>
              </a:rPr>
              <a:t>Mainframe data center </a:t>
            </a:r>
          </a:p>
          <a:p>
            <a:pPr lvl="0" fontAlgn="base">
              <a:lnSpc>
                <a:spcPct val="150000"/>
              </a:lnSpc>
              <a:spcBef>
                <a:spcPct val="20000"/>
              </a:spcBef>
              <a:spcAft>
                <a:spcPct val="0"/>
              </a:spcAft>
              <a:buClr>
                <a:srgbClr val="003366"/>
              </a:buClr>
              <a:buSzPct val="75000"/>
              <a:buFont typeface="Times New Roman" pitchFamily="18" charset="0"/>
              <a:buChar char="⁃"/>
            </a:pPr>
            <a:r>
              <a:rPr lang="en-US" altLang="am-ET" sz="2000" dirty="0">
                <a:solidFill>
                  <a:schemeClr val="tx1"/>
                </a:solidFill>
                <a:latin typeface="Times New Roman" panose="02020603050405020304" pitchFamily="18" charset="0"/>
                <a:cs typeface="Times New Roman" panose="02020603050405020304" pitchFamily="18" charset="0"/>
              </a:rPr>
              <a:t>Voice </a:t>
            </a:r>
            <a:r>
              <a:rPr lang="en-US" altLang="am-ET" sz="2000" dirty="0" smtClean="0">
                <a:solidFill>
                  <a:schemeClr val="tx1"/>
                </a:solidFill>
                <a:latin typeface="Times New Roman" panose="02020603050405020304" pitchFamily="18" charset="0"/>
                <a:cs typeface="Times New Roman" panose="02020603050405020304" pitchFamily="18" charset="0"/>
              </a:rPr>
              <a:t>network,</a:t>
            </a:r>
          </a:p>
          <a:p>
            <a:pPr lvl="0" fontAlgn="base">
              <a:lnSpc>
                <a:spcPct val="150000"/>
              </a:lnSpc>
              <a:spcBef>
                <a:spcPct val="20000"/>
              </a:spcBef>
              <a:spcAft>
                <a:spcPct val="0"/>
              </a:spcAft>
              <a:buClr>
                <a:srgbClr val="003366"/>
              </a:buClr>
              <a:buSzPct val="75000"/>
              <a:buFont typeface="Times New Roman" pitchFamily="18" charset="0"/>
              <a:buChar char="⁃"/>
            </a:pPr>
            <a:r>
              <a:rPr lang="en-US" altLang="am-ET" sz="2000" dirty="0" smtClean="0">
                <a:solidFill>
                  <a:schemeClr val="tx1"/>
                </a:solidFill>
                <a:latin typeface="Times New Roman" panose="02020603050405020304" pitchFamily="18" charset="0"/>
                <a:cs typeface="Times New Roman" panose="02020603050405020304" pitchFamily="18" charset="0"/>
              </a:rPr>
              <a:t>internet/intranet </a:t>
            </a:r>
          </a:p>
          <a:p>
            <a:pPr lvl="0" fontAlgn="base">
              <a:lnSpc>
                <a:spcPct val="100000"/>
              </a:lnSpc>
              <a:spcBef>
                <a:spcPct val="20000"/>
              </a:spcBef>
              <a:spcAft>
                <a:spcPct val="0"/>
              </a:spcAft>
              <a:buClr>
                <a:srgbClr val="003366"/>
              </a:buClr>
              <a:buSzPct val="75000"/>
              <a:buFont typeface="Times New Roman" pitchFamily="18" charset="0"/>
              <a:buChar char="⁃"/>
            </a:pPr>
            <a:endParaRPr lang="en-US" altLang="am-ET" dirty="0">
              <a:solidFill>
                <a:schemeClr val="tx1"/>
              </a:solidFill>
              <a:latin typeface="Times New Roman" panose="02020603050405020304" pitchFamily="18" charset="0"/>
              <a:cs typeface="Times New Roman" panose="02020603050405020304" pitchFamily="18" charset="0"/>
            </a:endParaRPr>
          </a:p>
          <a:p>
            <a:pPr lvl="0" fontAlgn="base">
              <a:lnSpc>
                <a:spcPct val="100000"/>
              </a:lnSpc>
              <a:spcBef>
                <a:spcPct val="20000"/>
              </a:spcBef>
              <a:spcAft>
                <a:spcPct val="0"/>
              </a:spcAft>
              <a:buClr>
                <a:srgbClr val="003366"/>
              </a:buClr>
              <a:buSzPct val="75000"/>
              <a:buFont typeface="Times New Roman" pitchFamily="18" charset="0"/>
              <a:buChar char="⁃"/>
            </a:pPr>
            <a:endParaRPr lang="en-US" altLang="am-ET" dirty="0" smtClean="0">
              <a:solidFill>
                <a:schemeClr val="tx1"/>
              </a:solidFill>
              <a:latin typeface="Times New Roman" panose="02020603050405020304" pitchFamily="18" charset="0"/>
              <a:cs typeface="Times New Roman" panose="02020603050405020304" pitchFamily="18" charset="0"/>
            </a:endParaRPr>
          </a:p>
          <a:p>
            <a:pPr lvl="0" fontAlgn="base">
              <a:lnSpc>
                <a:spcPct val="100000"/>
              </a:lnSpc>
              <a:spcBef>
                <a:spcPct val="20000"/>
              </a:spcBef>
              <a:spcAft>
                <a:spcPct val="0"/>
              </a:spcAft>
              <a:buClr>
                <a:srgbClr val="003366"/>
              </a:buClr>
              <a:buSzPct val="75000"/>
            </a:pPr>
            <a:endParaRPr lang="en-US" altLang="am-ET" dirty="0">
              <a:solidFill>
                <a:schemeClr val="tx1"/>
              </a:solidFill>
              <a:latin typeface="Times New Roman" panose="02020603050405020304" pitchFamily="18" charset="0"/>
              <a:cs typeface="Times New Roman" panose="02020603050405020304" pitchFamily="18" charset="0"/>
            </a:endParaRPr>
          </a:p>
          <a:p>
            <a:pPr algn="ctr"/>
            <a:endParaRPr lang="en-US" dirty="0"/>
          </a:p>
        </p:txBody>
      </p:sp>
    </p:spTree>
    <p:extLst>
      <p:ext uri="{BB962C8B-B14F-4D97-AF65-F5344CB8AC3E}">
        <p14:creationId xmlns:p14="http://schemas.microsoft.com/office/powerpoint/2010/main" val="11832123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6249B4-CE96-47EB-A28E-F20BD9690957}"/>
              </a:ext>
            </a:extLst>
          </p:cNvPr>
          <p:cNvSpPr>
            <a:spLocks noGrp="1"/>
          </p:cNvSpPr>
          <p:nvPr>
            <p:ph idx="1"/>
          </p:nvPr>
        </p:nvSpPr>
        <p:spPr>
          <a:xfrm>
            <a:off x="155448" y="1033273"/>
            <a:ext cx="8988552" cy="5143691"/>
          </a:xfrm>
          <a:ln>
            <a:solidFill>
              <a:schemeClr val="accent1"/>
            </a:solidFill>
          </a:ln>
        </p:spPr>
        <p:txBody>
          <a:bodyPr/>
          <a:lstStyle/>
          <a:p>
            <a:pPr marL="0" indent="0" algn="just">
              <a:buNone/>
            </a:pPr>
            <a:r>
              <a:rPr lang="en-US" sz="2400" dirty="0" smtClean="0">
                <a:latin typeface="Times New Roman" panose="02020603050405020304" pitchFamily="18" charset="0"/>
                <a:cs typeface="Times New Roman" panose="02020603050405020304" pitchFamily="18" charset="0"/>
              </a:rPr>
              <a:t>b</a:t>
            </a: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766CAAC2-B8B0-409C-95E5-8AB79575521F}"/>
              </a:ext>
            </a:extLst>
          </p:cNvPr>
          <p:cNvSpPr>
            <a:spLocks noGrp="1"/>
          </p:cNvSpPr>
          <p:nvPr>
            <p:ph type="ftr" sz="quarter" idx="11"/>
          </p:nvPr>
        </p:nvSpPr>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C1EB58A-3394-4FA6-8D3D-64DEA50C27E9}"/>
              </a:ext>
            </a:extLst>
          </p:cNvPr>
          <p:cNvSpPr>
            <a:spLocks noGrp="1"/>
          </p:cNvSpPr>
          <p:nvPr>
            <p:ph type="sldNum" sz="quarter" idx="12"/>
          </p:nvPr>
        </p:nvSpPr>
        <p:spPr/>
        <p:txBody>
          <a:bodyPr/>
          <a:lstStyle/>
          <a:p>
            <a:fld id="{ABC611C3-E89B-444E-8EB5-F2EDF1A2592D}" type="slidenum">
              <a:rPr lang="am-ET" smtClean="0"/>
              <a:t>28</a:t>
            </a:fld>
            <a:endParaRPr lang="am-ET" dirty="0"/>
          </a:p>
        </p:txBody>
      </p:sp>
      <p:sp>
        <p:nvSpPr>
          <p:cNvPr id="6" name="Rectangle 5">
            <a:extLst>
              <a:ext uri="{FF2B5EF4-FFF2-40B4-BE49-F238E27FC236}">
                <a16:creationId xmlns:a16="http://schemas.microsoft.com/office/drawing/2014/main" xmlns="" id="{687B5141-8709-4B4C-97F9-4E239A3DDC76}"/>
              </a:ext>
            </a:extLst>
          </p:cNvPr>
          <p:cNvSpPr/>
          <p:nvPr/>
        </p:nvSpPr>
        <p:spPr>
          <a:xfrm>
            <a:off x="905256" y="0"/>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algn="ctr">
              <a:lnSpc>
                <a:spcPct val="150000"/>
              </a:lnSpc>
            </a:pPr>
            <a:r>
              <a:rPr lang="en-US" altLang="am-ET"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Problems With Outsourcing</a:t>
            </a:r>
            <a:endParaRPr lang="am-ET"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endParaRPr>
          </a:p>
        </p:txBody>
      </p:sp>
      <p:sp>
        <p:nvSpPr>
          <p:cNvPr id="7" name="Rectangle 6"/>
          <p:cNvSpPr/>
          <p:nvPr/>
        </p:nvSpPr>
        <p:spPr>
          <a:xfrm>
            <a:off x="5883965" y="1232453"/>
            <a:ext cx="3180520" cy="34488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buFont typeface="Times New Roman" pitchFamily="18" charset="0"/>
              <a:buChar char="⁃"/>
            </a:pPr>
            <a:r>
              <a:rPr lang="en-US" altLang="am-ET" sz="2000" dirty="0">
                <a:solidFill>
                  <a:schemeClr val="tx1"/>
                </a:solidFill>
                <a:latin typeface="Times New Roman" panose="02020603050405020304" pitchFamily="18" charset="0"/>
                <a:cs typeface="Times New Roman" panose="02020603050405020304" pitchFamily="18" charset="0"/>
              </a:rPr>
              <a:t>Loss of Control</a:t>
            </a:r>
          </a:p>
          <a:p>
            <a:pPr>
              <a:lnSpc>
                <a:spcPct val="150000"/>
              </a:lnSpc>
              <a:buFont typeface="Times New Roman" pitchFamily="18" charset="0"/>
              <a:buChar char="⁃"/>
            </a:pPr>
            <a:r>
              <a:rPr lang="en-US" altLang="am-ET" sz="2000" dirty="0">
                <a:solidFill>
                  <a:schemeClr val="tx1"/>
                </a:solidFill>
                <a:latin typeface="Times New Roman" panose="02020603050405020304" pitchFamily="18" charset="0"/>
                <a:cs typeface="Times New Roman" panose="02020603050405020304" pitchFamily="18" charset="0"/>
              </a:rPr>
              <a:t>Increased cash outflow</a:t>
            </a:r>
          </a:p>
          <a:p>
            <a:pPr>
              <a:lnSpc>
                <a:spcPct val="150000"/>
              </a:lnSpc>
              <a:buFont typeface="Times New Roman" pitchFamily="18" charset="0"/>
              <a:buChar char="⁃"/>
            </a:pPr>
            <a:r>
              <a:rPr lang="en-US" altLang="am-ET" sz="2000" dirty="0">
                <a:solidFill>
                  <a:schemeClr val="tx1"/>
                </a:solidFill>
                <a:latin typeface="Times New Roman" panose="02020603050405020304" pitchFamily="18" charset="0"/>
                <a:cs typeface="Times New Roman" panose="02020603050405020304" pitchFamily="18" charset="0"/>
              </a:rPr>
              <a:t>Confidentiality and security </a:t>
            </a:r>
          </a:p>
          <a:p>
            <a:pPr>
              <a:lnSpc>
                <a:spcPct val="150000"/>
              </a:lnSpc>
              <a:buFont typeface="Times New Roman" pitchFamily="18" charset="0"/>
              <a:buChar char="⁃"/>
            </a:pPr>
            <a:r>
              <a:rPr lang="en-US" altLang="am-ET" sz="2000" dirty="0">
                <a:solidFill>
                  <a:schemeClr val="tx1"/>
                </a:solidFill>
                <a:latin typeface="Times New Roman" panose="02020603050405020304" pitchFamily="18" charset="0"/>
                <a:cs typeface="Times New Roman" panose="02020603050405020304" pitchFamily="18" charset="0"/>
              </a:rPr>
              <a:t>Selection of supplier </a:t>
            </a:r>
          </a:p>
          <a:p>
            <a:pPr lvl="0" fontAlgn="base">
              <a:lnSpc>
                <a:spcPct val="100000"/>
              </a:lnSpc>
              <a:spcBef>
                <a:spcPct val="20000"/>
              </a:spcBef>
              <a:spcAft>
                <a:spcPct val="0"/>
              </a:spcAft>
              <a:buClr>
                <a:srgbClr val="003366"/>
              </a:buClr>
              <a:buSzPct val="75000"/>
            </a:pPr>
            <a:endParaRPr lang="en-US" dirty="0" smtClean="0">
              <a:solidFill>
                <a:schemeClr val="tx1"/>
              </a:solidFill>
              <a:latin typeface="Times New Roman" panose="02020603050405020304" pitchFamily="18" charset="0"/>
              <a:cs typeface="Times New Roman" panose="02020603050405020304" pitchFamily="18" charset="0"/>
            </a:endParaRPr>
          </a:p>
          <a:p>
            <a:pPr lvl="0" fontAlgn="base">
              <a:lnSpc>
                <a:spcPct val="100000"/>
              </a:lnSpc>
              <a:spcBef>
                <a:spcPct val="20000"/>
              </a:spcBef>
              <a:spcAft>
                <a:spcPct val="0"/>
              </a:spcAft>
              <a:buClr>
                <a:srgbClr val="003366"/>
              </a:buClr>
              <a:buSzPct val="75000"/>
            </a:pPr>
            <a:endParaRPr lang="en-US" dirty="0">
              <a:solidFill>
                <a:schemeClr val="tx1"/>
              </a:solidFill>
              <a:latin typeface="Times New Roman" panose="02020603050405020304" pitchFamily="18" charset="0"/>
              <a:cs typeface="Times New Roman" panose="02020603050405020304" pitchFamily="18" charset="0"/>
            </a:endParaRPr>
          </a:p>
          <a:p>
            <a:pPr lvl="0" fontAlgn="base">
              <a:lnSpc>
                <a:spcPct val="100000"/>
              </a:lnSpc>
              <a:spcBef>
                <a:spcPct val="20000"/>
              </a:spcBef>
              <a:spcAft>
                <a:spcPct val="0"/>
              </a:spcAft>
              <a:buClr>
                <a:srgbClr val="003366"/>
              </a:buClr>
              <a:buSzPct val="75000"/>
            </a:pPr>
            <a:endParaRPr lang="en-US" dirty="0" smtClean="0">
              <a:solidFill>
                <a:schemeClr val="tx1"/>
              </a:solidFill>
              <a:latin typeface="Times New Roman" panose="02020603050405020304" pitchFamily="18" charset="0"/>
              <a:cs typeface="Times New Roman" panose="02020603050405020304" pitchFamily="18" charset="0"/>
            </a:endParaRPr>
          </a:p>
          <a:p>
            <a:pPr lvl="0" fontAlgn="base">
              <a:lnSpc>
                <a:spcPct val="100000"/>
              </a:lnSpc>
              <a:spcBef>
                <a:spcPct val="20000"/>
              </a:spcBef>
              <a:spcAft>
                <a:spcPct val="0"/>
              </a:spcAft>
              <a:buClr>
                <a:srgbClr val="003366"/>
              </a:buClr>
              <a:buSzPct val="75000"/>
            </a:pPr>
            <a:endParaRPr lang="en-US" dirty="0">
              <a:solidFill>
                <a:schemeClr val="tx1"/>
              </a:solidFill>
              <a:latin typeface="Times New Roman" panose="02020603050405020304" pitchFamily="18" charset="0"/>
              <a:cs typeface="Times New Roman" panose="02020603050405020304" pitchFamily="18" charset="0"/>
            </a:endParaRPr>
          </a:p>
          <a:p>
            <a:pPr algn="ctr"/>
            <a:endParaRPr lang="en-US" dirty="0"/>
          </a:p>
        </p:txBody>
      </p:sp>
      <p:sp>
        <p:nvSpPr>
          <p:cNvPr id="8" name="Rectangle 7"/>
          <p:cNvSpPr/>
          <p:nvPr/>
        </p:nvSpPr>
        <p:spPr>
          <a:xfrm>
            <a:off x="231380" y="1058517"/>
            <a:ext cx="5652585" cy="3448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buFont typeface="Times New Roman" pitchFamily="18" charset="0"/>
              <a:buChar char="⁃"/>
            </a:pPr>
            <a:r>
              <a:rPr lang="en-US" altLang="am-ET" sz="2000" dirty="0">
                <a:solidFill>
                  <a:schemeClr val="tx1"/>
                </a:solidFill>
                <a:latin typeface="Times New Roman" panose="02020603050405020304" pitchFamily="18" charset="0"/>
                <a:cs typeface="Times New Roman" panose="02020603050405020304" pitchFamily="18" charset="0"/>
              </a:rPr>
              <a:t>Loss of staff or moral problems</a:t>
            </a:r>
          </a:p>
          <a:p>
            <a:pPr>
              <a:lnSpc>
                <a:spcPct val="150000"/>
              </a:lnSpc>
              <a:buFont typeface="Times New Roman" pitchFamily="18" charset="0"/>
              <a:buChar char="⁃"/>
            </a:pPr>
            <a:r>
              <a:rPr lang="en-US" altLang="am-ET" sz="2000" dirty="0">
                <a:solidFill>
                  <a:schemeClr val="tx1"/>
                </a:solidFill>
                <a:latin typeface="Times New Roman" panose="02020603050405020304" pitchFamily="18" charset="0"/>
                <a:cs typeface="Times New Roman" panose="02020603050405020304" pitchFamily="18" charset="0"/>
              </a:rPr>
              <a:t>Time consuming </a:t>
            </a:r>
          </a:p>
          <a:p>
            <a:pPr>
              <a:lnSpc>
                <a:spcPct val="150000"/>
              </a:lnSpc>
              <a:buFont typeface="Times New Roman" pitchFamily="18" charset="0"/>
              <a:buChar char="⁃"/>
            </a:pPr>
            <a:r>
              <a:rPr lang="en-US" altLang="am-ET" sz="2000" dirty="0">
                <a:solidFill>
                  <a:schemeClr val="tx1"/>
                </a:solidFill>
                <a:latin typeface="Times New Roman" panose="02020603050405020304" pitchFamily="18" charset="0"/>
                <a:cs typeface="Times New Roman" panose="02020603050405020304" pitchFamily="18" charset="0"/>
              </a:rPr>
              <a:t>Provider may not understand business environment</a:t>
            </a:r>
          </a:p>
          <a:p>
            <a:pPr>
              <a:lnSpc>
                <a:spcPct val="150000"/>
              </a:lnSpc>
              <a:buFont typeface="Times New Roman" pitchFamily="18" charset="0"/>
              <a:buChar char="⁃"/>
            </a:pPr>
            <a:r>
              <a:rPr lang="en-US" altLang="am-ET" sz="2000" dirty="0">
                <a:solidFill>
                  <a:schemeClr val="tx1"/>
                </a:solidFill>
                <a:latin typeface="Times New Roman" panose="02020603050405020304" pitchFamily="18" charset="0"/>
                <a:cs typeface="Times New Roman" panose="02020603050405020304" pitchFamily="18" charset="0"/>
              </a:rPr>
              <a:t>Provider slow to react to changes in </a:t>
            </a:r>
            <a:r>
              <a:rPr lang="en-US" altLang="am-ET" sz="2000" dirty="0" smtClean="0">
                <a:solidFill>
                  <a:schemeClr val="tx1"/>
                </a:solidFill>
                <a:latin typeface="Times New Roman" panose="02020603050405020304" pitchFamily="18" charset="0"/>
                <a:cs typeface="Times New Roman" panose="02020603050405020304" pitchFamily="18" charset="0"/>
              </a:rPr>
              <a:t>strategy</a:t>
            </a:r>
          </a:p>
          <a:p>
            <a:pPr>
              <a:lnSpc>
                <a:spcPct val="150000"/>
              </a:lnSpc>
              <a:buFont typeface="Times New Roman" pitchFamily="18" charset="0"/>
              <a:buChar char="⁃"/>
            </a:pPr>
            <a:r>
              <a:rPr lang="en-US" altLang="am-ET" sz="2000" dirty="0">
                <a:solidFill>
                  <a:schemeClr val="tx1"/>
                </a:solidFill>
                <a:latin typeface="Times New Roman" panose="02020603050405020304" pitchFamily="18" charset="0"/>
                <a:cs typeface="Times New Roman" panose="02020603050405020304" pitchFamily="18" charset="0"/>
              </a:rPr>
              <a:t>Too dependent on service provider </a:t>
            </a:r>
          </a:p>
          <a:p>
            <a:pPr>
              <a:lnSpc>
                <a:spcPct val="100000"/>
              </a:lnSpc>
            </a:pPr>
            <a:endParaRPr lang="en-US" altLang="am-ET" sz="2000" dirty="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a:p>
            <a:pPr lvl="0" fontAlgn="base">
              <a:lnSpc>
                <a:spcPct val="100000"/>
              </a:lnSpc>
              <a:spcBef>
                <a:spcPct val="20000"/>
              </a:spcBef>
              <a:spcAft>
                <a:spcPct val="0"/>
              </a:spcAft>
              <a:buClr>
                <a:srgbClr val="003366"/>
              </a:buClr>
              <a:buSzPct val="75000"/>
            </a:pPr>
            <a:endParaRPr lang="en-US" altLang="am-ET" dirty="0">
              <a:solidFill>
                <a:schemeClr val="tx1"/>
              </a:solidFill>
              <a:latin typeface="Times New Roman" panose="02020603050405020304" pitchFamily="18" charset="0"/>
              <a:cs typeface="Times New Roman" panose="02020603050405020304" pitchFamily="18" charset="0"/>
            </a:endParaRPr>
          </a:p>
          <a:p>
            <a:pPr algn="ctr"/>
            <a:endParaRPr lang="en-US" dirty="0">
              <a:solidFill>
                <a:schemeClr val="tx1"/>
              </a:solidFill>
            </a:endParaRPr>
          </a:p>
        </p:txBody>
      </p:sp>
    </p:spTree>
    <p:extLst>
      <p:ext uri="{BB962C8B-B14F-4D97-AF65-F5344CB8AC3E}">
        <p14:creationId xmlns:p14="http://schemas.microsoft.com/office/powerpoint/2010/main" val="29771662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82567"/>
            <a:ext cx="9144000" cy="5094397"/>
          </a:xfrm>
        </p:spPr>
        <p:txBody>
          <a:bodyPr>
            <a:normAutofit/>
          </a:bodyPr>
          <a:lstStyle/>
          <a:p>
            <a:pPr lvl="1" algn="just">
              <a:buFont typeface="Wingdings" panose="05000000000000000000" pitchFamily="2" charset="2"/>
              <a:buChar char="Ø"/>
            </a:pPr>
            <a:r>
              <a:rPr lang="en-US" b="1" i="1" dirty="0">
                <a:solidFill>
                  <a:srgbClr val="FF0000"/>
                </a:solidFill>
                <a:latin typeface="Times New Roman" panose="02020603050405020304" pitchFamily="18" charset="0"/>
                <a:cs typeface="Times New Roman" panose="02020603050405020304" pitchFamily="18" charset="0"/>
              </a:rPr>
              <a:t>Maintenance management</a:t>
            </a:r>
            <a:r>
              <a:rPr lang="en-US" dirty="0">
                <a:latin typeface="Times New Roman" panose="02020603050405020304" pitchFamily="18" charset="0"/>
                <a:cs typeface="Times New Roman" panose="02020603050405020304" pitchFamily="18" charset="0"/>
              </a:rPr>
              <a:t>. This process is used to manage the maintenance service, which is not the same as managing individual CRs. </a:t>
            </a:r>
            <a:endParaRPr lang="en-US"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organization process is set up and run by the senior management. </a:t>
            </a:r>
            <a:endParaRPr lang="en-US"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create a structure of the maintenance team so that service-level agreement can be executed. </a:t>
            </a:r>
          </a:p>
          <a:p>
            <a:pPr lvl="2" algn="just">
              <a:buFont typeface="Wingdings" pitchFamily="2" charset="2"/>
              <a:buChar char="§"/>
            </a:pPr>
            <a:r>
              <a:rPr lang="en-US" dirty="0">
                <a:latin typeface="Times New Roman" panose="02020603050405020304" pitchFamily="18" charset="0"/>
                <a:cs typeface="Times New Roman" panose="02020603050405020304" pitchFamily="18" charset="0"/>
              </a:rPr>
              <a:t>In addition to fulfilling the roles of regular processes, such as project management and quality </a:t>
            </a:r>
            <a:r>
              <a:rPr lang="en-US" dirty="0" smtClean="0">
                <a:latin typeface="Times New Roman" panose="02020603050405020304" pitchFamily="18" charset="0"/>
                <a:cs typeface="Times New Roman" panose="02020603050405020304" pitchFamily="18" charset="0"/>
              </a:rPr>
              <a:t>assurance </a:t>
            </a:r>
          </a:p>
          <a:p>
            <a:pPr lvl="2" algn="just">
              <a:buFont typeface="Wingdings" pitchFamily="2" charset="2"/>
              <a:buChar char="§"/>
            </a:pPr>
            <a:r>
              <a:rPr lang="en-US" dirty="0" smtClean="0">
                <a:latin typeface="Times New Roman" panose="02020603050405020304" pitchFamily="18" charset="0"/>
                <a:cs typeface="Times New Roman" panose="02020603050405020304" pitchFamily="18" charset="0"/>
              </a:rPr>
              <a:t>maintenance </a:t>
            </a:r>
            <a:r>
              <a:rPr lang="en-US" dirty="0">
                <a:latin typeface="Times New Roman" panose="02020603050405020304" pitchFamily="18" charset="0"/>
                <a:cs typeface="Times New Roman" panose="02020603050405020304" pitchFamily="18" charset="0"/>
              </a:rPr>
              <a:t>management handles events, change control, and configuration control</a:t>
            </a:r>
            <a:r>
              <a:rPr lang="en-US" dirty="0" smtClean="0">
                <a:latin typeface="Times New Roman" panose="02020603050405020304" pitchFamily="18" charset="0"/>
                <a:cs typeface="Times New Roman" panose="02020603050405020304" pitchFamily="18" charset="0"/>
              </a:rPr>
              <a:t>.</a:t>
            </a:r>
          </a:p>
          <a:p>
            <a:pPr marL="457200" lvl="1" indent="0" algn="just">
              <a:buNone/>
            </a:pPr>
            <a:r>
              <a:rPr lang="en-US" sz="2000"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am-ET" b="1" dirty="0">
              <a:cs typeface="Times New Roman" panose="02020603050405020304" pitchFamily="18" charset="0"/>
            </a:endParaRPr>
          </a:p>
        </p:txBody>
      </p:sp>
      <p:sp>
        <p:nvSpPr>
          <p:cNvPr id="4" name="Rectangle 3">
            <a:extLst>
              <a:ext uri="{FF2B5EF4-FFF2-40B4-BE49-F238E27FC236}">
                <a16:creationId xmlns:a16="http://schemas.microsoft.com/office/drawing/2014/main" xmlns="" id="{BF85E49D-A759-4D7E-82EA-72DA2B559CD2}"/>
              </a:ext>
            </a:extLst>
          </p:cNvPr>
          <p:cNvSpPr/>
          <p:nvPr/>
        </p:nvSpPr>
        <p:spPr>
          <a:xfrm>
            <a:off x="926277" y="115614"/>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en-US" sz="2400" b="1" dirty="0">
                <a:solidFill>
                  <a:schemeClr val="tx1"/>
                </a:solidFill>
                <a:latin typeface="Times New Roman" panose="02020603050405020304" pitchFamily="18" charset="0"/>
              </a:rPr>
              <a:t>Managing the Maintenance</a:t>
            </a:r>
            <a:endParaRPr lang="am-ET" sz="2400" b="1" dirty="0">
              <a:solidFill>
                <a:schemeClr val="tx1"/>
              </a:solidFill>
              <a:cs typeface="Times New Roman" panose="02020603050405020304" pitchFamily="18" charset="0"/>
            </a:endParaRPr>
          </a:p>
        </p:txBody>
      </p:sp>
      <p:sp>
        <p:nvSpPr>
          <p:cNvPr id="5" name="Footer Placeholder 3">
            <a:extLst>
              <a:ext uri="{FF2B5EF4-FFF2-40B4-BE49-F238E27FC236}">
                <a16:creationId xmlns:a16="http://schemas.microsoft.com/office/drawing/2014/main" xmlns="" id="{6118108E-A3F6-40AA-9CB6-E84BE12E1FF2}"/>
              </a:ext>
            </a:extLst>
          </p:cNvPr>
          <p:cNvSpPr>
            <a:spLocks noGrp="1"/>
          </p:cNvSpPr>
          <p:nvPr>
            <p:ph type="ftr" sz="quarter" idx="11"/>
          </p:nvPr>
        </p:nvSpPr>
        <p:spPr>
          <a:xfrm>
            <a:off x="3028951" y="6356352"/>
            <a:ext cx="3086100" cy="365125"/>
          </a:xfrm>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29</a:t>
            </a:fld>
            <a:endParaRPr lang="am-ET"/>
          </a:p>
        </p:txBody>
      </p:sp>
    </p:spTree>
    <p:extLst>
      <p:ext uri="{BB962C8B-B14F-4D97-AF65-F5344CB8AC3E}">
        <p14:creationId xmlns:p14="http://schemas.microsoft.com/office/powerpoint/2010/main" val="26711402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6249B4-CE96-47EB-A28E-F20BD9690957}"/>
              </a:ext>
            </a:extLst>
          </p:cNvPr>
          <p:cNvSpPr>
            <a:spLocks noGrp="1"/>
          </p:cNvSpPr>
          <p:nvPr>
            <p:ph idx="1"/>
          </p:nvPr>
        </p:nvSpPr>
        <p:spPr>
          <a:xfrm>
            <a:off x="155448" y="1033273"/>
            <a:ext cx="8988552" cy="5143691"/>
          </a:xfrm>
          <a:ln>
            <a:solidFill>
              <a:schemeClr val="accent1"/>
            </a:solidFill>
          </a:ln>
        </p:spPr>
        <p:txBody>
          <a:bodyPr/>
          <a:lstStyle/>
          <a:p>
            <a:pPr marL="0" indent="0" algn="ctr">
              <a:buNone/>
            </a:pPr>
            <a:r>
              <a:rPr lang="en-US" sz="2000" b="1" i="1" dirty="0" smtClean="0">
                <a:latin typeface="Times New Roman" pitchFamily="18" charset="0"/>
                <a:cs typeface="Times New Roman" pitchFamily="18" charset="0"/>
              </a:rPr>
              <a:t>Management </a:t>
            </a:r>
            <a:r>
              <a:rPr lang="en-US" sz="2000" b="1" i="1" dirty="0">
                <a:latin typeface="Times New Roman" pitchFamily="18" charset="0"/>
                <a:cs typeface="Times New Roman" pitchFamily="18" charset="0"/>
              </a:rPr>
              <a:t>Responsibilities</a:t>
            </a: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endParaRPr lang="en-US" sz="2000" b="1" dirty="0">
              <a:latin typeface="Times New Roman" pitchFamily="18" charset="0"/>
              <a:cs typeface="Times New Roman" pitchFamily="18" charset="0"/>
            </a:endParaRPr>
          </a:p>
          <a:p>
            <a:r>
              <a:rPr lang="en-US" sz="2000" dirty="0">
                <a:latin typeface="Times New Roman" pitchFamily="18" charset="0"/>
                <a:cs typeface="Times New Roman" pitchFamily="18" charset="0"/>
              </a:rPr>
              <a:t>M</a:t>
            </a:r>
            <a:r>
              <a:rPr lang="en-US" sz="2000" dirty="0" smtClean="0">
                <a:latin typeface="Times New Roman" pitchFamily="18" charset="0"/>
                <a:cs typeface="Times New Roman" pitchFamily="18" charset="0"/>
              </a:rPr>
              <a:t>anagement </a:t>
            </a:r>
            <a:r>
              <a:rPr lang="en-US" sz="2000" dirty="0">
                <a:latin typeface="Times New Roman" pitchFamily="18" charset="0"/>
                <a:cs typeface="Times New Roman" pitchFamily="18" charset="0"/>
              </a:rPr>
              <a:t>has the responsibility of ensuring that the software system under maintenance is </a:t>
            </a:r>
            <a:r>
              <a:rPr lang="en-US" sz="2000" dirty="0" smtClean="0">
                <a:latin typeface="Times New Roman" pitchFamily="18" charset="0"/>
                <a:cs typeface="Times New Roman" pitchFamily="18" charset="0"/>
              </a:rPr>
              <a:t>of</a:t>
            </a:r>
          </a:p>
          <a:p>
            <a:pPr lvl="1">
              <a:buFont typeface="Times New Roman" pitchFamily="18" charset="0"/>
              <a:buChar char="⁃"/>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satisfactory quality, </a:t>
            </a:r>
          </a:p>
          <a:p>
            <a:pPr lvl="1">
              <a:buFont typeface="Times New Roman" pitchFamily="18" charset="0"/>
              <a:buChar char="⁃"/>
            </a:pPr>
            <a:r>
              <a:rPr lang="en-US" sz="2000" dirty="0" smtClean="0">
                <a:latin typeface="Times New Roman" pitchFamily="18" charset="0"/>
                <a:cs typeface="Times New Roman" pitchFamily="18" charset="0"/>
              </a:rPr>
              <a:t>desired </a:t>
            </a:r>
            <a:r>
              <a:rPr lang="en-US" sz="2000" dirty="0">
                <a:latin typeface="Times New Roman" pitchFamily="18" charset="0"/>
                <a:cs typeface="Times New Roman" pitchFamily="18" charset="0"/>
              </a:rPr>
              <a:t>changes are effected with the minimum possible delay </a:t>
            </a:r>
            <a:endParaRPr lang="en-US" sz="2000" dirty="0" smtClean="0">
              <a:latin typeface="Times New Roman" pitchFamily="18" charset="0"/>
              <a:cs typeface="Times New Roman" pitchFamily="18" charset="0"/>
            </a:endParaRPr>
          </a:p>
          <a:p>
            <a:pPr lvl="1">
              <a:buFont typeface="Times New Roman" pitchFamily="18" charset="0"/>
              <a:buChar char="⁃"/>
            </a:pPr>
            <a:r>
              <a:rPr lang="en-US" sz="2000" dirty="0" smtClean="0">
                <a:latin typeface="Times New Roman" pitchFamily="18" charset="0"/>
                <a:cs typeface="Times New Roman" pitchFamily="18" charset="0"/>
              </a:rPr>
              <a:t>at </a:t>
            </a:r>
            <a:r>
              <a:rPr lang="en-US" sz="2000" dirty="0">
                <a:latin typeface="Times New Roman" pitchFamily="18" charset="0"/>
                <a:cs typeface="Times New Roman" pitchFamily="18" charset="0"/>
              </a:rPr>
              <a:t>the least possible </a:t>
            </a:r>
            <a:r>
              <a:rPr lang="en-US" sz="2000" dirty="0" smtClean="0">
                <a:latin typeface="Times New Roman" pitchFamily="18" charset="0"/>
                <a:cs typeface="Times New Roman" pitchFamily="18" charset="0"/>
              </a:rPr>
              <a:t>cost</a:t>
            </a:r>
          </a:p>
          <a:p>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can be achieved by: </a:t>
            </a:r>
            <a:endParaRPr lang="en-US" sz="2000" dirty="0" smtClean="0">
              <a:latin typeface="Times New Roman" pitchFamily="18" charset="0"/>
              <a:cs typeface="Times New Roman" pitchFamily="18" charset="0"/>
            </a:endParaRPr>
          </a:p>
          <a:p>
            <a:pPr lvl="1">
              <a:buFont typeface="Times New Roman" pitchFamily="18" charset="0"/>
              <a:buChar char="⁃"/>
            </a:pPr>
            <a:r>
              <a:rPr lang="en-US" sz="2000" dirty="0">
                <a:latin typeface="Times New Roman" pitchFamily="18" charset="0"/>
                <a:cs typeface="Times New Roman" pitchFamily="18" charset="0"/>
              </a:rPr>
              <a:t>devising a means of managing maintenance personnel </a:t>
            </a:r>
            <a:endParaRPr lang="en-US" sz="2000" dirty="0" smtClean="0">
              <a:latin typeface="Times New Roman" pitchFamily="18" charset="0"/>
              <a:cs typeface="Times New Roman" pitchFamily="18" charset="0"/>
            </a:endParaRPr>
          </a:p>
          <a:p>
            <a:pPr lvl="1">
              <a:buFont typeface="Times New Roman" pitchFamily="18" charset="0"/>
              <a:buChar char="⁃"/>
            </a:pPr>
            <a:r>
              <a:rPr lang="en-US" sz="2000" dirty="0">
                <a:latin typeface="Times New Roman" pitchFamily="18" charset="0"/>
                <a:cs typeface="Times New Roman" pitchFamily="18" charset="0"/>
              </a:rPr>
              <a:t>selecting a suitable way of </a:t>
            </a:r>
            <a:r>
              <a:rPr lang="en-US" sz="2000" dirty="0" smtClean="0">
                <a:latin typeface="Times New Roman" pitchFamily="18" charset="0"/>
                <a:cs typeface="Times New Roman" pitchFamily="18" charset="0"/>
              </a:rPr>
              <a:t>organizing </a:t>
            </a:r>
            <a:r>
              <a:rPr lang="en-US" sz="2000" dirty="0">
                <a:latin typeface="Times New Roman" pitchFamily="18" charset="0"/>
                <a:cs typeface="Times New Roman" pitchFamily="18" charset="0"/>
              </a:rPr>
              <a:t>maintenance tasks</a:t>
            </a:r>
            <a:r>
              <a:rPr lang="en-US" sz="2000" dirty="0"/>
              <a:t> </a:t>
            </a:r>
            <a:endParaRPr lang="am-ET" sz="2000" dirty="0">
              <a:cs typeface="Times New Roman" panose="02020603050405020304" pitchFamily="18" charset="0"/>
            </a:endParaRPr>
          </a:p>
          <a:p>
            <a:endParaRPr lang="en-US" sz="2400" dirty="0" smtClean="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xmlns="" id="{766CAAC2-B8B0-409C-95E5-8AB79575521F}"/>
              </a:ext>
            </a:extLst>
          </p:cNvPr>
          <p:cNvSpPr>
            <a:spLocks noGrp="1"/>
          </p:cNvSpPr>
          <p:nvPr>
            <p:ph type="ftr" sz="quarter" idx="11"/>
          </p:nvPr>
        </p:nvSpPr>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C1EB58A-3394-4FA6-8D3D-64DEA50C27E9}"/>
              </a:ext>
            </a:extLst>
          </p:cNvPr>
          <p:cNvSpPr>
            <a:spLocks noGrp="1"/>
          </p:cNvSpPr>
          <p:nvPr>
            <p:ph type="sldNum" sz="quarter" idx="12"/>
          </p:nvPr>
        </p:nvSpPr>
        <p:spPr/>
        <p:txBody>
          <a:bodyPr/>
          <a:lstStyle/>
          <a:p>
            <a:fld id="{ABC611C3-E89B-444E-8EB5-F2EDF1A2592D}" type="slidenum">
              <a:rPr lang="am-ET" smtClean="0"/>
              <a:t>3</a:t>
            </a:fld>
            <a:endParaRPr lang="am-ET" dirty="0"/>
          </a:p>
        </p:txBody>
      </p:sp>
      <p:sp>
        <p:nvSpPr>
          <p:cNvPr id="7" name="Rectangle 6">
            <a:extLst>
              <a:ext uri="{FF2B5EF4-FFF2-40B4-BE49-F238E27FC236}">
                <a16:creationId xmlns:a16="http://schemas.microsoft.com/office/drawing/2014/main" xmlns="" id="{BF85E49D-A759-4D7E-82EA-72DA2B559CD2}"/>
              </a:ext>
            </a:extLst>
          </p:cNvPr>
          <p:cNvSpPr/>
          <p:nvPr/>
        </p:nvSpPr>
        <p:spPr>
          <a:xfrm>
            <a:off x="926277" y="115614"/>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algn="ctr">
              <a:lnSpc>
                <a:spcPct val="150000"/>
              </a:lnSpc>
            </a:pP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rPr>
              <a:t>Managing the Maintenance</a:t>
            </a:r>
            <a:endParaRPr lang="am-ET"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endParaRPr>
          </a:p>
        </p:txBody>
      </p:sp>
    </p:spTree>
    <p:extLst>
      <p:ext uri="{BB962C8B-B14F-4D97-AF65-F5344CB8AC3E}">
        <p14:creationId xmlns:p14="http://schemas.microsoft.com/office/powerpoint/2010/main" val="27966733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635" y="1040525"/>
            <a:ext cx="9007365" cy="5409971"/>
          </a:xfrm>
          <a:ln>
            <a:solidFill>
              <a:schemeClr val="accent1"/>
            </a:solidFill>
          </a:ln>
        </p:spPr>
        <p:txBody>
          <a:bodyPr>
            <a:normAutofit fontScale="32500" lnSpcReduction="20000"/>
          </a:bodyPr>
          <a:lstStyle/>
          <a:p>
            <a:pPr algn="just">
              <a:buFont typeface="Wingdings" panose="05000000000000000000" pitchFamily="2" charset="2"/>
              <a:buChar char="Ø"/>
            </a:pPr>
            <a:endParaRPr lang="en-US" sz="62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6200" dirty="0">
                <a:latin typeface="Times New Roman" panose="02020603050405020304" pitchFamily="18" charset="0"/>
                <a:cs typeface="Times New Roman" panose="02020603050405020304" pitchFamily="18" charset="0"/>
              </a:rPr>
              <a:t>For software under maintenance production system failures occur randomly, and user requests come in on an irregular basis. </a:t>
            </a:r>
          </a:p>
          <a:p>
            <a:pPr algn="just">
              <a:lnSpc>
                <a:spcPct val="120000"/>
              </a:lnSpc>
              <a:buFont typeface="Wingdings" panose="05000000000000000000" pitchFamily="2" charset="2"/>
              <a:buChar char="Ø"/>
            </a:pPr>
            <a:r>
              <a:rPr lang="en-US" sz="6200" dirty="0">
                <a:latin typeface="Times New Roman" panose="02020603050405020304" pitchFamily="18" charset="0"/>
                <a:cs typeface="Times New Roman" panose="02020603050405020304" pitchFamily="18" charset="0"/>
              </a:rPr>
              <a:t>Without agreed-upon and mature </a:t>
            </a:r>
            <a:r>
              <a:rPr lang="en-US" sz="6200" u="sng" dirty="0">
                <a:latin typeface="Times New Roman" panose="02020603050405020304" pitchFamily="18" charset="0"/>
                <a:cs typeface="Times New Roman" panose="02020603050405020304" pitchFamily="18" charset="0"/>
              </a:rPr>
              <a:t>queue-management mechanisms</a:t>
            </a:r>
            <a:r>
              <a:rPr lang="en-US" sz="6200" dirty="0">
                <a:latin typeface="Times New Roman" panose="02020603050405020304" pitchFamily="18" charset="0"/>
                <a:cs typeface="Times New Roman" panose="02020603050405020304" pitchFamily="18" charset="0"/>
              </a:rPr>
              <a:t> supported by detailed </a:t>
            </a:r>
            <a:r>
              <a:rPr lang="en-US" sz="6200" dirty="0" smtClean="0">
                <a:latin typeface="Times New Roman" panose="02020603050405020304" pitchFamily="18" charset="0"/>
                <a:cs typeface="Times New Roman" panose="02020603050405020304" pitchFamily="18" charset="0"/>
              </a:rPr>
              <a:t>SLAs, </a:t>
            </a:r>
            <a:r>
              <a:rPr lang="en-US" sz="6200" dirty="0">
                <a:latin typeface="Times New Roman" panose="02020603050405020304" pitchFamily="18" charset="0"/>
                <a:cs typeface="Times New Roman" panose="02020603050405020304" pitchFamily="18" charset="0"/>
              </a:rPr>
              <a:t>users will often get service that does not meet their </a:t>
            </a:r>
            <a:r>
              <a:rPr lang="en-US" sz="6200" u="sng" dirty="0">
                <a:latin typeface="Times New Roman" panose="02020603050405020304" pitchFamily="18" charset="0"/>
                <a:cs typeface="Times New Roman" panose="02020603050405020304" pitchFamily="18" charset="0"/>
              </a:rPr>
              <a:t>real</a:t>
            </a:r>
            <a:r>
              <a:rPr lang="en-US" sz="6200" dirty="0">
                <a:latin typeface="Times New Roman" panose="02020603050405020304" pitchFamily="18" charset="0"/>
                <a:cs typeface="Times New Roman" panose="02020603050405020304" pitchFamily="18" charset="0"/>
              </a:rPr>
              <a:t> and </a:t>
            </a:r>
            <a:r>
              <a:rPr lang="en-US" sz="6200" u="sng" dirty="0">
                <a:latin typeface="Times New Roman" panose="02020603050405020304" pitchFamily="18" charset="0"/>
                <a:cs typeface="Times New Roman" panose="02020603050405020304" pitchFamily="18" charset="0"/>
              </a:rPr>
              <a:t>stated</a:t>
            </a:r>
            <a:r>
              <a:rPr lang="en-US" sz="6200" dirty="0">
                <a:latin typeface="Times New Roman" panose="02020603050405020304" pitchFamily="18" charset="0"/>
                <a:cs typeface="Times New Roman" panose="02020603050405020304" pitchFamily="18" charset="0"/>
              </a:rPr>
              <a:t> </a:t>
            </a:r>
            <a:r>
              <a:rPr lang="en-US" sz="6200" u="sng" dirty="0">
                <a:latin typeface="Times New Roman" panose="02020603050405020304" pitchFamily="18" charset="0"/>
                <a:cs typeface="Times New Roman" panose="02020603050405020304" pitchFamily="18" charset="0"/>
              </a:rPr>
              <a:t>priorities</a:t>
            </a:r>
            <a:r>
              <a:rPr lang="en-US" sz="6200" dirty="0">
                <a:latin typeface="Times New Roman" panose="02020603050405020304" pitchFamily="18" charset="0"/>
                <a:cs typeface="Times New Roman" panose="02020603050405020304" pitchFamily="18" charset="0"/>
              </a:rPr>
              <a:t>. </a:t>
            </a:r>
          </a:p>
          <a:p>
            <a:pPr algn="just">
              <a:lnSpc>
                <a:spcPct val="120000"/>
              </a:lnSpc>
              <a:buFont typeface="Wingdings" panose="05000000000000000000" pitchFamily="2" charset="2"/>
              <a:buChar char="Ø"/>
            </a:pPr>
            <a:r>
              <a:rPr lang="en-US" sz="6200" dirty="0">
                <a:latin typeface="Times New Roman" panose="02020603050405020304" pitchFamily="18" charset="0"/>
                <a:cs typeface="Times New Roman" panose="02020603050405020304" pitchFamily="18" charset="0"/>
              </a:rPr>
              <a:t>When they get poor maintenance services, some users overreact and rank all requests as high priority and demand that all problems and requests be addressed at the same time. </a:t>
            </a:r>
          </a:p>
          <a:p>
            <a:pPr algn="just">
              <a:lnSpc>
                <a:spcPct val="120000"/>
              </a:lnSpc>
              <a:buFont typeface="Wingdings" panose="05000000000000000000" pitchFamily="2" charset="2"/>
              <a:buChar char="Ø"/>
            </a:pPr>
            <a:r>
              <a:rPr lang="en-US" sz="5500" dirty="0">
                <a:latin typeface="Times New Roman" panose="02020603050405020304" pitchFamily="18" charset="0"/>
                <a:cs typeface="Times New Roman" panose="02020603050405020304" pitchFamily="18" charset="0"/>
              </a:rPr>
              <a:t>Given that production-system failures are random events, and that they need to be addressed first, such users perceive that work on their requests is not progressing as they would </a:t>
            </a:r>
            <a:r>
              <a:rPr lang="en-US" sz="5500" dirty="0" smtClean="0">
                <a:latin typeface="Times New Roman" panose="02020603050405020304" pitchFamily="18" charset="0"/>
                <a:cs typeface="Times New Roman" panose="02020603050405020304" pitchFamily="18" charset="0"/>
              </a:rPr>
              <a:t>expect.</a:t>
            </a:r>
          </a:p>
          <a:p>
            <a:pPr algn="just">
              <a:lnSpc>
                <a:spcPct val="120000"/>
              </a:lnSpc>
              <a:buFont typeface="Wingdings" panose="05000000000000000000" pitchFamily="2" charset="2"/>
              <a:buChar char="Ø"/>
            </a:pPr>
            <a:r>
              <a:rPr lang="en-US" sz="5500" dirty="0" smtClean="0">
                <a:latin typeface="Times New Roman" panose="02020603050405020304" pitchFamily="18" charset="0"/>
                <a:cs typeface="Times New Roman" panose="02020603050405020304" pitchFamily="18" charset="0"/>
              </a:rPr>
              <a:t>When </a:t>
            </a:r>
            <a:r>
              <a:rPr lang="en-US" sz="5500" dirty="0">
                <a:latin typeface="Times New Roman" panose="02020603050405020304" pitchFamily="18" charset="0"/>
                <a:cs typeface="Times New Roman" panose="02020603050405020304" pitchFamily="18" charset="0"/>
              </a:rPr>
              <a:t>customers become frustrated with the slow delivery of services, some will consider developing local solutions to solve their problems, or might consider subcontracting or outsourcing maintenance work altogether.</a:t>
            </a:r>
          </a:p>
          <a:p>
            <a:pPr marL="0" indent="0" algn="just">
              <a:buNone/>
            </a:pP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am-ET" sz="2400" b="1" dirty="0">
              <a:cs typeface="Times New Roman" panose="02020603050405020304" pitchFamily="18" charset="0"/>
            </a:endParaRPr>
          </a:p>
        </p:txBody>
      </p:sp>
      <p:sp>
        <p:nvSpPr>
          <p:cNvPr id="4" name="Rectangle 3">
            <a:extLst>
              <a:ext uri="{FF2B5EF4-FFF2-40B4-BE49-F238E27FC236}">
                <a16:creationId xmlns:a16="http://schemas.microsoft.com/office/drawing/2014/main" xmlns="" id="{BF85E49D-A759-4D7E-82EA-72DA2B559CD2}"/>
              </a:ext>
            </a:extLst>
          </p:cNvPr>
          <p:cNvSpPr/>
          <p:nvPr/>
        </p:nvSpPr>
        <p:spPr>
          <a:xfrm>
            <a:off x="926277" y="115614"/>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en-US" sz="2400" b="1" dirty="0">
                <a:solidFill>
                  <a:schemeClr val="tx1"/>
                </a:solidFill>
                <a:latin typeface="Times New Roman" panose="02020603050405020304" pitchFamily="18" charset="0"/>
              </a:rPr>
              <a:t>Managing the Maintenance</a:t>
            </a:r>
            <a:endParaRPr lang="am-ET" sz="2400" b="1" dirty="0">
              <a:solidFill>
                <a:schemeClr val="tx1"/>
              </a:solidFill>
              <a:cs typeface="Times New Roman" panose="02020603050405020304" pitchFamily="18" charset="0"/>
            </a:endParaRPr>
          </a:p>
        </p:txBody>
      </p:sp>
      <p:sp>
        <p:nvSpPr>
          <p:cNvPr id="5" name="Footer Placeholder 3">
            <a:extLst>
              <a:ext uri="{FF2B5EF4-FFF2-40B4-BE49-F238E27FC236}">
                <a16:creationId xmlns:a16="http://schemas.microsoft.com/office/drawing/2014/main" xmlns="" id="{9BA55356-EBDE-4E63-86C7-97D44E1DDDBA}"/>
              </a:ext>
            </a:extLst>
          </p:cNvPr>
          <p:cNvSpPr>
            <a:spLocks noGrp="1"/>
          </p:cNvSpPr>
          <p:nvPr>
            <p:ph type="ftr" sz="quarter" idx="11"/>
          </p:nvPr>
        </p:nvSpPr>
        <p:spPr>
          <a:xfrm>
            <a:off x="3028951" y="6356352"/>
            <a:ext cx="3086100" cy="365125"/>
          </a:xfrm>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30</a:t>
            </a:fld>
            <a:endParaRPr lang="am-ET"/>
          </a:p>
        </p:txBody>
      </p:sp>
    </p:spTree>
    <p:extLst>
      <p:ext uri="{BB962C8B-B14F-4D97-AF65-F5344CB8AC3E}">
        <p14:creationId xmlns:p14="http://schemas.microsoft.com/office/powerpoint/2010/main" val="30365113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635" y="1040525"/>
            <a:ext cx="9000000" cy="5136439"/>
          </a:xfrm>
          <a:ln>
            <a:solidFill>
              <a:schemeClr val="accent1"/>
            </a:solidFill>
          </a:ln>
        </p:spPr>
        <p:txBody>
          <a:bodyPr>
            <a:normAutofit/>
          </a:bodyPr>
          <a:lstStyle/>
          <a:p>
            <a:pPr marL="0" indent="0" algn="just">
              <a:buNone/>
            </a:pPr>
            <a:endParaRPr lang="en-US" sz="24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Software-maintenance management should, therefore, do a better job of communicating the many maintenance activities, especially the value-added ones. </a:t>
            </a:r>
          </a:p>
          <a:p>
            <a:pPr algn="just">
              <a:lnSpc>
                <a:spcPct val="12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To do this, it is important that management understand the maintainers' processes and services and their many challenges. </a:t>
            </a:r>
          </a:p>
          <a:p>
            <a:pPr algn="just">
              <a:lnSpc>
                <a:spcPct val="12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Software maintainers must set up, and better communicate, that there is a fair and efficient queue and priority process in place that manages and monitors the status of each maintenance request/event. </a:t>
            </a:r>
          </a:p>
        </p:txBody>
      </p:sp>
      <p:sp>
        <p:nvSpPr>
          <p:cNvPr id="4" name="Rectangle 3">
            <a:extLst>
              <a:ext uri="{FF2B5EF4-FFF2-40B4-BE49-F238E27FC236}">
                <a16:creationId xmlns:a16="http://schemas.microsoft.com/office/drawing/2014/main" xmlns="" id="{BF85E49D-A759-4D7E-82EA-72DA2B559CD2}"/>
              </a:ext>
            </a:extLst>
          </p:cNvPr>
          <p:cNvSpPr/>
          <p:nvPr/>
        </p:nvSpPr>
        <p:spPr>
          <a:xfrm>
            <a:off x="926277" y="115614"/>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en-US" sz="2400" b="1" dirty="0">
                <a:solidFill>
                  <a:schemeClr val="tx1"/>
                </a:solidFill>
                <a:latin typeface="Times New Roman" panose="02020603050405020304" pitchFamily="18" charset="0"/>
              </a:rPr>
              <a:t>Managing the Maintenance</a:t>
            </a:r>
            <a:endParaRPr lang="am-ET" sz="2400" b="1" dirty="0">
              <a:solidFill>
                <a:schemeClr val="tx1"/>
              </a:solidFill>
              <a:cs typeface="Times New Roman" panose="02020603050405020304" pitchFamily="18" charset="0"/>
            </a:endParaRPr>
          </a:p>
        </p:txBody>
      </p:sp>
      <p:sp>
        <p:nvSpPr>
          <p:cNvPr id="5" name="Footer Placeholder 3">
            <a:extLst>
              <a:ext uri="{FF2B5EF4-FFF2-40B4-BE49-F238E27FC236}">
                <a16:creationId xmlns:a16="http://schemas.microsoft.com/office/drawing/2014/main" xmlns="" id="{310A2C77-D37E-4608-A791-FCD39856BE2C}"/>
              </a:ext>
            </a:extLst>
          </p:cNvPr>
          <p:cNvSpPr>
            <a:spLocks noGrp="1"/>
          </p:cNvSpPr>
          <p:nvPr>
            <p:ph type="ftr" sz="quarter" idx="11"/>
          </p:nvPr>
        </p:nvSpPr>
        <p:spPr>
          <a:xfrm>
            <a:off x="3028951" y="6356352"/>
            <a:ext cx="3086100" cy="365125"/>
          </a:xfrm>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31</a:t>
            </a:fld>
            <a:endParaRPr lang="am-ET"/>
          </a:p>
        </p:txBody>
      </p:sp>
    </p:spTree>
    <p:extLst>
      <p:ext uri="{BB962C8B-B14F-4D97-AF65-F5344CB8AC3E}">
        <p14:creationId xmlns:p14="http://schemas.microsoft.com/office/powerpoint/2010/main" val="29765484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635" y="1040525"/>
            <a:ext cx="9000000" cy="5136439"/>
          </a:xfrm>
          <a:ln>
            <a:solidFill>
              <a:schemeClr val="accent1"/>
            </a:solidFill>
          </a:ln>
        </p:spPr>
        <p:txBody>
          <a:bodyPr>
            <a:normAutofit/>
          </a:bodyPr>
          <a:lstStyle/>
          <a:p>
            <a:pPr algn="just">
              <a:lnSpc>
                <a:spcPct val="10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queue management process in software maintenance has many inputs and concurrent interrupting sources, such as: </a:t>
            </a:r>
          </a:p>
          <a:p>
            <a:pPr lvl="1" algn="just">
              <a:lnSpc>
                <a:spcPct val="100000"/>
              </a:lnSpc>
              <a:buFont typeface="Wingdings" panose="05000000000000000000" pitchFamily="2" charset="2"/>
              <a:buChar char="Ø"/>
            </a:pPr>
            <a:r>
              <a:rPr lang="en-US" sz="2000" i="1" dirty="0">
                <a:solidFill>
                  <a:srgbClr val="FF0000"/>
                </a:solidFill>
                <a:latin typeface="Times New Roman" panose="02020603050405020304" pitchFamily="18" charset="0"/>
                <a:cs typeface="Times New Roman" panose="02020603050405020304" pitchFamily="18" charset="0"/>
              </a:rPr>
              <a:t>O</a:t>
            </a:r>
            <a:r>
              <a:rPr lang="en-US" sz="2000" i="1" dirty="0" smtClean="0">
                <a:solidFill>
                  <a:srgbClr val="FF0000"/>
                </a:solidFill>
                <a:latin typeface="Times New Roman" panose="02020603050405020304" pitchFamily="18" charset="0"/>
                <a:cs typeface="Times New Roman" panose="02020603050405020304" pitchFamily="18" charset="0"/>
              </a:rPr>
              <a:t>perators</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who report system failures, </a:t>
            </a:r>
          </a:p>
          <a:p>
            <a:pPr lvl="1" algn="just">
              <a:lnSpc>
                <a:spcPct val="100000"/>
              </a:lnSpc>
              <a:buFont typeface="Wingdings" panose="05000000000000000000" pitchFamily="2" charset="2"/>
              <a:buChar char="Ø"/>
            </a:pPr>
            <a:r>
              <a:rPr lang="en-US" sz="2000" i="1" dirty="0">
                <a:solidFill>
                  <a:srgbClr val="FF0000"/>
                </a:solidFill>
                <a:latin typeface="Times New Roman" panose="02020603050405020304" pitchFamily="18" charset="0"/>
                <a:cs typeface="Times New Roman" panose="02020603050405020304" pitchFamily="18" charset="0"/>
              </a:rPr>
              <a:t>U</a:t>
            </a:r>
            <a:r>
              <a:rPr lang="en-US" sz="2000" i="1" dirty="0" smtClean="0">
                <a:solidFill>
                  <a:srgbClr val="FF0000"/>
                </a:solidFill>
                <a:latin typeface="Times New Roman" panose="02020603050405020304" pitchFamily="18" charset="0"/>
                <a:cs typeface="Times New Roman" panose="02020603050405020304" pitchFamily="18" charset="0"/>
              </a:rPr>
              <a:t>sers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who notice service degradation, </a:t>
            </a:r>
          </a:p>
          <a:p>
            <a:pPr lvl="1" algn="just">
              <a:lnSpc>
                <a:spcPct val="100000"/>
              </a:lnSpc>
              <a:buFont typeface="Wingdings" panose="05000000000000000000" pitchFamily="2" charset="2"/>
              <a:buChar char="Ø"/>
            </a:pPr>
            <a:r>
              <a:rPr lang="en-US" sz="2000" i="1" dirty="0">
                <a:solidFill>
                  <a:srgbClr val="FF0000"/>
                </a:solidFill>
                <a:latin typeface="Times New Roman" panose="02020603050405020304" pitchFamily="18" charset="0"/>
                <a:cs typeface="Times New Roman" panose="02020603050405020304" pitchFamily="18" charset="0"/>
              </a:rPr>
              <a:t>D</a:t>
            </a:r>
            <a:r>
              <a:rPr lang="en-US" sz="2000" i="1" dirty="0" smtClean="0">
                <a:solidFill>
                  <a:srgbClr val="FF0000"/>
                </a:solidFill>
                <a:latin typeface="Times New Roman" panose="02020603050405020304" pitchFamily="18" charset="0"/>
                <a:cs typeface="Times New Roman" panose="02020603050405020304" pitchFamily="18" charset="0"/>
              </a:rPr>
              <a:t>evelopment </a:t>
            </a:r>
            <a:r>
              <a:rPr lang="en-US" sz="2000" i="1" dirty="0">
                <a:solidFill>
                  <a:srgbClr val="FF0000"/>
                </a:solidFill>
                <a:latin typeface="Times New Roman" panose="02020603050405020304" pitchFamily="18" charset="0"/>
                <a:cs typeface="Times New Roman" panose="02020603050405020304" pitchFamily="18" charset="0"/>
              </a:rPr>
              <a:t>project managers</a:t>
            </a:r>
            <a:r>
              <a:rPr lang="en-US" sz="2000" dirty="0">
                <a:latin typeface="Times New Roman" panose="02020603050405020304" pitchFamily="18" charset="0"/>
                <a:cs typeface="Times New Roman" panose="02020603050405020304" pitchFamily="18" charset="0"/>
              </a:rPr>
              <a:t> who require current software information and inputs in reengineering studies, and </a:t>
            </a:r>
          </a:p>
          <a:p>
            <a:pPr lvl="1" algn="just">
              <a:lnSpc>
                <a:spcPct val="100000"/>
              </a:lnSpc>
              <a:buFont typeface="Wingdings" panose="05000000000000000000" pitchFamily="2" charset="2"/>
              <a:buChar char="Ø"/>
            </a:pPr>
            <a:r>
              <a:rPr lang="en-US" sz="2000" i="1" dirty="0">
                <a:solidFill>
                  <a:srgbClr val="FF0000"/>
                </a:solidFill>
                <a:latin typeface="Times New Roman" panose="02020603050405020304" pitchFamily="18" charset="0"/>
                <a:cs typeface="Times New Roman" panose="02020603050405020304" pitchFamily="18" charset="0"/>
              </a:rPr>
              <a:t>C</a:t>
            </a:r>
            <a:r>
              <a:rPr lang="en-US" sz="2000" i="1" dirty="0" smtClean="0">
                <a:solidFill>
                  <a:srgbClr val="FF0000"/>
                </a:solidFill>
                <a:latin typeface="Times New Roman" panose="02020603050405020304" pitchFamily="18" charset="0"/>
                <a:cs typeface="Times New Roman" panose="02020603050405020304" pitchFamily="18" charset="0"/>
              </a:rPr>
              <a:t>ustomers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who require urgent information. </a:t>
            </a:r>
            <a:endParaRPr lang="en-US" sz="2000" dirty="0" smtClean="0">
              <a:latin typeface="Times New Roman" panose="02020603050405020304" pitchFamily="18" charset="0"/>
              <a:cs typeface="Times New Roman" panose="02020603050405020304" pitchFamily="18" charset="0"/>
            </a:endParaRPr>
          </a:p>
          <a:p>
            <a:pPr lvl="1" algn="just">
              <a:lnSpc>
                <a:spcPct val="10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when there is contention in requests for his or her services, the software maintainer must refer to the SLA and clearly point out the process in place to manage priorities based upon agreed upon service criteria. </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endParaRPr lang="am-ET" sz="2000" b="1" dirty="0">
              <a:cs typeface="Times New Roman" panose="02020603050405020304" pitchFamily="18" charset="0"/>
            </a:endParaRPr>
          </a:p>
        </p:txBody>
      </p:sp>
      <p:sp>
        <p:nvSpPr>
          <p:cNvPr id="4" name="Rectangle 3">
            <a:extLst>
              <a:ext uri="{FF2B5EF4-FFF2-40B4-BE49-F238E27FC236}">
                <a16:creationId xmlns:a16="http://schemas.microsoft.com/office/drawing/2014/main" xmlns="" id="{BF85E49D-A759-4D7E-82EA-72DA2B559CD2}"/>
              </a:ext>
            </a:extLst>
          </p:cNvPr>
          <p:cNvSpPr/>
          <p:nvPr/>
        </p:nvSpPr>
        <p:spPr>
          <a:xfrm>
            <a:off x="926277" y="115614"/>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en-US" sz="2400" b="1" dirty="0">
                <a:solidFill>
                  <a:schemeClr val="tx1"/>
                </a:solidFill>
                <a:latin typeface="Times New Roman" panose="02020603050405020304" pitchFamily="18" charset="0"/>
              </a:rPr>
              <a:t>Managing the Maintenance</a:t>
            </a:r>
            <a:endParaRPr lang="am-ET" sz="2400" b="1" dirty="0">
              <a:solidFill>
                <a:schemeClr val="tx1"/>
              </a:solidFill>
              <a:cs typeface="Times New Roman" panose="02020603050405020304" pitchFamily="18" charset="0"/>
            </a:endParaRPr>
          </a:p>
        </p:txBody>
      </p:sp>
      <p:sp>
        <p:nvSpPr>
          <p:cNvPr id="5" name="Footer Placeholder 3">
            <a:extLst>
              <a:ext uri="{FF2B5EF4-FFF2-40B4-BE49-F238E27FC236}">
                <a16:creationId xmlns:a16="http://schemas.microsoft.com/office/drawing/2014/main" xmlns="" id="{5574C595-2F30-47BF-9549-FFF9E27F22F7}"/>
              </a:ext>
            </a:extLst>
          </p:cNvPr>
          <p:cNvSpPr>
            <a:spLocks noGrp="1"/>
          </p:cNvSpPr>
          <p:nvPr>
            <p:ph type="ftr" sz="quarter" idx="11"/>
          </p:nvPr>
        </p:nvSpPr>
        <p:spPr>
          <a:xfrm>
            <a:off x="3028951" y="6356352"/>
            <a:ext cx="3086100" cy="365125"/>
          </a:xfrm>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32</a:t>
            </a:fld>
            <a:endParaRPr lang="am-ET"/>
          </a:p>
        </p:txBody>
      </p:sp>
    </p:spTree>
    <p:extLst>
      <p:ext uri="{BB962C8B-B14F-4D97-AF65-F5344CB8AC3E}">
        <p14:creationId xmlns:p14="http://schemas.microsoft.com/office/powerpoint/2010/main" val="1387545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635" y="1040525"/>
            <a:ext cx="9000000" cy="5136439"/>
          </a:xfrm>
          <a:ln>
            <a:solidFill>
              <a:schemeClr val="accent1"/>
            </a:solidFill>
          </a:ln>
        </p:spPr>
        <p:txBody>
          <a:bodyPr>
            <a:normAutofit/>
          </a:bodyPr>
          <a:lstStyle/>
          <a:p>
            <a:pPr algn="just">
              <a:lnSpc>
                <a:spcPct val="100000"/>
              </a:lnSpc>
              <a:buFont typeface="Wingdings" panose="05000000000000000000" pitchFamily="2" charset="2"/>
              <a:buChar char="Ø"/>
            </a:pPr>
            <a:r>
              <a:rPr lang="en-US" altLang="am-ET" sz="2400" dirty="0">
                <a:latin typeface="Times New Roman" panose="02020603050405020304" pitchFamily="18" charset="0"/>
                <a:cs typeface="Times New Roman" panose="02020603050405020304" pitchFamily="18" charset="0"/>
              </a:rPr>
              <a:t>Maintenance has a poor image amongst  development staff as it is not seen as challenging and creative</a:t>
            </a:r>
          </a:p>
          <a:p>
            <a:pPr algn="just">
              <a:lnSpc>
                <a:spcPct val="100000"/>
              </a:lnSpc>
              <a:buFont typeface="Wingdings" panose="05000000000000000000" pitchFamily="2" charset="2"/>
              <a:buChar char="Ø"/>
            </a:pPr>
            <a:r>
              <a:rPr lang="en-US" altLang="am-ET" sz="2400" dirty="0">
                <a:latin typeface="Times New Roman" panose="02020603050405020304" pitchFamily="18" charset="0"/>
                <a:cs typeface="Times New Roman" panose="02020603050405020304" pitchFamily="18" charset="0"/>
              </a:rPr>
              <a:t>Maintenance costs increase as the software is  maintained</a:t>
            </a:r>
          </a:p>
          <a:p>
            <a:pPr algn="just">
              <a:lnSpc>
                <a:spcPct val="100000"/>
              </a:lnSpc>
              <a:buFont typeface="Wingdings" panose="05000000000000000000" pitchFamily="2" charset="2"/>
              <a:buChar char="Ø"/>
            </a:pPr>
            <a:r>
              <a:rPr lang="en-US" altLang="am-ET" sz="2400" dirty="0">
                <a:latin typeface="Times New Roman" panose="02020603050405020304" pitchFamily="18" charset="0"/>
                <a:cs typeface="Times New Roman" panose="02020603050405020304" pitchFamily="18" charset="0"/>
              </a:rPr>
              <a:t>The amount of software which has to be maintained increases with time</a:t>
            </a:r>
          </a:p>
          <a:p>
            <a:pPr algn="just">
              <a:lnSpc>
                <a:spcPct val="100000"/>
              </a:lnSpc>
              <a:buFont typeface="Wingdings" panose="05000000000000000000" pitchFamily="2" charset="2"/>
              <a:buChar char="Ø"/>
            </a:pPr>
            <a:r>
              <a:rPr lang="en-US" altLang="am-ET" sz="2400" dirty="0">
                <a:latin typeface="Times New Roman" panose="02020603050405020304" pitchFamily="18" charset="0"/>
                <a:cs typeface="Times New Roman" panose="02020603050405020304" pitchFamily="18" charset="0"/>
              </a:rPr>
              <a:t>Inadequate configuration management often means that the different representations of a system are out of step</a:t>
            </a:r>
          </a:p>
          <a:p>
            <a:pPr marL="0" indent="0" algn="just">
              <a:lnSpc>
                <a:spcPct val="100000"/>
              </a:lnSpc>
              <a:buNone/>
            </a:pPr>
            <a:r>
              <a:rPr lang="en-US" sz="3800" dirty="0">
                <a:latin typeface="Times New Roman" panose="02020603050405020304" pitchFamily="18" charset="0"/>
                <a:cs typeface="Times New Roman" panose="02020603050405020304" pitchFamily="18" charset="0"/>
              </a:rPr>
              <a:t/>
            </a:r>
            <a:br>
              <a:rPr lang="en-US" sz="3800" dirty="0">
                <a:latin typeface="Times New Roman" panose="02020603050405020304" pitchFamily="18" charset="0"/>
                <a:cs typeface="Times New Roman" panose="02020603050405020304" pitchFamily="18" charset="0"/>
              </a:rPr>
            </a:br>
            <a:r>
              <a:rPr lang="en-US" sz="3800" dirty="0">
                <a:latin typeface="Times New Roman" panose="02020603050405020304" pitchFamily="18" charset="0"/>
                <a:cs typeface="Times New Roman" panose="02020603050405020304" pitchFamily="18" charset="0"/>
              </a:rPr>
              <a:t> </a:t>
            </a:r>
            <a:endParaRPr lang="am-ET" sz="3800" b="1" dirty="0">
              <a:cs typeface="Times New Roman" panose="02020603050405020304" pitchFamily="18" charset="0"/>
            </a:endParaRPr>
          </a:p>
        </p:txBody>
      </p:sp>
      <p:sp>
        <p:nvSpPr>
          <p:cNvPr id="4" name="Rectangle 3">
            <a:extLst>
              <a:ext uri="{FF2B5EF4-FFF2-40B4-BE49-F238E27FC236}">
                <a16:creationId xmlns:a16="http://schemas.microsoft.com/office/drawing/2014/main" xmlns="" id="{BF85E49D-A759-4D7E-82EA-72DA2B559CD2}"/>
              </a:ext>
            </a:extLst>
          </p:cNvPr>
          <p:cNvSpPr/>
          <p:nvPr/>
        </p:nvSpPr>
        <p:spPr>
          <a:xfrm>
            <a:off x="926277" y="115614"/>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en-US" sz="2400" b="1" dirty="0">
                <a:solidFill>
                  <a:schemeClr val="tx1"/>
                </a:solidFill>
                <a:latin typeface="Times New Roman" panose="02020603050405020304" pitchFamily="18" charset="0"/>
              </a:rPr>
              <a:t>Managing the Maintenance</a:t>
            </a:r>
            <a:endParaRPr lang="am-ET" sz="2400" b="1" dirty="0">
              <a:solidFill>
                <a:schemeClr val="tx1"/>
              </a:solidFill>
              <a:cs typeface="Times New Roman" panose="02020603050405020304" pitchFamily="18" charset="0"/>
            </a:endParaRPr>
          </a:p>
        </p:txBody>
      </p:sp>
      <p:sp>
        <p:nvSpPr>
          <p:cNvPr id="5" name="Footer Placeholder 3">
            <a:extLst>
              <a:ext uri="{FF2B5EF4-FFF2-40B4-BE49-F238E27FC236}">
                <a16:creationId xmlns:a16="http://schemas.microsoft.com/office/drawing/2014/main" xmlns="" id="{FD5EBFB4-10A5-4A5C-B181-614487BFE505}"/>
              </a:ext>
            </a:extLst>
          </p:cNvPr>
          <p:cNvSpPr>
            <a:spLocks noGrp="1"/>
          </p:cNvSpPr>
          <p:nvPr>
            <p:ph type="ftr" sz="quarter" idx="11"/>
          </p:nvPr>
        </p:nvSpPr>
        <p:spPr>
          <a:xfrm>
            <a:off x="3028951" y="6356352"/>
            <a:ext cx="3086100" cy="365125"/>
          </a:xfrm>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33</a:t>
            </a:fld>
            <a:endParaRPr lang="am-ET"/>
          </a:p>
        </p:txBody>
      </p:sp>
    </p:spTree>
    <p:extLst>
      <p:ext uri="{BB962C8B-B14F-4D97-AF65-F5344CB8AC3E}">
        <p14:creationId xmlns:p14="http://schemas.microsoft.com/office/powerpoint/2010/main" val="2900591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635" y="1040525"/>
            <a:ext cx="9000000" cy="5136439"/>
          </a:xfrm>
          <a:ln>
            <a:solidFill>
              <a:schemeClr val="accent1"/>
            </a:solidFill>
          </a:ln>
        </p:spPr>
        <p:txBody>
          <a:bodyPr>
            <a:normAutofit fontScale="77500" lnSpcReduction="20000"/>
          </a:bodyPr>
          <a:lstStyle/>
          <a:p>
            <a:pPr marL="0" indent="0" algn="ctr">
              <a:lnSpc>
                <a:spcPct val="70000"/>
              </a:lnSpc>
              <a:buNone/>
            </a:pPr>
            <a:r>
              <a:rPr lang="en-US" altLang="zh-TW" sz="2200" b="1" dirty="0">
                <a:latin typeface="Times New Roman" panose="02020603050405020304" pitchFamily="18" charset="0"/>
                <a:ea typeface="新細明體" pitchFamily="-109" charset="-120"/>
                <a:cs typeface="Times New Roman" panose="02020603050405020304" pitchFamily="18" charset="0"/>
              </a:rPr>
              <a:t>                         </a:t>
            </a:r>
          </a:p>
          <a:p>
            <a:pPr marL="0" indent="0" algn="ctr">
              <a:lnSpc>
                <a:spcPct val="70000"/>
              </a:lnSpc>
              <a:buNone/>
            </a:pPr>
            <a:r>
              <a:rPr lang="en-US" altLang="zh-TW" sz="3400" b="1" dirty="0">
                <a:latin typeface="Times New Roman" panose="02020603050405020304" pitchFamily="18" charset="0"/>
                <a:ea typeface="新細明體" pitchFamily="-109" charset="-120"/>
                <a:cs typeface="Times New Roman" panose="02020603050405020304" pitchFamily="18" charset="0"/>
              </a:rPr>
              <a:t> Problems in Managing Maintenance</a:t>
            </a:r>
          </a:p>
          <a:p>
            <a:pPr marL="142875" indent="-257175" algn="just">
              <a:lnSpc>
                <a:spcPct val="70000"/>
              </a:lnSpc>
              <a:buFont typeface="Wingdings" panose="05000000000000000000" pitchFamily="2" charset="2"/>
              <a:buChar char="Ø"/>
            </a:pPr>
            <a:r>
              <a:rPr lang="en-US" altLang="zh-TW" sz="3100" b="1" i="1" dirty="0">
                <a:solidFill>
                  <a:srgbClr val="FF0000"/>
                </a:solidFill>
                <a:latin typeface="Times New Roman" panose="02020603050405020304" pitchFamily="18" charset="0"/>
                <a:ea typeface="新細明體" pitchFamily="-109" charset="-120"/>
                <a:cs typeface="Times New Roman" panose="02020603050405020304" pitchFamily="18" charset="0"/>
              </a:rPr>
              <a:t>Changing priorities</a:t>
            </a:r>
          </a:p>
          <a:p>
            <a:pPr lvl="1" algn="just">
              <a:lnSpc>
                <a:spcPct val="100000"/>
              </a:lnSpc>
            </a:pPr>
            <a:r>
              <a:rPr lang="en-US" altLang="zh-TW" sz="2900" dirty="0">
                <a:latin typeface="Times New Roman" panose="02020603050405020304" pitchFamily="18" charset="0"/>
                <a:ea typeface="新細明體" pitchFamily="-109" charset="-120"/>
                <a:cs typeface="Times New Roman" panose="02020603050405020304" pitchFamily="18" charset="0"/>
              </a:rPr>
              <a:t>Chaotic nature of maintenance requests, the length of maintenance tasks causing new requests to come along before an ongoing task is done.</a:t>
            </a:r>
          </a:p>
          <a:p>
            <a:pPr marL="142875" indent="-257175" algn="just">
              <a:lnSpc>
                <a:spcPct val="70000"/>
              </a:lnSpc>
              <a:buFont typeface="Wingdings" panose="05000000000000000000" pitchFamily="2" charset="2"/>
              <a:buChar char="Ø"/>
            </a:pPr>
            <a:r>
              <a:rPr lang="en-US" altLang="zh-TW" sz="3100" b="1" i="1" dirty="0">
                <a:solidFill>
                  <a:srgbClr val="FF0000"/>
                </a:solidFill>
                <a:latin typeface="Times New Roman" panose="02020603050405020304" pitchFamily="18" charset="0"/>
                <a:ea typeface="新細明體" pitchFamily="-109" charset="-120"/>
                <a:cs typeface="Times New Roman" panose="02020603050405020304" pitchFamily="18" charset="0"/>
              </a:rPr>
              <a:t>Inadequate testing methods</a:t>
            </a:r>
          </a:p>
          <a:p>
            <a:pPr lvl="1" algn="just">
              <a:lnSpc>
                <a:spcPct val="100000"/>
              </a:lnSpc>
            </a:pPr>
            <a:r>
              <a:rPr lang="en-US" altLang="zh-TW" sz="2900" dirty="0">
                <a:latin typeface="Times New Roman" panose="02020603050405020304" pitchFamily="18" charset="0"/>
                <a:ea typeface="新細明體" pitchFamily="-109" charset="-120"/>
                <a:cs typeface="Times New Roman" panose="02020603050405020304" pitchFamily="18" charset="0"/>
              </a:rPr>
              <a:t>Lack of time set aside for testing, of comprehensive test data, of rigorous testing requirements as a standard for signing off.</a:t>
            </a:r>
          </a:p>
          <a:p>
            <a:pPr marL="142875" indent="-257175" algn="just">
              <a:lnSpc>
                <a:spcPct val="70000"/>
              </a:lnSpc>
              <a:buFont typeface="Wingdings" panose="05000000000000000000" pitchFamily="2" charset="2"/>
              <a:buChar char="Ø"/>
            </a:pPr>
            <a:r>
              <a:rPr lang="en-US" altLang="zh-TW" sz="3100" b="1" i="1" dirty="0">
                <a:solidFill>
                  <a:srgbClr val="FF0000"/>
                </a:solidFill>
                <a:latin typeface="Times New Roman" panose="02020603050405020304" pitchFamily="18" charset="0"/>
                <a:ea typeface="新細明體" pitchFamily="-109" charset="-120"/>
                <a:cs typeface="Times New Roman" panose="02020603050405020304" pitchFamily="18" charset="0"/>
              </a:rPr>
              <a:t>Performance measurement difficulties</a:t>
            </a:r>
          </a:p>
          <a:p>
            <a:pPr lvl="1" algn="just">
              <a:lnSpc>
                <a:spcPct val="100000"/>
              </a:lnSpc>
            </a:pPr>
            <a:r>
              <a:rPr lang="en-US" altLang="zh-TW" sz="2900" dirty="0">
                <a:latin typeface="Times New Roman" panose="02020603050405020304" pitchFamily="18" charset="0"/>
                <a:ea typeface="新細明體" pitchFamily="-109" charset="-120"/>
                <a:cs typeface="Times New Roman" panose="02020603050405020304" pitchFamily="18" charset="0"/>
              </a:rPr>
              <a:t>How do you measure individual or group performance?</a:t>
            </a:r>
          </a:p>
          <a:p>
            <a:pPr marL="142875" indent="-257175" algn="just">
              <a:lnSpc>
                <a:spcPct val="70000"/>
              </a:lnSpc>
              <a:buFont typeface="Wingdings" panose="05000000000000000000" pitchFamily="2" charset="2"/>
              <a:buChar char="Ø"/>
            </a:pPr>
            <a:r>
              <a:rPr lang="en-US" altLang="zh-TW" sz="3100" b="1" i="1" dirty="0">
                <a:solidFill>
                  <a:srgbClr val="FF0000"/>
                </a:solidFill>
                <a:latin typeface="Times New Roman" panose="02020603050405020304" pitchFamily="18" charset="0"/>
                <a:ea typeface="新細明體" pitchFamily="-109" charset="-120"/>
                <a:cs typeface="Times New Roman" panose="02020603050405020304" pitchFamily="18" charset="0"/>
              </a:rPr>
              <a:t>System documentation incomplete or non-existent</a:t>
            </a:r>
          </a:p>
          <a:p>
            <a:pPr lvl="1" algn="just">
              <a:lnSpc>
                <a:spcPct val="100000"/>
              </a:lnSpc>
            </a:pPr>
            <a:r>
              <a:rPr lang="en-US" altLang="zh-TW" sz="2900" dirty="0">
                <a:latin typeface="Times New Roman" panose="02020603050405020304" pitchFamily="18" charset="0"/>
                <a:ea typeface="新細明體" pitchFamily="-109" charset="-120"/>
                <a:cs typeface="Times New Roman" panose="02020603050405020304" pitchFamily="18" charset="0"/>
              </a:rPr>
              <a:t>Training takes a long time for learning an application so programmers get stuck on one piece of software.</a:t>
            </a:r>
          </a:p>
          <a:p>
            <a:pPr marL="142875" indent="-257175" algn="just">
              <a:lnSpc>
                <a:spcPct val="70000"/>
              </a:lnSpc>
              <a:buFont typeface="Wingdings" panose="05000000000000000000" pitchFamily="2" charset="2"/>
              <a:buChar char="Ø"/>
            </a:pPr>
            <a:r>
              <a:rPr lang="en-US" altLang="zh-TW" sz="3100" b="1" i="1" dirty="0">
                <a:solidFill>
                  <a:srgbClr val="FF0000"/>
                </a:solidFill>
                <a:latin typeface="Times New Roman" panose="02020603050405020304" pitchFamily="18" charset="0"/>
                <a:ea typeface="新細明體" pitchFamily="-109" charset="-120"/>
                <a:cs typeface="Times New Roman" panose="02020603050405020304" pitchFamily="18" charset="0"/>
              </a:rPr>
              <a:t>Adapting to the rapidly changing business environment</a:t>
            </a:r>
          </a:p>
          <a:p>
            <a:pPr lvl="1" algn="just">
              <a:lnSpc>
                <a:spcPct val="100000"/>
              </a:lnSpc>
            </a:pPr>
            <a:r>
              <a:rPr lang="en-US" altLang="zh-TW" sz="2900" dirty="0">
                <a:latin typeface="Times New Roman" panose="02020603050405020304" pitchFamily="18" charset="0"/>
                <a:ea typeface="新細明體" pitchFamily="-109" charset="-120"/>
                <a:cs typeface="Times New Roman" panose="02020603050405020304" pitchFamily="18" charset="0"/>
              </a:rPr>
              <a:t>Hardware and software also become obsolete.</a:t>
            </a:r>
          </a:p>
          <a:p>
            <a:pPr marL="0" indent="0" algn="just">
              <a:lnSpc>
                <a:spcPct val="100000"/>
              </a:lnSpc>
              <a:buNone/>
            </a:pPr>
            <a:endParaRPr lang="am-ET" sz="3800" b="1" dirty="0">
              <a:cs typeface="Times New Roman" panose="02020603050405020304" pitchFamily="18" charset="0"/>
            </a:endParaRPr>
          </a:p>
        </p:txBody>
      </p:sp>
      <p:sp>
        <p:nvSpPr>
          <p:cNvPr id="4" name="Rectangle 3">
            <a:extLst>
              <a:ext uri="{FF2B5EF4-FFF2-40B4-BE49-F238E27FC236}">
                <a16:creationId xmlns:a16="http://schemas.microsoft.com/office/drawing/2014/main" xmlns="" id="{BF85E49D-A759-4D7E-82EA-72DA2B559CD2}"/>
              </a:ext>
            </a:extLst>
          </p:cNvPr>
          <p:cNvSpPr/>
          <p:nvPr/>
        </p:nvSpPr>
        <p:spPr>
          <a:xfrm>
            <a:off x="926277" y="115614"/>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en-US" sz="2400" b="1" dirty="0">
                <a:solidFill>
                  <a:schemeClr val="tx1"/>
                </a:solidFill>
                <a:latin typeface="Times New Roman" panose="02020603050405020304" pitchFamily="18" charset="0"/>
              </a:rPr>
              <a:t>Managing the Maintenance</a:t>
            </a:r>
            <a:endParaRPr lang="am-ET" sz="2400" b="1" dirty="0">
              <a:solidFill>
                <a:schemeClr val="tx1"/>
              </a:solidFill>
              <a:cs typeface="Times New Roman" panose="02020603050405020304" pitchFamily="18" charset="0"/>
            </a:endParaRPr>
          </a:p>
        </p:txBody>
      </p:sp>
      <p:sp>
        <p:nvSpPr>
          <p:cNvPr id="5" name="Footer Placeholder 3">
            <a:extLst>
              <a:ext uri="{FF2B5EF4-FFF2-40B4-BE49-F238E27FC236}">
                <a16:creationId xmlns:a16="http://schemas.microsoft.com/office/drawing/2014/main" xmlns="" id="{7ECC1357-A4F2-4B87-B9CC-9579F154706F}"/>
              </a:ext>
            </a:extLst>
          </p:cNvPr>
          <p:cNvSpPr>
            <a:spLocks noGrp="1"/>
          </p:cNvSpPr>
          <p:nvPr>
            <p:ph type="ftr" sz="quarter" idx="11"/>
          </p:nvPr>
        </p:nvSpPr>
        <p:spPr>
          <a:xfrm>
            <a:off x="3028951" y="6356352"/>
            <a:ext cx="3086100" cy="365125"/>
          </a:xfrm>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34</a:t>
            </a:fld>
            <a:endParaRPr lang="am-ET"/>
          </a:p>
        </p:txBody>
      </p:sp>
    </p:spTree>
    <p:extLst>
      <p:ext uri="{BB962C8B-B14F-4D97-AF65-F5344CB8AC3E}">
        <p14:creationId xmlns:p14="http://schemas.microsoft.com/office/powerpoint/2010/main" val="30149792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635" y="1040525"/>
            <a:ext cx="9000000" cy="5136439"/>
          </a:xfrm>
          <a:ln>
            <a:solidFill>
              <a:schemeClr val="accent1"/>
            </a:solidFill>
          </a:ln>
        </p:spPr>
        <p:txBody>
          <a:bodyPr>
            <a:normAutofit/>
          </a:bodyPr>
          <a:lstStyle/>
          <a:p>
            <a:pPr marL="0" indent="0" algn="ctr">
              <a:lnSpc>
                <a:spcPct val="70000"/>
              </a:lnSpc>
              <a:buNone/>
            </a:pPr>
            <a:r>
              <a:rPr lang="en-US" altLang="zh-TW" sz="2200" b="1" dirty="0">
                <a:latin typeface="Times New Roman" panose="02020603050405020304" pitchFamily="18" charset="0"/>
                <a:ea typeface="新細明體" pitchFamily="-109" charset="-120"/>
                <a:cs typeface="Times New Roman" panose="02020603050405020304" pitchFamily="18" charset="0"/>
              </a:rPr>
              <a:t>                         </a:t>
            </a:r>
          </a:p>
          <a:p>
            <a:pPr marL="0" indent="0" algn="just">
              <a:lnSpc>
                <a:spcPct val="100000"/>
              </a:lnSpc>
              <a:buNone/>
            </a:pPr>
            <a:endParaRPr lang="am-ET" sz="3800" b="1" dirty="0">
              <a:cs typeface="Times New Roman" panose="02020603050405020304" pitchFamily="18" charset="0"/>
            </a:endParaRPr>
          </a:p>
        </p:txBody>
      </p:sp>
      <p:sp>
        <p:nvSpPr>
          <p:cNvPr id="4" name="Rectangle 3">
            <a:extLst>
              <a:ext uri="{FF2B5EF4-FFF2-40B4-BE49-F238E27FC236}">
                <a16:creationId xmlns:a16="http://schemas.microsoft.com/office/drawing/2014/main" xmlns="" id="{BF85E49D-A759-4D7E-82EA-72DA2B559CD2}"/>
              </a:ext>
            </a:extLst>
          </p:cNvPr>
          <p:cNvSpPr/>
          <p:nvPr/>
        </p:nvSpPr>
        <p:spPr>
          <a:xfrm>
            <a:off x="926277" y="115614"/>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algn="ctr">
              <a:lnSpc>
                <a:spcPct val="150000"/>
              </a:lnSpc>
            </a:pPr>
            <a:r>
              <a:rPr lang="en-US" sz="24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rPr>
              <a:t>Managing the Maintenance</a:t>
            </a:r>
            <a:endParaRPr lang="am-ET" sz="24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endParaRPr>
          </a:p>
        </p:txBody>
      </p:sp>
      <p:sp>
        <p:nvSpPr>
          <p:cNvPr id="5" name="Line 2">
            <a:extLst>
              <a:ext uri="{FF2B5EF4-FFF2-40B4-BE49-F238E27FC236}">
                <a16:creationId xmlns:a16="http://schemas.microsoft.com/office/drawing/2014/main" xmlns="" id="{9A180013-94DE-4203-80CA-D7F25052E17E}"/>
              </a:ext>
            </a:extLst>
          </p:cNvPr>
          <p:cNvSpPr>
            <a:spLocks noChangeShapeType="1"/>
          </p:cNvSpPr>
          <p:nvPr/>
        </p:nvSpPr>
        <p:spPr bwMode="auto">
          <a:xfrm flipV="1">
            <a:off x="3829051" y="4214182"/>
            <a:ext cx="0" cy="685800"/>
          </a:xfrm>
          <a:prstGeom prst="line">
            <a:avLst/>
          </a:prstGeom>
          <a:noFill/>
          <a:ln w="762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m-ET" sz="1350"/>
          </a:p>
        </p:txBody>
      </p:sp>
      <p:sp>
        <p:nvSpPr>
          <p:cNvPr id="6" name="Rectangle 3">
            <a:extLst>
              <a:ext uri="{FF2B5EF4-FFF2-40B4-BE49-F238E27FC236}">
                <a16:creationId xmlns:a16="http://schemas.microsoft.com/office/drawing/2014/main" xmlns="" id="{7E79FCBD-BB17-42DF-B326-ED85F66EF496}"/>
              </a:ext>
            </a:extLst>
          </p:cNvPr>
          <p:cNvSpPr txBox="1">
            <a:spLocks noChangeArrowheads="1"/>
          </p:cNvSpPr>
          <p:nvPr/>
        </p:nvSpPr>
        <p:spPr>
          <a:xfrm>
            <a:off x="3172828" y="1216412"/>
            <a:ext cx="3269806" cy="346249"/>
          </a:xfrm>
          <a:prstGeom prst="rect">
            <a:avLst/>
          </a:prstGeom>
        </p:spPr>
        <p:txBody>
          <a:bodyPr vert="horz" wrap="none" lIns="68580" tIns="34290" rIns="68580" bIns="34290" rtlCol="0" anchor="b">
            <a:spAutoFit/>
          </a:bodyPr>
          <a:lstStyle>
            <a:lvl1pPr algn="ctr" defTabSz="914400" rtl="0" eaLnBrk="1" latinLnBrk="0" hangingPunct="1">
              <a:lnSpc>
                <a:spcPct val="90000"/>
              </a:lnSpc>
              <a:spcBef>
                <a:spcPct val="0"/>
              </a:spcBef>
              <a:buNone/>
              <a:defRPr sz="6000" kern="1200">
                <a:solidFill>
                  <a:srgbClr val="FF0000"/>
                </a:solidFill>
                <a:latin typeface="+mj-lt"/>
                <a:ea typeface="+mj-ea"/>
                <a:cs typeface="Times New Roman" panose="02020603050405020304" pitchFamily="18" charset="0"/>
              </a:defRPr>
            </a:lvl1pPr>
          </a:lstStyle>
          <a:p>
            <a:pPr algn="l"/>
            <a:r>
              <a:rPr lang="en-US" altLang="am-ET" sz="2000" b="1" dirty="0">
                <a:solidFill>
                  <a:schemeClr val="tx1"/>
                </a:solidFill>
                <a:latin typeface="Times New Roman" panose="02020603050405020304" pitchFamily="18" charset="0"/>
              </a:rPr>
              <a:t>A Typical Maintenance Flow</a:t>
            </a:r>
          </a:p>
        </p:txBody>
      </p:sp>
      <p:sp>
        <p:nvSpPr>
          <p:cNvPr id="7" name="AutoShape 4">
            <a:extLst>
              <a:ext uri="{FF2B5EF4-FFF2-40B4-BE49-F238E27FC236}">
                <a16:creationId xmlns:a16="http://schemas.microsoft.com/office/drawing/2014/main" xmlns="" id="{2F8CA6C2-5904-4D55-A1B3-1E6790119474}"/>
              </a:ext>
            </a:extLst>
          </p:cNvPr>
          <p:cNvSpPr>
            <a:spLocks noChangeArrowheads="1"/>
          </p:cNvSpPr>
          <p:nvPr/>
        </p:nvSpPr>
        <p:spPr bwMode="auto">
          <a:xfrm>
            <a:off x="6800851" y="2099632"/>
            <a:ext cx="1371600" cy="857250"/>
          </a:xfrm>
          <a:prstGeom prst="can">
            <a:avLst>
              <a:gd name="adj" fmla="val 25000"/>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am-ET" sz="1500" dirty="0">
                <a:latin typeface="Times New Roman" panose="02020603050405020304" pitchFamily="18" charset="0"/>
                <a:cs typeface="Times New Roman" panose="02020603050405020304" pitchFamily="18" charset="0"/>
              </a:rPr>
              <a:t>Proposed </a:t>
            </a:r>
          </a:p>
          <a:p>
            <a:pPr eaLnBrk="0" hangingPunct="0"/>
            <a:r>
              <a:rPr lang="en-US" altLang="am-ET" sz="1500" dirty="0">
                <a:latin typeface="Times New Roman" panose="02020603050405020304" pitchFamily="18" charset="0"/>
                <a:cs typeface="Times New Roman" panose="02020603050405020304" pitchFamily="18" charset="0"/>
              </a:rPr>
              <a:t>M. R.’s</a:t>
            </a:r>
          </a:p>
        </p:txBody>
      </p:sp>
      <p:sp>
        <p:nvSpPr>
          <p:cNvPr id="8" name="AutoShape 5">
            <a:extLst>
              <a:ext uri="{FF2B5EF4-FFF2-40B4-BE49-F238E27FC236}">
                <a16:creationId xmlns:a16="http://schemas.microsoft.com/office/drawing/2014/main" xmlns="" id="{85FA4923-A65A-47D0-9D1C-494782AA83B5}"/>
              </a:ext>
            </a:extLst>
          </p:cNvPr>
          <p:cNvSpPr>
            <a:spLocks noChangeArrowheads="1"/>
          </p:cNvSpPr>
          <p:nvPr/>
        </p:nvSpPr>
        <p:spPr bwMode="auto">
          <a:xfrm>
            <a:off x="4800600" y="3756982"/>
            <a:ext cx="1371600" cy="857250"/>
          </a:xfrm>
          <a:prstGeom prst="can">
            <a:avLst>
              <a:gd name="adj" fmla="val 25000"/>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am-ET" sz="1500" dirty="0">
                <a:latin typeface="Times New Roman" panose="02020603050405020304" pitchFamily="18" charset="0"/>
                <a:cs typeface="Times New Roman" panose="02020603050405020304" pitchFamily="18" charset="0"/>
              </a:rPr>
              <a:t>Approved </a:t>
            </a:r>
          </a:p>
          <a:p>
            <a:pPr eaLnBrk="0" hangingPunct="0"/>
            <a:r>
              <a:rPr lang="en-US" altLang="am-ET" sz="1500" dirty="0">
                <a:latin typeface="Times New Roman" panose="02020603050405020304" pitchFamily="18" charset="0"/>
                <a:cs typeface="Times New Roman" panose="02020603050405020304" pitchFamily="18" charset="0"/>
              </a:rPr>
              <a:t>M. R.’s</a:t>
            </a:r>
          </a:p>
        </p:txBody>
      </p:sp>
      <p:sp>
        <p:nvSpPr>
          <p:cNvPr id="9" name="AutoShape 6">
            <a:extLst>
              <a:ext uri="{FF2B5EF4-FFF2-40B4-BE49-F238E27FC236}">
                <a16:creationId xmlns:a16="http://schemas.microsoft.com/office/drawing/2014/main" xmlns="" id="{86F22E19-027F-4276-867E-117386E221E3}"/>
              </a:ext>
            </a:extLst>
          </p:cNvPr>
          <p:cNvSpPr>
            <a:spLocks noChangeArrowheads="1"/>
          </p:cNvSpPr>
          <p:nvPr/>
        </p:nvSpPr>
        <p:spPr bwMode="auto">
          <a:xfrm>
            <a:off x="5242206" y="5155194"/>
            <a:ext cx="1586653" cy="918329"/>
          </a:xfrm>
          <a:prstGeom prst="flowChartPunchedTap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am-ET" sz="1500" b="1"/>
              <a:t>Modified source </a:t>
            </a:r>
          </a:p>
          <a:p>
            <a:pPr eaLnBrk="0" hangingPunct="0"/>
            <a:r>
              <a:rPr lang="en-US" altLang="am-ET" sz="1500" b="1"/>
              <a:t>&amp; documentation</a:t>
            </a:r>
          </a:p>
        </p:txBody>
      </p:sp>
      <p:sp>
        <p:nvSpPr>
          <p:cNvPr id="10" name="AutoShape 7">
            <a:extLst>
              <a:ext uri="{FF2B5EF4-FFF2-40B4-BE49-F238E27FC236}">
                <a16:creationId xmlns:a16="http://schemas.microsoft.com/office/drawing/2014/main" xmlns="" id="{97684179-3D20-4A91-850D-586858A68288}"/>
              </a:ext>
            </a:extLst>
          </p:cNvPr>
          <p:cNvSpPr>
            <a:spLocks noChangeArrowheads="1"/>
          </p:cNvSpPr>
          <p:nvPr/>
        </p:nvSpPr>
        <p:spPr bwMode="auto">
          <a:xfrm>
            <a:off x="3077441" y="4480109"/>
            <a:ext cx="1629933" cy="918329"/>
          </a:xfrm>
          <a:prstGeom prst="flowChartPunchedTap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am-ET" sz="1500" b="1" dirty="0"/>
              <a:t>Current source</a:t>
            </a:r>
          </a:p>
          <a:p>
            <a:pPr eaLnBrk="0" hangingPunct="0"/>
            <a:r>
              <a:rPr lang="en-US" altLang="am-ET" sz="1500" b="1" dirty="0"/>
              <a:t> &amp; documentation</a:t>
            </a:r>
          </a:p>
        </p:txBody>
      </p:sp>
      <p:cxnSp>
        <p:nvCxnSpPr>
          <p:cNvPr id="11" name="AutoShape 8">
            <a:extLst>
              <a:ext uri="{FF2B5EF4-FFF2-40B4-BE49-F238E27FC236}">
                <a16:creationId xmlns:a16="http://schemas.microsoft.com/office/drawing/2014/main" xmlns="" id="{858D79B9-07F1-4B68-9373-7C160CCB3202}"/>
              </a:ext>
            </a:extLst>
          </p:cNvPr>
          <p:cNvCxnSpPr>
            <a:cxnSpLocks noChangeShapeType="1"/>
            <a:stCxn id="7" idx="3"/>
          </p:cNvCxnSpPr>
          <p:nvPr/>
        </p:nvCxnSpPr>
        <p:spPr bwMode="auto">
          <a:xfrm rot="5400000">
            <a:off x="6978254" y="3246205"/>
            <a:ext cx="797719" cy="219075"/>
          </a:xfrm>
          <a:prstGeom prst="bentConnector3">
            <a:avLst>
              <a:gd name="adj1" fmla="val 50000"/>
            </a:avLst>
          </a:prstGeom>
          <a:noFill/>
          <a:ln w="762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9">
            <a:extLst>
              <a:ext uri="{FF2B5EF4-FFF2-40B4-BE49-F238E27FC236}">
                <a16:creationId xmlns:a16="http://schemas.microsoft.com/office/drawing/2014/main" xmlns="" id="{2B22834B-F5DB-40D8-B140-1C166A3B2C3F}"/>
              </a:ext>
            </a:extLst>
          </p:cNvPr>
          <p:cNvCxnSpPr>
            <a:cxnSpLocks noChangeShapeType="1"/>
            <a:endCxn id="8" idx="4"/>
          </p:cNvCxnSpPr>
          <p:nvPr/>
        </p:nvCxnSpPr>
        <p:spPr bwMode="auto">
          <a:xfrm rot="10800000" flipV="1">
            <a:off x="6172201" y="4184418"/>
            <a:ext cx="361951" cy="1190"/>
          </a:xfrm>
          <a:prstGeom prst="bentConnector3">
            <a:avLst>
              <a:gd name="adj1" fmla="val 50000"/>
            </a:avLst>
          </a:prstGeom>
          <a:noFill/>
          <a:ln w="762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0">
            <a:extLst>
              <a:ext uri="{FF2B5EF4-FFF2-40B4-BE49-F238E27FC236}">
                <a16:creationId xmlns:a16="http://schemas.microsoft.com/office/drawing/2014/main" xmlns="" id="{2E6AB6EE-10B7-4601-A0AA-37259F60B1CE}"/>
              </a:ext>
            </a:extLst>
          </p:cNvPr>
          <p:cNvCxnSpPr>
            <a:cxnSpLocks noChangeShapeType="1"/>
            <a:stCxn id="8" idx="2"/>
          </p:cNvCxnSpPr>
          <p:nvPr/>
        </p:nvCxnSpPr>
        <p:spPr bwMode="auto">
          <a:xfrm rot="10800000">
            <a:off x="2857501" y="4185607"/>
            <a:ext cx="1943100" cy="0"/>
          </a:xfrm>
          <a:prstGeom prst="straightConnector1">
            <a:avLst/>
          </a:prstGeom>
          <a:noFill/>
          <a:ln w="762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1">
            <a:extLst>
              <a:ext uri="{FF2B5EF4-FFF2-40B4-BE49-F238E27FC236}">
                <a16:creationId xmlns:a16="http://schemas.microsoft.com/office/drawing/2014/main" xmlns="" id="{DA675268-7E57-4CBD-ADC0-1C435DD9CD74}"/>
              </a:ext>
            </a:extLst>
          </p:cNvPr>
          <p:cNvCxnSpPr>
            <a:cxnSpLocks noChangeShapeType="1"/>
            <a:stCxn id="16" idx="2"/>
            <a:endCxn id="9" idx="1"/>
          </p:cNvCxnSpPr>
          <p:nvPr/>
        </p:nvCxnSpPr>
        <p:spPr bwMode="auto">
          <a:xfrm rot="16200000" flipH="1">
            <a:off x="3596885" y="3969037"/>
            <a:ext cx="445617" cy="2845025"/>
          </a:xfrm>
          <a:prstGeom prst="bentConnector2">
            <a:avLst/>
          </a:prstGeom>
          <a:noFill/>
          <a:ln w="762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Rectangle 12">
            <a:extLst>
              <a:ext uri="{FF2B5EF4-FFF2-40B4-BE49-F238E27FC236}">
                <a16:creationId xmlns:a16="http://schemas.microsoft.com/office/drawing/2014/main" xmlns="" id="{635FFA17-BF85-47A5-B2BA-C3A5649EB08A}"/>
              </a:ext>
            </a:extLst>
          </p:cNvPr>
          <p:cNvSpPr>
            <a:spLocks noChangeArrowheads="1"/>
          </p:cNvSpPr>
          <p:nvPr/>
        </p:nvSpPr>
        <p:spPr bwMode="auto">
          <a:xfrm>
            <a:off x="6413747" y="4571932"/>
            <a:ext cx="1987788"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am-ET" sz="1500" b="1" dirty="0">
                <a:latin typeface="Times New Roman" panose="02020603050405020304" pitchFamily="18" charset="0"/>
                <a:cs typeface="Times New Roman" panose="02020603050405020304" pitchFamily="18" charset="0"/>
              </a:rPr>
              <a:t>Change control board</a:t>
            </a:r>
          </a:p>
        </p:txBody>
      </p:sp>
      <p:sp>
        <p:nvSpPr>
          <p:cNvPr id="16" name="Rectangle 13">
            <a:extLst>
              <a:ext uri="{FF2B5EF4-FFF2-40B4-BE49-F238E27FC236}">
                <a16:creationId xmlns:a16="http://schemas.microsoft.com/office/drawing/2014/main" xmlns="" id="{1691F236-01A1-4966-8944-BBE14B0C83B9}"/>
              </a:ext>
            </a:extLst>
          </p:cNvPr>
          <p:cNvSpPr>
            <a:spLocks noChangeArrowheads="1"/>
          </p:cNvSpPr>
          <p:nvPr/>
        </p:nvSpPr>
        <p:spPr bwMode="auto">
          <a:xfrm>
            <a:off x="1833020" y="4744010"/>
            <a:ext cx="1128322" cy="4247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pPr>
            <a:r>
              <a:rPr lang="en-US" altLang="am-ET" sz="1350" b="1"/>
              <a:t>Maintenance</a:t>
            </a:r>
          </a:p>
          <a:p>
            <a:pPr eaLnBrk="0" hangingPunct="0">
              <a:lnSpc>
                <a:spcPct val="80000"/>
              </a:lnSpc>
            </a:pPr>
            <a:r>
              <a:rPr lang="en-US" altLang="am-ET" sz="1350" b="1"/>
              <a:t>engineer</a:t>
            </a:r>
          </a:p>
        </p:txBody>
      </p:sp>
      <p:sp>
        <p:nvSpPr>
          <p:cNvPr id="17" name="Rectangle 16">
            <a:extLst>
              <a:ext uri="{FF2B5EF4-FFF2-40B4-BE49-F238E27FC236}">
                <a16:creationId xmlns:a16="http://schemas.microsoft.com/office/drawing/2014/main" xmlns="" id="{DA51AE94-C50D-4E56-956E-BE0C88E70859}"/>
              </a:ext>
            </a:extLst>
          </p:cNvPr>
          <p:cNvSpPr>
            <a:spLocks noChangeArrowheads="1"/>
          </p:cNvSpPr>
          <p:nvPr/>
        </p:nvSpPr>
        <p:spPr bwMode="auto">
          <a:xfrm>
            <a:off x="5829300" y="1871033"/>
            <a:ext cx="68580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am-ET" sz="1200" b="1"/>
              <a:t>Written </a:t>
            </a:r>
          </a:p>
          <a:p>
            <a:pPr eaLnBrk="0" hangingPunct="0"/>
            <a:r>
              <a:rPr lang="en-US" altLang="am-ET" sz="1200" b="1"/>
              <a:t> MR’s</a:t>
            </a:r>
          </a:p>
        </p:txBody>
      </p:sp>
      <p:cxnSp>
        <p:nvCxnSpPr>
          <p:cNvPr id="18" name="AutoShape 21">
            <a:extLst>
              <a:ext uri="{FF2B5EF4-FFF2-40B4-BE49-F238E27FC236}">
                <a16:creationId xmlns:a16="http://schemas.microsoft.com/office/drawing/2014/main" xmlns="" id="{4126F532-BE08-4E4C-8ABD-8C6FE7F8CB3E}"/>
              </a:ext>
            </a:extLst>
          </p:cNvPr>
          <p:cNvCxnSpPr>
            <a:cxnSpLocks noChangeShapeType="1"/>
            <a:endCxn id="7" idx="2"/>
          </p:cNvCxnSpPr>
          <p:nvPr/>
        </p:nvCxnSpPr>
        <p:spPr bwMode="auto">
          <a:xfrm>
            <a:off x="5709049" y="2243699"/>
            <a:ext cx="1091803" cy="284559"/>
          </a:xfrm>
          <a:prstGeom prst="straightConnector1">
            <a:avLst/>
          </a:prstGeom>
          <a:noFill/>
          <a:ln w="762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23">
            <a:extLst>
              <a:ext uri="{FF2B5EF4-FFF2-40B4-BE49-F238E27FC236}">
                <a16:creationId xmlns:a16="http://schemas.microsoft.com/office/drawing/2014/main" xmlns="" id="{F171682F-4732-4F84-83B2-C6CE08EC05BF}"/>
              </a:ext>
            </a:extLst>
          </p:cNvPr>
          <p:cNvSpPr>
            <a:spLocks noChangeArrowheads="1"/>
          </p:cNvSpPr>
          <p:nvPr/>
        </p:nvSpPr>
        <p:spPr bwMode="auto">
          <a:xfrm>
            <a:off x="1845511" y="2442532"/>
            <a:ext cx="875176"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am-ET" sz="1350" b="1" dirty="0">
                <a:solidFill>
                  <a:schemeClr val="bg1"/>
                </a:solidFill>
              </a:rPr>
              <a:t>Customer</a:t>
            </a:r>
          </a:p>
        </p:txBody>
      </p:sp>
      <p:sp>
        <p:nvSpPr>
          <p:cNvPr id="20" name="Rectangle 24">
            <a:extLst>
              <a:ext uri="{FF2B5EF4-FFF2-40B4-BE49-F238E27FC236}">
                <a16:creationId xmlns:a16="http://schemas.microsoft.com/office/drawing/2014/main" xmlns="" id="{6DF76E48-7822-4192-856F-A6207CF5A9AE}"/>
              </a:ext>
            </a:extLst>
          </p:cNvPr>
          <p:cNvSpPr>
            <a:spLocks noChangeArrowheads="1"/>
          </p:cNvSpPr>
          <p:nvPr/>
        </p:nvSpPr>
        <p:spPr bwMode="auto">
          <a:xfrm>
            <a:off x="4629151" y="2824724"/>
            <a:ext cx="1002197"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am-ET" sz="1500" b="1" dirty="0">
                <a:solidFill>
                  <a:schemeClr val="bg1"/>
                </a:solidFill>
                <a:latin typeface="Times New Roman" panose="02020603050405020304" pitchFamily="18" charset="0"/>
                <a:cs typeface="Times New Roman" panose="02020603050405020304" pitchFamily="18" charset="0"/>
              </a:rPr>
              <a:t>Help desk</a:t>
            </a:r>
          </a:p>
        </p:txBody>
      </p:sp>
      <p:graphicFrame>
        <p:nvGraphicFramePr>
          <p:cNvPr id="21" name="Object 25">
            <a:hlinkClick r:id="" action="ppaction://ole?verb=0"/>
            <a:extLst>
              <a:ext uri="{FF2B5EF4-FFF2-40B4-BE49-F238E27FC236}">
                <a16:creationId xmlns:a16="http://schemas.microsoft.com/office/drawing/2014/main" xmlns="" id="{72467ADA-DAC6-4200-A949-04845AAED6BC}"/>
              </a:ext>
            </a:extLst>
          </p:cNvPr>
          <p:cNvGraphicFramePr>
            <a:graphicFrameLocks/>
          </p:cNvGraphicFramePr>
          <p:nvPr/>
        </p:nvGraphicFramePr>
        <p:xfrm>
          <a:off x="4572002" y="1699583"/>
          <a:ext cx="1137047" cy="1088231"/>
        </p:xfrm>
        <a:graphic>
          <a:graphicData uri="http://schemas.openxmlformats.org/presentationml/2006/ole">
            <mc:AlternateContent xmlns:mc="http://schemas.openxmlformats.org/markup-compatibility/2006">
              <mc:Choice xmlns:v="urn:schemas-microsoft-com:vml" Requires="v">
                <p:oleObj spid="_x0000_s3822" name="GALLERY" r:id="rId3" imgW="7478640" imgH="8413560" progId="GALLERYClipart">
                  <p:embed/>
                </p:oleObj>
              </mc:Choice>
              <mc:Fallback>
                <p:oleObj name="GALLERY" r:id="rId3" imgW="7478640" imgH="8413560" progId="GALLERYClipart">
                  <p:embed/>
                  <p:pic>
                    <p:nvPicPr>
                      <p:cNvPr id="20" name="Object 25">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2" y="1699583"/>
                        <a:ext cx="1137047" cy="1088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2" name="AutoShape 26">
            <a:extLst>
              <a:ext uri="{FF2B5EF4-FFF2-40B4-BE49-F238E27FC236}">
                <a16:creationId xmlns:a16="http://schemas.microsoft.com/office/drawing/2014/main" xmlns="" id="{C2B51301-46C6-49F9-B578-3E6DF3ECEF9D}"/>
              </a:ext>
            </a:extLst>
          </p:cNvPr>
          <p:cNvCxnSpPr>
            <a:cxnSpLocks noChangeShapeType="1"/>
          </p:cNvCxnSpPr>
          <p:nvPr/>
        </p:nvCxnSpPr>
        <p:spPr bwMode="auto">
          <a:xfrm>
            <a:off x="2686050" y="1928182"/>
            <a:ext cx="1885951" cy="315516"/>
          </a:xfrm>
          <a:prstGeom prst="straightConnector1">
            <a:avLst/>
          </a:prstGeom>
          <a:noFill/>
          <a:ln w="762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 Box 27">
            <a:extLst>
              <a:ext uri="{FF2B5EF4-FFF2-40B4-BE49-F238E27FC236}">
                <a16:creationId xmlns:a16="http://schemas.microsoft.com/office/drawing/2014/main" xmlns="" id="{38F09BAD-1306-4DF9-B5A5-D34B17A1A9AF}"/>
              </a:ext>
            </a:extLst>
          </p:cNvPr>
          <p:cNvSpPr txBox="1">
            <a:spLocks noChangeArrowheads="1"/>
          </p:cNvSpPr>
          <p:nvPr/>
        </p:nvSpPr>
        <p:spPr bwMode="auto">
          <a:xfrm>
            <a:off x="3028952" y="2271082"/>
            <a:ext cx="1308497"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altLang="am-ET" sz="1500" b="1" i="1" dirty="0">
                <a:latin typeface="Times New Roman" panose="02020603050405020304" pitchFamily="18" charset="0"/>
                <a:cs typeface="Times New Roman" panose="02020603050405020304" pitchFamily="18" charset="0"/>
              </a:rPr>
              <a:t>nominal path</a:t>
            </a:r>
          </a:p>
        </p:txBody>
      </p:sp>
      <p:graphicFrame>
        <p:nvGraphicFramePr>
          <p:cNvPr id="24" name="Object 28">
            <a:extLst>
              <a:ext uri="{FF2B5EF4-FFF2-40B4-BE49-F238E27FC236}">
                <a16:creationId xmlns:a16="http://schemas.microsoft.com/office/drawing/2014/main" xmlns="" id="{F07698BE-89D3-4B1C-A2CE-CEE60BC5864A}"/>
              </a:ext>
            </a:extLst>
          </p:cNvPr>
          <p:cNvGraphicFramePr>
            <a:graphicFrameLocks noChangeAspect="1"/>
          </p:cNvGraphicFramePr>
          <p:nvPr/>
        </p:nvGraphicFramePr>
        <p:xfrm>
          <a:off x="1974598" y="1460592"/>
          <a:ext cx="677575" cy="935182"/>
        </p:xfrm>
        <a:graphic>
          <a:graphicData uri="http://schemas.openxmlformats.org/presentationml/2006/ole">
            <mc:AlternateContent xmlns:mc="http://schemas.openxmlformats.org/markup-compatibility/2006">
              <mc:Choice xmlns:v="urn:schemas-microsoft-com:vml" Requires="v">
                <p:oleObj spid="_x0000_s3823" name="GALLERY" r:id="rId5" imgW="6751800" imgH="9325800" progId="GALLERYClipart">
                  <p:embed/>
                </p:oleObj>
              </mc:Choice>
              <mc:Fallback>
                <p:oleObj name="GALLERY" r:id="rId5" imgW="6751800" imgH="9325800" progId="GALLERYClipart">
                  <p:embed/>
                  <p:pic>
                    <p:nvPicPr>
                      <p:cNvPr id="23"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4598" y="1460592"/>
                        <a:ext cx="677575" cy="935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29">
            <a:extLst>
              <a:ext uri="{FF2B5EF4-FFF2-40B4-BE49-F238E27FC236}">
                <a16:creationId xmlns:a16="http://schemas.microsoft.com/office/drawing/2014/main" xmlns="" id="{22F5D7E6-6064-45EA-B1ED-1E6D769FB22A}"/>
              </a:ext>
            </a:extLst>
          </p:cNvPr>
          <p:cNvGraphicFramePr>
            <a:graphicFrameLocks noChangeAspect="1"/>
          </p:cNvGraphicFramePr>
          <p:nvPr/>
        </p:nvGraphicFramePr>
        <p:xfrm>
          <a:off x="1885950" y="3795082"/>
          <a:ext cx="971551" cy="876300"/>
        </p:xfrm>
        <a:graphic>
          <a:graphicData uri="http://schemas.openxmlformats.org/presentationml/2006/ole">
            <mc:AlternateContent xmlns:mc="http://schemas.openxmlformats.org/markup-compatibility/2006">
              <mc:Choice xmlns:v="urn:schemas-microsoft-com:vml" Requires="v">
                <p:oleObj spid="_x0000_s3824" name="GALLERY" r:id="rId7" imgW="5572080" imgH="5029200" progId="GALLERYClipart">
                  <p:embed/>
                </p:oleObj>
              </mc:Choice>
              <mc:Fallback>
                <p:oleObj name="GALLERY" r:id="rId7" imgW="5572080" imgH="5029200" progId="GALLERYClipart">
                  <p:embed/>
                  <p:pic>
                    <p:nvPicPr>
                      <p:cNvPr id="24"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5950" y="3795082"/>
                        <a:ext cx="971551"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30">
            <a:extLst>
              <a:ext uri="{FF2B5EF4-FFF2-40B4-BE49-F238E27FC236}">
                <a16:creationId xmlns:a16="http://schemas.microsoft.com/office/drawing/2014/main" xmlns="" id="{324F7550-E46E-4682-A889-12F63690FC5C}"/>
              </a:ext>
            </a:extLst>
          </p:cNvPr>
          <p:cNvGraphicFramePr>
            <a:graphicFrameLocks noChangeAspect="1"/>
          </p:cNvGraphicFramePr>
          <p:nvPr/>
        </p:nvGraphicFramePr>
        <p:xfrm>
          <a:off x="6534149" y="3754602"/>
          <a:ext cx="1466851" cy="859631"/>
        </p:xfrm>
        <a:graphic>
          <a:graphicData uri="http://schemas.openxmlformats.org/presentationml/2006/ole">
            <mc:AlternateContent xmlns:mc="http://schemas.openxmlformats.org/markup-compatibility/2006">
              <mc:Choice xmlns:v="urn:schemas-microsoft-com:vml" Requires="v">
                <p:oleObj spid="_x0000_s3825" name="GALLERY" r:id="rId9" imgW="4622040" imgH="2710080" progId="GALLERYClipart">
                  <p:embed/>
                </p:oleObj>
              </mc:Choice>
              <mc:Fallback>
                <p:oleObj name="GALLERY" r:id="rId9" imgW="4622040" imgH="2710080" progId="GALLERYClipart">
                  <p:embed/>
                  <p:pic>
                    <p:nvPicPr>
                      <p:cNvPr id="25"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34149" y="3754602"/>
                        <a:ext cx="1466851" cy="859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Footer Placeholder 3">
            <a:extLst>
              <a:ext uri="{FF2B5EF4-FFF2-40B4-BE49-F238E27FC236}">
                <a16:creationId xmlns:a16="http://schemas.microsoft.com/office/drawing/2014/main" xmlns="" id="{57C6750D-0863-4B74-A28C-06A9A7E30A49}"/>
              </a:ext>
            </a:extLst>
          </p:cNvPr>
          <p:cNvSpPr>
            <a:spLocks noGrp="1"/>
          </p:cNvSpPr>
          <p:nvPr>
            <p:ph type="ftr" sz="quarter" idx="11"/>
          </p:nvPr>
        </p:nvSpPr>
        <p:spPr>
          <a:xfrm>
            <a:off x="3028951" y="6356352"/>
            <a:ext cx="3086100" cy="365125"/>
          </a:xfrm>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35</a:t>
            </a:fld>
            <a:endParaRPr lang="am-ET"/>
          </a:p>
        </p:txBody>
      </p:sp>
    </p:spTree>
    <p:extLst>
      <p:ext uri="{BB962C8B-B14F-4D97-AF65-F5344CB8AC3E}">
        <p14:creationId xmlns:p14="http://schemas.microsoft.com/office/powerpoint/2010/main" val="36334394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635" y="1040525"/>
            <a:ext cx="9000000" cy="5136439"/>
          </a:xfrm>
          <a:ln>
            <a:solidFill>
              <a:schemeClr val="accent1"/>
            </a:solidFill>
          </a:ln>
        </p:spPr>
        <p:txBody>
          <a:bodyPr>
            <a:normAutofit/>
          </a:bodyPr>
          <a:lstStyle/>
          <a:p>
            <a:pPr algn="just">
              <a:lnSpc>
                <a:spcPct val="100000"/>
              </a:lnSpc>
            </a:pPr>
            <a:r>
              <a:rPr lang="en-US" sz="2000" dirty="0">
                <a:latin typeface="Times New Roman" panose="02020603050405020304" pitchFamily="18" charset="0"/>
                <a:cs typeface="Times New Roman" panose="02020603050405020304" pitchFamily="18" charset="0"/>
              </a:rPr>
              <a:t>Alain April, Alain </a:t>
            </a:r>
            <a:r>
              <a:rPr lang="en-US" sz="2000" dirty="0" err="1">
                <a:latin typeface="Times New Roman" panose="02020603050405020304" pitchFamily="18" charset="0"/>
                <a:cs typeface="Times New Roman" panose="02020603050405020304" pitchFamily="18" charset="0"/>
              </a:rPr>
              <a:t>Abran</a:t>
            </a:r>
            <a:r>
              <a:rPr lang="en-US" sz="2000" dirty="0">
                <a:latin typeface="Times New Roman" panose="02020603050405020304" pitchFamily="18" charset="0"/>
                <a:cs typeface="Times New Roman" panose="02020603050405020304" pitchFamily="18" charset="0"/>
              </a:rPr>
              <a:t> (2008), Software Maintenance Management Evaluation and Continuous Improvement</a:t>
            </a:r>
          </a:p>
          <a:p>
            <a:pPr algn="just">
              <a:lnSpc>
                <a:spcPct val="100000"/>
              </a:lnSpc>
            </a:pPr>
            <a:r>
              <a:rPr lang="en-US" sz="2000" dirty="0">
                <a:latin typeface="Times New Roman" panose="02020603050405020304" pitchFamily="18" charset="0"/>
                <a:cs typeface="Times New Roman" panose="02020603050405020304" pitchFamily="18" charset="0"/>
              </a:rPr>
              <a:t>Priyadarshi Tripathy, Kshirasagar, 2015, Naik, Software evolution and maintenance : a practitioner’s approach</a:t>
            </a:r>
            <a:r>
              <a:rPr lang="en-US" sz="2000" dirty="0" smtClean="0">
                <a:latin typeface="Times New Roman" panose="02020603050405020304" pitchFamily="18" charset="0"/>
                <a:cs typeface="Times New Roman" panose="02020603050405020304" pitchFamily="18" charset="0"/>
              </a:rPr>
              <a:t>.</a:t>
            </a:r>
          </a:p>
          <a:p>
            <a:pPr>
              <a:lnSpc>
                <a:spcPct val="100000"/>
              </a:lnSpc>
            </a:pPr>
            <a:r>
              <a:rPr lang="en-US" sz="2000" dirty="0" smtClean="0">
                <a:latin typeface="Times New Roman" panose="02020603050405020304" pitchFamily="18" charset="0"/>
                <a:cs typeface="Times New Roman" panose="02020603050405020304" pitchFamily="18" charset="0"/>
              </a:rPr>
              <a:t>Penny Grubb (University Of Hull, UK) &amp; Armstrong A </a:t>
            </a:r>
            <a:r>
              <a:rPr lang="en-US" sz="2000" dirty="0" err="1" smtClean="0">
                <a:latin typeface="Times New Roman" pitchFamily="18" charset="0"/>
                <a:cs typeface="Times New Roman" pitchFamily="18" charset="0"/>
              </a:rPr>
              <a:t>Takang</a:t>
            </a:r>
            <a:r>
              <a:rPr lang="en-US" sz="2000" dirty="0" smtClean="0">
                <a:latin typeface="Times New Roman" pitchFamily="18" charset="0"/>
                <a:cs typeface="Times New Roman" pitchFamily="18" charset="0"/>
              </a:rPr>
              <a:t> , Software Maintenance: Concepts And Practice </a:t>
            </a:r>
          </a:p>
          <a:p>
            <a:pPr marL="0" indent="0">
              <a:lnSpc>
                <a:spcPct val="150000"/>
              </a:lnSpc>
              <a:buNone/>
            </a:pPr>
            <a:endParaRPr lang="en-US" sz="2000" b="1" dirty="0">
              <a:solidFill>
                <a:srgbClr val="FF0000"/>
              </a:solidFill>
              <a:latin typeface="Times New Roman" panose="02020603050405020304" pitchFamily="18" charset="0"/>
              <a:cs typeface="Times New Roman" panose="02020603050405020304" pitchFamily="18" charset="0"/>
            </a:endParaRPr>
          </a:p>
          <a:p>
            <a:pPr algn="just">
              <a:lnSpc>
                <a:spcPct val="100000"/>
              </a:lnSpc>
            </a:pPr>
            <a:endParaRPr lang="en-US" sz="2000" dirty="0">
              <a:latin typeface="Times New Roman" panose="02020603050405020304" pitchFamily="18" charset="0"/>
              <a:cs typeface="Times New Roman" panose="02020603050405020304" pitchFamily="18" charset="0"/>
            </a:endParaRPr>
          </a:p>
          <a:p>
            <a:pPr marL="0" indent="0" algn="ctr">
              <a:lnSpc>
                <a:spcPct val="70000"/>
              </a:lnSpc>
              <a:buNone/>
            </a:pPr>
            <a:endParaRPr lang="en-US" altLang="zh-TW" sz="2000" b="1" dirty="0">
              <a:latin typeface="Times New Roman" panose="02020603050405020304" pitchFamily="18" charset="0"/>
              <a:ea typeface="新細明體" pitchFamily="-109" charset="-120"/>
              <a:cs typeface="Times New Roman" panose="02020603050405020304" pitchFamily="18" charset="0"/>
            </a:endParaRPr>
          </a:p>
        </p:txBody>
      </p:sp>
      <p:sp>
        <p:nvSpPr>
          <p:cNvPr id="4" name="Rectangle 3">
            <a:extLst>
              <a:ext uri="{FF2B5EF4-FFF2-40B4-BE49-F238E27FC236}">
                <a16:creationId xmlns:a16="http://schemas.microsoft.com/office/drawing/2014/main" xmlns="" id="{BF85E49D-A759-4D7E-82EA-72DA2B559CD2}"/>
              </a:ext>
            </a:extLst>
          </p:cNvPr>
          <p:cNvSpPr/>
          <p:nvPr/>
        </p:nvSpPr>
        <p:spPr>
          <a:xfrm>
            <a:off x="926277" y="115614"/>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algn="ctr">
              <a:lnSpc>
                <a:spcPct val="150000"/>
              </a:lnSpc>
            </a:pP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rPr>
              <a:t>Reference</a:t>
            </a:r>
            <a:endParaRPr lang="am-ET"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endParaRPr>
          </a:p>
        </p:txBody>
      </p:sp>
      <p:sp>
        <p:nvSpPr>
          <p:cNvPr id="6" name="Footer Placeholder 3">
            <a:extLst>
              <a:ext uri="{FF2B5EF4-FFF2-40B4-BE49-F238E27FC236}">
                <a16:creationId xmlns:a16="http://schemas.microsoft.com/office/drawing/2014/main" xmlns="" id="{7AFE3C46-D4A1-4D1F-9D31-92A1072A3414}"/>
              </a:ext>
            </a:extLst>
          </p:cNvPr>
          <p:cNvSpPr>
            <a:spLocks noGrp="1"/>
          </p:cNvSpPr>
          <p:nvPr>
            <p:ph type="ftr" sz="quarter" idx="11"/>
          </p:nvPr>
        </p:nvSpPr>
        <p:spPr>
          <a:xfrm>
            <a:off x="3028951" y="6356352"/>
            <a:ext cx="3086100" cy="365125"/>
          </a:xfrm>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36</a:t>
            </a:fld>
            <a:endParaRPr lang="am-ET"/>
          </a:p>
        </p:txBody>
      </p:sp>
    </p:spTree>
    <p:extLst>
      <p:ext uri="{BB962C8B-B14F-4D97-AF65-F5344CB8AC3E}">
        <p14:creationId xmlns:p14="http://schemas.microsoft.com/office/powerpoint/2010/main" val="4137920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6249B4-CE96-47EB-A28E-F20BD9690957}"/>
              </a:ext>
            </a:extLst>
          </p:cNvPr>
          <p:cNvSpPr>
            <a:spLocks noGrp="1"/>
          </p:cNvSpPr>
          <p:nvPr>
            <p:ph idx="1"/>
          </p:nvPr>
        </p:nvSpPr>
        <p:spPr>
          <a:xfrm>
            <a:off x="155448" y="1033273"/>
            <a:ext cx="8988552" cy="5143691"/>
          </a:xfrm>
          <a:ln>
            <a:solidFill>
              <a:schemeClr val="accent1"/>
            </a:solidFill>
          </a:ln>
        </p:spPr>
        <p:txBody>
          <a:bodyPr/>
          <a:lstStyle/>
          <a:p>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an aim of management to maximise productivity.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There </a:t>
            </a:r>
            <a:r>
              <a:rPr lang="en-US" sz="2400" dirty="0">
                <a:latin typeface="Times New Roman" pitchFamily="18" charset="0"/>
                <a:cs typeface="Times New Roman" pitchFamily="18" charset="0"/>
              </a:rPr>
              <a:t>are </a:t>
            </a:r>
            <a:r>
              <a:rPr lang="en-US" sz="2400" dirty="0" smtClean="0">
                <a:latin typeface="Times New Roman" pitchFamily="18" charset="0"/>
                <a:cs typeface="Times New Roman" pitchFamily="18" charset="0"/>
              </a:rPr>
              <a:t>several ways </a:t>
            </a:r>
            <a:r>
              <a:rPr lang="en-US" sz="2400" dirty="0">
                <a:latin typeface="Times New Roman" pitchFamily="18" charset="0"/>
                <a:cs typeface="Times New Roman" pitchFamily="18" charset="0"/>
              </a:rPr>
              <a:t>in which this can be done. </a:t>
            </a:r>
            <a:endParaRPr lang="en-US" sz="2400" dirty="0" smtClean="0">
              <a:latin typeface="Times New Roman" pitchFamily="18" charset="0"/>
              <a:cs typeface="Times New Roman" pitchFamily="18" charset="0"/>
            </a:endParaRPr>
          </a:p>
          <a:p>
            <a:pPr lvl="1">
              <a:lnSpc>
                <a:spcPct val="150000"/>
              </a:lnSpc>
              <a:buFont typeface="Times New Roman" pitchFamily="18" charset="0"/>
              <a:buChar char="⁃"/>
            </a:pPr>
            <a:r>
              <a:rPr lang="en-US" dirty="0">
                <a:latin typeface="Times New Roman" pitchFamily="18" charset="0"/>
                <a:cs typeface="Times New Roman" pitchFamily="18" charset="0"/>
              </a:rPr>
              <a:t>F</a:t>
            </a:r>
            <a:r>
              <a:rPr lang="en-US" dirty="0" smtClean="0">
                <a:latin typeface="Times New Roman" pitchFamily="18" charset="0"/>
                <a:cs typeface="Times New Roman" pitchFamily="18" charset="0"/>
              </a:rPr>
              <a:t>ind the right people for the job</a:t>
            </a:r>
          </a:p>
          <a:p>
            <a:pPr lvl="1">
              <a:lnSpc>
                <a:spcPct val="150000"/>
              </a:lnSpc>
              <a:buFont typeface="Times New Roman" pitchFamily="18" charset="0"/>
              <a:buChar char="⁃"/>
            </a:pPr>
            <a:r>
              <a:rPr lang="en-US" dirty="0" smtClean="0">
                <a:latin typeface="Times New Roman" pitchFamily="18" charset="0"/>
                <a:cs typeface="Times New Roman" pitchFamily="18" charset="0"/>
              </a:rPr>
              <a:t>Then to see that they are motivated</a:t>
            </a:r>
          </a:p>
          <a:p>
            <a:pPr lvl="1">
              <a:lnSpc>
                <a:spcPct val="150000"/>
              </a:lnSpc>
              <a:buFont typeface="Times New Roman" pitchFamily="18" charset="0"/>
              <a:buChar char="⁃"/>
            </a:pPr>
            <a:r>
              <a:rPr lang="en-US" dirty="0" smtClean="0">
                <a:latin typeface="Times New Roman" pitchFamily="18" charset="0"/>
                <a:cs typeface="Times New Roman" pitchFamily="18" charset="0"/>
              </a:rPr>
              <a:t>Given the necessary information</a:t>
            </a:r>
          </a:p>
          <a:p>
            <a:pPr lvl="1">
              <a:lnSpc>
                <a:spcPct val="150000"/>
              </a:lnSpc>
              <a:buFont typeface="Times New Roman" pitchFamily="18" charset="0"/>
              <a:buChar char="⁃"/>
            </a:pPr>
            <a:r>
              <a:rPr lang="en-US" dirty="0" smtClean="0">
                <a:latin typeface="Times New Roman" pitchFamily="18" charset="0"/>
                <a:cs typeface="Times New Roman" pitchFamily="18" charset="0"/>
              </a:rPr>
              <a:t>Resources to do the job well. </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b="1" dirty="0" smtClean="0">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xmlns="" id="{766CAAC2-B8B0-409C-95E5-8AB79575521F}"/>
              </a:ext>
            </a:extLst>
          </p:cNvPr>
          <p:cNvSpPr>
            <a:spLocks noGrp="1"/>
          </p:cNvSpPr>
          <p:nvPr>
            <p:ph type="ftr" sz="quarter" idx="11"/>
          </p:nvPr>
        </p:nvSpPr>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C1EB58A-3394-4FA6-8D3D-64DEA50C27E9}"/>
              </a:ext>
            </a:extLst>
          </p:cNvPr>
          <p:cNvSpPr>
            <a:spLocks noGrp="1"/>
          </p:cNvSpPr>
          <p:nvPr>
            <p:ph type="sldNum" sz="quarter" idx="12"/>
          </p:nvPr>
        </p:nvSpPr>
        <p:spPr/>
        <p:txBody>
          <a:bodyPr/>
          <a:lstStyle/>
          <a:p>
            <a:fld id="{ABC611C3-E89B-444E-8EB5-F2EDF1A2592D}" type="slidenum">
              <a:rPr lang="am-ET" smtClean="0"/>
              <a:t>4</a:t>
            </a:fld>
            <a:endParaRPr lang="am-ET" dirty="0"/>
          </a:p>
        </p:txBody>
      </p:sp>
      <p:sp>
        <p:nvSpPr>
          <p:cNvPr id="6" name="Rectangle 5">
            <a:extLst>
              <a:ext uri="{FF2B5EF4-FFF2-40B4-BE49-F238E27FC236}">
                <a16:creationId xmlns:a16="http://schemas.microsoft.com/office/drawing/2014/main" xmlns="" id="{687B5141-8709-4B4C-97F9-4E239A3DDC76}"/>
              </a:ext>
            </a:extLst>
          </p:cNvPr>
          <p:cNvSpPr/>
          <p:nvPr/>
        </p:nvSpPr>
        <p:spPr>
          <a:xfrm>
            <a:off x="905256" y="0"/>
            <a:ext cx="732434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Enhancing Maintenance Productivity</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3968359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6249B4-CE96-47EB-A28E-F20BD9690957}"/>
              </a:ext>
            </a:extLst>
          </p:cNvPr>
          <p:cNvSpPr>
            <a:spLocks noGrp="1"/>
          </p:cNvSpPr>
          <p:nvPr>
            <p:ph idx="1"/>
          </p:nvPr>
        </p:nvSpPr>
        <p:spPr>
          <a:xfrm>
            <a:off x="155448" y="1033273"/>
            <a:ext cx="8988552" cy="5143691"/>
          </a:xfrm>
          <a:ln>
            <a:solidFill>
              <a:schemeClr val="accent1"/>
            </a:solidFill>
          </a:ln>
        </p:spPr>
        <p:txBody>
          <a:bodyPr/>
          <a:lstStyle/>
          <a:p>
            <a:pPr marL="514350" indent="-514350">
              <a:buFont typeface="+mj-lt"/>
              <a:buAutoNum type="romanUcPeriod"/>
            </a:pPr>
            <a:r>
              <a:rPr lang="en-US" sz="2000" b="1" dirty="0">
                <a:latin typeface="Times New Roman" pitchFamily="18" charset="0"/>
                <a:cs typeface="Times New Roman" pitchFamily="18" charset="0"/>
              </a:rPr>
              <a:t>Choosing the Right People</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nSpc>
                <a:spcPct val="100000"/>
              </a:lnSpc>
              <a:buFont typeface="Times New Roman" pitchFamily="18" charset="0"/>
              <a:buChar cha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COCOMO analysis of 24 maintenance projects and 63 development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projects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indicated that the single most important factor in </a:t>
            </a:r>
            <a:r>
              <a:rPr lang="en-US" sz="1800" b="1" i="1" dirty="0">
                <a:latin typeface="Times New Roman" pitchFamily="18" charset="0"/>
                <a:cs typeface="Times New Roman" pitchFamily="18" charset="0"/>
              </a:rPr>
              <a:t>increasing</a:t>
            </a:r>
            <a:br>
              <a:rPr lang="en-US" sz="1800" b="1" i="1" dirty="0">
                <a:latin typeface="Times New Roman" pitchFamily="18" charset="0"/>
                <a:cs typeface="Times New Roman" pitchFamily="18" charset="0"/>
              </a:rPr>
            </a:br>
            <a:r>
              <a:rPr lang="en-US" sz="1800" b="1" i="1" dirty="0">
                <a:latin typeface="Times New Roman" pitchFamily="18" charset="0"/>
                <a:cs typeface="Times New Roman" pitchFamily="18" charset="0"/>
              </a:rPr>
              <a:t>productivity is to get the right people for the job </a:t>
            </a:r>
            <a:endParaRPr lang="en-US" sz="2000" b="1" i="1" dirty="0">
              <a:latin typeface="Times New Roman" pitchFamily="18" charset="0"/>
              <a:cs typeface="Times New Roman" pitchFamily="18" charset="0"/>
            </a:endParaRPr>
          </a:p>
          <a:p>
            <a:pPr marL="514350" indent="-514350">
              <a:buFont typeface="+mj-lt"/>
              <a:buAutoNum type="romanUcPeriod" startAt="2"/>
            </a:pPr>
            <a:r>
              <a:rPr lang="en-US" sz="2000" b="1" dirty="0">
                <a:latin typeface="Times New Roman" pitchFamily="18" charset="0"/>
                <a:cs typeface="Times New Roman" pitchFamily="18" charset="0"/>
              </a:rPr>
              <a:t>Motivating Maintenance Personnel</a:t>
            </a:r>
            <a:r>
              <a:rPr lang="en-US" sz="2000" dirty="0">
                <a:latin typeface="Times New Roman" pitchFamily="18" charset="0"/>
                <a:cs typeface="Times New Roman" pitchFamily="18" charset="0"/>
              </a:rPr>
              <a:t> </a:t>
            </a:r>
          </a:p>
          <a:p>
            <a:pPr algn="just">
              <a:buFont typeface="Times New Roman" pitchFamily="18" charset="0"/>
              <a:buChar char="⁃"/>
            </a:pPr>
            <a:r>
              <a:rPr lang="en-US" sz="2000" dirty="0">
                <a:latin typeface="Times New Roman" pitchFamily="18" charset="0"/>
                <a:cs typeface="Times New Roman" pitchFamily="18" charset="0"/>
              </a:rPr>
              <a:t>Software maintenance still has an image problem. </a:t>
            </a:r>
            <a:endParaRPr lang="en-US" sz="2000" dirty="0" smtClean="0">
              <a:latin typeface="Times New Roman" pitchFamily="18" charset="0"/>
              <a:cs typeface="Times New Roman" pitchFamily="18" charset="0"/>
            </a:endParaRPr>
          </a:p>
          <a:p>
            <a:pPr algn="just">
              <a:buFont typeface="Times New Roman" pitchFamily="18" charset="0"/>
              <a:buChar char="⁃"/>
            </a:pPr>
            <a:r>
              <a:rPr lang="en-US" sz="2000" dirty="0" smtClean="0">
                <a:latin typeface="Times New Roman" pitchFamily="18" charset="0"/>
                <a:cs typeface="Times New Roman" pitchFamily="18" charset="0"/>
              </a:rPr>
              <a:t>management </a:t>
            </a:r>
            <a:r>
              <a:rPr lang="en-US" sz="2000" dirty="0">
                <a:latin typeface="Times New Roman" pitchFamily="18" charset="0"/>
                <a:cs typeface="Times New Roman" pitchFamily="18" charset="0"/>
              </a:rPr>
              <a:t>has a much more difficult task motivating </a:t>
            </a:r>
            <a:r>
              <a:rPr lang="en-US" sz="2000" dirty="0" smtClean="0">
                <a:latin typeface="Times New Roman" pitchFamily="18" charset="0"/>
                <a:cs typeface="Times New Roman" pitchFamily="18" charset="0"/>
              </a:rPr>
              <a:t>maintenance personnel </a:t>
            </a:r>
            <a:r>
              <a:rPr lang="en-US" sz="2000" dirty="0">
                <a:latin typeface="Times New Roman" pitchFamily="18" charset="0"/>
                <a:cs typeface="Times New Roman" pitchFamily="18" charset="0"/>
              </a:rPr>
              <a:t>than motivating development personnel. </a:t>
            </a:r>
            <a:endParaRPr lang="en-US" sz="2000" dirty="0" smtClean="0">
              <a:latin typeface="Times New Roman" pitchFamily="18" charset="0"/>
              <a:cs typeface="Times New Roman" pitchFamily="18" charset="0"/>
            </a:endParaRPr>
          </a:p>
          <a:p>
            <a:pPr algn="just">
              <a:buFont typeface="Times New Roman" pitchFamily="18" charset="0"/>
              <a:buChar char="⁃"/>
            </a:pPr>
            <a:r>
              <a:rPr lang="en-US" sz="2000" dirty="0" smtClean="0">
                <a:latin typeface="Times New Roman" pitchFamily="18" charset="0"/>
                <a:cs typeface="Times New Roman" pitchFamily="18" charset="0"/>
              </a:rPr>
              <a:t>Attitudes of management </a:t>
            </a:r>
            <a:r>
              <a:rPr lang="en-US" sz="2000" dirty="0">
                <a:latin typeface="Times New Roman" pitchFamily="18" charset="0"/>
                <a:cs typeface="Times New Roman" pitchFamily="18" charset="0"/>
              </a:rPr>
              <a:t>can affect the quantity and quality of work that </a:t>
            </a:r>
            <a:r>
              <a:rPr lang="en-US" sz="2000" dirty="0" smtClean="0">
                <a:latin typeface="Times New Roman" pitchFamily="18" charset="0"/>
                <a:cs typeface="Times New Roman" pitchFamily="18" charset="0"/>
              </a:rPr>
              <a:t>subordinates achieve</a:t>
            </a:r>
            <a:r>
              <a:rPr lang="en-US" sz="2000" dirty="0">
                <a:latin typeface="Times New Roman" pitchFamily="18" charset="0"/>
                <a:cs typeface="Times New Roman" pitchFamily="18" charset="0"/>
              </a:rPr>
              <a:t>, and the way that work is </a:t>
            </a:r>
            <a:r>
              <a:rPr lang="en-US" sz="2000" dirty="0" smtClean="0">
                <a:latin typeface="Times New Roman" pitchFamily="18" charset="0"/>
                <a:cs typeface="Times New Roman" pitchFamily="18" charset="0"/>
              </a:rPr>
              <a:t>completed.</a:t>
            </a:r>
            <a:endParaRPr lang="en-US" sz="2000" dirty="0">
              <a:latin typeface="Times New Roman" pitchFamily="18" charset="0"/>
              <a:cs typeface="Times New Roman" pitchFamily="18" charset="0"/>
            </a:endParaRPr>
          </a:p>
          <a:p>
            <a:pPr algn="just">
              <a:buFont typeface="Times New Roman" pitchFamily="18" charset="0"/>
              <a:buChar char="⁃"/>
            </a:pPr>
            <a:r>
              <a:rPr lang="en-US" sz="2000" dirty="0" smtClean="0">
                <a:latin typeface="Times New Roman" pitchFamily="18" charset="0"/>
                <a:cs typeface="Times New Roman" pitchFamily="18" charset="0"/>
              </a:rPr>
              <a:t>Some </a:t>
            </a:r>
            <a:r>
              <a:rPr lang="en-US" sz="2000" dirty="0">
                <a:latin typeface="Times New Roman" pitchFamily="18" charset="0"/>
                <a:cs typeface="Times New Roman" pitchFamily="18" charset="0"/>
              </a:rPr>
              <a:t>ways of motivating personnel are through </a:t>
            </a:r>
            <a:r>
              <a:rPr lang="en-US" sz="2000" b="1" u="sng" dirty="0" smtClean="0">
                <a:latin typeface="Times New Roman" pitchFamily="18" charset="0"/>
                <a:cs typeface="Times New Roman" pitchFamily="18" charset="0"/>
              </a:rPr>
              <a:t>rewards</a:t>
            </a:r>
            <a:r>
              <a:rPr lang="en-US" sz="2000" dirty="0" smtClean="0">
                <a:latin typeface="Times New Roman" pitchFamily="18" charset="0"/>
                <a:cs typeface="Times New Roman" pitchFamily="18" charset="0"/>
              </a:rPr>
              <a:t>, </a:t>
            </a:r>
            <a:r>
              <a:rPr lang="en-US" sz="2000" b="1" u="sng" dirty="0" smtClean="0">
                <a:latin typeface="Times New Roman" pitchFamily="18" charset="0"/>
                <a:cs typeface="Times New Roman" pitchFamily="18" charset="0"/>
              </a:rPr>
              <a:t>appropriate</a:t>
            </a:r>
            <a:r>
              <a:rPr lang="en-US" sz="2000" b="1" dirty="0" smtClean="0">
                <a:latin typeface="Times New Roman" pitchFamily="18" charset="0"/>
                <a:cs typeface="Times New Roman" pitchFamily="18" charset="0"/>
              </a:rPr>
              <a:t> </a:t>
            </a:r>
            <a:r>
              <a:rPr lang="en-US" sz="2000" b="1" u="sng" dirty="0" smtClean="0">
                <a:latin typeface="Times New Roman" pitchFamily="18" charset="0"/>
                <a:cs typeface="Times New Roman" pitchFamily="18" charset="0"/>
              </a:rPr>
              <a:t>supervision</a:t>
            </a:r>
            <a:r>
              <a:rPr lang="en-US" sz="2000" dirty="0">
                <a:latin typeface="Times New Roman" pitchFamily="18" charset="0"/>
                <a:cs typeface="Times New Roman" pitchFamily="18" charset="0"/>
              </a:rPr>
              <a:t>, </a:t>
            </a:r>
            <a:r>
              <a:rPr lang="en-US" sz="2000" b="1" u="sng" dirty="0">
                <a:latin typeface="Times New Roman" pitchFamily="18" charset="0"/>
                <a:cs typeface="Times New Roman" pitchFamily="18" charset="0"/>
              </a:rPr>
              <a:t>assignment patterns</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and </a:t>
            </a:r>
            <a:r>
              <a:rPr lang="en-US" sz="2000" b="1" u="sng" dirty="0" smtClean="0">
                <a:latin typeface="Times New Roman" pitchFamily="18" charset="0"/>
                <a:cs typeface="Times New Roman" pitchFamily="18" charset="0"/>
              </a:rPr>
              <a:t>recognition</a:t>
            </a:r>
          </a:p>
          <a:p>
            <a:pPr marL="0" indent="0" algn="just">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xmlns="" id="{766CAAC2-B8B0-409C-95E5-8AB79575521F}"/>
              </a:ext>
            </a:extLst>
          </p:cNvPr>
          <p:cNvSpPr>
            <a:spLocks noGrp="1"/>
          </p:cNvSpPr>
          <p:nvPr>
            <p:ph type="ftr" sz="quarter" idx="11"/>
          </p:nvPr>
        </p:nvSpPr>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C1EB58A-3394-4FA6-8D3D-64DEA50C27E9}"/>
              </a:ext>
            </a:extLst>
          </p:cNvPr>
          <p:cNvSpPr>
            <a:spLocks noGrp="1"/>
          </p:cNvSpPr>
          <p:nvPr>
            <p:ph type="sldNum" sz="quarter" idx="12"/>
          </p:nvPr>
        </p:nvSpPr>
        <p:spPr/>
        <p:txBody>
          <a:bodyPr/>
          <a:lstStyle/>
          <a:p>
            <a:fld id="{ABC611C3-E89B-444E-8EB5-F2EDF1A2592D}" type="slidenum">
              <a:rPr lang="am-ET" smtClean="0"/>
              <a:t>5</a:t>
            </a:fld>
            <a:endParaRPr lang="am-ET" dirty="0"/>
          </a:p>
        </p:txBody>
      </p:sp>
      <p:sp>
        <p:nvSpPr>
          <p:cNvPr id="6" name="Rectangle 5">
            <a:extLst>
              <a:ext uri="{FF2B5EF4-FFF2-40B4-BE49-F238E27FC236}">
                <a16:creationId xmlns:a16="http://schemas.microsoft.com/office/drawing/2014/main" xmlns="" id="{687B5141-8709-4B4C-97F9-4E239A3DDC76}"/>
              </a:ext>
            </a:extLst>
          </p:cNvPr>
          <p:cNvSpPr/>
          <p:nvPr/>
        </p:nvSpPr>
        <p:spPr>
          <a:xfrm>
            <a:off x="905256" y="0"/>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Enhancing Maintenance Productivity</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1567921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6249B4-CE96-47EB-A28E-F20BD9690957}"/>
              </a:ext>
            </a:extLst>
          </p:cNvPr>
          <p:cNvSpPr>
            <a:spLocks noGrp="1"/>
          </p:cNvSpPr>
          <p:nvPr>
            <p:ph idx="1"/>
          </p:nvPr>
        </p:nvSpPr>
        <p:spPr>
          <a:xfrm>
            <a:off x="155448" y="1033273"/>
            <a:ext cx="8988552" cy="5143691"/>
          </a:xfrm>
          <a:ln>
            <a:solidFill>
              <a:schemeClr val="accent1"/>
            </a:solidFill>
          </a:ln>
        </p:spPr>
        <p:txBody>
          <a:bodyPr/>
          <a:lstStyle/>
          <a:p>
            <a:pPr marL="514350" indent="-514350">
              <a:buFont typeface="+mj-lt"/>
              <a:buAutoNum type="romanUcPeriod" startAt="3"/>
            </a:pPr>
            <a:r>
              <a:rPr lang="en-US" sz="2000" b="1" dirty="0" smtClean="0">
                <a:latin typeface="Times New Roman" pitchFamily="18" charset="0"/>
                <a:cs typeface="Times New Roman" pitchFamily="18" charset="0"/>
              </a:rPr>
              <a:t>Communication</a:t>
            </a:r>
          </a:p>
          <a:p>
            <a:pPr>
              <a:buFont typeface="Times New Roman" pitchFamily="18" charset="0"/>
              <a:buChar char="⁃"/>
            </a:pPr>
            <a:r>
              <a:rPr lang="en-US" sz="2000" dirty="0">
                <a:latin typeface="Times New Roman" pitchFamily="18" charset="0"/>
                <a:cs typeface="Times New Roman" pitchFamily="18" charset="0"/>
              </a:rPr>
              <a:t>It is important that management keep maintenance personnel informed. </a:t>
            </a:r>
            <a:endParaRPr lang="en-US" sz="2000" dirty="0" smtClean="0">
              <a:latin typeface="Times New Roman" pitchFamily="18" charset="0"/>
              <a:cs typeface="Times New Roman" pitchFamily="18" charset="0"/>
            </a:endParaRPr>
          </a:p>
          <a:p>
            <a:pPr>
              <a:lnSpc>
                <a:spcPct val="100000"/>
              </a:lnSpc>
              <a:buFont typeface="Times New Roman" pitchFamily="18" charset="0"/>
              <a:buChar char="⁃"/>
            </a:pPr>
            <a:r>
              <a:rPr lang="en-US" sz="2000" dirty="0">
                <a:latin typeface="Times New Roman" pitchFamily="18" charset="0"/>
                <a:cs typeface="Times New Roman" pitchFamily="18" charset="0"/>
              </a:rPr>
              <a:t>Information must flow in both directions in </a:t>
            </a:r>
            <a:r>
              <a:rPr lang="en-US" sz="2000" dirty="0" smtClean="0">
                <a:latin typeface="Times New Roman" pitchFamily="18" charset="0"/>
                <a:cs typeface="Times New Roman" pitchFamily="18" charset="0"/>
              </a:rPr>
              <a:t>order that </a:t>
            </a:r>
            <a:r>
              <a:rPr lang="en-US" sz="2000" dirty="0">
                <a:latin typeface="Times New Roman" pitchFamily="18" charset="0"/>
                <a:cs typeface="Times New Roman" pitchFamily="18" charset="0"/>
              </a:rPr>
              <a:t>the maintenance process may be properly controlled, </a:t>
            </a:r>
            <a:r>
              <a:rPr lang="en-US" sz="2000" dirty="0" smtClean="0">
                <a:latin typeface="Times New Roman" pitchFamily="18" charset="0"/>
                <a:cs typeface="Times New Roman" pitchFamily="18" charset="0"/>
              </a:rPr>
              <a:t>and information </a:t>
            </a:r>
            <a:r>
              <a:rPr lang="en-US" sz="2000" dirty="0">
                <a:latin typeface="Times New Roman" pitchFamily="18" charset="0"/>
                <a:cs typeface="Times New Roman" pitchFamily="18" charset="0"/>
              </a:rPr>
              <a:t>may be gathered on the processes carried out so that </a:t>
            </a:r>
            <a:r>
              <a:rPr lang="en-US" sz="2000" dirty="0" smtClean="0">
                <a:latin typeface="Times New Roman" pitchFamily="18" charset="0"/>
                <a:cs typeface="Times New Roman" pitchFamily="18" charset="0"/>
              </a:rPr>
              <a:t>benefits may </a:t>
            </a:r>
            <a:r>
              <a:rPr lang="en-US" sz="2000" dirty="0">
                <a:latin typeface="Times New Roman" pitchFamily="18" charset="0"/>
                <a:cs typeface="Times New Roman" pitchFamily="18" charset="0"/>
              </a:rPr>
              <a:t>be documented and quantified. </a:t>
            </a:r>
            <a:endParaRPr lang="en-US" sz="2000" dirty="0" smtClean="0">
              <a:latin typeface="Times New Roman" pitchFamily="18" charset="0"/>
              <a:cs typeface="Times New Roman" pitchFamily="18" charset="0"/>
            </a:endParaRPr>
          </a:p>
          <a:p>
            <a:pPr marL="514350" indent="-514350">
              <a:lnSpc>
                <a:spcPct val="100000"/>
              </a:lnSpc>
              <a:buFont typeface="+mj-lt"/>
              <a:buAutoNum type="romanUcPeriod" startAt="4"/>
            </a:pPr>
            <a:r>
              <a:rPr lang="en-US" sz="2000" b="1" dirty="0" smtClean="0">
                <a:latin typeface="Times New Roman" pitchFamily="18" charset="0"/>
                <a:cs typeface="Times New Roman" pitchFamily="18" charset="0"/>
              </a:rPr>
              <a:t>Adequate Resources</a:t>
            </a:r>
          </a:p>
          <a:p>
            <a:pPr>
              <a:lnSpc>
                <a:spcPct val="100000"/>
              </a:lnSpc>
              <a:buFont typeface="Times New Roman" pitchFamily="18" charset="0"/>
              <a:buChar char="⁃"/>
            </a:pPr>
            <a:r>
              <a:rPr lang="en-US" sz="2000" dirty="0">
                <a:latin typeface="Times New Roman" pitchFamily="18" charset="0"/>
                <a:cs typeface="Times New Roman" pitchFamily="18" charset="0"/>
              </a:rPr>
              <a:t>Resources can be viewed in terms of tools - software and </a:t>
            </a:r>
            <a:r>
              <a:rPr lang="en-US" sz="2000" dirty="0" smtClean="0">
                <a:latin typeface="Times New Roman" pitchFamily="18" charset="0"/>
                <a:cs typeface="Times New Roman" pitchFamily="18" charset="0"/>
              </a:rPr>
              <a:t>hardware - and working </a:t>
            </a:r>
            <a:r>
              <a:rPr lang="en-US" sz="2000" dirty="0">
                <a:latin typeface="Times New Roman" pitchFamily="18" charset="0"/>
                <a:cs typeface="Times New Roman" pitchFamily="18" charset="0"/>
              </a:rPr>
              <a:t>environment. </a:t>
            </a:r>
            <a:endParaRPr lang="en-US" sz="2000" dirty="0" smtClean="0">
              <a:latin typeface="Times New Roman" pitchFamily="18" charset="0"/>
              <a:cs typeface="Times New Roman" pitchFamily="18" charset="0"/>
            </a:endParaRPr>
          </a:p>
          <a:p>
            <a:pPr marL="514350" indent="-514350">
              <a:lnSpc>
                <a:spcPct val="100000"/>
              </a:lnSpc>
              <a:buFont typeface="+mj-lt"/>
              <a:buAutoNum type="romanUcPeriod" startAt="5"/>
            </a:pPr>
            <a:r>
              <a:rPr lang="en-US" sz="2000" b="1" dirty="0" smtClean="0">
                <a:latin typeface="Times New Roman" pitchFamily="18" charset="0"/>
                <a:cs typeface="Times New Roman" pitchFamily="18" charset="0"/>
              </a:rPr>
              <a:t>Domain </a:t>
            </a:r>
            <a:r>
              <a:rPr lang="en-US" sz="2000" b="1" dirty="0">
                <a:latin typeface="Times New Roman" pitchFamily="18" charset="0"/>
                <a:cs typeface="Times New Roman" pitchFamily="18" charset="0"/>
              </a:rPr>
              <a:t>Knowledge</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nSpc>
                <a:spcPct val="100000"/>
              </a:lnSpc>
              <a:buFont typeface="Times New Roman" pitchFamily="18" charset="0"/>
              <a:buChar char="⁃"/>
            </a:pPr>
            <a:r>
              <a:rPr lang="en-US" sz="2000" dirty="0" smtClean="0">
                <a:latin typeface="Times New Roman" pitchFamily="18" charset="0"/>
                <a:cs typeface="Times New Roman" pitchFamily="18" charset="0"/>
              </a:rPr>
              <a:t>Managers</a:t>
            </a:r>
            <a:r>
              <a:rPr lang="en-US" sz="2000" dirty="0">
                <a:latin typeface="Times New Roman" pitchFamily="18" charset="0"/>
                <a:cs typeface="Times New Roman" pitchFamily="18" charset="0"/>
              </a:rPr>
              <a:t>, in order to be effective, must have adequate knowledge of </a:t>
            </a:r>
            <a:r>
              <a:rPr lang="en-US" sz="2000" dirty="0" smtClean="0">
                <a:latin typeface="Times New Roman" pitchFamily="18" charset="0"/>
                <a:cs typeface="Times New Roman" pitchFamily="18" charset="0"/>
              </a:rPr>
              <a:t>the maintenance </a:t>
            </a:r>
            <a:r>
              <a:rPr lang="en-US" sz="2000" dirty="0">
                <a:latin typeface="Times New Roman" pitchFamily="18" charset="0"/>
                <a:cs typeface="Times New Roman" pitchFamily="18" charset="0"/>
              </a:rPr>
              <a:t>process. </a:t>
            </a:r>
            <a:endParaRPr lang="en-US" sz="2000" dirty="0" smtClean="0">
              <a:latin typeface="Times New Roman" pitchFamily="18" charset="0"/>
              <a:cs typeface="Times New Roman" pitchFamily="18" charset="0"/>
            </a:endParaRPr>
          </a:p>
          <a:p>
            <a:pPr>
              <a:lnSpc>
                <a:spcPct val="100000"/>
              </a:lnSpc>
              <a:buFont typeface="Times New Roman" pitchFamily="18" charset="0"/>
              <a:buChar char="⁃"/>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particular, they need to be aware of the </a:t>
            </a:r>
            <a:r>
              <a:rPr lang="en-US" sz="2000" dirty="0" smtClean="0">
                <a:latin typeface="Times New Roman" pitchFamily="18" charset="0"/>
                <a:cs typeface="Times New Roman" pitchFamily="18" charset="0"/>
              </a:rPr>
              <a:t>cost implications </a:t>
            </a:r>
            <a:r>
              <a:rPr lang="en-US" sz="2000" dirty="0">
                <a:latin typeface="Times New Roman" pitchFamily="18" charset="0"/>
                <a:cs typeface="Times New Roman" pitchFamily="18" charset="0"/>
              </a:rPr>
              <a:t>of the various maintenance stages in order to be able </a:t>
            </a:r>
            <a:r>
              <a:rPr lang="en-US" sz="2000" dirty="0" smtClean="0">
                <a:latin typeface="Times New Roman" pitchFamily="18" charset="0"/>
                <a:cs typeface="Times New Roman" pitchFamily="18" charset="0"/>
              </a:rPr>
              <a:t>to guide </a:t>
            </a:r>
            <a:r>
              <a:rPr lang="en-US" sz="2000" dirty="0">
                <a:latin typeface="Times New Roman" pitchFamily="18" charset="0"/>
                <a:cs typeface="Times New Roman" pitchFamily="18" charset="0"/>
              </a:rPr>
              <a:t>the maintenance process effectively. </a:t>
            </a:r>
            <a:r>
              <a:rPr lang="en-US" sz="2000" dirty="0"/>
              <a:t/>
            </a:r>
            <a:br>
              <a:rPr lang="en-US" sz="2000" dirty="0"/>
            </a:br>
            <a:endParaRPr lang="en-US" sz="2000" dirty="0" smtClean="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xmlns="" id="{766CAAC2-B8B0-409C-95E5-8AB79575521F}"/>
              </a:ext>
            </a:extLst>
          </p:cNvPr>
          <p:cNvSpPr>
            <a:spLocks noGrp="1"/>
          </p:cNvSpPr>
          <p:nvPr>
            <p:ph type="ftr" sz="quarter" idx="11"/>
          </p:nvPr>
        </p:nvSpPr>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C1EB58A-3394-4FA6-8D3D-64DEA50C27E9}"/>
              </a:ext>
            </a:extLst>
          </p:cNvPr>
          <p:cNvSpPr>
            <a:spLocks noGrp="1"/>
          </p:cNvSpPr>
          <p:nvPr>
            <p:ph type="sldNum" sz="quarter" idx="12"/>
          </p:nvPr>
        </p:nvSpPr>
        <p:spPr/>
        <p:txBody>
          <a:bodyPr/>
          <a:lstStyle/>
          <a:p>
            <a:fld id="{ABC611C3-E89B-444E-8EB5-F2EDF1A2592D}" type="slidenum">
              <a:rPr lang="am-ET" smtClean="0"/>
              <a:t>6</a:t>
            </a:fld>
            <a:endParaRPr lang="am-ET" dirty="0"/>
          </a:p>
        </p:txBody>
      </p:sp>
      <p:sp>
        <p:nvSpPr>
          <p:cNvPr id="6" name="Rectangle 5">
            <a:extLst>
              <a:ext uri="{FF2B5EF4-FFF2-40B4-BE49-F238E27FC236}">
                <a16:creationId xmlns:a16="http://schemas.microsoft.com/office/drawing/2014/main" xmlns="" id="{687B5141-8709-4B4C-97F9-4E239A3DDC76}"/>
              </a:ext>
            </a:extLst>
          </p:cNvPr>
          <p:cNvSpPr/>
          <p:nvPr/>
        </p:nvSpPr>
        <p:spPr>
          <a:xfrm>
            <a:off x="905256" y="0"/>
            <a:ext cx="7344222"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Enhancing Maintenance Productivity</a:t>
            </a:r>
            <a:endParaRPr lang="en-US"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28406040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6249B4-CE96-47EB-A28E-F20BD9690957}"/>
              </a:ext>
            </a:extLst>
          </p:cNvPr>
          <p:cNvSpPr>
            <a:spLocks noGrp="1"/>
          </p:cNvSpPr>
          <p:nvPr>
            <p:ph idx="1"/>
          </p:nvPr>
        </p:nvSpPr>
        <p:spPr>
          <a:xfrm>
            <a:off x="155448" y="1033273"/>
            <a:ext cx="8988552" cy="5143691"/>
          </a:xfrm>
          <a:ln>
            <a:solidFill>
              <a:schemeClr val="accent1"/>
            </a:solidFill>
          </a:ln>
        </p:spPr>
        <p:txBody>
          <a:bodyPr/>
          <a:lstStyle/>
          <a:p>
            <a:pPr>
              <a:buFont typeface="Times New Roman" pitchFamily="18" charset="0"/>
              <a:buChar char="⁃"/>
            </a:pPr>
            <a:r>
              <a:rPr lang="en-US" sz="2400" dirty="0">
                <a:latin typeface="Times New Roman" pitchFamily="18" charset="0"/>
                <a:cs typeface="Times New Roman" pitchFamily="18" charset="0"/>
              </a:rPr>
              <a:t>The structure of the maintenance team itself is an important factor </a:t>
            </a:r>
            <a:r>
              <a:rPr lang="en-US" sz="2400" dirty="0" smtClean="0">
                <a:latin typeface="Times New Roman" pitchFamily="18" charset="0"/>
                <a:cs typeface="Times New Roman" pitchFamily="18" charset="0"/>
              </a:rPr>
              <a:t>in determining </a:t>
            </a:r>
            <a:r>
              <a:rPr lang="en-US" sz="2400" dirty="0">
                <a:latin typeface="Times New Roman" pitchFamily="18" charset="0"/>
                <a:cs typeface="Times New Roman" pitchFamily="18" charset="0"/>
              </a:rPr>
              <a:t>the level of productivity. </a:t>
            </a:r>
            <a:endParaRPr lang="en-US" sz="2400" dirty="0" smtClean="0">
              <a:latin typeface="Times New Roman" pitchFamily="18" charset="0"/>
              <a:cs typeface="Times New Roman" pitchFamily="18" charset="0"/>
            </a:endParaRPr>
          </a:p>
          <a:p>
            <a:pPr>
              <a:buFont typeface="Times New Roman" pitchFamily="18" charset="0"/>
              <a:buChar char="⁃"/>
            </a:pPr>
            <a:r>
              <a:rPr lang="en-US" sz="2400" dirty="0">
                <a:latin typeface="Times New Roman" pitchFamily="18" charset="0"/>
                <a:cs typeface="Times New Roman" pitchFamily="18" charset="0"/>
              </a:rPr>
              <a:t>Two types of team commonly used in development are </a:t>
            </a:r>
            <a:r>
              <a:rPr lang="en-US" sz="2400" dirty="0" smtClean="0">
                <a:latin typeface="Times New Roman" pitchFamily="18" charset="0"/>
                <a:cs typeface="Times New Roman" pitchFamily="18" charset="0"/>
              </a:rPr>
              <a:t>egoless programming </a:t>
            </a:r>
            <a:r>
              <a:rPr lang="en-US" sz="2400" dirty="0">
                <a:latin typeface="Times New Roman" pitchFamily="18" charset="0"/>
                <a:cs typeface="Times New Roman" pitchFamily="18" charset="0"/>
              </a:rPr>
              <a:t>and the chief programmer team </a:t>
            </a:r>
            <a:endParaRPr lang="en-US" sz="2000" dirty="0" smtClean="0">
              <a:latin typeface="Times New Roman" pitchFamily="18" charset="0"/>
              <a:cs typeface="Times New Roman" pitchFamily="18" charset="0"/>
            </a:endParaRPr>
          </a:p>
          <a:p>
            <a:pPr marL="514350" indent="-514350">
              <a:lnSpc>
                <a:spcPct val="100000"/>
              </a:lnSpc>
              <a:buFont typeface="+mj-lt"/>
              <a:buAutoNum type="romanUcPeriod"/>
            </a:pPr>
            <a:r>
              <a:rPr lang="en-US" sz="2400" dirty="0" smtClean="0">
                <a:latin typeface="Times New Roman" pitchFamily="18" charset="0"/>
                <a:cs typeface="Times New Roman" pitchFamily="18" charset="0"/>
              </a:rPr>
              <a:t>The </a:t>
            </a:r>
            <a:r>
              <a:rPr lang="en-US" sz="2400" b="1" dirty="0">
                <a:latin typeface="Times New Roman" pitchFamily="18" charset="0"/>
                <a:cs typeface="Times New Roman" pitchFamily="18" charset="0"/>
              </a:rPr>
              <a:t>egoless programming </a:t>
            </a:r>
            <a:r>
              <a:rPr lang="en-US" sz="2400" dirty="0" smtClean="0">
                <a:latin typeface="Times New Roman" pitchFamily="18" charset="0"/>
                <a:cs typeface="Times New Roman" pitchFamily="18" charset="0"/>
              </a:rPr>
              <a:t>team everyone involved </a:t>
            </a:r>
            <a:r>
              <a:rPr lang="en-US" sz="2400" dirty="0">
                <a:latin typeface="Times New Roman" pitchFamily="18" charset="0"/>
                <a:cs typeface="Times New Roman" pitchFamily="18" charset="0"/>
              </a:rPr>
              <a:t>in a project should work together to develop the best </a:t>
            </a:r>
            <a:r>
              <a:rPr lang="en-US" sz="2400" dirty="0" smtClean="0">
                <a:latin typeface="Times New Roman" pitchFamily="18" charset="0"/>
                <a:cs typeface="Times New Roman" pitchFamily="18" charset="0"/>
              </a:rPr>
              <a:t>possible software </a:t>
            </a:r>
            <a:r>
              <a:rPr lang="en-US" sz="2400" dirty="0">
                <a:latin typeface="Times New Roman" pitchFamily="18" charset="0"/>
                <a:cs typeface="Times New Roman" pitchFamily="18" charset="0"/>
              </a:rPr>
              <a:t>system. </a:t>
            </a:r>
            <a:endParaRPr lang="en-US" sz="2400" dirty="0" smtClean="0">
              <a:latin typeface="Times New Roman" pitchFamily="18" charset="0"/>
              <a:cs typeface="Times New Roman" pitchFamily="18" charset="0"/>
            </a:endParaRPr>
          </a:p>
          <a:p>
            <a:pPr marL="514350" indent="-514350">
              <a:lnSpc>
                <a:spcPct val="100000"/>
              </a:lnSpc>
              <a:buFont typeface="+mj-lt"/>
              <a:buAutoNum type="romanUcPeriod"/>
            </a:pPr>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chief programmer </a:t>
            </a:r>
            <a:r>
              <a:rPr lang="en-US" sz="2400" dirty="0">
                <a:latin typeface="Times New Roman" pitchFamily="18" charset="0"/>
                <a:cs typeface="Times New Roman" pitchFamily="18" charset="0"/>
              </a:rPr>
              <a:t>team imposes an </a:t>
            </a:r>
            <a:r>
              <a:rPr lang="en-US" sz="2400" dirty="0" smtClean="0">
                <a:latin typeface="Times New Roman" pitchFamily="18" charset="0"/>
                <a:cs typeface="Times New Roman" pitchFamily="18" charset="0"/>
              </a:rPr>
              <a:t>organizational</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structure in which discipline, clear leadership and functional </a:t>
            </a:r>
            <a:r>
              <a:rPr lang="en-US" sz="2400" dirty="0" smtClean="0">
                <a:latin typeface="Times New Roman" pitchFamily="18" charset="0"/>
                <a:cs typeface="Times New Roman" pitchFamily="18" charset="0"/>
              </a:rPr>
              <a:t>separation play </a:t>
            </a:r>
            <a:r>
              <a:rPr lang="en-US" sz="2400" dirty="0">
                <a:latin typeface="Times New Roman" pitchFamily="18" charset="0"/>
                <a:cs typeface="Times New Roman" pitchFamily="18" charset="0"/>
              </a:rPr>
              <a:t>a major role </a:t>
            </a:r>
            <a:br>
              <a:rPr lang="en-US" sz="2400" dirty="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a:p>
            <a:pPr marL="514350" indent="-514350">
              <a:buFont typeface="+mj-lt"/>
              <a:buAutoNum type="romanUcPeriod"/>
            </a:pPr>
            <a:endParaRPr lang="en-US" sz="2400" dirty="0" smtClean="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xmlns="" id="{766CAAC2-B8B0-409C-95E5-8AB79575521F}"/>
              </a:ext>
            </a:extLst>
          </p:cNvPr>
          <p:cNvSpPr>
            <a:spLocks noGrp="1"/>
          </p:cNvSpPr>
          <p:nvPr>
            <p:ph type="ftr" sz="quarter" idx="11"/>
          </p:nvPr>
        </p:nvSpPr>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C1EB58A-3394-4FA6-8D3D-64DEA50C27E9}"/>
              </a:ext>
            </a:extLst>
          </p:cNvPr>
          <p:cNvSpPr>
            <a:spLocks noGrp="1"/>
          </p:cNvSpPr>
          <p:nvPr>
            <p:ph type="sldNum" sz="quarter" idx="12"/>
          </p:nvPr>
        </p:nvSpPr>
        <p:spPr/>
        <p:txBody>
          <a:bodyPr/>
          <a:lstStyle/>
          <a:p>
            <a:fld id="{ABC611C3-E89B-444E-8EB5-F2EDF1A2592D}" type="slidenum">
              <a:rPr lang="am-ET" smtClean="0"/>
              <a:t>7</a:t>
            </a:fld>
            <a:endParaRPr lang="am-ET" dirty="0"/>
          </a:p>
        </p:txBody>
      </p:sp>
      <p:sp>
        <p:nvSpPr>
          <p:cNvPr id="6" name="Rectangle 5">
            <a:extLst>
              <a:ext uri="{FF2B5EF4-FFF2-40B4-BE49-F238E27FC236}">
                <a16:creationId xmlns:a16="http://schemas.microsoft.com/office/drawing/2014/main" xmlns="" id="{687B5141-8709-4B4C-97F9-4E239A3DDC76}"/>
              </a:ext>
            </a:extLst>
          </p:cNvPr>
          <p:cNvSpPr/>
          <p:nvPr/>
        </p:nvSpPr>
        <p:spPr>
          <a:xfrm>
            <a:off x="905256" y="0"/>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Maintenance Teams </a:t>
            </a:r>
            <a:endParaRPr lang="am-ET"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endParaRPr>
          </a:p>
        </p:txBody>
      </p:sp>
    </p:spTree>
    <p:extLst>
      <p:ext uri="{BB962C8B-B14F-4D97-AF65-F5344CB8AC3E}">
        <p14:creationId xmlns:p14="http://schemas.microsoft.com/office/powerpoint/2010/main" val="35241712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6249B4-CE96-47EB-A28E-F20BD9690957}"/>
              </a:ext>
            </a:extLst>
          </p:cNvPr>
          <p:cNvSpPr>
            <a:spLocks noGrp="1"/>
          </p:cNvSpPr>
          <p:nvPr>
            <p:ph idx="1"/>
          </p:nvPr>
        </p:nvSpPr>
        <p:spPr>
          <a:xfrm>
            <a:off x="155448" y="1033273"/>
            <a:ext cx="8988552" cy="5143691"/>
          </a:xfrm>
          <a:ln>
            <a:solidFill>
              <a:schemeClr val="accent1"/>
            </a:solidFill>
          </a:ln>
        </p:spPr>
        <p:txBody>
          <a:bodyPr/>
          <a:lstStyle/>
          <a:p>
            <a:pPr>
              <a:buFont typeface="Times New Roman" pitchFamily="18" charset="0"/>
              <a:buChar char="⁃"/>
            </a:pPr>
            <a:r>
              <a:rPr lang="en-US" sz="2400" dirty="0" smtClean="0">
                <a:latin typeface="Times New Roman" pitchFamily="18" charset="0"/>
                <a:cs typeface="Times New Roman" pitchFamily="18" charset="0"/>
              </a:rPr>
              <a:t>Martin </a:t>
            </a:r>
            <a:r>
              <a:rPr lang="en-US" sz="2400" dirty="0">
                <a:latin typeface="Times New Roman" pitchFamily="18" charset="0"/>
                <a:cs typeface="Times New Roman" pitchFamily="18" charset="0"/>
              </a:rPr>
              <a:t>and McClure have suggested two types </a:t>
            </a:r>
            <a:r>
              <a:rPr lang="en-US" sz="2400" dirty="0" smtClean="0">
                <a:latin typeface="Times New Roman" pitchFamily="18" charset="0"/>
                <a:cs typeface="Times New Roman" pitchFamily="18" charset="0"/>
              </a:rPr>
              <a:t>of maintenance </a:t>
            </a:r>
            <a:r>
              <a:rPr lang="en-US" sz="2400" dirty="0">
                <a:latin typeface="Times New Roman" pitchFamily="18" charset="0"/>
                <a:cs typeface="Times New Roman" pitchFamily="18" charset="0"/>
              </a:rPr>
              <a:t>team: the short-term (temporary) team and the </a:t>
            </a:r>
            <a:r>
              <a:rPr lang="en-US" sz="2400" dirty="0" smtClean="0">
                <a:latin typeface="Times New Roman" pitchFamily="18" charset="0"/>
                <a:cs typeface="Times New Roman" pitchFamily="18" charset="0"/>
              </a:rPr>
              <a:t>long-term (permanent</a:t>
            </a:r>
            <a:r>
              <a:rPr lang="en-US" sz="2400" dirty="0">
                <a:latin typeface="Times New Roman" pitchFamily="18" charset="0"/>
                <a:cs typeface="Times New Roman" pitchFamily="18" charset="0"/>
              </a:rPr>
              <a:t>) team </a:t>
            </a:r>
            <a:endParaRPr lang="en-US" sz="2400" dirty="0" smtClean="0">
              <a:latin typeface="Times New Roman" pitchFamily="18" charset="0"/>
              <a:cs typeface="Times New Roman" pitchFamily="18" charset="0"/>
            </a:endParaRPr>
          </a:p>
          <a:p>
            <a:pPr marL="514350" indent="-514350">
              <a:buFont typeface="+mj-lt"/>
              <a:buAutoNum type="romanUcPeriod"/>
            </a:pPr>
            <a:r>
              <a:rPr lang="en-US" sz="2000" b="1" dirty="0" smtClean="0">
                <a:latin typeface="Times New Roman" pitchFamily="18" charset="0"/>
                <a:cs typeface="Times New Roman" pitchFamily="18" charset="0"/>
              </a:rPr>
              <a:t>Temporary Team</a:t>
            </a:r>
          </a:p>
          <a:p>
            <a:pPr>
              <a:lnSpc>
                <a:spcPct val="100000"/>
              </a:lnSpc>
              <a:buFont typeface="Times New Roman" pitchFamily="18" charset="0"/>
              <a:buChar char="⁃"/>
            </a:pPr>
            <a:r>
              <a:rPr lang="en-US" sz="2400" i="1"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temporary team is created on an informal basis when there is a need </a:t>
            </a:r>
            <a:r>
              <a:rPr lang="en-US" sz="2400" dirty="0" smtClean="0">
                <a:latin typeface="Times New Roman" pitchFamily="18" charset="0"/>
                <a:cs typeface="Times New Roman" pitchFamily="18" charset="0"/>
              </a:rPr>
              <a:t>to perform </a:t>
            </a:r>
            <a:r>
              <a:rPr lang="en-US" sz="2400" dirty="0">
                <a:latin typeface="Times New Roman" pitchFamily="18" charset="0"/>
                <a:cs typeface="Times New Roman" pitchFamily="18" charset="0"/>
              </a:rPr>
              <a:t>a specific task, for example a code review. </a:t>
            </a:r>
          </a:p>
          <a:p>
            <a:pPr>
              <a:lnSpc>
                <a:spcPct val="100000"/>
              </a:lnSpc>
              <a:buFont typeface="Times New Roman" pitchFamily="18" charset="0"/>
              <a:buChar char="⁃"/>
            </a:pPr>
            <a:r>
              <a:rPr lang="en-US" sz="2400" dirty="0" smtClean="0">
                <a:latin typeface="Times New Roman" pitchFamily="18" charset="0"/>
                <a:cs typeface="Times New Roman" pitchFamily="18" charset="0"/>
              </a:rPr>
              <a:t>The programmers work </a:t>
            </a:r>
            <a:r>
              <a:rPr lang="en-US" sz="2400" dirty="0">
                <a:latin typeface="Times New Roman" pitchFamily="18" charset="0"/>
                <a:cs typeface="Times New Roman" pitchFamily="18" charset="0"/>
              </a:rPr>
              <a:t>together to solve the problem at </a:t>
            </a:r>
            <a:r>
              <a:rPr lang="en-US" sz="2400" dirty="0" smtClean="0">
                <a:latin typeface="Times New Roman" pitchFamily="18" charset="0"/>
                <a:cs typeface="Times New Roman" pitchFamily="18" charset="0"/>
              </a:rPr>
              <a:t>hand.</a:t>
            </a:r>
          </a:p>
          <a:p>
            <a:pPr>
              <a:lnSpc>
                <a:spcPct val="100000"/>
              </a:lnSpc>
              <a:buFont typeface="Times New Roman" pitchFamily="18" charset="0"/>
              <a:buChar char="⁃"/>
            </a:pPr>
            <a:r>
              <a:rPr lang="en-US" sz="2400" dirty="0" smtClean="0">
                <a:latin typeface="Times New Roman" pitchFamily="18" charset="0"/>
                <a:cs typeface="Times New Roman" pitchFamily="18" charset="0"/>
              </a:rPr>
              <a:t>Leadership </a:t>
            </a:r>
            <a:r>
              <a:rPr lang="en-US" sz="2400" dirty="0">
                <a:latin typeface="Times New Roman" pitchFamily="18" charset="0"/>
                <a:cs typeface="Times New Roman" pitchFamily="18" charset="0"/>
              </a:rPr>
              <a:t>is not fixed; </a:t>
            </a:r>
            <a:r>
              <a:rPr lang="en-US" sz="2400" dirty="0" smtClean="0">
                <a:latin typeface="Times New Roman" pitchFamily="18" charset="0"/>
                <a:cs typeface="Times New Roman" pitchFamily="18" charset="0"/>
              </a:rPr>
              <a:t>it rotates </a:t>
            </a:r>
            <a:r>
              <a:rPr lang="en-US" sz="2400" dirty="0">
                <a:latin typeface="Times New Roman" pitchFamily="18" charset="0"/>
                <a:cs typeface="Times New Roman" pitchFamily="18" charset="0"/>
              </a:rPr>
              <a:t>between the team members. </a:t>
            </a:r>
            <a:endParaRPr lang="en-US" sz="2400" dirty="0" smtClean="0">
              <a:latin typeface="Times New Roman" pitchFamily="18" charset="0"/>
              <a:cs typeface="Times New Roman" pitchFamily="18" charset="0"/>
            </a:endParaRPr>
          </a:p>
          <a:p>
            <a:pPr>
              <a:lnSpc>
                <a:spcPct val="100000"/>
              </a:lnSpc>
              <a:buFont typeface="Times New Roman" pitchFamily="18" charset="0"/>
              <a:buChar char="⁃"/>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main problem with </a:t>
            </a:r>
            <a:r>
              <a:rPr lang="en-US" sz="2400" dirty="0" smtClean="0">
                <a:latin typeface="Times New Roman" pitchFamily="18" charset="0"/>
                <a:cs typeface="Times New Roman" pitchFamily="18" charset="0"/>
              </a:rPr>
              <a:t>this arrangement </a:t>
            </a:r>
            <a:r>
              <a:rPr lang="en-US" sz="2400" dirty="0">
                <a:latin typeface="Times New Roman" pitchFamily="18" charset="0"/>
                <a:cs typeface="Times New Roman" pitchFamily="18" charset="0"/>
              </a:rPr>
              <a:t>is that program </a:t>
            </a:r>
            <a:r>
              <a:rPr lang="en-US" sz="2400" dirty="0" smtClean="0">
                <a:latin typeface="Times New Roman" pitchFamily="18" charset="0"/>
                <a:cs typeface="Times New Roman" pitchFamily="18" charset="0"/>
              </a:rPr>
              <a:t>quality, programmer </a:t>
            </a:r>
            <a:r>
              <a:rPr lang="en-US" sz="2400" dirty="0">
                <a:latin typeface="Times New Roman" pitchFamily="18" charset="0"/>
                <a:cs typeface="Times New Roman" pitchFamily="18" charset="0"/>
              </a:rPr>
              <a:t>morale and </a:t>
            </a:r>
            <a:r>
              <a:rPr lang="en-US" sz="2400" dirty="0" smtClean="0">
                <a:latin typeface="Times New Roman" pitchFamily="18" charset="0"/>
                <a:cs typeface="Times New Roman" pitchFamily="18" charset="0"/>
              </a:rPr>
              <a:t>user satisfaction </a:t>
            </a:r>
            <a:r>
              <a:rPr lang="en-US" sz="2400" dirty="0">
                <a:latin typeface="Times New Roman" pitchFamily="18" charset="0"/>
                <a:cs typeface="Times New Roman" pitchFamily="18" charset="0"/>
              </a:rPr>
              <a:t>can be compromised. </a:t>
            </a:r>
            <a:endParaRPr lang="en-US" sz="2400" dirty="0" smtClean="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xmlns="" id="{766CAAC2-B8B0-409C-95E5-8AB79575521F}"/>
              </a:ext>
            </a:extLst>
          </p:cNvPr>
          <p:cNvSpPr>
            <a:spLocks noGrp="1"/>
          </p:cNvSpPr>
          <p:nvPr>
            <p:ph type="ftr" sz="quarter" idx="11"/>
          </p:nvPr>
        </p:nvSpPr>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C1EB58A-3394-4FA6-8D3D-64DEA50C27E9}"/>
              </a:ext>
            </a:extLst>
          </p:cNvPr>
          <p:cNvSpPr>
            <a:spLocks noGrp="1"/>
          </p:cNvSpPr>
          <p:nvPr>
            <p:ph type="sldNum" sz="quarter" idx="12"/>
          </p:nvPr>
        </p:nvSpPr>
        <p:spPr/>
        <p:txBody>
          <a:bodyPr/>
          <a:lstStyle/>
          <a:p>
            <a:fld id="{ABC611C3-E89B-444E-8EB5-F2EDF1A2592D}" type="slidenum">
              <a:rPr lang="am-ET" smtClean="0"/>
              <a:t>8</a:t>
            </a:fld>
            <a:endParaRPr lang="am-ET" dirty="0"/>
          </a:p>
        </p:txBody>
      </p:sp>
      <p:sp>
        <p:nvSpPr>
          <p:cNvPr id="7" name="Rectangle 6">
            <a:extLst>
              <a:ext uri="{FF2B5EF4-FFF2-40B4-BE49-F238E27FC236}">
                <a16:creationId xmlns:a16="http://schemas.microsoft.com/office/drawing/2014/main" xmlns="" id="{687B5141-8709-4B4C-97F9-4E239A3DDC76}"/>
              </a:ext>
            </a:extLst>
          </p:cNvPr>
          <p:cNvSpPr/>
          <p:nvPr/>
        </p:nvSpPr>
        <p:spPr>
          <a:xfrm>
            <a:off x="905256" y="149087"/>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Maintenance Teams </a:t>
            </a:r>
            <a:endParaRPr lang="am-ET"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endParaRPr>
          </a:p>
        </p:txBody>
      </p:sp>
    </p:spTree>
    <p:extLst>
      <p:ext uri="{BB962C8B-B14F-4D97-AF65-F5344CB8AC3E}">
        <p14:creationId xmlns:p14="http://schemas.microsoft.com/office/powerpoint/2010/main" val="3985915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6249B4-CE96-47EB-A28E-F20BD9690957}"/>
              </a:ext>
            </a:extLst>
          </p:cNvPr>
          <p:cNvSpPr>
            <a:spLocks noGrp="1"/>
          </p:cNvSpPr>
          <p:nvPr>
            <p:ph idx="1"/>
          </p:nvPr>
        </p:nvSpPr>
        <p:spPr>
          <a:xfrm>
            <a:off x="155448" y="1033273"/>
            <a:ext cx="8988552" cy="5143691"/>
          </a:xfrm>
          <a:ln>
            <a:solidFill>
              <a:schemeClr val="accent1"/>
            </a:solidFill>
          </a:ln>
        </p:spPr>
        <p:txBody>
          <a:bodyPr/>
          <a:lstStyle/>
          <a:p>
            <a:pPr marL="514350" indent="-514350">
              <a:buFont typeface="+mj-lt"/>
              <a:buAutoNum type="romanUcPeriod" startAt="2"/>
            </a:pPr>
            <a:r>
              <a:rPr lang="en-US" sz="2400" b="1" dirty="0">
                <a:latin typeface="Times New Roman" pitchFamily="18" charset="0"/>
                <a:cs typeface="Times New Roman" pitchFamily="18" charset="0"/>
              </a:rPr>
              <a:t>Permanent </a:t>
            </a:r>
            <a:r>
              <a:rPr lang="en-US" sz="2400" b="1" dirty="0" smtClean="0">
                <a:latin typeface="Times New Roman" pitchFamily="18" charset="0"/>
                <a:cs typeface="Times New Roman" pitchFamily="18" charset="0"/>
              </a:rPr>
              <a:t>Team</a:t>
            </a:r>
            <a:endParaRPr lang="en-US" sz="2400" b="1" dirty="0">
              <a:latin typeface="Times New Roman" pitchFamily="18" charset="0"/>
              <a:cs typeface="Times New Roman" pitchFamily="18" charset="0"/>
            </a:endParaRPr>
          </a:p>
          <a:p>
            <a:pPr>
              <a:buFont typeface="Times New Roman" pitchFamily="18" charset="0"/>
              <a:buChar char="⁃"/>
            </a:pPr>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permanent team is a more formal arrangement. </a:t>
            </a:r>
            <a:endParaRPr lang="en-US" sz="2400" dirty="0" smtClean="0">
              <a:latin typeface="Times New Roman" pitchFamily="18" charset="0"/>
              <a:cs typeface="Times New Roman" pitchFamily="18" charset="0"/>
            </a:endParaRPr>
          </a:p>
          <a:p>
            <a:pPr>
              <a:lnSpc>
                <a:spcPct val="100000"/>
              </a:lnSpc>
              <a:buFont typeface="Times New Roman" pitchFamily="18" charset="0"/>
              <a:buChar char="⁃"/>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allows </a:t>
            </a:r>
            <a:r>
              <a:rPr lang="en-US" sz="2400" dirty="0" smtClean="0">
                <a:latin typeface="Times New Roman" pitchFamily="18" charset="0"/>
                <a:cs typeface="Times New Roman" pitchFamily="18" charset="0"/>
              </a:rPr>
              <a:t>for</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specialization, </a:t>
            </a:r>
            <a:r>
              <a:rPr lang="en-US" sz="2400" dirty="0">
                <a:latin typeface="Times New Roman" pitchFamily="18" charset="0"/>
                <a:cs typeface="Times New Roman" pitchFamily="18" charset="0"/>
              </a:rPr>
              <a:t>creates communication channels, promotes an </a:t>
            </a:r>
            <a:r>
              <a:rPr lang="en-US" sz="2400" dirty="0" smtClean="0">
                <a:latin typeface="Times New Roman" pitchFamily="18" charset="0"/>
                <a:cs typeface="Times New Roman" pitchFamily="18" charset="0"/>
              </a:rPr>
              <a:t>egoless, collegiate </a:t>
            </a:r>
            <a:r>
              <a:rPr lang="en-US" sz="2400" dirty="0">
                <a:latin typeface="Times New Roman" pitchFamily="18" charset="0"/>
                <a:cs typeface="Times New Roman" pitchFamily="18" charset="0"/>
              </a:rPr>
              <a:t>atmosphere, reduces dependency on individuals and allows </a:t>
            </a:r>
            <a:r>
              <a:rPr lang="en-US" sz="2400" dirty="0" smtClean="0">
                <a:latin typeface="Times New Roman" pitchFamily="18" charset="0"/>
                <a:cs typeface="Times New Roman" pitchFamily="18" charset="0"/>
              </a:rPr>
              <a:t>for periodic </a:t>
            </a:r>
            <a:r>
              <a:rPr lang="en-US" sz="2400" dirty="0">
                <a:latin typeface="Times New Roman" pitchFamily="18" charset="0"/>
                <a:cs typeface="Times New Roman" pitchFamily="18" charset="0"/>
              </a:rPr>
              <a:t>audit checks</a:t>
            </a:r>
            <a:r>
              <a:rPr lang="en-US" sz="2400" dirty="0" smtClean="0">
                <a:latin typeface="Times New Roman" pitchFamily="18" charset="0"/>
                <a:cs typeface="Times New Roman" pitchFamily="18" charset="0"/>
              </a:rPr>
              <a:t>.</a:t>
            </a:r>
          </a:p>
          <a:p>
            <a:pPr>
              <a:lnSpc>
                <a:spcPct val="100000"/>
              </a:lnSpc>
              <a:buFont typeface="Times New Roman" pitchFamily="18" charset="0"/>
              <a:buChar char="⁃"/>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 team consists of a maintenance leader, a co-leader, a </a:t>
            </a:r>
            <a:r>
              <a:rPr lang="en-US" sz="2400" dirty="0" smtClean="0">
                <a:latin typeface="Times New Roman" pitchFamily="18" charset="0"/>
                <a:cs typeface="Times New Roman" pitchFamily="18" charset="0"/>
              </a:rPr>
              <a:t>user liaison </a:t>
            </a:r>
            <a:r>
              <a:rPr lang="en-US" sz="2400" dirty="0">
                <a:latin typeface="Times New Roman" pitchFamily="18" charset="0"/>
                <a:cs typeface="Times New Roman" pitchFamily="18" charset="0"/>
              </a:rPr>
              <a:t>person, a maintenance administrator and other programmers. </a:t>
            </a:r>
            <a:br>
              <a:rPr lang="en-US" sz="2400" dirty="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xmlns="" id="{766CAAC2-B8B0-409C-95E5-8AB79575521F}"/>
              </a:ext>
            </a:extLst>
          </p:cNvPr>
          <p:cNvSpPr>
            <a:spLocks noGrp="1"/>
          </p:cNvSpPr>
          <p:nvPr>
            <p:ph type="ftr" sz="quarter" idx="11"/>
          </p:nvPr>
        </p:nvSpPr>
        <p:spPr/>
        <p:txBody>
          <a:bodyPr/>
          <a:lstStyle/>
          <a:p>
            <a:r>
              <a:rPr lang="en-US" dirty="0">
                <a:solidFill>
                  <a:schemeClr val="tx1"/>
                </a:solidFill>
                <a:latin typeface="Times New Roman" panose="02020603050405020304" pitchFamily="18" charset="0"/>
              </a:rPr>
              <a:t>Management And Organizational Issues</a:t>
            </a:r>
            <a:endParaRPr lang="am-ET"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C1EB58A-3394-4FA6-8D3D-64DEA50C27E9}"/>
              </a:ext>
            </a:extLst>
          </p:cNvPr>
          <p:cNvSpPr>
            <a:spLocks noGrp="1"/>
          </p:cNvSpPr>
          <p:nvPr>
            <p:ph type="sldNum" sz="quarter" idx="12"/>
          </p:nvPr>
        </p:nvSpPr>
        <p:spPr/>
        <p:txBody>
          <a:bodyPr/>
          <a:lstStyle/>
          <a:p>
            <a:fld id="{ABC611C3-E89B-444E-8EB5-F2EDF1A2592D}" type="slidenum">
              <a:rPr lang="am-ET" smtClean="0"/>
              <a:t>9</a:t>
            </a:fld>
            <a:endParaRPr lang="am-ET" dirty="0"/>
          </a:p>
        </p:txBody>
      </p:sp>
      <p:sp>
        <p:nvSpPr>
          <p:cNvPr id="6" name="Rectangle 5">
            <a:extLst>
              <a:ext uri="{FF2B5EF4-FFF2-40B4-BE49-F238E27FC236}">
                <a16:creationId xmlns:a16="http://schemas.microsoft.com/office/drawing/2014/main" xmlns="" id="{687B5141-8709-4B4C-97F9-4E239A3DDC76}"/>
              </a:ext>
            </a:extLst>
          </p:cNvPr>
          <p:cNvSpPr/>
          <p:nvPr/>
        </p:nvSpPr>
        <p:spPr>
          <a:xfrm>
            <a:off x="905256" y="119270"/>
            <a:ext cx="6272784" cy="84188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algn="ctr"/>
            <a:r>
              <a:rPr lang="en-US" sz="2800" b="1"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Maintenance Teams  </a:t>
            </a:r>
            <a:endParaRPr lang="am-ET" sz="2800" b="1"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Times New Roman" panose="02020603050405020304" pitchFamily="18" charset="0"/>
            </a:endParaRPr>
          </a:p>
        </p:txBody>
      </p:sp>
    </p:spTree>
    <p:extLst>
      <p:ext uri="{BB962C8B-B14F-4D97-AF65-F5344CB8AC3E}">
        <p14:creationId xmlns:p14="http://schemas.microsoft.com/office/powerpoint/2010/main" val="23863064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21916</TotalTime>
  <Words>2608</Words>
  <Application>Microsoft Office PowerPoint</Application>
  <PresentationFormat>On-screen Show (4:3)</PresentationFormat>
  <Paragraphs>413</Paragraphs>
  <Slides>36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Office Theme</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ayalk</dc:creator>
  <cp:lastModifiedBy>user</cp:lastModifiedBy>
  <cp:revision>265</cp:revision>
  <dcterms:created xsi:type="dcterms:W3CDTF">2020-05-01T21:25:44Z</dcterms:created>
  <dcterms:modified xsi:type="dcterms:W3CDTF">2024-03-06T20:00:18Z</dcterms:modified>
</cp:coreProperties>
</file>