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73" r:id="rId3"/>
    <p:sldId id="287" r:id="rId4"/>
    <p:sldId id="286" r:id="rId5"/>
    <p:sldId id="288" r:id="rId6"/>
    <p:sldId id="289" r:id="rId7"/>
    <p:sldId id="274" r:id="rId8"/>
    <p:sldId id="275" r:id="rId9"/>
    <p:sldId id="445" r:id="rId10"/>
    <p:sldId id="442" r:id="rId11"/>
    <p:sldId id="443" r:id="rId12"/>
    <p:sldId id="446" r:id="rId13"/>
    <p:sldId id="447" r:id="rId14"/>
    <p:sldId id="448" r:id="rId15"/>
    <p:sldId id="449" r:id="rId16"/>
    <p:sldId id="450" r:id="rId17"/>
    <p:sldId id="451" r:id="rId18"/>
    <p:sldId id="452" r:id="rId19"/>
    <p:sldId id="453" r:id="rId20"/>
    <p:sldId id="285" r:id="rId21"/>
    <p:sldId id="467" r:id="rId22"/>
    <p:sldId id="277" r:id="rId23"/>
    <p:sldId id="279" r:id="rId24"/>
    <p:sldId id="290" r:id="rId25"/>
    <p:sldId id="272" r:id="rId26"/>
    <p:sldId id="257" r:id="rId27"/>
    <p:sldId id="276" r:id="rId28"/>
    <p:sldId id="431" r:id="rId29"/>
    <p:sldId id="432" r:id="rId30"/>
    <p:sldId id="262" r:id="rId31"/>
    <p:sldId id="434" r:id="rId32"/>
    <p:sldId id="296" r:id="rId33"/>
    <p:sldId id="350" r:id="rId34"/>
    <p:sldId id="387" r:id="rId35"/>
    <p:sldId id="357" r:id="rId36"/>
    <p:sldId id="429" r:id="rId37"/>
    <p:sldId id="291" r:id="rId38"/>
    <p:sldId id="438" r:id="rId39"/>
    <p:sldId id="439" r:id="rId40"/>
    <p:sldId id="280" r:id="rId41"/>
    <p:sldId id="292" r:id="rId42"/>
    <p:sldId id="281" r:id="rId43"/>
    <p:sldId id="293" r:id="rId44"/>
    <p:sldId id="294" r:id="rId45"/>
    <p:sldId id="282" r:id="rId46"/>
    <p:sldId id="437" r:id="rId47"/>
    <p:sldId id="455" r:id="rId48"/>
    <p:sldId id="456" r:id="rId49"/>
    <p:sldId id="457" r:id="rId50"/>
    <p:sldId id="458" r:id="rId51"/>
    <p:sldId id="465" r:id="rId52"/>
    <p:sldId id="466" r:id="rId53"/>
    <p:sldId id="459" r:id="rId54"/>
    <p:sldId id="460" r:id="rId55"/>
    <p:sldId id="461" r:id="rId56"/>
    <p:sldId id="462" r:id="rId57"/>
    <p:sldId id="463" r:id="rId58"/>
    <p:sldId id="440" r:id="rId59"/>
    <p:sldId id="28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5C81EE-98E6-4118-B6F1-E340962C0540}">
          <p14:sldIdLst>
            <p14:sldId id="256"/>
            <p14:sldId id="273"/>
            <p14:sldId id="287"/>
            <p14:sldId id="286"/>
            <p14:sldId id="288"/>
            <p14:sldId id="289"/>
            <p14:sldId id="274"/>
            <p14:sldId id="275"/>
            <p14:sldId id="445"/>
            <p14:sldId id="442"/>
            <p14:sldId id="443"/>
            <p14:sldId id="446"/>
            <p14:sldId id="447"/>
            <p14:sldId id="448"/>
            <p14:sldId id="449"/>
            <p14:sldId id="450"/>
            <p14:sldId id="451"/>
            <p14:sldId id="452"/>
            <p14:sldId id="453"/>
            <p14:sldId id="285"/>
            <p14:sldId id="467"/>
            <p14:sldId id="277"/>
            <p14:sldId id="279"/>
            <p14:sldId id="290"/>
            <p14:sldId id="272"/>
            <p14:sldId id="257"/>
            <p14:sldId id="276"/>
            <p14:sldId id="431"/>
            <p14:sldId id="432"/>
            <p14:sldId id="262"/>
            <p14:sldId id="434"/>
            <p14:sldId id="296"/>
            <p14:sldId id="350"/>
            <p14:sldId id="387"/>
            <p14:sldId id="357"/>
            <p14:sldId id="429"/>
            <p14:sldId id="291"/>
            <p14:sldId id="438"/>
            <p14:sldId id="439"/>
            <p14:sldId id="280"/>
            <p14:sldId id="292"/>
            <p14:sldId id="281"/>
            <p14:sldId id="293"/>
            <p14:sldId id="294"/>
            <p14:sldId id="282"/>
            <p14:sldId id="437"/>
            <p14:sldId id="455"/>
            <p14:sldId id="456"/>
            <p14:sldId id="457"/>
            <p14:sldId id="458"/>
            <p14:sldId id="465"/>
            <p14:sldId id="466"/>
            <p14:sldId id="459"/>
            <p14:sldId id="460"/>
            <p14:sldId id="461"/>
            <p14:sldId id="462"/>
            <p14:sldId id="463"/>
            <p14:sldId id="440"/>
            <p14:sldId id="284"/>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18" y="4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m-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8FC3F-4638-4729-B162-F296EA41323A}" type="datetimeFigureOut">
              <a:rPr lang="am-ET" smtClean="0"/>
              <a:t>24/02/2024</a:t>
            </a:fld>
            <a:endParaRPr lang="am-E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am-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m-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A5929-1315-4256-BF97-5044121F3FB8}" type="slidenum">
              <a:rPr lang="am-ET" smtClean="0"/>
              <a:t>‹#›</a:t>
            </a:fld>
            <a:endParaRPr lang="am-ET"/>
          </a:p>
        </p:txBody>
      </p:sp>
    </p:spTree>
    <p:extLst>
      <p:ext uri="{BB962C8B-B14F-4D97-AF65-F5344CB8AC3E}">
        <p14:creationId xmlns:p14="http://schemas.microsoft.com/office/powerpoint/2010/main" val="591148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5A5929-1315-4256-BF97-5044121F3FB8}" type="slidenum">
              <a:rPr lang="am-ET" smtClean="0"/>
              <a:t>1</a:t>
            </a:fld>
            <a:endParaRPr lang="am-ET"/>
          </a:p>
        </p:txBody>
      </p:sp>
    </p:spTree>
    <p:extLst>
      <p:ext uri="{BB962C8B-B14F-4D97-AF65-F5344CB8AC3E}">
        <p14:creationId xmlns:p14="http://schemas.microsoft.com/office/powerpoint/2010/main" val="3229762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 xmlns:a16="http://schemas.microsoft.com/office/drawing/2014/main" id="{95082F6A-2FC4-409C-967D-DF5E75F89A1A}"/>
              </a:ext>
            </a:extLst>
          </p:cNvPr>
          <p:cNvSpPr>
            <a:spLocks noGrp="1" noRot="1" noChangeAspect="1" noChangeArrowheads="1" noTextEdit="1"/>
          </p:cNvSpPr>
          <p:nvPr>
            <p:ph type="sldImg"/>
          </p:nvPr>
        </p:nvSpPr>
        <p:spPr>
          <a:ln/>
        </p:spPr>
      </p:sp>
      <p:sp>
        <p:nvSpPr>
          <p:cNvPr id="35843" name="Rectangle 3">
            <a:extLst>
              <a:ext uri="{FF2B5EF4-FFF2-40B4-BE49-F238E27FC236}">
                <a16:creationId xmlns="" xmlns:a16="http://schemas.microsoft.com/office/drawing/2014/main" id="{3559B678-23C0-4B25-9FD4-673F7E0ED0C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am-ET">
                <a:latin typeface="Times" panose="02020603050405020304" pitchFamily="18" charset="0"/>
              </a:rPr>
              <a:t>Question: “Why is configuration management a process? </a:t>
            </a:r>
          </a:p>
          <a:p>
            <a:r>
              <a:rPr lang="en-US" altLang="am-ET">
                <a:latin typeface="Times" panose="02020603050405020304" pitchFamily="18" charset="0"/>
              </a:rPr>
              <a:t>Answer: Configuration Management is a process in the terminology used in IEEE 1074 (SE II, Introduction, Slide 30)</a:t>
            </a:r>
          </a:p>
          <a:p>
            <a:r>
              <a:rPr lang="en-US" altLang="am-ET">
                <a:latin typeface="Times" panose="02020603050405020304" pitchFamily="18" charset="0"/>
              </a:rPr>
              <a:t>Question: What type of process is it? Cross-Development Process or Integral Process!</a:t>
            </a:r>
          </a:p>
          <a:p>
            <a:endParaRPr lang="en-US" altLang="am-ET">
              <a:latin typeface="Times" panose="02020603050405020304" pitchFamily="18" charset="0"/>
            </a:endParaRPr>
          </a:p>
          <a:p>
            <a:pPr>
              <a:buFont typeface="Wingdings" panose="05000000000000000000" pitchFamily="2" charset="2"/>
              <a:buNone/>
            </a:pPr>
            <a:r>
              <a:rPr lang="en-US" altLang="am-ET" sz="900">
                <a:latin typeface="Times" panose="02020603050405020304" pitchFamily="18" charset="0"/>
              </a:rPr>
              <a:t>, e.g</a:t>
            </a:r>
          </a:p>
          <a:p>
            <a:pPr lvl="1">
              <a:buFont typeface="Monotype Sorts" charset="2"/>
              <a:buNone/>
            </a:pPr>
            <a:r>
              <a:rPr lang="en-US" altLang="am-ET">
                <a:latin typeface="Times" panose="02020603050405020304" pitchFamily="18" charset="0"/>
              </a:rPr>
              <a:t>all types of code files</a:t>
            </a:r>
          </a:p>
          <a:p>
            <a:pPr lvl="1">
              <a:buFont typeface="Monotype Sorts" charset="2"/>
              <a:buNone/>
            </a:pPr>
            <a:r>
              <a:rPr lang="en-US" altLang="am-ET">
                <a:latin typeface="Times" panose="02020603050405020304" pitchFamily="18" charset="0"/>
              </a:rPr>
              <a:t>drivers for tests</a:t>
            </a:r>
          </a:p>
          <a:p>
            <a:pPr lvl="1">
              <a:buFont typeface="Monotype Sorts" charset="2"/>
              <a:buNone/>
            </a:pPr>
            <a:r>
              <a:rPr lang="en-US" altLang="am-ET">
                <a:latin typeface="Times" panose="02020603050405020304" pitchFamily="18" charset="0"/>
              </a:rPr>
              <a:t>analysis or design documents</a:t>
            </a:r>
          </a:p>
          <a:p>
            <a:pPr lvl="1">
              <a:buFont typeface="Monotype Sorts" charset="2"/>
              <a:buNone/>
            </a:pPr>
            <a:r>
              <a:rPr lang="en-US" altLang="am-ET">
                <a:latin typeface="Times" panose="02020603050405020304" pitchFamily="18" charset="0"/>
              </a:rPr>
              <a:t>user or developer manuals</a:t>
            </a:r>
          </a:p>
          <a:p>
            <a:pPr lvl="1">
              <a:buFont typeface="Monotype Sorts" charset="2"/>
              <a:buNone/>
            </a:pPr>
            <a:r>
              <a:rPr lang="en-US" altLang="am-ET">
                <a:latin typeface="Times" panose="02020603050405020304" pitchFamily="18" charset="0"/>
              </a:rPr>
              <a:t>system configurations (e.g. version of compiler used)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15218338-2ADF-413E-9E36-A135F48A3FBD}"/>
              </a:ext>
            </a:extLst>
          </p:cNvPr>
          <p:cNvSpPr>
            <a:spLocks noGrp="1" noRot="1" noChangeAspect="1" noChangeArrowheads="1" noTextEdit="1"/>
          </p:cNvSpPr>
          <p:nvPr>
            <p:ph type="sldImg"/>
          </p:nvPr>
        </p:nvSpPr>
        <p:spPr>
          <a:ln/>
        </p:spPr>
      </p:sp>
      <p:sp>
        <p:nvSpPr>
          <p:cNvPr id="39939" name="Rectangle 3">
            <a:extLst>
              <a:ext uri="{FF2B5EF4-FFF2-40B4-BE49-F238E27FC236}">
                <a16:creationId xmlns="" xmlns:a16="http://schemas.microsoft.com/office/drawing/2014/main" id="{7406CF92-414B-4109-9247-B71A602EA30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am-ET">
                <a:latin typeface="Times" panose="02020603050405020304" pitchFamily="18" charset="0"/>
              </a:rPr>
              <a:t>Large projects typically produce thousands of entities (files, documents, data ...) which must be uniquely identified.</a:t>
            </a:r>
          </a:p>
          <a:p>
            <a:r>
              <a:rPr lang="en-US" altLang="am-ET">
                <a:latin typeface="Times" panose="02020603050405020304" pitchFamily="18" charset="0"/>
              </a:rPr>
              <a:t>Any entity  managed in the software engineering process can potentially be brought under configuration management control</a:t>
            </a:r>
          </a:p>
          <a:p>
            <a:r>
              <a:rPr lang="en-US" altLang="am-ET">
                <a:latin typeface="Times" panose="02020603050405020304" pitchFamily="18" charset="0"/>
              </a:rPr>
              <a:t>But not every entity needs to be put under….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1B0B2AA2-6348-467D-8F46-6D0299AA8E0A}"/>
              </a:ext>
            </a:extLst>
          </p:cNvPr>
          <p:cNvSpPr>
            <a:spLocks noGrp="1" noRot="1" noChangeAspect="1" noChangeArrowheads="1" noTextEdit="1"/>
          </p:cNvSpPr>
          <p:nvPr>
            <p:ph type="sldImg"/>
          </p:nvPr>
        </p:nvSpPr>
        <p:spPr>
          <a:ln/>
        </p:spPr>
      </p:sp>
      <p:sp>
        <p:nvSpPr>
          <p:cNvPr id="41987" name="Rectangle 3">
            <a:extLst>
              <a:ext uri="{FF2B5EF4-FFF2-40B4-BE49-F238E27FC236}">
                <a16:creationId xmlns="" xmlns:a16="http://schemas.microsoft.com/office/drawing/2014/main" id="{B64F55B5-4F8B-4626-B4C4-3A8272E825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am-ET">
                <a:latin typeface="Times" panose="02020603050405020304" pitchFamily="18" charset="0"/>
              </a:rPr>
              <a:t>Some items must be maintained for the lifetime of the software. </a:t>
            </a:r>
          </a:p>
          <a:p>
            <a:r>
              <a:rPr lang="en-US" altLang="am-ET">
                <a:latin typeface="Times" panose="02020603050405020304" pitchFamily="18" charset="0"/>
              </a:rPr>
              <a:t>This includes also the phase, when the software is no longer </a:t>
            </a:r>
          </a:p>
          <a:p>
            <a:r>
              <a:rPr lang="en-US" altLang="am-ET">
                <a:latin typeface="Times" panose="02020603050405020304" pitchFamily="18" charset="0"/>
              </a:rPr>
              <a:t>developed but still in use; perhaps by industrial customers who</a:t>
            </a:r>
          </a:p>
          <a:p>
            <a:r>
              <a:rPr lang="en-US" altLang="am-ET">
                <a:latin typeface="Times" panose="02020603050405020304" pitchFamily="18" charset="0"/>
              </a:rPr>
              <a:t>are expecting proper support for lots of years. </a:t>
            </a:r>
          </a:p>
          <a:p>
            <a:r>
              <a:rPr lang="en-US" altLang="am-ET">
                <a:latin typeface="Times" panose="02020603050405020304" pitchFamily="18" charset="0"/>
              </a:rPr>
              <a:t>This is the reason why a naming scheme is very important</a:t>
            </a:r>
          </a:p>
          <a:p>
            <a:endParaRPr lang="en-US" altLang="am-ET">
              <a:latin typeface="Times" panose="02020603050405020304" pitchFamily="18" charset="0"/>
            </a:endParaRPr>
          </a:p>
          <a:p>
            <a:endParaRPr lang="en-US" altLang="am-ET">
              <a:latin typeface="Times" panose="02020603050405020304" pitchFamily="18" charset="0"/>
            </a:endParaRPr>
          </a:p>
          <a:p>
            <a:r>
              <a:rPr lang="en-US" altLang="am-ET">
                <a:latin typeface="Times" panose="02020603050405020304" pitchFamily="18" charset="0"/>
              </a:rPr>
              <a:t>An entity naming scheme should be defined in a way so that related </a:t>
            </a:r>
          </a:p>
          <a:p>
            <a:r>
              <a:rPr lang="en-US" altLang="am-ET">
                <a:latin typeface="Times" panose="02020603050405020304" pitchFamily="18" charset="0"/>
              </a:rPr>
              <a:t>components or documents have related names</a:t>
            </a:r>
          </a:p>
          <a:p>
            <a:endParaRPr lang="en-US" altLang="am-ET">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E4B308C5-27F6-4F49-937B-60B59A605EC5}"/>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AF331256-A25D-427C-AD71-7CF9810F41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am-ET" sz="2000" b="1">
                <a:latin typeface="Times" panose="02020603050405020304" pitchFamily="18" charset="0"/>
              </a:rPr>
              <a:t>Once the Configuration Items are selected, they are usually organized in a tree</a:t>
            </a:r>
            <a:endParaRPr lang="en-US" altLang="am-ET" sz="2000" b="1">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 xmlns:a16="http://schemas.microsoft.com/office/drawing/2014/main" id="{39535263-2B6C-4C11-AC02-642550D25200}"/>
              </a:ext>
            </a:extLst>
          </p:cNvPr>
          <p:cNvSpPr>
            <a:spLocks noGrp="1"/>
          </p:cNvSpPr>
          <p:nvPr>
            <p:ph type="dt" sz="half" idx="10"/>
          </p:nvPr>
        </p:nvSpPr>
        <p:spPr>
          <a:xfrm>
            <a:off x="4572000" y="6356349"/>
            <a:ext cx="2456328" cy="365125"/>
          </a:xfrm>
          <a:prstGeom prst="rect">
            <a:avLst/>
          </a:prstGeom>
        </p:spPr>
        <p:txBody>
          <a:bodyPr/>
          <a:lstStyle/>
          <a:p>
            <a:fld id="{B8CDE2DC-9C20-432C-85A0-1FDBCF4135FC}" type="datetime1">
              <a:rPr lang="en-US" smtClean="0"/>
              <a:t>2/24/2024</a:t>
            </a:fld>
            <a:endParaRPr lang="am-ET" dirty="0"/>
          </a:p>
        </p:txBody>
      </p:sp>
      <p:sp>
        <p:nvSpPr>
          <p:cNvPr id="8" name="Footer Placeholder 7">
            <a:extLst>
              <a:ext uri="{FF2B5EF4-FFF2-40B4-BE49-F238E27FC236}">
                <a16:creationId xmlns="" xmlns:a16="http://schemas.microsoft.com/office/drawing/2014/main" id="{4E537458-6E40-42CB-9C85-C67A5F850B00}"/>
              </a:ext>
            </a:extLst>
          </p:cNvPr>
          <p:cNvSpPr>
            <a:spLocks noGrp="1"/>
          </p:cNvSpPr>
          <p:nvPr>
            <p:ph type="ftr" sz="quarter" idx="11"/>
          </p:nvPr>
        </p:nvSpPr>
        <p:spPr/>
        <p:txBody>
          <a:bodyPr/>
          <a:lstStyle/>
          <a:p>
            <a:r>
              <a:rPr lang="en-US" smtClean="0"/>
              <a:t>Maintenance Support Processes</a:t>
            </a:r>
            <a:endParaRPr lang="en-US" dirty="0"/>
          </a:p>
        </p:txBody>
      </p:sp>
      <p:sp>
        <p:nvSpPr>
          <p:cNvPr id="9" name="Slide Number Placeholder 8">
            <a:extLst>
              <a:ext uri="{FF2B5EF4-FFF2-40B4-BE49-F238E27FC236}">
                <a16:creationId xmlns="" xmlns:a16="http://schemas.microsoft.com/office/drawing/2014/main" id="{C230B95A-4A9A-479A-AB35-F5E4FE3D9EB1}"/>
              </a:ext>
            </a:extLst>
          </p:cNvPr>
          <p:cNvSpPr>
            <a:spLocks noGrp="1"/>
          </p:cNvSpPr>
          <p:nvPr>
            <p:ph type="sldNum" sz="quarter" idx="12"/>
          </p:nvPr>
        </p:nvSpPr>
        <p:spPr/>
        <p:txBody>
          <a:bodyPr/>
          <a:lstStyle/>
          <a:p>
            <a:fld id="{D7C25119-D1BE-4800-A73A-81CA201C9B19}" type="slidenum">
              <a:rPr lang="am-ET" smtClean="0"/>
              <a:t>‹#›</a:t>
            </a:fld>
            <a:endParaRPr lang="am-ET"/>
          </a:p>
        </p:txBody>
      </p:sp>
    </p:spTree>
    <p:extLst>
      <p:ext uri="{BB962C8B-B14F-4D97-AF65-F5344CB8AC3E}">
        <p14:creationId xmlns:p14="http://schemas.microsoft.com/office/powerpoint/2010/main" val="159911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9DF29046-9348-4FA5-88FC-352154CFC89A}" type="datetime1">
              <a:rPr lang="en-US" smtClean="0"/>
              <a:t>2/24/2024</a:t>
            </a:fld>
            <a:endParaRPr lang="am-ET"/>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27996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539AF7AF-38A5-403A-B9E8-D410A3832CE5}" type="datetime1">
              <a:rPr lang="en-US" smtClean="0"/>
              <a:t>2/24/2024</a:t>
            </a:fld>
            <a:endParaRPr lang="am-ET"/>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648340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CECED373-32A0-40B0-A3C4-DBB2FFAB66F1}" type="datetime1">
              <a:rPr lang="en-US" smtClean="0"/>
              <a:t>2/24/2024</a:t>
            </a:fld>
            <a:endParaRPr lang="am-ET"/>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4283364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C3469EE-EB5F-44D0-BD25-C702479BE690}" type="datetime1">
              <a:rPr lang="en-US" smtClean="0"/>
              <a:t>2/24/2024</a:t>
            </a:fld>
            <a:endParaRPr lang="am-ET"/>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3517808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BB5D23FE-5EB0-4412-811E-394AC6F8EF95}" type="datetime1">
              <a:rPr lang="en-US" smtClean="0"/>
              <a:t>2/24/2024</a:t>
            </a:fld>
            <a:endParaRPr lang="am-ET"/>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694356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0" y="0"/>
            <a:ext cx="9144000" cy="617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B897948-1DB8-4998-BAA8-A31C0096FB26}" type="datetime1">
              <a:rPr lang="en-US" smtClean="0"/>
              <a:t>2/24/2024</a:t>
            </a:fld>
            <a:endParaRPr lang="am-ET"/>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396497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8A0F4EB-1A05-4C18-867D-CA488FD29B7B}" type="datetime1">
              <a:rPr lang="en-US" smtClean="0"/>
              <a:t>2/24/2024</a:t>
            </a:fld>
            <a:endParaRPr lang="am-ET"/>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474687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0612F-B001-4420-8D57-48AF25896BB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1DD814EE-E6E5-49E6-93FF-DA80DF8396AA}"/>
              </a:ext>
            </a:extLst>
          </p:cNvPr>
          <p:cNvSpPr>
            <a:spLocks noGrp="1"/>
          </p:cNvSpPr>
          <p:nvPr>
            <p:ph type="ftr" sz="quarter" idx="10"/>
          </p:nvPr>
        </p:nvSpPr>
        <p:spPr/>
        <p:txBody>
          <a:bodyPr/>
          <a:lstStyle/>
          <a:p>
            <a:r>
              <a:rPr lang="en-US" smtClean="0"/>
              <a:t>Maintenance Support Processes</a:t>
            </a:r>
            <a:endParaRPr lang="en-US" dirty="0"/>
          </a:p>
        </p:txBody>
      </p:sp>
      <p:sp>
        <p:nvSpPr>
          <p:cNvPr id="4" name="Slide Number Placeholder 3">
            <a:extLst>
              <a:ext uri="{FF2B5EF4-FFF2-40B4-BE49-F238E27FC236}">
                <a16:creationId xmlns="" xmlns:a16="http://schemas.microsoft.com/office/drawing/2014/main" id="{6BCB6665-6A38-4C6A-9FBF-6974F62266E2}"/>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 xmlns:a16="http://schemas.microsoft.com/office/drawing/2014/main" id="{D05BBB96-C60A-45AF-9570-4FD5C37BA535}"/>
              </a:ext>
            </a:extLst>
          </p:cNvPr>
          <p:cNvSpPr>
            <a:spLocks noGrp="1"/>
          </p:cNvSpPr>
          <p:nvPr>
            <p:ph type="dt" sz="half" idx="12"/>
          </p:nvPr>
        </p:nvSpPr>
        <p:spPr>
          <a:xfrm>
            <a:off x="4572000" y="6356349"/>
            <a:ext cx="2456328" cy="365125"/>
          </a:xfrm>
          <a:prstGeom prst="rect">
            <a:avLst/>
          </a:prstGeom>
        </p:spPr>
        <p:txBody>
          <a:bodyPr/>
          <a:lstStyle/>
          <a:p>
            <a:fld id="{7716D787-5BB5-4CBB-92AB-F1C830D3596A}" type="datetime1">
              <a:rPr lang="en-US" smtClean="0"/>
              <a:t>2/24/2024</a:t>
            </a:fld>
            <a:endParaRPr lang="am-ET" dirty="0"/>
          </a:p>
        </p:txBody>
      </p:sp>
    </p:spTree>
    <p:extLst>
      <p:ext uri="{BB962C8B-B14F-4D97-AF65-F5344CB8AC3E}">
        <p14:creationId xmlns:p14="http://schemas.microsoft.com/office/powerpoint/2010/main" val="14225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13E0D0-51BC-4A58-8AA3-E2F0F5B47FE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D0634B84-29E8-4C0F-B350-68DC9D7D676E}"/>
              </a:ext>
            </a:extLst>
          </p:cNvPr>
          <p:cNvSpPr>
            <a:spLocks noGrp="1"/>
          </p:cNvSpPr>
          <p:nvPr>
            <p:ph type="ftr" sz="quarter" idx="10"/>
          </p:nvPr>
        </p:nvSpPr>
        <p:spPr/>
        <p:txBody>
          <a:bodyPr/>
          <a:lstStyle/>
          <a:p>
            <a:r>
              <a:rPr lang="en-US" sz="1200" b="1">
                <a:solidFill>
                  <a:schemeClr val="tx1"/>
                </a:solidFill>
                <a:latin typeface="Times New Roman" panose="02020603050405020304" pitchFamily="18" charset="0"/>
                <a:cs typeface="Times New Roman" panose="02020603050405020304" pitchFamily="18" charset="0"/>
              </a:rPr>
              <a:t>Maintenance Support Processes</a:t>
            </a:r>
            <a:endParaRPr lang="en-US" dirty="0"/>
          </a:p>
        </p:txBody>
      </p:sp>
      <p:sp>
        <p:nvSpPr>
          <p:cNvPr id="4" name="Slide Number Placeholder 3">
            <a:extLst>
              <a:ext uri="{FF2B5EF4-FFF2-40B4-BE49-F238E27FC236}">
                <a16:creationId xmlns="" xmlns:a16="http://schemas.microsoft.com/office/drawing/2014/main" id="{AA386C04-0295-4CCC-809D-C126532B7B71}"/>
              </a:ext>
            </a:extLst>
          </p:cNvPr>
          <p:cNvSpPr>
            <a:spLocks noGrp="1"/>
          </p:cNvSpPr>
          <p:nvPr>
            <p:ph type="sldNum" sz="quarter" idx="11"/>
          </p:nvPr>
        </p:nvSpPr>
        <p:spPr/>
        <p:txBody>
          <a:bodyPr/>
          <a:lstStyle/>
          <a:p>
            <a:fld id="{D7C25119-D1BE-4800-A73A-81CA201C9B19}" type="slidenum">
              <a:rPr lang="am-ET" smtClean="0"/>
              <a:t>‹#›</a:t>
            </a:fld>
            <a:endParaRPr lang="am-ET"/>
          </a:p>
        </p:txBody>
      </p:sp>
    </p:spTree>
    <p:extLst>
      <p:ext uri="{BB962C8B-B14F-4D97-AF65-F5344CB8AC3E}">
        <p14:creationId xmlns:p14="http://schemas.microsoft.com/office/powerpoint/2010/main" val="33806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B84CC8-83B9-4E21-8F49-43ED153D7B7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22314768-8071-4AE3-B05C-9454D0E0AA26}"/>
              </a:ext>
            </a:extLst>
          </p:cNvPr>
          <p:cNvSpPr>
            <a:spLocks noGrp="1"/>
          </p:cNvSpPr>
          <p:nvPr>
            <p:ph type="ftr" sz="quarter" idx="10"/>
          </p:nvPr>
        </p:nvSpPr>
        <p:spPr/>
        <p:txBody>
          <a:bodyPr/>
          <a:lstStyle/>
          <a:p>
            <a:r>
              <a:rPr lang="en-US" smtClean="0"/>
              <a:t>Maintenance Support Processes</a:t>
            </a:r>
            <a:endParaRPr lang="en-US" dirty="0"/>
          </a:p>
        </p:txBody>
      </p:sp>
      <p:sp>
        <p:nvSpPr>
          <p:cNvPr id="4" name="Slide Number Placeholder 3">
            <a:extLst>
              <a:ext uri="{FF2B5EF4-FFF2-40B4-BE49-F238E27FC236}">
                <a16:creationId xmlns="" xmlns:a16="http://schemas.microsoft.com/office/drawing/2014/main" id="{AAD4BF0A-5291-4D0D-AA98-1482F91CB2AF}"/>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 xmlns:a16="http://schemas.microsoft.com/office/drawing/2014/main" id="{C3F3D920-F7D2-4777-9B2E-01791979DF4B}"/>
              </a:ext>
            </a:extLst>
          </p:cNvPr>
          <p:cNvSpPr>
            <a:spLocks noGrp="1"/>
          </p:cNvSpPr>
          <p:nvPr>
            <p:ph type="dt" sz="half" idx="12"/>
          </p:nvPr>
        </p:nvSpPr>
        <p:spPr>
          <a:xfrm>
            <a:off x="4572000" y="6356349"/>
            <a:ext cx="2456328" cy="365125"/>
          </a:xfrm>
          <a:prstGeom prst="rect">
            <a:avLst/>
          </a:prstGeom>
        </p:spPr>
        <p:txBody>
          <a:bodyPr/>
          <a:lstStyle/>
          <a:p>
            <a:fld id="{B72AFAB5-B3D5-4F4C-885A-E37A961F3788}" type="datetime1">
              <a:rPr lang="en-US" smtClean="0"/>
              <a:t>2/24/2024</a:t>
            </a:fld>
            <a:endParaRPr lang="am-ET" dirty="0"/>
          </a:p>
        </p:txBody>
      </p:sp>
    </p:spTree>
    <p:extLst>
      <p:ext uri="{BB962C8B-B14F-4D97-AF65-F5344CB8AC3E}">
        <p14:creationId xmlns:p14="http://schemas.microsoft.com/office/powerpoint/2010/main" val="354019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9D518-0884-4B66-BEE8-FF477518AAAB}"/>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948CEB7E-4379-4C96-BA69-AAF4136BA151}"/>
              </a:ext>
            </a:extLst>
          </p:cNvPr>
          <p:cNvSpPr>
            <a:spLocks noGrp="1"/>
          </p:cNvSpPr>
          <p:nvPr>
            <p:ph type="ftr" sz="quarter" idx="10"/>
          </p:nvPr>
        </p:nvSpPr>
        <p:spPr/>
        <p:txBody>
          <a:bodyPr/>
          <a:lstStyle/>
          <a:p>
            <a:r>
              <a:rPr lang="en-US" smtClean="0"/>
              <a:t>Maintenance Support Processes</a:t>
            </a:r>
            <a:endParaRPr lang="en-US" dirty="0"/>
          </a:p>
        </p:txBody>
      </p:sp>
      <p:sp>
        <p:nvSpPr>
          <p:cNvPr id="4" name="Slide Number Placeholder 3">
            <a:extLst>
              <a:ext uri="{FF2B5EF4-FFF2-40B4-BE49-F238E27FC236}">
                <a16:creationId xmlns="" xmlns:a16="http://schemas.microsoft.com/office/drawing/2014/main" id="{20E981DC-A695-49A1-9286-B7AB0155443B}"/>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 xmlns:a16="http://schemas.microsoft.com/office/drawing/2014/main" id="{9042956E-9B7D-4E3C-8EA1-D2CEF3C8A5B5}"/>
              </a:ext>
            </a:extLst>
          </p:cNvPr>
          <p:cNvSpPr>
            <a:spLocks noGrp="1"/>
          </p:cNvSpPr>
          <p:nvPr>
            <p:ph type="dt" sz="half" idx="12"/>
          </p:nvPr>
        </p:nvSpPr>
        <p:spPr>
          <a:xfrm>
            <a:off x="4572000" y="6356349"/>
            <a:ext cx="2456328" cy="365125"/>
          </a:xfrm>
          <a:prstGeom prst="rect">
            <a:avLst/>
          </a:prstGeom>
        </p:spPr>
        <p:txBody>
          <a:bodyPr/>
          <a:lstStyle/>
          <a:p>
            <a:fld id="{B0F1F344-3029-419B-B600-6EA14FB4D438}" type="datetime1">
              <a:rPr lang="en-US" smtClean="0"/>
              <a:t>2/24/2024</a:t>
            </a:fld>
            <a:endParaRPr lang="am-ET" dirty="0"/>
          </a:p>
        </p:txBody>
      </p:sp>
    </p:spTree>
    <p:extLst>
      <p:ext uri="{BB962C8B-B14F-4D97-AF65-F5344CB8AC3E}">
        <p14:creationId xmlns:p14="http://schemas.microsoft.com/office/powerpoint/2010/main" val="43018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0033-3B75-4063-909F-2E64E88F539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87819C83-7A2F-44E4-994F-014494A84BD0}"/>
              </a:ext>
            </a:extLst>
          </p:cNvPr>
          <p:cNvSpPr>
            <a:spLocks noGrp="1"/>
          </p:cNvSpPr>
          <p:nvPr>
            <p:ph type="ftr" sz="quarter" idx="10"/>
          </p:nvPr>
        </p:nvSpPr>
        <p:spPr/>
        <p:txBody>
          <a:bodyPr/>
          <a:lstStyle/>
          <a:p>
            <a:r>
              <a:rPr lang="en-US" smtClean="0"/>
              <a:t>Maintenance Support Processes</a:t>
            </a:r>
            <a:endParaRPr lang="en-US" dirty="0"/>
          </a:p>
        </p:txBody>
      </p:sp>
      <p:sp>
        <p:nvSpPr>
          <p:cNvPr id="4" name="Slide Number Placeholder 3">
            <a:extLst>
              <a:ext uri="{FF2B5EF4-FFF2-40B4-BE49-F238E27FC236}">
                <a16:creationId xmlns="" xmlns:a16="http://schemas.microsoft.com/office/drawing/2014/main" id="{A54C0402-9882-4DA0-AA45-F9C5B11E7E35}"/>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 xmlns:a16="http://schemas.microsoft.com/office/drawing/2014/main" id="{7C332DA0-02B9-429D-93E0-544B545BD280}"/>
              </a:ext>
            </a:extLst>
          </p:cNvPr>
          <p:cNvSpPr>
            <a:spLocks noGrp="1"/>
          </p:cNvSpPr>
          <p:nvPr>
            <p:ph type="dt" sz="half" idx="12"/>
          </p:nvPr>
        </p:nvSpPr>
        <p:spPr>
          <a:xfrm>
            <a:off x="4572000" y="6356349"/>
            <a:ext cx="2456328" cy="365125"/>
          </a:xfrm>
          <a:prstGeom prst="rect">
            <a:avLst/>
          </a:prstGeom>
        </p:spPr>
        <p:txBody>
          <a:bodyPr/>
          <a:lstStyle/>
          <a:p>
            <a:fld id="{C9B2B4E7-2690-4846-8AFD-3F75FCA44071}" type="datetime1">
              <a:rPr lang="en-US" smtClean="0"/>
              <a:t>2/24/2024</a:t>
            </a:fld>
            <a:endParaRPr lang="am-ET" dirty="0"/>
          </a:p>
        </p:txBody>
      </p:sp>
    </p:spTree>
    <p:extLst>
      <p:ext uri="{BB962C8B-B14F-4D97-AF65-F5344CB8AC3E}">
        <p14:creationId xmlns:p14="http://schemas.microsoft.com/office/powerpoint/2010/main" val="184219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9AD299-286B-4E96-9863-7CAA1006F3B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838729E1-8BEB-444F-A124-BF00236CE3EB}"/>
              </a:ext>
            </a:extLst>
          </p:cNvPr>
          <p:cNvSpPr>
            <a:spLocks noGrp="1"/>
          </p:cNvSpPr>
          <p:nvPr>
            <p:ph type="ftr" sz="quarter" idx="10"/>
          </p:nvPr>
        </p:nvSpPr>
        <p:spPr/>
        <p:txBody>
          <a:bodyPr/>
          <a:lstStyle/>
          <a:p>
            <a:r>
              <a:rPr lang="en-US" smtClean="0"/>
              <a:t>Maintenance Support Processes</a:t>
            </a:r>
            <a:endParaRPr lang="en-US" dirty="0"/>
          </a:p>
        </p:txBody>
      </p:sp>
      <p:sp>
        <p:nvSpPr>
          <p:cNvPr id="4" name="Slide Number Placeholder 3">
            <a:extLst>
              <a:ext uri="{FF2B5EF4-FFF2-40B4-BE49-F238E27FC236}">
                <a16:creationId xmlns="" xmlns:a16="http://schemas.microsoft.com/office/drawing/2014/main" id="{890A5081-B4C9-493E-B342-64507ABEB353}"/>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 xmlns:a16="http://schemas.microsoft.com/office/drawing/2014/main" id="{EA48CC1B-51F8-4334-BE24-A115E2AB5662}"/>
              </a:ext>
            </a:extLst>
          </p:cNvPr>
          <p:cNvSpPr>
            <a:spLocks noGrp="1"/>
          </p:cNvSpPr>
          <p:nvPr>
            <p:ph type="dt" sz="half" idx="12"/>
          </p:nvPr>
        </p:nvSpPr>
        <p:spPr>
          <a:xfrm>
            <a:off x="4572000" y="6356349"/>
            <a:ext cx="2456328" cy="365125"/>
          </a:xfrm>
          <a:prstGeom prst="rect">
            <a:avLst/>
          </a:prstGeom>
        </p:spPr>
        <p:txBody>
          <a:bodyPr/>
          <a:lstStyle/>
          <a:p>
            <a:fld id="{6563DAE9-00AE-4943-9234-193185501AF0}" type="datetime1">
              <a:rPr lang="en-US" smtClean="0"/>
              <a:t>2/24/2024</a:t>
            </a:fld>
            <a:endParaRPr lang="am-ET" dirty="0"/>
          </a:p>
        </p:txBody>
      </p:sp>
    </p:spTree>
    <p:extLst>
      <p:ext uri="{BB962C8B-B14F-4D97-AF65-F5344CB8AC3E}">
        <p14:creationId xmlns:p14="http://schemas.microsoft.com/office/powerpoint/2010/main" val="113235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0" y="0"/>
            <a:ext cx="9144000" cy="617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0557124C-CBE6-4004-A96C-3E6AE697A74C}" type="datetime1">
              <a:rPr lang="en-US" smtClean="0"/>
              <a:t>2/24/2024</a:t>
            </a:fld>
            <a:endParaRPr lang="am-ET"/>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246721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22D84FF-555F-449B-BDF0-35DFA4DAE8C0}" type="datetime1">
              <a:rPr lang="en-US" smtClean="0"/>
              <a:t>2/24/2024</a:t>
            </a:fld>
            <a:endParaRPr lang="am-ET"/>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49674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02A0B78B-2884-44D7-9986-3D9CA62C4E72}" type="datetime1">
              <a:rPr lang="en-US" smtClean="0"/>
              <a:t>2/24/2024</a:t>
            </a:fld>
            <a:endParaRPr lang="am-ET"/>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Maintenance Support Processes</a:t>
            </a:r>
            <a:endParaRPr lang="am-ET"/>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133412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alf Frame 9">
            <a:extLst>
              <a:ext uri="{FF2B5EF4-FFF2-40B4-BE49-F238E27FC236}">
                <a16:creationId xmlns="" xmlns:a16="http://schemas.microsoft.com/office/drawing/2014/main" id="{E9A447EE-D8A3-4EB7-A6FD-F56C75591FEC}"/>
              </a:ext>
            </a:extLst>
          </p:cNvPr>
          <p:cNvSpPr/>
          <p:nvPr userDrawn="1"/>
        </p:nvSpPr>
        <p:spPr>
          <a:xfrm>
            <a:off x="0" y="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1" name="Half Frame 10">
            <a:extLst>
              <a:ext uri="{FF2B5EF4-FFF2-40B4-BE49-F238E27FC236}">
                <a16:creationId xmlns="" xmlns:a16="http://schemas.microsoft.com/office/drawing/2014/main" id="{1440EC51-3591-4A15-8DA5-AEFB33F533BA}"/>
              </a:ext>
            </a:extLst>
          </p:cNvPr>
          <p:cNvSpPr/>
          <p:nvPr userDrawn="1"/>
        </p:nvSpPr>
        <p:spPr>
          <a:xfrm rot="5400000">
            <a:off x="8229600" y="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2" name="Half Frame 11">
            <a:extLst>
              <a:ext uri="{FF2B5EF4-FFF2-40B4-BE49-F238E27FC236}">
                <a16:creationId xmlns="" xmlns:a16="http://schemas.microsoft.com/office/drawing/2014/main" id="{4931C846-E4FE-4A5B-B5BF-159BFC033C64}"/>
              </a:ext>
            </a:extLst>
          </p:cNvPr>
          <p:cNvSpPr/>
          <p:nvPr userDrawn="1"/>
        </p:nvSpPr>
        <p:spPr>
          <a:xfrm rot="10800000">
            <a:off x="8229600" y="594360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3" name="Half Frame 12">
            <a:extLst>
              <a:ext uri="{FF2B5EF4-FFF2-40B4-BE49-F238E27FC236}">
                <a16:creationId xmlns="" xmlns:a16="http://schemas.microsoft.com/office/drawing/2014/main" id="{CEE7E162-41BD-4DD5-80EB-3C480668FE2C}"/>
              </a:ext>
            </a:extLst>
          </p:cNvPr>
          <p:cNvSpPr/>
          <p:nvPr userDrawn="1"/>
        </p:nvSpPr>
        <p:spPr>
          <a:xfrm rot="16200000">
            <a:off x="0" y="594360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7" name="Footer Placeholder 16">
            <a:extLst>
              <a:ext uri="{FF2B5EF4-FFF2-40B4-BE49-F238E27FC236}">
                <a16:creationId xmlns="" xmlns:a16="http://schemas.microsoft.com/office/drawing/2014/main" id="{9B10A521-4E50-4B82-AF13-1F0A92130C80}"/>
              </a:ext>
            </a:extLst>
          </p:cNvPr>
          <p:cNvSpPr>
            <a:spLocks noGrp="1"/>
          </p:cNvSpPr>
          <p:nvPr>
            <p:ph type="ftr" sz="quarter" idx="3"/>
          </p:nvPr>
        </p:nvSpPr>
        <p:spPr>
          <a:xfrm>
            <a:off x="3559049" y="6356348"/>
            <a:ext cx="325867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sz="1200" b="1" dirty="0">
                <a:solidFill>
                  <a:schemeClr val="tx1"/>
                </a:solidFill>
                <a:latin typeface="Times New Roman" panose="02020603050405020304" pitchFamily="18" charset="0"/>
                <a:cs typeface="Times New Roman" panose="02020603050405020304" pitchFamily="18" charset="0"/>
              </a:rPr>
              <a:t>Maintenance Support Processes</a:t>
            </a:r>
            <a:endParaRPr lang="en-US" dirty="0"/>
          </a:p>
        </p:txBody>
      </p:sp>
      <p:sp>
        <p:nvSpPr>
          <p:cNvPr id="18" name="Slide Number Placeholder 17">
            <a:extLst>
              <a:ext uri="{FF2B5EF4-FFF2-40B4-BE49-F238E27FC236}">
                <a16:creationId xmlns="" xmlns:a16="http://schemas.microsoft.com/office/drawing/2014/main" id="{88FDD7AF-D394-4359-9C9D-BE8A17C31E54}"/>
              </a:ext>
            </a:extLst>
          </p:cNvPr>
          <p:cNvSpPr>
            <a:spLocks noGrp="1"/>
          </p:cNvSpPr>
          <p:nvPr>
            <p:ph type="sldNum" sz="quarter" idx="4"/>
          </p:nvPr>
        </p:nvSpPr>
        <p:spPr>
          <a:xfrm>
            <a:off x="7386918" y="6356350"/>
            <a:ext cx="112843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25119-D1BE-4800-A73A-81CA201C9B19}" type="slidenum">
              <a:rPr lang="am-ET" smtClean="0"/>
              <a:t>‹#›</a:t>
            </a:fld>
            <a:endParaRPr lang="am-ET"/>
          </a:p>
        </p:txBody>
      </p:sp>
      <p:cxnSp>
        <p:nvCxnSpPr>
          <p:cNvPr id="21" name="Straight Connector 20">
            <a:extLst>
              <a:ext uri="{FF2B5EF4-FFF2-40B4-BE49-F238E27FC236}">
                <a16:creationId xmlns="" xmlns:a16="http://schemas.microsoft.com/office/drawing/2014/main" id="{3AD87D0F-B330-4158-A5EC-2ACA97BDD6AA}"/>
              </a:ext>
            </a:extLst>
          </p:cNvPr>
          <p:cNvCxnSpPr>
            <a:cxnSpLocks/>
          </p:cNvCxnSpPr>
          <p:nvPr userDrawn="1"/>
        </p:nvCxnSpPr>
        <p:spPr>
          <a:xfrm>
            <a:off x="71718" y="833718"/>
            <a:ext cx="0" cy="5208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 xmlns:a16="http://schemas.microsoft.com/office/drawing/2014/main" id="{58CF154E-074A-42D3-AFEB-6EBBF5D76023}"/>
              </a:ext>
            </a:extLst>
          </p:cNvPr>
          <p:cNvCxnSpPr>
            <a:cxnSpLocks/>
            <a:stCxn id="10" idx="1"/>
            <a:endCxn id="13" idx="0"/>
          </p:cNvCxnSpPr>
          <p:nvPr userDrawn="1"/>
        </p:nvCxnSpPr>
        <p:spPr>
          <a:xfrm>
            <a:off x="152398" y="762002"/>
            <a:ext cx="0" cy="5333996"/>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3585993"/>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6" r:id="rId3"/>
    <p:sldLayoutId id="2147483673" r:id="rId4"/>
    <p:sldLayoutId id="2147483672" r:id="rId5"/>
    <p:sldLayoutId id="2147483674"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5"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www.softwaretestingmentor.com/maintenance-testing/(Retrived" TargetMode="External"/><Relationship Id="rId2" Type="http://schemas.openxmlformats.org/officeDocument/2006/relationships/hyperlink" Target="http://www.techwalla.com/articles/list-of-software-maintenance-tools(RetrievedMarch" TargetMode="External"/><Relationship Id="rId1" Type="http://schemas.openxmlformats.org/officeDocument/2006/relationships/slideLayout" Target="../slideLayouts/slideLayout7.xml"/><Relationship Id="rId4" Type="http://schemas.openxmlformats.org/officeDocument/2006/relationships/hyperlink" Target="http://www.bmc.com/guides/itil-problem-management.html(Updat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766CAAC2-B8B0-409C-95E5-8AB79575521F}"/>
              </a:ext>
            </a:extLst>
          </p:cNvPr>
          <p:cNvSpPr>
            <a:spLocks noGrp="1"/>
          </p:cNvSpPr>
          <p:nvPr>
            <p:ph type="ftr" sz="quarter" idx="11"/>
          </p:nvPr>
        </p:nvSpPr>
        <p:spPr>
          <a:xfrm>
            <a:off x="3028950" y="6356351"/>
            <a:ext cx="3086100" cy="365125"/>
          </a:xfrm>
        </p:spPr>
        <p:txBody>
          <a:bodyPr/>
          <a:lstStyle/>
          <a:p>
            <a:r>
              <a:rPr lang="en-US" sz="1100" dirty="0">
                <a:solidFill>
                  <a:schemeClr val="tx1"/>
                </a:solidFill>
                <a:latin typeface="Times New Roman" panose="02020603050405020304" pitchFamily="18" charset="0"/>
                <a:cs typeface="Times New Roman" panose="02020603050405020304" pitchFamily="18" charset="0"/>
              </a:rPr>
              <a:t>Maintenance Support Processes</a:t>
            </a:r>
            <a:endParaRPr lang="am-ET" sz="1100" dirty="0"/>
          </a:p>
        </p:txBody>
      </p:sp>
      <p:sp>
        <p:nvSpPr>
          <p:cNvPr id="5" name="Slide Number Placeholder 4">
            <a:extLst>
              <a:ext uri="{FF2B5EF4-FFF2-40B4-BE49-F238E27FC236}">
                <a16:creationId xmlns="" xmlns:a16="http://schemas.microsoft.com/office/drawing/2014/main" id="{5C1EB58A-3394-4FA6-8D3D-64DEA50C27E9}"/>
              </a:ext>
            </a:extLst>
          </p:cNvPr>
          <p:cNvSpPr>
            <a:spLocks noGrp="1"/>
          </p:cNvSpPr>
          <p:nvPr>
            <p:ph type="sldNum" sz="quarter" idx="12"/>
          </p:nvPr>
        </p:nvSpPr>
        <p:spPr>
          <a:xfrm>
            <a:off x="6457950" y="6356351"/>
            <a:ext cx="2057400" cy="365125"/>
          </a:xfrm>
        </p:spPr>
        <p:txBody>
          <a:bodyPr/>
          <a:lstStyle/>
          <a:p>
            <a:fld id="{ABC611C3-E89B-444E-8EB5-F2EDF1A2592D}" type="slidenum">
              <a:rPr lang="am-ET" smtClean="0"/>
              <a:t>1</a:t>
            </a:fld>
            <a:endParaRPr lang="am-ET" dirty="0"/>
          </a:p>
        </p:txBody>
      </p:sp>
      <p:sp>
        <p:nvSpPr>
          <p:cNvPr id="2" name="Rectangle 1">
            <a:extLst>
              <a:ext uri="{FF2B5EF4-FFF2-40B4-BE49-F238E27FC236}">
                <a16:creationId xmlns="" xmlns:a16="http://schemas.microsoft.com/office/drawing/2014/main" id="{B4BB069C-691D-410B-A46A-E1D32628AD51}"/>
              </a:ext>
            </a:extLst>
          </p:cNvPr>
          <p:cNvSpPr/>
          <p:nvPr/>
        </p:nvSpPr>
        <p:spPr>
          <a:xfrm>
            <a:off x="905256" y="0"/>
            <a:ext cx="7116000"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 Processes</a:t>
            </a:r>
          </a:p>
        </p:txBody>
      </p:sp>
      <p:sp>
        <p:nvSpPr>
          <p:cNvPr id="6" name="Rectangle 5">
            <a:extLst>
              <a:ext uri="{FF2B5EF4-FFF2-40B4-BE49-F238E27FC236}">
                <a16:creationId xmlns="" xmlns:a16="http://schemas.microsoft.com/office/drawing/2014/main" id="{08911A97-E40E-4864-A7F1-084607670B7E}"/>
              </a:ext>
            </a:extLst>
          </p:cNvPr>
          <p:cNvSpPr/>
          <p:nvPr/>
        </p:nvSpPr>
        <p:spPr>
          <a:xfrm>
            <a:off x="905255" y="1226916"/>
            <a:ext cx="6907655" cy="3935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Chapter 2</a:t>
            </a:r>
          </a:p>
          <a:p>
            <a:pPr algn="ct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a:p>
            <a:pPr algn="ct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Processes</a:t>
            </a:r>
          </a:p>
          <a:p>
            <a:pPr algn="ct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a:p>
            <a:pPr marL="342900" indent="-342900">
              <a:lnSpc>
                <a:spcPct val="100000"/>
              </a:lnSpc>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Maintenance Planning</a:t>
            </a:r>
            <a:endParaRPr lang="am-ET" sz="2000" dirty="0" smtClean="0">
              <a:solidFill>
                <a:schemeClr val="tx1"/>
              </a:solidFill>
              <a:cs typeface="Times New Roman" panose="02020603050405020304" pitchFamily="18" charset="0"/>
            </a:endParaRPr>
          </a:p>
          <a:p>
            <a:pPr marL="342900" indent="-342900">
              <a:lnSpc>
                <a:spcPct val="100000"/>
              </a:lnSpc>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Evolution </a:t>
            </a:r>
            <a:r>
              <a:rPr lang="en-US" sz="2000" dirty="0">
                <a:solidFill>
                  <a:schemeClr val="tx1"/>
                </a:solidFill>
                <a:latin typeface="Times New Roman" panose="02020603050405020304" pitchFamily="18" charset="0"/>
                <a:cs typeface="Times New Roman" panose="02020603050405020304" pitchFamily="18" charset="0"/>
              </a:rPr>
              <a:t>and Maintenance Testing</a:t>
            </a:r>
          </a:p>
          <a:p>
            <a:pPr marL="342900" indent="-342900">
              <a:lnSpc>
                <a:spcPct val="100000"/>
              </a:lnSpc>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Configuration </a:t>
            </a:r>
            <a:r>
              <a:rPr lang="en-US" sz="2000" dirty="0">
                <a:solidFill>
                  <a:schemeClr val="tx1"/>
                </a:solidFill>
                <a:latin typeface="Times New Roman" panose="02020603050405020304" pitchFamily="18" charset="0"/>
                <a:cs typeface="Times New Roman" panose="02020603050405020304" pitchFamily="18" charset="0"/>
              </a:rPr>
              <a:t>Management</a:t>
            </a:r>
          </a:p>
          <a:p>
            <a:pPr marL="342900" indent="-342900">
              <a:lnSpc>
                <a:spcPct val="100000"/>
              </a:lnSpc>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Problem </a:t>
            </a:r>
            <a:r>
              <a:rPr lang="en-US" sz="2000" dirty="0">
                <a:solidFill>
                  <a:schemeClr val="tx1"/>
                </a:solidFill>
                <a:latin typeface="Times New Roman" panose="02020603050405020304" pitchFamily="18" charset="0"/>
                <a:cs typeface="Times New Roman" panose="02020603050405020304" pitchFamily="18" charset="0"/>
              </a:rPr>
              <a:t>Management </a:t>
            </a:r>
          </a:p>
          <a:p>
            <a:pPr marL="342900" indent="-342900">
              <a:lnSpc>
                <a:spcPct val="100000"/>
              </a:lnSpc>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Maintenance </a:t>
            </a:r>
            <a:r>
              <a:rPr lang="en-US" sz="2000" dirty="0">
                <a:solidFill>
                  <a:schemeClr val="tx1"/>
                </a:solidFill>
                <a:latin typeface="Times New Roman" panose="02020603050405020304" pitchFamily="18" charset="0"/>
                <a:cs typeface="Times New Roman" panose="02020603050405020304" pitchFamily="18" charset="0"/>
              </a:rPr>
              <a:t>Supporting </a:t>
            </a:r>
            <a:r>
              <a:rPr lang="en-US" sz="2000" dirty="0" smtClean="0">
                <a:solidFill>
                  <a:schemeClr val="tx1"/>
                </a:solidFill>
                <a:latin typeface="Times New Roman" panose="02020603050405020304" pitchFamily="18" charset="0"/>
                <a:cs typeface="Times New Roman" panose="02020603050405020304" pitchFamily="18" charset="0"/>
              </a:rPr>
              <a:t>Tools</a:t>
            </a:r>
          </a:p>
          <a:p>
            <a:pPr marL="342900" indent="-342900">
              <a:lnSpc>
                <a:spcPct val="100000"/>
              </a:lnSpc>
              <a:buFont typeface="Arial" pitchFamily="34" charset="0"/>
              <a:buChar char="•"/>
            </a:pP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a:p>
            <a:pPr marL="342900" indent="-342900">
              <a:lnSpc>
                <a:spcPct val="100000"/>
              </a:lnSpc>
              <a:buFont typeface="Arial" pitchFamily="34" charset="0"/>
              <a:buChar char="•"/>
            </a:pPr>
            <a:endParaRPr lang="en-US"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a:p>
            <a:pPr>
              <a:lnSpc>
                <a:spcPct val="100000"/>
              </a:lnSpc>
            </a:pPr>
            <a:endPar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766CAAC2-B8B0-409C-95E5-8AB79575521F}"/>
              </a:ext>
            </a:extLst>
          </p:cNvPr>
          <p:cNvSpPr txBox="1">
            <a:spLocks/>
          </p:cNvSpPr>
          <p:nvPr/>
        </p:nvSpPr>
        <p:spPr>
          <a:xfrm>
            <a:off x="6072553" y="5064371"/>
            <a:ext cx="2055055" cy="410308"/>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solidFill>
                  <a:schemeClr val="tx1"/>
                </a:solidFill>
                <a:latin typeface="Times New Roman" panose="02020603050405020304" pitchFamily="18" charset="0"/>
                <a:cs typeface="Times New Roman" panose="02020603050405020304" pitchFamily="18" charset="0"/>
              </a:rPr>
              <a:t>Prepared by </a:t>
            </a:r>
            <a:r>
              <a:rPr lang="en-US" dirty="0" err="1" smtClean="0">
                <a:solidFill>
                  <a:schemeClr val="tx1"/>
                </a:solidFill>
                <a:latin typeface="Times New Roman" panose="02020603050405020304" pitchFamily="18" charset="0"/>
                <a:cs typeface="Times New Roman" panose="02020603050405020304" pitchFamily="18" charset="0"/>
              </a:rPr>
              <a:t>Mintesinot</a:t>
            </a:r>
            <a:r>
              <a:rPr lang="en-US" dirty="0" smtClean="0">
                <a:solidFill>
                  <a:schemeClr val="tx1"/>
                </a:solidFill>
                <a:latin typeface="Times New Roman" panose="02020603050405020304" pitchFamily="18" charset="0"/>
                <a:cs typeface="Times New Roman" panose="02020603050405020304" pitchFamily="18" charset="0"/>
              </a:rPr>
              <a:t> A.</a:t>
            </a:r>
            <a:endParaRPr lang="am-ET" sz="1100" dirty="0"/>
          </a:p>
        </p:txBody>
      </p:sp>
    </p:spTree>
    <p:extLst>
      <p:ext uri="{BB962C8B-B14F-4D97-AF65-F5344CB8AC3E}">
        <p14:creationId xmlns:p14="http://schemas.microsoft.com/office/powerpoint/2010/main" val="3943832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rmAutofit lnSpcReduction="10000"/>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first step in the maintenance planning process is an analysis of current service levels and capabilities.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includes an analysis of the existing maintenance portfolio and the state of each system within that portfolio.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At the system level, each system should be examined to determine the following:</a:t>
            </a:r>
          </a:p>
          <a:p>
            <a:pPr lvl="1"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Age since being placed in </a:t>
            </a:r>
            <a:r>
              <a:rPr lang="en-US" sz="2000" dirty="0" smtClean="0">
                <a:latin typeface="Times New Roman" panose="02020603050405020304" pitchFamily="18" charset="0"/>
                <a:cs typeface="Times New Roman" panose="02020603050405020304" pitchFamily="18" charset="0"/>
              </a:rPr>
              <a:t>production</a:t>
            </a:r>
            <a:endParaRPr lang="en-US" sz="2000" dirty="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Number and type of changes during </a:t>
            </a:r>
            <a:r>
              <a:rPr lang="en-US" sz="2000" dirty="0" smtClean="0">
                <a:latin typeface="Times New Roman" panose="02020603050405020304" pitchFamily="18" charset="0"/>
                <a:cs typeface="Times New Roman" panose="02020603050405020304" pitchFamily="18" charset="0"/>
              </a:rPr>
              <a:t>life</a:t>
            </a:r>
            <a:endParaRPr lang="en-US" sz="2000" dirty="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Usefulness of the </a:t>
            </a:r>
            <a:r>
              <a:rPr lang="en-US" sz="2000" dirty="0" smtClean="0">
                <a:latin typeface="Times New Roman" panose="02020603050405020304" pitchFamily="18" charset="0"/>
                <a:cs typeface="Times New Roman" panose="02020603050405020304" pitchFamily="18" charset="0"/>
              </a:rPr>
              <a:t>system</a:t>
            </a:r>
            <a:endParaRPr lang="en-US" sz="2000" dirty="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Types and number of requests received for </a:t>
            </a:r>
            <a:r>
              <a:rPr lang="en-US" sz="2000" dirty="0" smtClean="0">
                <a:latin typeface="Times New Roman" panose="02020603050405020304" pitchFamily="18" charset="0"/>
                <a:cs typeface="Times New Roman" panose="02020603050405020304" pitchFamily="18" charset="0"/>
              </a:rPr>
              <a:t>changes</a:t>
            </a:r>
            <a:endParaRPr lang="en-US" sz="2000" dirty="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Quality and timeliness of </a:t>
            </a:r>
            <a:r>
              <a:rPr lang="en-US" sz="2000" dirty="0" smtClean="0">
                <a:latin typeface="Times New Roman" panose="02020603050405020304" pitchFamily="18" charset="0"/>
                <a:cs typeface="Times New Roman" panose="02020603050405020304" pitchFamily="18" charset="0"/>
              </a:rPr>
              <a:t>documentation</a:t>
            </a:r>
            <a:endParaRPr lang="en-US" sz="2000" dirty="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Any existing performance statistics (CPU, disk I/O, etc.).</a:t>
            </a:r>
          </a:p>
          <a:p>
            <a:pPr marL="457200" lvl="1" indent="0" algn="just">
              <a:buNone/>
            </a:pP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am-ET" sz="200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6" y="73152"/>
            <a:ext cx="732434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Determine Maintenance Effort</a:t>
            </a:r>
          </a:p>
          <a:p>
            <a:pPr algn="ct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10</a:t>
            </a:fld>
            <a:endParaRPr lang="am-ET"/>
          </a:p>
        </p:txBody>
      </p:sp>
    </p:spTree>
    <p:extLst>
      <p:ext uri="{BB962C8B-B14F-4D97-AF65-F5344CB8AC3E}">
        <p14:creationId xmlns:p14="http://schemas.microsoft.com/office/powerpoint/2010/main" val="35483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reviews of the maintenance staff and the maintenance procedures are also necessary to determine the overall maintenance effort.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analysis at this stage is simply to gather those measures needed to determine the following:</a:t>
            </a: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number of maintainers, their job descriptions, and their actual </a:t>
            </a:r>
            <a:r>
              <a:rPr lang="en-US" sz="2000" dirty="0" smtClean="0">
                <a:latin typeface="Times New Roman" panose="02020603050405020304" pitchFamily="18" charset="0"/>
                <a:cs typeface="Times New Roman" panose="02020603050405020304" pitchFamily="18" charset="0"/>
              </a:rPr>
              <a:t>jobs</a:t>
            </a:r>
            <a:endParaRPr lang="en-US"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experience level of the maintenance staff, both industry-wide and for the particular </a:t>
            </a:r>
            <a:r>
              <a:rPr lang="en-US" sz="2000" dirty="0" smtClean="0">
                <a:latin typeface="Times New Roman" panose="02020603050405020304" pitchFamily="18" charset="0"/>
                <a:cs typeface="Times New Roman" panose="02020603050405020304" pitchFamily="18" charset="0"/>
              </a:rPr>
              <a:t>application</a:t>
            </a:r>
            <a:endParaRPr lang="en-US"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rate of turnover and possible reasons for </a:t>
            </a:r>
            <a:r>
              <a:rPr lang="en-US" sz="2000" dirty="0" smtClean="0">
                <a:latin typeface="Times New Roman" panose="02020603050405020304" pitchFamily="18" charset="0"/>
                <a:cs typeface="Times New Roman" panose="02020603050405020304" pitchFamily="18" charset="0"/>
              </a:rPr>
              <a:t>leaving</a:t>
            </a:r>
            <a:endParaRPr lang="en-US"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Current written maintenance methods at the systems and program </a:t>
            </a:r>
            <a:r>
              <a:rPr lang="en-US" sz="2000" dirty="0" smtClean="0">
                <a:latin typeface="Times New Roman" panose="02020603050405020304" pitchFamily="18" charset="0"/>
                <a:cs typeface="Times New Roman" panose="02020603050405020304" pitchFamily="18" charset="0"/>
              </a:rPr>
              <a:t>level</a:t>
            </a:r>
            <a:endParaRPr lang="en-US"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Actual methods used by programming </a:t>
            </a:r>
            <a:r>
              <a:rPr lang="en-US" sz="2000" dirty="0" smtClean="0">
                <a:latin typeface="Times New Roman" panose="02020603050405020304" pitchFamily="18" charset="0"/>
                <a:cs typeface="Times New Roman" panose="02020603050405020304" pitchFamily="18" charset="0"/>
              </a:rPr>
              <a:t>staff</a:t>
            </a:r>
            <a:endParaRPr lang="en-US"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Tools used to support the maintenance process and how they are used.</a:t>
            </a:r>
          </a:p>
          <a:p>
            <a:pPr marL="457200" lvl="1" indent="0" algn="just">
              <a:buNone/>
            </a:pP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am-ET" sz="200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5" y="73152"/>
            <a:ext cx="7312769"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Determine Maintenance Effort</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11</a:t>
            </a:fld>
            <a:endParaRPr lang="am-ET"/>
          </a:p>
        </p:txBody>
      </p:sp>
    </p:spTree>
    <p:extLst>
      <p:ext uri="{BB962C8B-B14F-4D97-AF65-F5344CB8AC3E}">
        <p14:creationId xmlns:p14="http://schemas.microsoft.com/office/powerpoint/2010/main" val="3401746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rmAutofit fontScale="92500" lnSpcReduction="20000"/>
          </a:bodyPr>
          <a:lstStyle/>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maintenance process is a natural outgrowth of many of the baseline measures. </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Once those measures have been collected, the actual process needs to be determined. </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In some organizations, the process is tailored to the type of maintenance being performed and can be divided in several different ways. </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This can include different processes for </a:t>
            </a:r>
            <a:r>
              <a:rPr lang="en-US" sz="2600" i="1" u="sng" dirty="0">
                <a:latin typeface="Times New Roman" panose="02020603050405020304" pitchFamily="18" charset="0"/>
                <a:cs typeface="Times New Roman" panose="02020603050405020304" pitchFamily="18" charset="0"/>
              </a:rPr>
              <a:t>corrections vs. enhancements</a:t>
            </a:r>
            <a:r>
              <a:rPr lang="en-US" sz="2600" dirty="0">
                <a:latin typeface="Times New Roman" panose="02020603050405020304" pitchFamily="18" charset="0"/>
                <a:cs typeface="Times New Roman" panose="02020603050405020304" pitchFamily="18" charset="0"/>
              </a:rPr>
              <a:t>, </a:t>
            </a:r>
            <a:r>
              <a:rPr lang="en-US" sz="2600" i="1" u="sng" dirty="0">
                <a:latin typeface="Times New Roman" panose="02020603050405020304" pitchFamily="18" charset="0"/>
                <a:cs typeface="Times New Roman" panose="02020603050405020304" pitchFamily="18" charset="0"/>
              </a:rPr>
              <a:t>small changes vs. large changes</a:t>
            </a:r>
            <a:r>
              <a:rPr lang="en-US" sz="2600" dirty="0">
                <a:latin typeface="Times New Roman" panose="02020603050405020304" pitchFamily="18" charset="0"/>
                <a:cs typeface="Times New Roman" panose="02020603050405020304" pitchFamily="18" charset="0"/>
              </a:rPr>
              <a:t>, etc. </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is helpful to classify the maintenance approaches used before defining the processes.</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Each process will then be described by a series of events. </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In general, the flow of work is described from </a:t>
            </a:r>
            <a:r>
              <a:rPr lang="en-US" sz="2600" i="1" u="sng" dirty="0">
                <a:latin typeface="Times New Roman" panose="02020603050405020304" pitchFamily="18" charset="0"/>
                <a:cs typeface="Times New Roman" panose="02020603050405020304" pitchFamily="18" charset="0"/>
              </a:rPr>
              <a:t>receipt of a request to its implementation and delivery</a:t>
            </a:r>
            <a:r>
              <a:rPr lang="en-US" sz="26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am-ET" sz="240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509285" y="73152"/>
            <a:ext cx="8009681"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Determine Current Maintenance Process</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12</a:t>
            </a:fld>
            <a:endParaRPr lang="am-ET"/>
          </a:p>
        </p:txBody>
      </p:sp>
    </p:spTree>
    <p:extLst>
      <p:ext uri="{BB962C8B-B14F-4D97-AF65-F5344CB8AC3E}">
        <p14:creationId xmlns:p14="http://schemas.microsoft.com/office/powerpoint/2010/main" val="2153324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step in the process needs to be described numerically in terms of volume or time.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numbers can then be used as a basis to determine the actual performance of the maintenance organization. </a:t>
            </a:r>
            <a:br>
              <a:rPr lang="en-US" dirty="0">
                <a:latin typeface="Times New Roman" panose="02020603050405020304" pitchFamily="18" charset="0"/>
                <a:cs typeface="Times New Roman" panose="02020603050405020304" pitchFamily="18" charset="0"/>
              </a:rPr>
            </a:br>
            <a:endParaRPr lang="am-ET"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6" y="73152"/>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Quantify Maintenance Effort</a:t>
            </a:r>
            <a:endParaRPr lang="en-US" sz="24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13</a:t>
            </a:fld>
            <a:endParaRPr lang="am-ET"/>
          </a:p>
        </p:txBody>
      </p:sp>
    </p:spTree>
    <p:extLst>
      <p:ext uri="{BB962C8B-B14F-4D97-AF65-F5344CB8AC3E}">
        <p14:creationId xmlns:p14="http://schemas.microsoft.com/office/powerpoint/2010/main" val="3803653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this stage, the maintenance process needs to be coupled to the business environment.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review of future expectations should be completed and may include the following: </a:t>
            </a:r>
          </a:p>
          <a:p>
            <a:pPr marL="971550" lvl="1"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Expected external or regulatory changes to the </a:t>
            </a:r>
            <a:r>
              <a:rPr lang="en-US" sz="2000" dirty="0" smtClean="0">
                <a:latin typeface="Times New Roman" panose="02020603050405020304" pitchFamily="18" charset="0"/>
                <a:cs typeface="Times New Roman" panose="02020603050405020304" pitchFamily="18" charset="0"/>
              </a:rPr>
              <a:t>system</a:t>
            </a:r>
            <a:endParaRPr lang="en-US" sz="2000" dirty="0">
              <a:latin typeface="Times New Roman" panose="02020603050405020304" pitchFamily="18" charset="0"/>
              <a:cs typeface="Times New Roman" panose="02020603050405020304" pitchFamily="18" charset="0"/>
            </a:endParaRPr>
          </a:p>
          <a:p>
            <a:pPr marL="971550" lvl="1"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Expected internal changes to support new </a:t>
            </a:r>
            <a:r>
              <a:rPr lang="en-US" sz="2000" dirty="0" smtClean="0">
                <a:latin typeface="Times New Roman" panose="02020603050405020304" pitchFamily="18" charset="0"/>
                <a:cs typeface="Times New Roman" panose="02020603050405020304" pitchFamily="18" charset="0"/>
              </a:rPr>
              <a:t>requirements</a:t>
            </a:r>
            <a:endParaRPr lang="en-US" sz="2000" dirty="0">
              <a:latin typeface="Times New Roman" panose="02020603050405020304" pitchFamily="18" charset="0"/>
              <a:cs typeface="Times New Roman" panose="02020603050405020304" pitchFamily="18" charset="0"/>
            </a:endParaRPr>
          </a:p>
          <a:p>
            <a:pPr marL="971550" lvl="1"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Wish-list of new functions and </a:t>
            </a:r>
            <a:r>
              <a:rPr lang="en-US" sz="2000" dirty="0" smtClean="0">
                <a:latin typeface="Times New Roman" panose="02020603050405020304" pitchFamily="18" charset="0"/>
                <a:cs typeface="Times New Roman" panose="02020603050405020304" pitchFamily="18" charset="0"/>
              </a:rPr>
              <a:t>features</a:t>
            </a:r>
            <a:endParaRPr lang="en-US" sz="2000" dirty="0">
              <a:latin typeface="Times New Roman" panose="02020603050405020304" pitchFamily="18" charset="0"/>
              <a:cs typeface="Times New Roman" panose="02020603050405020304" pitchFamily="18" charset="0"/>
            </a:endParaRPr>
          </a:p>
          <a:p>
            <a:pPr marL="971550" lvl="1"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Expected upgrades for performance, adaptability, connectivity, </a:t>
            </a:r>
            <a:r>
              <a:rPr lang="en-US" sz="2000" dirty="0" smtClean="0">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pPr marL="971550" lvl="1"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New lines of business that need to be </a:t>
            </a:r>
            <a:r>
              <a:rPr lang="en-US" sz="2000" dirty="0" smtClean="0">
                <a:latin typeface="Times New Roman" panose="02020603050405020304" pitchFamily="18" charset="0"/>
                <a:cs typeface="Times New Roman" panose="02020603050405020304" pitchFamily="18" charset="0"/>
              </a:rPr>
              <a:t>supported</a:t>
            </a:r>
            <a:endParaRPr lang="en-US" sz="2000" dirty="0">
              <a:latin typeface="Times New Roman" panose="02020603050405020304" pitchFamily="18" charset="0"/>
              <a:cs typeface="Times New Roman" panose="02020603050405020304" pitchFamily="18" charset="0"/>
            </a:endParaRPr>
          </a:p>
          <a:p>
            <a:pPr marL="971550" lvl="1"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New technologies that need to be incorporated.</a:t>
            </a: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need to be quantified (or sized) to determine the future maintenance load for the organization.</a:t>
            </a:r>
          </a:p>
          <a:p>
            <a:pPr marL="457200" lvl="1" indent="0" algn="just">
              <a:buNone/>
            </a:pPr>
            <a:r>
              <a:rPr lang="en-US" sz="1600" dirty="0"/>
              <a:t/>
            </a:r>
            <a:br>
              <a:rPr lang="en-US" sz="1600" dirty="0"/>
            </a:br>
            <a:endParaRPr lang="am-ET" sz="155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752354" y="73152"/>
            <a:ext cx="7743463"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Projecting Maintenance Requirements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18" name="Rectangle 7">
            <a:extLst>
              <a:ext uri="{FF2B5EF4-FFF2-40B4-BE49-F238E27FC236}">
                <a16:creationId xmlns="" xmlns:a16="http://schemas.microsoft.com/office/drawing/2014/main" id="{FB8CE7F7-0B42-41D3-8D2B-95F424A0CA0A}"/>
              </a:ext>
            </a:extLst>
          </p:cNvPr>
          <p:cNvSpPr>
            <a:spLocks noChangeArrowheads="1"/>
          </p:cNvSpPr>
          <p:nvPr/>
        </p:nvSpPr>
        <p:spPr bwMode="auto">
          <a:xfrm>
            <a:off x="3170238" y="380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m-ET" altLang="am-ET" sz="1800" b="0" i="0" u="none" strike="noStrike" cap="none" normalizeH="0" baseline="0">
                <a:ln>
                  <a:noFill/>
                </a:ln>
                <a:solidFill>
                  <a:schemeClr val="tx1"/>
                </a:solidFill>
                <a:effectLst/>
                <a:latin typeface="Arial" panose="020B0604020202020204" pitchFamily="34" charset="0"/>
              </a:rPr>
              <a:t/>
            </a:r>
            <a:br>
              <a:rPr kumimoji="0" lang="am-ET" altLang="am-ET" sz="1800" b="0" i="0" u="none" strike="noStrike" cap="none" normalizeH="0" baseline="0">
                <a:ln>
                  <a:noFill/>
                </a:ln>
                <a:solidFill>
                  <a:schemeClr val="tx1"/>
                </a:solidFill>
                <a:effectLst/>
                <a:latin typeface="Arial" panose="020B0604020202020204" pitchFamily="34" charset="0"/>
              </a:rPr>
            </a:br>
            <a:endParaRPr kumimoji="0" lang="am-ET" altLang="am-ET" sz="1800" b="0" i="0" u="none" strike="noStrike" cap="none" normalizeH="0" baseline="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14</a:t>
            </a:fld>
            <a:endParaRPr lang="am-ET"/>
          </a:p>
        </p:txBody>
      </p:sp>
    </p:spTree>
    <p:extLst>
      <p:ext uri="{BB962C8B-B14F-4D97-AF65-F5344CB8AC3E}">
        <p14:creationId xmlns:p14="http://schemas.microsoft.com/office/powerpoint/2010/main" val="3166264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rmAutofit fontScale="92500" lnSpcReduction="20000"/>
          </a:bodyPr>
          <a:lstStyle/>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information collected will provide a basis for a new maintenance plan. </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plan should cover the following four main areas: </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Maintenance </a:t>
            </a:r>
            <a:r>
              <a:rPr lang="en-US" sz="2200" dirty="0" smtClean="0">
                <a:latin typeface="Times New Roman" panose="02020603050405020304" pitchFamily="18" charset="0"/>
                <a:cs typeface="Times New Roman" panose="02020603050405020304" pitchFamily="18" charset="0"/>
              </a:rPr>
              <a:t>Process</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Organization</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Resource </a:t>
            </a:r>
            <a:r>
              <a:rPr lang="en-US" sz="2200" dirty="0" smtClean="0">
                <a:latin typeface="Times New Roman" panose="02020603050405020304" pitchFamily="18" charset="0"/>
                <a:cs typeface="Times New Roman" panose="02020603050405020304" pitchFamily="18" charset="0"/>
              </a:rPr>
              <a:t>allocations</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Performance tracking.</a:t>
            </a:r>
          </a:p>
          <a:p>
            <a:pPr algn="just">
              <a:lnSpc>
                <a:spcPct val="11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Each of these issues are addressed and embedded in the final maintenance plan. </a:t>
            </a:r>
          </a:p>
          <a:p>
            <a:pPr algn="just">
              <a:lnSpc>
                <a:spcPct val="11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actual </a:t>
            </a:r>
            <a:r>
              <a:rPr lang="en-US" sz="2400" b="1" i="1" u="sng" dirty="0">
                <a:latin typeface="Times New Roman" panose="02020603050405020304" pitchFamily="18" charset="0"/>
                <a:cs typeface="Times New Roman" panose="02020603050405020304" pitchFamily="18" charset="0"/>
              </a:rPr>
              <a:t>process</a:t>
            </a:r>
            <a:r>
              <a:rPr lang="en-US" sz="2400" dirty="0">
                <a:latin typeface="Times New Roman" panose="02020603050405020304" pitchFamily="18" charset="0"/>
                <a:cs typeface="Times New Roman" panose="02020603050405020304" pitchFamily="18" charset="0"/>
              </a:rPr>
              <a:t> should be described in terms of </a:t>
            </a:r>
            <a:endParaRPr lang="en-US" sz="2400" dirty="0" smtClean="0">
              <a:latin typeface="Times New Roman" panose="02020603050405020304" pitchFamily="18" charset="0"/>
              <a:cs typeface="Times New Roman" panose="02020603050405020304" pitchFamily="18" charset="0"/>
            </a:endParaRPr>
          </a:p>
          <a:p>
            <a:pPr lvl="1" algn="just">
              <a:lnSpc>
                <a:spcPct val="110000"/>
              </a:lnSpc>
              <a:buFont typeface="Wingdings" pitchFamily="2" charset="2"/>
              <a:buChar char="Ø"/>
            </a:pPr>
            <a:r>
              <a:rPr lang="en-US" sz="2200" dirty="0" smtClean="0">
                <a:latin typeface="Times New Roman" panose="02020603050405020304" pitchFamily="18" charset="0"/>
                <a:cs typeface="Times New Roman" panose="02020603050405020304" pitchFamily="18" charset="0"/>
              </a:rPr>
              <a:t>its </a:t>
            </a:r>
            <a:r>
              <a:rPr lang="en-US" sz="2200" b="1" i="1" u="sng" dirty="0">
                <a:latin typeface="Times New Roman" panose="02020603050405020304" pitchFamily="18" charset="0"/>
                <a:cs typeface="Times New Roman" panose="02020603050405020304" pitchFamily="18" charset="0"/>
              </a:rPr>
              <a:t>scope</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lgn="just">
              <a:lnSpc>
                <a:spcPct val="110000"/>
              </a:lnSpc>
              <a:buFont typeface="Wingdings"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b="1" i="1" u="sng" dirty="0">
                <a:latin typeface="Times New Roman" panose="02020603050405020304" pitchFamily="18" charset="0"/>
                <a:cs typeface="Times New Roman" panose="02020603050405020304" pitchFamily="18" charset="0"/>
              </a:rPr>
              <a:t>sequence</a:t>
            </a:r>
            <a:r>
              <a:rPr lang="en-US" sz="2200" dirty="0">
                <a:latin typeface="Times New Roman" panose="02020603050405020304" pitchFamily="18" charset="0"/>
                <a:cs typeface="Times New Roman" panose="02020603050405020304" pitchFamily="18" charset="0"/>
              </a:rPr>
              <a:t> of the </a:t>
            </a:r>
            <a:r>
              <a:rPr lang="en-US" sz="2200" dirty="0" smtClean="0">
                <a:latin typeface="Times New Roman" panose="02020603050405020304" pitchFamily="18" charset="0"/>
                <a:cs typeface="Times New Roman" panose="02020603050405020304" pitchFamily="18" charset="0"/>
              </a:rPr>
              <a:t>process</a:t>
            </a:r>
          </a:p>
          <a:p>
            <a:pPr lvl="1" algn="just">
              <a:lnSpc>
                <a:spcPct val="110000"/>
              </a:lnSpc>
              <a:buFont typeface="Wingdings"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b="1" i="1" u="sng" dirty="0">
                <a:latin typeface="Times New Roman" panose="02020603050405020304" pitchFamily="18" charset="0"/>
                <a:cs typeface="Times New Roman" panose="02020603050405020304" pitchFamily="18" charset="0"/>
              </a:rPr>
              <a:t>control</a:t>
            </a:r>
            <a:r>
              <a:rPr lang="en-US" sz="2200" dirty="0">
                <a:latin typeface="Times New Roman" panose="02020603050405020304" pitchFamily="18" charset="0"/>
                <a:cs typeface="Times New Roman" panose="02020603050405020304" pitchFamily="18" charset="0"/>
              </a:rPr>
              <a:t> of the process.</a:t>
            </a:r>
          </a:p>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am-ET" sz="240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6" y="73152"/>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Develop Maintenance Plan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15</a:t>
            </a:fld>
            <a:endParaRPr lang="am-ET"/>
          </a:p>
        </p:txBody>
      </p:sp>
    </p:spTree>
    <p:extLst>
      <p:ext uri="{BB962C8B-B14F-4D97-AF65-F5344CB8AC3E}">
        <p14:creationId xmlns:p14="http://schemas.microsoft.com/office/powerpoint/2010/main" val="2952216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Autofit/>
          </a:bodyPr>
          <a:lstStyle/>
          <a:p>
            <a:pPr marL="0" indent="0" algn="ctr">
              <a:buNone/>
            </a:pPr>
            <a:r>
              <a:rPr lang="en-US" sz="2000" b="1" dirty="0">
                <a:latin typeface="Times New Roman" panose="02020603050405020304" pitchFamily="18" charset="0"/>
                <a:cs typeface="Times New Roman" panose="02020603050405020304" pitchFamily="18" charset="0"/>
              </a:rPr>
              <a:t>Process scope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plan needs to define the boundaries of the maintenance process.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process begins at some point (receipt of the request) and will end with some action (delivery and sign-off).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addition, the difference between maintenance and development should be addressed at this point.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Is an enhancement considered to be a new development, or maintenance?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what point does a newly developed system enter the </a:t>
            </a:r>
            <a:r>
              <a:rPr lang="en-US" sz="2000" dirty="0" smtClean="0">
                <a:latin typeface="Times New Roman" panose="02020603050405020304" pitchFamily="18" charset="0"/>
                <a:cs typeface="Times New Roman" panose="02020603050405020304" pitchFamily="18" charset="0"/>
              </a:rPr>
              <a:t>maintenance process</a:t>
            </a:r>
            <a:r>
              <a:rPr 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Another issue that should be defined within the scope is whether and how the maintenance process will be categorized.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Will there be differences between reporting and other types of maintenance?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Will adaptations and enhancements be considered within the same process or will they be handled differently?</a:t>
            </a:r>
          </a:p>
          <a:p>
            <a:pPr marL="0" indent="0" algn="just">
              <a:buNone/>
            </a:pP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am-ET" sz="200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6" y="73152"/>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Develop Maintenance Plan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16</a:t>
            </a:fld>
            <a:endParaRPr lang="am-ET"/>
          </a:p>
        </p:txBody>
      </p:sp>
    </p:spTree>
    <p:extLst>
      <p:ext uri="{BB962C8B-B14F-4D97-AF65-F5344CB8AC3E}">
        <p14:creationId xmlns:p14="http://schemas.microsoft.com/office/powerpoint/2010/main" val="163995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rmAutofit fontScale="92500" lnSpcReduction="20000"/>
          </a:bodyPr>
          <a:lstStyle/>
          <a:p>
            <a:pPr marL="0" indent="0" algn="ctr">
              <a:lnSpc>
                <a:spcPct val="100000"/>
              </a:lnSpc>
              <a:buNone/>
            </a:pPr>
            <a:r>
              <a:rPr lang="en-US" sz="2600" b="1" dirty="0">
                <a:latin typeface="Times New Roman" panose="02020603050405020304" pitchFamily="18" charset="0"/>
                <a:cs typeface="Times New Roman" panose="02020603050405020304" pitchFamily="18" charset="0"/>
              </a:rPr>
              <a:t>Process sequence</a:t>
            </a:r>
          </a:p>
          <a:p>
            <a:pPr algn="just">
              <a:lnSpc>
                <a:spcPct val="10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overall flow of work needs to be described. </a:t>
            </a:r>
          </a:p>
          <a:p>
            <a:pPr algn="just">
              <a:lnSpc>
                <a:spcPct val="10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This should include the following: </a:t>
            </a:r>
          </a:p>
          <a:p>
            <a:pPr marL="514350" indent="-514350" algn="just">
              <a:lnSpc>
                <a:spcPct val="100000"/>
              </a:lnSpc>
              <a:buFont typeface="+mj-lt"/>
              <a:buAutoNum type="romanLcPeriod"/>
            </a:pPr>
            <a:r>
              <a:rPr lang="en-US" sz="2200" dirty="0">
                <a:latin typeface="Times New Roman" panose="02020603050405020304" pitchFamily="18" charset="0"/>
                <a:cs typeface="Times New Roman" panose="02020603050405020304" pitchFamily="18" charset="0"/>
              </a:rPr>
              <a:t>Entry into automated SCM and project management systems;</a:t>
            </a:r>
          </a:p>
          <a:p>
            <a:pPr marL="514350" indent="-514350" algn="just">
              <a:lnSpc>
                <a:spcPct val="100000"/>
              </a:lnSpc>
              <a:buFont typeface="+mj-lt"/>
              <a:buAutoNum type="romanLcPeriod"/>
            </a:pPr>
            <a:r>
              <a:rPr lang="en-US" sz="2200" dirty="0">
                <a:latin typeface="Times New Roman" panose="02020603050405020304" pitchFamily="18" charset="0"/>
                <a:cs typeface="Times New Roman" panose="02020603050405020304" pitchFamily="18" charset="0"/>
              </a:rPr>
              <a:t>Descriptions of each process step and their interfaces;</a:t>
            </a:r>
          </a:p>
          <a:p>
            <a:pPr marL="514350" indent="-514350" algn="just">
              <a:lnSpc>
                <a:spcPct val="100000"/>
              </a:lnSpc>
              <a:buFont typeface="+mj-lt"/>
              <a:buAutoNum type="romanLcPeriod"/>
            </a:pPr>
            <a:r>
              <a:rPr lang="en-US" sz="2200" dirty="0">
                <a:latin typeface="Times New Roman" panose="02020603050405020304" pitchFamily="18" charset="0"/>
                <a:cs typeface="Times New Roman" panose="02020603050405020304" pitchFamily="18" charset="0"/>
              </a:rPr>
              <a:t>The data flow between processes.</a:t>
            </a:r>
          </a:p>
          <a:p>
            <a:pPr marL="0" indent="0" algn="ctr">
              <a:lnSpc>
                <a:spcPct val="100000"/>
              </a:lnSpc>
              <a:buNone/>
            </a:pPr>
            <a:r>
              <a:rPr lang="en-US" sz="2600" b="1" dirty="0">
                <a:latin typeface="Times New Roman" panose="02020603050405020304" pitchFamily="18" charset="0"/>
                <a:cs typeface="Times New Roman" panose="02020603050405020304" pitchFamily="18" charset="0"/>
              </a:rPr>
              <a:t>Process control</a:t>
            </a:r>
          </a:p>
          <a:p>
            <a:pPr algn="just">
              <a:lnSpc>
                <a:spcPct val="10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Each step in the process should be controlled and measured. </a:t>
            </a:r>
          </a:p>
          <a:p>
            <a:pPr algn="just">
              <a:lnSpc>
                <a:spcPct val="10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Expected levels of performance should be defined. </a:t>
            </a:r>
          </a:p>
          <a:p>
            <a:pPr algn="just">
              <a:lnSpc>
                <a:spcPct val="10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control mechanisms should be automated, if possible. </a:t>
            </a:r>
          </a:p>
          <a:p>
            <a:pPr algn="just">
              <a:lnSpc>
                <a:spcPct val="10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control process should follow the standards set forth in this document.</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am-ET" sz="220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6" y="73152"/>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Develop Maintenance Plan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17</a:t>
            </a:fld>
            <a:endParaRPr lang="am-ET"/>
          </a:p>
        </p:txBody>
      </p:sp>
    </p:spTree>
    <p:extLst>
      <p:ext uri="{BB962C8B-B14F-4D97-AF65-F5344CB8AC3E}">
        <p14:creationId xmlns:p14="http://schemas.microsoft.com/office/powerpoint/2010/main" val="2693580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rmAutofit/>
          </a:bodyPr>
          <a:lstStyle/>
          <a:p>
            <a:pPr marL="0" indent="0" algn="ctr">
              <a:buNone/>
            </a:pPr>
            <a:r>
              <a:rPr lang="en-US" sz="2000" b="1" dirty="0">
                <a:latin typeface="Times New Roman" panose="02020603050405020304" pitchFamily="18" charset="0"/>
                <a:cs typeface="Times New Roman" panose="02020603050405020304" pitchFamily="18" charset="0"/>
              </a:rPr>
              <a:t>Organization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Staff size can be estimated from the current work load and estimates of future needs.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estimate may also be based on the expected productivity of each step in the process.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Resource allocation</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analysis of the hardware &amp;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software most appropriate to support the organization’s needs.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development, maintenance, and target platforms should be defined and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differences between the environments should be described.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Tool sets that enhance productivity should be identified and provided.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tools should be accessible to all who need them,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sufficient </a:t>
            </a:r>
            <a:r>
              <a:rPr lang="en-US" sz="2000" dirty="0" smtClean="0">
                <a:latin typeface="Times New Roman" panose="02020603050405020304" pitchFamily="18" charset="0"/>
                <a:cs typeface="Times New Roman" panose="02020603050405020304" pitchFamily="18" charset="0"/>
              </a:rPr>
              <a:t>training. </a:t>
            </a:r>
            <a:endParaRPr lang="am-ET" sz="200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6" y="73152"/>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Develop Maintenance Plan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18</a:t>
            </a:fld>
            <a:endParaRPr lang="am-ET"/>
          </a:p>
        </p:txBody>
      </p:sp>
    </p:spTree>
    <p:extLst>
      <p:ext uri="{BB962C8B-B14F-4D97-AF65-F5344CB8AC3E}">
        <p14:creationId xmlns:p14="http://schemas.microsoft.com/office/powerpoint/2010/main" val="2618084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Tracking</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Once the process is in place, it should be tracked and evaluated to judge its effectiveness.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each step in the process has measurement criteria, it should be a straightforward process to collect measurements and evaluate performance over time.</a:t>
            </a:r>
          </a:p>
          <a:p>
            <a:pPr marL="0" indent="0" algn="ctr">
              <a:buNone/>
            </a:pPr>
            <a:r>
              <a:rPr lang="en-US" sz="2400" b="1" dirty="0">
                <a:latin typeface="Times New Roman" panose="02020603050405020304" pitchFamily="18" charset="0"/>
                <a:cs typeface="Times New Roman" panose="02020603050405020304" pitchFamily="18" charset="0"/>
              </a:rPr>
              <a:t>Implementation of plan</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Implementing a maintenance plan is accomplished in the same way that any organizational change is performed.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important to have as much technical, professional, and managerial input as possible when the plan is being developed. </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endParaRPr lang="am-ET" sz="260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6" y="73152"/>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Develop Maintenance Plan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19</a:t>
            </a:fld>
            <a:endParaRPr lang="am-ET"/>
          </a:p>
        </p:txBody>
      </p:sp>
    </p:spTree>
    <p:extLst>
      <p:ext uri="{BB962C8B-B14F-4D97-AF65-F5344CB8AC3E}">
        <p14:creationId xmlns:p14="http://schemas.microsoft.com/office/powerpoint/2010/main" val="107292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3" cy="5084064"/>
          </a:xfrm>
          <a:ln>
            <a:solidFill>
              <a:schemeClr val="accent1"/>
            </a:solidFill>
          </a:ln>
        </p:spPr>
        <p:txBody>
          <a:bodyPr>
            <a:normAutofit/>
          </a:bodyPr>
          <a:lstStyle/>
          <a:p>
            <a:pPr marL="0" indent="0" algn="ctr">
              <a:lnSpc>
                <a:spcPct val="100000"/>
              </a:lnSpc>
              <a:buNone/>
            </a:pPr>
            <a:endParaRPr lang="en-US" sz="1800" b="1" dirty="0">
              <a:cs typeface="Times New Roman" panose="02020603050405020304" pitchFamily="18" charset="0"/>
            </a:endParaRPr>
          </a:p>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process that is used, when required, by an operational process is said to be an </a:t>
            </a:r>
            <a:r>
              <a:rPr lang="en-US" sz="2400" b="1" dirty="0">
                <a:latin typeface="Times New Roman" panose="02020603050405020304" pitchFamily="18" charset="0"/>
                <a:cs typeface="Times New Roman" panose="02020603050405020304" pitchFamily="18" charset="0"/>
              </a:rPr>
              <a:t>operational support process</a:t>
            </a:r>
            <a:r>
              <a:rPr lang="en-US" sz="2400" dirty="0">
                <a:latin typeface="Times New Roman" panose="02020603050405020304" pitchFamily="18" charset="0"/>
                <a:cs typeface="Times New Roman" panose="02020603050405020304" pitchFamily="18" charset="0"/>
              </a:rPr>
              <a:t>. </a:t>
            </a:r>
          </a:p>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most IS/IT organizations, developers, maintainers, and operations share the responsibility for these processes. </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B765D9DE-7B8D-4C49-998D-2F8AA44C72FA}"/>
              </a:ext>
            </a:extLst>
          </p:cNvPr>
          <p:cNvSpPr/>
          <p:nvPr/>
        </p:nvSpPr>
        <p:spPr>
          <a:xfrm>
            <a:off x="905256" y="138896"/>
            <a:ext cx="7254896"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 Processes</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 xmlns:a16="http://schemas.microsoft.com/office/drawing/2014/main" id="{3182BCCD-5E81-4FF3-A4E2-8BE7A6115D78}"/>
              </a:ext>
            </a:extLst>
          </p:cNvPr>
          <p:cNvSpPr>
            <a:spLocks noGrp="1"/>
          </p:cNvSpPr>
          <p:nvPr>
            <p:ph type="ftr" sz="quarter" idx="11"/>
          </p:nvPr>
        </p:nvSpPr>
        <p:spPr>
          <a:xfrm>
            <a:off x="3028950" y="6356351"/>
            <a:ext cx="30861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2</a:t>
            </a:fld>
            <a:endParaRPr lang="am-ET"/>
          </a:p>
        </p:txBody>
      </p:sp>
    </p:spTree>
    <p:extLst>
      <p:ext uri="{BB962C8B-B14F-4D97-AF65-F5344CB8AC3E}">
        <p14:creationId xmlns:p14="http://schemas.microsoft.com/office/powerpoint/2010/main" val="597187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996696"/>
            <a:ext cx="8979409" cy="5442204"/>
          </a:xfrm>
          <a:ln>
            <a:solidFill>
              <a:schemeClr val="accent1"/>
            </a:solidFill>
          </a:ln>
        </p:spPr>
        <p:txBody>
          <a:bodyPr/>
          <a:lstStyle/>
          <a:p>
            <a:pPr marL="0" indent="0">
              <a:buNone/>
            </a:pPr>
            <a:r>
              <a:rPr lang="en-US" sz="2400" b="1" dirty="0" smtClean="0">
                <a:latin typeface="Times New Roman" pitchFamily="18" charset="0"/>
                <a:cs typeface="Times New Roman" panose="02020603050405020304" pitchFamily="18" charset="0"/>
              </a:rPr>
              <a:t>Testing: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the examination of a software system in the </a:t>
            </a:r>
            <a:r>
              <a:rPr lang="en-US" sz="2400" dirty="0" smtClean="0">
                <a:latin typeface="Times New Roman" pitchFamily="18" charset="0"/>
                <a:cs typeface="Times New Roman" pitchFamily="18" charset="0"/>
              </a:rPr>
              <a:t>context of a </a:t>
            </a:r>
            <a:r>
              <a:rPr lang="en-US" sz="2400" dirty="0">
                <a:latin typeface="Times New Roman" pitchFamily="18" charset="0"/>
                <a:cs typeface="Times New Roman" pitchFamily="18" charset="0"/>
              </a:rPr>
              <a:t>given specification set. </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0" indent="0" algn="ctr">
              <a:lnSpc>
                <a:spcPct val="100000"/>
              </a:lnSpc>
              <a:buNone/>
            </a:pPr>
            <a:r>
              <a:rPr lang="en-US" sz="2000" b="1" dirty="0" smtClean="0">
                <a:latin typeface="Times New Roman" pitchFamily="18" charset="0"/>
                <a:cs typeface="Times New Roman" pitchFamily="18" charset="0"/>
              </a:rPr>
              <a:t>Types of code Tests </a:t>
            </a:r>
          </a:p>
          <a:p>
            <a:pPr marL="514350" indent="-514350">
              <a:lnSpc>
                <a:spcPct val="100000"/>
              </a:lnSpc>
              <a:buFont typeface="+mj-lt"/>
              <a:buAutoNum type="romanLcPeriod"/>
            </a:pPr>
            <a:r>
              <a:rPr lang="en-US" sz="2000" b="1" dirty="0" smtClean="0">
                <a:latin typeface="Times New Roman" pitchFamily="18" charset="0"/>
                <a:cs typeface="Times New Roman" pitchFamily="18" charset="0"/>
              </a:rPr>
              <a:t>Black </a:t>
            </a:r>
            <a:r>
              <a:rPr lang="en-US" sz="2000" b="1" dirty="0">
                <a:latin typeface="Times New Roman" pitchFamily="18" charset="0"/>
                <a:cs typeface="Times New Roman" pitchFamily="18" charset="0"/>
              </a:rPr>
              <a:t>Box and White Box </a:t>
            </a:r>
            <a:r>
              <a:rPr lang="en-US" sz="2000" b="1" dirty="0" smtClean="0">
                <a:latin typeface="Times New Roman" pitchFamily="18" charset="0"/>
                <a:cs typeface="Times New Roman" pitchFamily="18" charset="0"/>
              </a:rPr>
              <a:t>Testing</a:t>
            </a:r>
          </a:p>
          <a:p>
            <a:pPr>
              <a:lnSpc>
                <a:spcPct val="100000"/>
              </a:lnSpc>
              <a:buFont typeface="Times New Roman" pitchFamily="18" charset="0"/>
              <a:buChar char="⁃"/>
            </a:pPr>
            <a:r>
              <a:rPr lang="en-US" sz="2000" dirty="0">
                <a:latin typeface="Times New Roman" pitchFamily="18" charset="0"/>
                <a:cs typeface="Times New Roman" pitchFamily="18" charset="0"/>
              </a:rPr>
              <a:t>Black </a:t>
            </a:r>
            <a:r>
              <a:rPr lang="en-US" sz="2000" dirty="0" smtClean="0">
                <a:latin typeface="Times New Roman" pitchFamily="18" charset="0"/>
                <a:cs typeface="Times New Roman" pitchFamily="18" charset="0"/>
              </a:rPr>
              <a:t>Box: we </a:t>
            </a:r>
            <a:r>
              <a:rPr lang="en-US" sz="2000" dirty="0">
                <a:latin typeface="Times New Roman" pitchFamily="18" charset="0"/>
                <a:cs typeface="Times New Roman" pitchFamily="18" charset="0"/>
              </a:rPr>
              <a:t>don't see </a:t>
            </a:r>
            <a:r>
              <a:rPr lang="en-US" sz="2000" dirty="0" smtClean="0">
                <a:latin typeface="Times New Roman" pitchFamily="18" charset="0"/>
                <a:cs typeface="Times New Roman" pitchFamily="18" charset="0"/>
              </a:rPr>
              <a:t>inside it</a:t>
            </a:r>
            <a:r>
              <a:rPr lang="en-US" sz="2000" dirty="0">
                <a:latin typeface="Times New Roman" pitchFamily="18" charset="0"/>
                <a:cs typeface="Times New Roman" pitchFamily="18" charset="0"/>
              </a:rPr>
              <a:t>, we just see what goes in and what comes out</a:t>
            </a:r>
            <a:r>
              <a:rPr lang="en-US" sz="2000" dirty="0" smtClean="0">
                <a:latin typeface="Times New Roman" pitchFamily="18" charset="0"/>
                <a:cs typeface="Times New Roman" pitchFamily="18" charset="0"/>
              </a:rPr>
              <a:t>.</a:t>
            </a:r>
          </a:p>
          <a:p>
            <a:pPr>
              <a:lnSpc>
                <a:spcPct val="100000"/>
              </a:lnSpc>
              <a:buFont typeface="Times New Roman" pitchFamily="18" charset="0"/>
              <a:buChar char="⁃"/>
            </a:pPr>
            <a:r>
              <a:rPr lang="en-US" sz="2000" dirty="0">
                <a:latin typeface="Times New Roman" pitchFamily="18" charset="0"/>
                <a:cs typeface="Times New Roman" pitchFamily="18" charset="0"/>
              </a:rPr>
              <a:t>W</a:t>
            </a:r>
            <a:r>
              <a:rPr lang="en-US" sz="2000" dirty="0" smtClean="0">
                <a:latin typeface="Times New Roman" pitchFamily="18" charset="0"/>
                <a:cs typeface="Times New Roman" pitchFamily="18" charset="0"/>
              </a:rPr>
              <a:t>hite Box:  </a:t>
            </a:r>
            <a:r>
              <a:rPr lang="en-US" sz="2000" dirty="0">
                <a:latin typeface="Times New Roman" pitchFamily="18" charset="0"/>
                <a:cs typeface="Times New Roman" pitchFamily="18" charset="0"/>
              </a:rPr>
              <a:t>we 'see inside the box' and look at the </a:t>
            </a:r>
            <a:r>
              <a:rPr lang="en-US" sz="2000" dirty="0" smtClean="0">
                <a:latin typeface="Times New Roman" pitchFamily="18" charset="0"/>
                <a:cs typeface="Times New Roman" pitchFamily="18" charset="0"/>
              </a:rPr>
              <a:t>detail of </a:t>
            </a:r>
            <a:r>
              <a:rPr lang="en-US" sz="2000" dirty="0">
                <a:latin typeface="Times New Roman" pitchFamily="18" charset="0"/>
                <a:cs typeface="Times New Roman" pitchFamily="18" charset="0"/>
              </a:rPr>
              <a:t>the code. </a:t>
            </a:r>
            <a:r>
              <a:rPr lang="en-US" sz="2000"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514350" indent="-514350">
              <a:lnSpc>
                <a:spcPct val="100000"/>
              </a:lnSpc>
              <a:buFont typeface="+mj-lt"/>
              <a:buAutoNum type="romanLcPeriod" startAt="2"/>
            </a:pPr>
            <a:r>
              <a:rPr lang="en-US" sz="2000" b="1" dirty="0">
                <a:latin typeface="Times New Roman" pitchFamily="18" charset="0"/>
                <a:cs typeface="Times New Roman" pitchFamily="18" charset="0"/>
              </a:rPr>
              <a:t>Structured </a:t>
            </a:r>
            <a:r>
              <a:rPr lang="en-US" sz="2000" b="1" dirty="0" smtClean="0">
                <a:latin typeface="Times New Roman" pitchFamily="18" charset="0"/>
                <a:cs typeface="Times New Roman" pitchFamily="18" charset="0"/>
              </a:rPr>
              <a:t>Testing</a:t>
            </a:r>
          </a:p>
          <a:p>
            <a:pPr>
              <a:lnSpc>
                <a:spcPct val="100000"/>
              </a:lnSpc>
              <a:buFont typeface="Times New Roman" pitchFamily="18" charset="0"/>
              <a:buChar char="⁃"/>
            </a:pPr>
            <a:r>
              <a:rPr lang="en-US" sz="2000" dirty="0">
                <a:latin typeface="Times New Roman" pitchFamily="18" charset="0"/>
                <a:cs typeface="Times New Roman" pitchFamily="18" charset="0"/>
              </a:rPr>
              <a:t>An aim of structured testing is to </a:t>
            </a:r>
            <a:r>
              <a:rPr lang="en-US" sz="2000" dirty="0" smtClean="0">
                <a:latin typeface="Times New Roman" pitchFamily="18" charset="0"/>
                <a:cs typeface="Times New Roman" pitchFamily="18" charset="0"/>
              </a:rPr>
              <a:t>maximize </a:t>
            </a:r>
            <a:r>
              <a:rPr lang="en-US" sz="2000" dirty="0">
                <a:latin typeface="Times New Roman" pitchFamily="18" charset="0"/>
                <a:cs typeface="Times New Roman" pitchFamily="18" charset="0"/>
              </a:rPr>
              <a:t>the number of errors found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by the test cases used and to avoid redundant test cases. </a:t>
            </a:r>
            <a:r>
              <a:rPr lang="en-US" sz="2000" b="1" dirty="0" smtClean="0">
                <a:latin typeface="Times New Roman" pitchFamily="18" charset="0"/>
                <a:cs typeface="Times New Roman" pitchFamily="18" charset="0"/>
              </a:rPr>
              <a:t>  </a:t>
            </a:r>
          </a:p>
          <a:p>
            <a:pPr marL="514350" indent="-514350">
              <a:lnSpc>
                <a:spcPct val="100000"/>
              </a:lnSpc>
              <a:buFont typeface="+mj-lt"/>
              <a:buAutoNum type="romanLcPeriod" startAt="3"/>
            </a:pPr>
            <a:r>
              <a:rPr lang="en-US" sz="2000" b="1" dirty="0">
                <a:latin typeface="Times New Roman" pitchFamily="18" charset="0"/>
                <a:cs typeface="Times New Roman" pitchFamily="18" charset="0"/>
              </a:rPr>
              <a:t>Integration </a:t>
            </a:r>
            <a:r>
              <a:rPr lang="en-US" sz="2000" b="1" dirty="0" smtClean="0">
                <a:latin typeface="Times New Roman" pitchFamily="18" charset="0"/>
                <a:cs typeface="Times New Roman" pitchFamily="18" charset="0"/>
              </a:rPr>
              <a:t>Testing</a:t>
            </a:r>
          </a:p>
          <a:p>
            <a:pPr>
              <a:lnSpc>
                <a:spcPct val="100000"/>
              </a:lnSpc>
              <a:buFont typeface="Times New Roman" pitchFamily="18" charset="0"/>
              <a:buChar char="⁃"/>
            </a:pPr>
            <a:r>
              <a:rPr lang="en-US" sz="2000" dirty="0">
                <a:latin typeface="Times New Roman" pitchFamily="18" charset="0"/>
                <a:cs typeface="Times New Roman" pitchFamily="18" charset="0"/>
              </a:rPr>
              <a:t>Testing a program starting with tests of its elements and then </a:t>
            </a:r>
            <a:r>
              <a:rPr lang="en-US" sz="2000" dirty="0" smtClean="0">
                <a:latin typeface="Times New Roman" pitchFamily="18" charset="0"/>
                <a:cs typeface="Times New Roman" pitchFamily="18" charset="0"/>
              </a:rPr>
              <a:t>combining them </a:t>
            </a:r>
            <a:r>
              <a:rPr lang="en-US" sz="2000" dirty="0">
                <a:latin typeface="Times New Roman" pitchFamily="18" charset="0"/>
                <a:cs typeface="Times New Roman" pitchFamily="18" charset="0"/>
              </a:rPr>
              <a:t>to test larger elements is known as integration testing. </a:t>
            </a:r>
            <a:endParaRPr lang="en-US" sz="2000" b="1" dirty="0">
              <a:latin typeface="Times New Roman" pitchFamily="18" charset="0"/>
              <a:cs typeface="Times New Roman" pitchFamily="18" charset="0"/>
            </a:endParaRPr>
          </a:p>
          <a:p>
            <a:pPr marL="514350" indent="-514350">
              <a:lnSpc>
                <a:spcPct val="100000"/>
              </a:lnSpc>
              <a:buFont typeface="+mj-lt"/>
              <a:buAutoNum type="romanLcPeriod" startAt="4"/>
            </a:pPr>
            <a:r>
              <a:rPr lang="en-US" sz="2000" b="1" dirty="0" smtClean="0">
                <a:latin typeface="Times New Roman" pitchFamily="18" charset="0"/>
                <a:cs typeface="Times New Roman" pitchFamily="18" charset="0"/>
              </a:rPr>
              <a:t>Regression </a:t>
            </a:r>
            <a:r>
              <a:rPr lang="en-US" sz="2000" b="1" dirty="0">
                <a:latin typeface="Times New Roman" pitchFamily="18" charset="0"/>
                <a:cs typeface="Times New Roman" pitchFamily="18" charset="0"/>
              </a:rPr>
              <a:t>Testing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4FD509BF-51A2-449A-A10B-1BDDE3B49B26}"/>
              </a:ext>
            </a:extLst>
          </p:cNvPr>
          <p:cNvSpPr/>
          <p:nvPr/>
        </p:nvSpPr>
        <p:spPr>
          <a:xfrm>
            <a:off x="648182" y="73152"/>
            <a:ext cx="789393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Evolution And Maintenance Testing</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Maintenance Support Processes</a:t>
            </a:r>
            <a:endParaRPr lang="am-ET"/>
          </a:p>
        </p:txBody>
      </p:sp>
      <p:sp>
        <p:nvSpPr>
          <p:cNvPr id="5" name="Slide Number Placeholder 4"/>
          <p:cNvSpPr>
            <a:spLocks noGrp="1"/>
          </p:cNvSpPr>
          <p:nvPr>
            <p:ph type="sldNum" sz="quarter" idx="12"/>
          </p:nvPr>
        </p:nvSpPr>
        <p:spPr/>
        <p:txBody>
          <a:bodyPr/>
          <a:lstStyle/>
          <a:p>
            <a:fld id="{ABC611C3-E89B-444E-8EB5-F2EDF1A2592D}" type="slidenum">
              <a:rPr lang="am-ET" smtClean="0"/>
              <a:t>20</a:t>
            </a:fld>
            <a:endParaRPr lang="am-ET"/>
          </a:p>
        </p:txBody>
      </p:sp>
    </p:spTree>
    <p:extLst>
      <p:ext uri="{BB962C8B-B14F-4D97-AF65-F5344CB8AC3E}">
        <p14:creationId xmlns:p14="http://schemas.microsoft.com/office/powerpoint/2010/main" val="1582629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996696"/>
            <a:ext cx="8979409" cy="5102352"/>
          </a:xfrm>
          <a:ln>
            <a:solidFill>
              <a:schemeClr val="accent1"/>
            </a:solidFill>
          </a:ln>
        </p:spPr>
        <p:txBody>
          <a:bodyPr/>
          <a:lstStyle/>
          <a:p>
            <a:pPr marL="0" indent="0" algn="ctr">
              <a:buNone/>
            </a:pPr>
            <a:r>
              <a:rPr lang="en-US" sz="2400" b="1" dirty="0">
                <a:latin typeface="Times New Roman" panose="02020603050405020304" pitchFamily="18" charset="0"/>
                <a:cs typeface="Times New Roman" panose="02020603050405020304" pitchFamily="18" charset="0"/>
              </a:rPr>
              <a:t>Maintenance Testing </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Maintenance Testing is done on the already deployed software.</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deployed software needs to be enhanced, changed or migrated to </a:t>
            </a:r>
            <a:r>
              <a:rPr lang="en-US" sz="2000" dirty="0" smtClean="0">
                <a:latin typeface="Times New Roman" panose="02020603050405020304" pitchFamily="18" charset="0"/>
                <a:cs typeface="Times New Roman" panose="02020603050405020304" pitchFamily="18" charset="0"/>
              </a:rPr>
              <a:t>other. </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Testing done during this enhancement, change and migration cycle is known as </a:t>
            </a:r>
            <a:r>
              <a:rPr lang="en-US" sz="1800" b="1" i="1" dirty="0">
                <a:latin typeface="Times New Roman" panose="02020603050405020304" pitchFamily="18" charset="0"/>
                <a:cs typeface="Times New Roman" panose="02020603050405020304" pitchFamily="18" charset="0"/>
              </a:rPr>
              <a:t>maintenance testing</a:t>
            </a:r>
            <a:r>
              <a:rPr lang="en-US" sz="2000" dirty="0">
                <a:latin typeface="Times New Roman" panose="02020603050405020304" pitchFamily="18" charset="0"/>
                <a:cs typeface="Times New Roman" panose="02020603050405020304" pitchFamily="18" charset="0"/>
              </a:rPr>
              <a:t>.</a:t>
            </a:r>
            <a:endParaRPr lang="am-ET" sz="2000" dirty="0">
              <a:cs typeface="Times New Roman" panose="02020603050405020304" pitchFamily="18" charset="0"/>
            </a:endParaRPr>
          </a:p>
          <a:p>
            <a:pPr>
              <a:lnSpc>
                <a:spcPct val="100000"/>
              </a:lnSpc>
              <a:buFont typeface="Courier New" panose="02070309020205020404" pitchFamily="49" charset="0"/>
              <a:buChar char="o"/>
            </a:pPr>
            <a:r>
              <a:rPr lang="en-US" sz="2000" dirty="0"/>
              <a:t> </a:t>
            </a:r>
            <a:r>
              <a:rPr lang="en-US" sz="2000" dirty="0">
                <a:latin typeface="Times New Roman" panose="02020603050405020304" pitchFamily="18" charset="0"/>
                <a:cs typeface="Times New Roman" panose="02020603050405020304" pitchFamily="18" charset="0"/>
              </a:rPr>
              <a:t>Usually maintenance testing is consisting of two parts:</a:t>
            </a:r>
          </a:p>
          <a:p>
            <a:pPr marL="0" indent="0" algn="ctr">
              <a:buNone/>
            </a:pPr>
            <a:r>
              <a:rPr lang="en-US" sz="2000" b="1" dirty="0">
                <a:latin typeface="Times New Roman" pitchFamily="18" charset="0"/>
                <a:cs typeface="Times New Roman" pitchFamily="18" charset="0"/>
              </a:rPr>
              <a:t>Types Of Maintenance Testing</a:t>
            </a:r>
          </a:p>
          <a:p>
            <a:r>
              <a:rPr lang="en-US" sz="2000" dirty="0">
                <a:latin typeface="Times New Roman" pitchFamily="18" charset="0"/>
                <a:cs typeface="Times New Roman" pitchFamily="18" charset="0"/>
              </a:rPr>
              <a:t>While performing maintenance testing, testers should consider two types of maintenance testing.</a:t>
            </a:r>
          </a:p>
          <a:p>
            <a:pPr marL="514350" indent="-514350">
              <a:buFont typeface="+mj-lt"/>
              <a:buAutoNum type="romanLcPeriod"/>
            </a:pPr>
            <a:r>
              <a:rPr lang="en-US" sz="2000" dirty="0">
                <a:latin typeface="Times New Roman" pitchFamily="18" charset="0"/>
                <a:cs typeface="Times New Roman" pitchFamily="18" charset="0"/>
              </a:rPr>
              <a:t>Confirmation Testing: Testing the modified functionality</a:t>
            </a:r>
          </a:p>
          <a:p>
            <a:pPr marL="514350" indent="-514350">
              <a:buFont typeface="+mj-lt"/>
              <a:buAutoNum type="romanLcPeriod"/>
            </a:pPr>
            <a:r>
              <a:rPr lang="en-US" sz="2000" dirty="0">
                <a:latin typeface="Times New Roman" pitchFamily="18" charset="0"/>
                <a:cs typeface="Times New Roman" pitchFamily="18" charset="0"/>
              </a:rPr>
              <a:t>Regression Testing: Testing the existing functionality</a:t>
            </a:r>
          </a:p>
        </p:txBody>
      </p:sp>
      <p:sp>
        <p:nvSpPr>
          <p:cNvPr id="4" name="Rectangle 3">
            <a:extLst>
              <a:ext uri="{FF2B5EF4-FFF2-40B4-BE49-F238E27FC236}">
                <a16:creationId xmlns="" xmlns:a16="http://schemas.microsoft.com/office/drawing/2014/main" id="{4FD509BF-51A2-449A-A10B-1BDDE3B49B26}"/>
              </a:ext>
            </a:extLst>
          </p:cNvPr>
          <p:cNvSpPr/>
          <p:nvPr/>
        </p:nvSpPr>
        <p:spPr>
          <a:xfrm>
            <a:off x="648182" y="73152"/>
            <a:ext cx="789393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Evolution And Maintenance Testing</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Maintenance Support Processes</a:t>
            </a:r>
            <a:endParaRPr lang="am-ET"/>
          </a:p>
        </p:txBody>
      </p:sp>
      <p:sp>
        <p:nvSpPr>
          <p:cNvPr id="5" name="Slide Number Placeholder 4"/>
          <p:cNvSpPr>
            <a:spLocks noGrp="1"/>
          </p:cNvSpPr>
          <p:nvPr>
            <p:ph type="sldNum" sz="quarter" idx="12"/>
          </p:nvPr>
        </p:nvSpPr>
        <p:spPr/>
        <p:txBody>
          <a:bodyPr/>
          <a:lstStyle/>
          <a:p>
            <a:fld id="{ABC611C3-E89B-444E-8EB5-F2EDF1A2592D}" type="slidenum">
              <a:rPr lang="am-ET" smtClean="0"/>
              <a:t>21</a:t>
            </a:fld>
            <a:endParaRPr lang="am-ET"/>
          </a:p>
        </p:txBody>
      </p:sp>
    </p:spTree>
    <p:extLst>
      <p:ext uri="{BB962C8B-B14F-4D97-AF65-F5344CB8AC3E}">
        <p14:creationId xmlns:p14="http://schemas.microsoft.com/office/powerpoint/2010/main" val="1697835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987553"/>
            <a:ext cx="8979408" cy="5138928"/>
          </a:xfrm>
          <a:ln>
            <a:solidFill>
              <a:schemeClr val="accent1"/>
            </a:solidFill>
          </a:ln>
        </p:spPr>
        <p:txBody>
          <a:bodyPr>
            <a:normAutofit/>
          </a:bodyPr>
          <a:lstStyle/>
          <a:p>
            <a:pPr algn="just">
              <a:buFont typeface="Wingdings" panose="05000000000000000000" pitchFamily="2" charset="2"/>
              <a:buChar char="ü"/>
            </a:pPr>
            <a:endParaRPr lang="en-US" sz="1800" dirty="0"/>
          </a:p>
          <a:p>
            <a:pPr algn="just">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Software systems are constantly changing during development and use.</a:t>
            </a:r>
            <a:endParaRPr lang="en-US" sz="2000" b="1"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Software Configuration Management</a:t>
            </a:r>
            <a:r>
              <a:rPr lang="en-US" sz="2000" dirty="0">
                <a:latin typeface="Times New Roman" panose="02020603050405020304" pitchFamily="18" charset="0"/>
                <a:cs typeface="Times New Roman" panose="02020603050405020304" pitchFamily="18" charset="0"/>
              </a:rPr>
              <a:t> encompasses the disciplines and techniques of </a:t>
            </a:r>
            <a:r>
              <a:rPr lang="en-US" sz="2000" i="1" dirty="0">
                <a:solidFill>
                  <a:srgbClr val="FF0000"/>
                </a:solidFill>
                <a:latin typeface="Times New Roman" panose="02020603050405020304" pitchFamily="18" charset="0"/>
                <a:cs typeface="Times New Roman" panose="02020603050405020304" pitchFamily="18" charset="0"/>
              </a:rPr>
              <a:t>initiating</a:t>
            </a:r>
            <a:r>
              <a:rPr lang="en-US" sz="2000" dirty="0">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evaluating</a:t>
            </a:r>
            <a:r>
              <a:rPr lang="en-US" sz="2000" dirty="0">
                <a:latin typeface="Times New Roman" panose="02020603050405020304" pitchFamily="18" charset="0"/>
                <a:cs typeface="Times New Roman" panose="02020603050405020304" pitchFamily="18" charset="0"/>
              </a:rPr>
              <a:t> and </a:t>
            </a:r>
            <a:r>
              <a:rPr lang="en-US" sz="2000" i="1" dirty="0">
                <a:solidFill>
                  <a:srgbClr val="FF0000"/>
                </a:solidFill>
                <a:latin typeface="Times New Roman" panose="02020603050405020304" pitchFamily="18" charset="0"/>
                <a:cs typeface="Times New Roman" panose="02020603050405020304" pitchFamily="18" charset="0"/>
              </a:rPr>
              <a:t>controlling</a:t>
            </a:r>
            <a:r>
              <a:rPr lang="en-US" sz="2000" dirty="0">
                <a:latin typeface="Times New Roman" panose="02020603050405020304" pitchFamily="18" charset="0"/>
                <a:cs typeface="Times New Roman" panose="02020603050405020304" pitchFamily="18" charset="0"/>
              </a:rPr>
              <a:t> </a:t>
            </a:r>
            <a:r>
              <a:rPr lang="en-US" sz="2000" b="1" i="1" u="sng" dirty="0">
                <a:solidFill>
                  <a:srgbClr val="00B0F0"/>
                </a:solidFill>
                <a:latin typeface="Times New Roman" panose="02020603050405020304" pitchFamily="18" charset="0"/>
                <a:cs typeface="Times New Roman" panose="02020603050405020304" pitchFamily="18" charset="0"/>
              </a:rPr>
              <a:t>change</a:t>
            </a:r>
            <a:r>
              <a:rPr lang="en-US" sz="2000" u="sng" dirty="0">
                <a:solidFill>
                  <a:srgbClr val="00B0F0"/>
                </a:solidFill>
                <a:latin typeface="Times New Roman" panose="02020603050405020304" pitchFamily="18" charset="0"/>
                <a:cs typeface="Times New Roman" panose="02020603050405020304" pitchFamily="18" charset="0"/>
              </a:rPr>
              <a:t> </a:t>
            </a:r>
            <a:r>
              <a:rPr lang="en-US" sz="2000" b="1" i="1" u="sng" dirty="0">
                <a:solidFill>
                  <a:srgbClr val="00B0F0"/>
                </a:solidFill>
                <a:latin typeface="Times New Roman" panose="02020603050405020304" pitchFamily="18" charset="0"/>
                <a:cs typeface="Times New Roman" panose="02020603050405020304" pitchFamily="18" charset="0"/>
              </a:rPr>
              <a:t>to software products </a:t>
            </a:r>
            <a:r>
              <a:rPr lang="en-US" sz="2000" dirty="0">
                <a:latin typeface="Times New Roman" panose="02020603050405020304" pitchFamily="18" charset="0"/>
                <a:cs typeface="Times New Roman" panose="02020603050405020304" pitchFamily="18" charset="0"/>
              </a:rPr>
              <a:t>during and after the software engineering process.</a:t>
            </a:r>
          </a:p>
          <a:p>
            <a:pPr algn="just">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Configuration management consists of determining the configuration and description of products and intermediate work products at a precise time. </a:t>
            </a:r>
          </a:p>
          <a:p>
            <a:pPr algn="just">
              <a:lnSpc>
                <a:spcPct val="100000"/>
              </a:lnSpc>
              <a:buFont typeface="Wingdings" panose="05000000000000000000" pitchFamily="2" charset="2"/>
              <a:buChar char="ü"/>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means by which the process of software development </a:t>
            </a:r>
            <a:r>
              <a:rPr lang="en-US" sz="2000" dirty="0" smtClean="0">
                <a:latin typeface="Times New Roman" pitchFamily="18" charset="0"/>
                <a:cs typeface="Times New Roman" pitchFamily="18" charset="0"/>
              </a:rPr>
              <a:t>and evolution </a:t>
            </a:r>
            <a:r>
              <a:rPr lang="en-US" sz="2000" dirty="0">
                <a:latin typeface="Times New Roman" pitchFamily="18" charset="0"/>
                <a:cs typeface="Times New Roman" pitchFamily="18" charset="0"/>
              </a:rPr>
              <a:t>is controlled is called </a:t>
            </a:r>
            <a:r>
              <a:rPr lang="en-US" sz="2000" b="1" dirty="0">
                <a:latin typeface="Times New Roman" pitchFamily="18" charset="0"/>
                <a:cs typeface="Times New Roman" pitchFamily="18" charset="0"/>
              </a:rPr>
              <a:t>configuration management.</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Its objective is </a:t>
            </a:r>
            <a:r>
              <a:rPr lang="en-US" sz="2000" u="sng" dirty="0">
                <a:latin typeface="Times New Roman" panose="02020603050405020304" pitchFamily="18" charset="0"/>
                <a:cs typeface="Times New Roman" panose="02020603050405020304" pitchFamily="18" charset="0"/>
              </a:rPr>
              <a:t>to ensure systematic control over configuration changes</a:t>
            </a:r>
            <a:r>
              <a:rPr lang="en-US" sz="2000" dirty="0">
                <a:latin typeface="Times New Roman" panose="02020603050405020304" pitchFamily="18" charset="0"/>
                <a:cs typeface="Times New Roman" panose="02020603050405020304" pitchFamily="18" charset="0"/>
              </a:rPr>
              <a:t> and to maintain integrity and traceability throughout the life cycle of a request that will modify the existing software.</a:t>
            </a:r>
            <a:endParaRPr lang="am-ET" sz="2000" dirty="0">
              <a:cs typeface="Times New Roman" panose="02020603050405020304" pitchFamily="18" charset="0"/>
            </a:endParaRPr>
          </a:p>
        </p:txBody>
      </p:sp>
      <p:sp>
        <p:nvSpPr>
          <p:cNvPr id="4" name="Rectangle 3">
            <a:extLst>
              <a:ext uri="{FF2B5EF4-FFF2-40B4-BE49-F238E27FC236}">
                <a16:creationId xmlns="" xmlns:a16="http://schemas.microsoft.com/office/drawing/2014/main" id="{0DB340C9-C5C7-4A0B-9E1A-90B03C4E6E74}"/>
              </a:ext>
            </a:extLst>
          </p:cNvPr>
          <p:cNvSpPr/>
          <p:nvPr/>
        </p:nvSpPr>
        <p:spPr>
          <a:xfrm>
            <a:off x="775504" y="64008"/>
            <a:ext cx="7592992"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Configuration Management(cm)</a:t>
            </a:r>
          </a:p>
          <a:p>
            <a:pPr algn="ct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63430F3F-D377-45F0-9841-73CB49525C5C}"/>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22</a:t>
            </a:fld>
            <a:endParaRPr lang="am-ET"/>
          </a:p>
        </p:txBody>
      </p:sp>
    </p:spTree>
    <p:extLst>
      <p:ext uri="{BB962C8B-B14F-4D97-AF65-F5344CB8AC3E}">
        <p14:creationId xmlns:p14="http://schemas.microsoft.com/office/powerpoint/2010/main" val="3526785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24128"/>
            <a:ext cx="8988552" cy="5084064"/>
          </a:xfrm>
          <a:ln>
            <a:solidFill>
              <a:schemeClr val="accent1"/>
            </a:solidFill>
          </a:ln>
        </p:spPr>
        <p:txBody>
          <a:bodyPr>
            <a:normAutofit/>
          </a:bodyPr>
          <a:lstStyle/>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Configuration management's first objective is </a:t>
            </a:r>
            <a:r>
              <a:rPr lang="en-US" sz="2400" dirty="0">
                <a:solidFill>
                  <a:srgbClr val="FF0000"/>
                </a:solidFill>
                <a:latin typeface="Times New Roman" panose="02020603050405020304" pitchFamily="18" charset="0"/>
                <a:cs typeface="Times New Roman" panose="02020603050405020304" pitchFamily="18" charset="0"/>
              </a:rPr>
              <a:t>to establish a link between the different intermediate products throughout a change.</a:t>
            </a:r>
            <a:r>
              <a:rPr lang="en-US" sz="2400"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maintainer is thus able to follow a change's progress from </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775505" y="2743200"/>
            <a:ext cx="1446834" cy="46279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latin typeface="Times New Roman" panose="02020603050405020304" pitchFamily="18" charset="0"/>
                <a:cs typeface="Times New Roman" panose="02020603050405020304" pitchFamily="18" charset="0"/>
              </a:rPr>
              <a:t>Initial Request</a:t>
            </a:r>
            <a:endParaRPr lang="am-ET" sz="1500" dirty="0">
              <a:solidFill>
                <a:schemeClr val="tx1"/>
              </a:solidFill>
            </a:endParaRPr>
          </a:p>
        </p:txBody>
      </p:sp>
      <p:sp>
        <p:nvSpPr>
          <p:cNvPr id="5" name="Rounded Rectangle 4"/>
          <p:cNvSpPr/>
          <p:nvPr/>
        </p:nvSpPr>
        <p:spPr>
          <a:xfrm>
            <a:off x="4557577" y="2743200"/>
            <a:ext cx="1531307" cy="46279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latin typeface="Times New Roman" panose="02020603050405020304" pitchFamily="18" charset="0"/>
                <a:cs typeface="Times New Roman" panose="02020603050405020304" pitchFamily="18" charset="0"/>
              </a:rPr>
              <a:t>Impact Analysis</a:t>
            </a:r>
            <a:endParaRPr lang="am-ET" sz="1500" dirty="0">
              <a:solidFill>
                <a:schemeClr val="tx1"/>
              </a:solidFill>
            </a:endParaRPr>
          </a:p>
        </p:txBody>
      </p:sp>
      <p:sp>
        <p:nvSpPr>
          <p:cNvPr id="6" name="Rounded Rectangle 5"/>
          <p:cNvSpPr/>
          <p:nvPr/>
        </p:nvSpPr>
        <p:spPr>
          <a:xfrm>
            <a:off x="2678329" y="2743200"/>
            <a:ext cx="1405105" cy="46279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latin typeface="Times New Roman" panose="02020603050405020304" pitchFamily="18" charset="0"/>
                <a:cs typeface="Times New Roman" panose="02020603050405020304" pitchFamily="18" charset="0"/>
              </a:rPr>
              <a:t>Requirements</a:t>
            </a:r>
            <a:endParaRPr lang="am-ET" sz="1500" dirty="0">
              <a:solidFill>
                <a:schemeClr val="tx1"/>
              </a:solidFill>
            </a:endParaRPr>
          </a:p>
        </p:txBody>
      </p:sp>
      <p:sp>
        <p:nvSpPr>
          <p:cNvPr id="7" name="Rounded Rectangle 6"/>
          <p:cNvSpPr/>
          <p:nvPr/>
        </p:nvSpPr>
        <p:spPr>
          <a:xfrm>
            <a:off x="6601041" y="3755301"/>
            <a:ext cx="1531307" cy="49260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latin typeface="Times New Roman" panose="02020603050405020304" pitchFamily="18" charset="0"/>
                <a:cs typeface="Times New Roman" panose="02020603050405020304" pitchFamily="18" charset="0"/>
              </a:rPr>
              <a:t>Programming</a:t>
            </a:r>
            <a:endParaRPr lang="am-ET" sz="1500" dirty="0">
              <a:solidFill>
                <a:schemeClr val="tx1"/>
              </a:solidFill>
            </a:endParaRPr>
          </a:p>
        </p:txBody>
      </p:sp>
      <p:sp>
        <p:nvSpPr>
          <p:cNvPr id="8" name="Rounded Rectangle 7"/>
          <p:cNvSpPr/>
          <p:nvPr/>
        </p:nvSpPr>
        <p:spPr>
          <a:xfrm>
            <a:off x="6601041" y="2743200"/>
            <a:ext cx="1531307" cy="46279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latin typeface="Times New Roman" panose="02020603050405020304" pitchFamily="18" charset="0"/>
                <a:cs typeface="Times New Roman" panose="02020603050405020304" pitchFamily="18" charset="0"/>
              </a:rPr>
              <a:t>Detailed Design</a:t>
            </a:r>
            <a:endParaRPr lang="am-ET" sz="1500" dirty="0">
              <a:solidFill>
                <a:schemeClr val="tx1"/>
              </a:solidFill>
            </a:endParaRPr>
          </a:p>
        </p:txBody>
      </p:sp>
      <p:sp>
        <p:nvSpPr>
          <p:cNvPr id="9" name="Rounded Rectangle 8"/>
          <p:cNvSpPr/>
          <p:nvPr/>
        </p:nvSpPr>
        <p:spPr>
          <a:xfrm>
            <a:off x="4557577" y="3755302"/>
            <a:ext cx="1531307" cy="49260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latin typeface="Times New Roman" panose="02020603050405020304" pitchFamily="18" charset="0"/>
                <a:cs typeface="Times New Roman" panose="02020603050405020304" pitchFamily="18" charset="0"/>
              </a:rPr>
              <a:t>Testing</a:t>
            </a:r>
            <a:endParaRPr lang="am-ET" sz="1500" dirty="0">
              <a:solidFill>
                <a:schemeClr val="tx1"/>
              </a:solidFill>
            </a:endParaRPr>
          </a:p>
        </p:txBody>
      </p:sp>
      <p:sp>
        <p:nvSpPr>
          <p:cNvPr id="10" name="Rounded Rectangle 9"/>
          <p:cNvSpPr/>
          <p:nvPr/>
        </p:nvSpPr>
        <p:spPr>
          <a:xfrm>
            <a:off x="2678329" y="3755301"/>
            <a:ext cx="1405105" cy="492607"/>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latin typeface="Times New Roman" panose="02020603050405020304" pitchFamily="18" charset="0"/>
                <a:cs typeface="Times New Roman" panose="02020603050405020304" pitchFamily="18" charset="0"/>
              </a:rPr>
              <a:t>Technical Documentation</a:t>
            </a:r>
            <a:endParaRPr lang="am-ET" sz="1500" dirty="0">
              <a:solidFill>
                <a:schemeClr val="tx1"/>
              </a:solidFill>
            </a:endParaRPr>
          </a:p>
        </p:txBody>
      </p:sp>
      <p:sp>
        <p:nvSpPr>
          <p:cNvPr id="11" name="Rounded Rectangle 10"/>
          <p:cNvSpPr/>
          <p:nvPr/>
        </p:nvSpPr>
        <p:spPr>
          <a:xfrm>
            <a:off x="775506" y="3755302"/>
            <a:ext cx="1446834" cy="492607"/>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Operation</a:t>
            </a:r>
            <a:endParaRPr lang="am-ET" sz="1500" dirty="0">
              <a:solidFill>
                <a:schemeClr val="tx1"/>
              </a:solidFill>
            </a:endParaRPr>
          </a:p>
        </p:txBody>
      </p:sp>
      <p:sp>
        <p:nvSpPr>
          <p:cNvPr id="19" name="Rectangle 18">
            <a:extLst>
              <a:ext uri="{FF2B5EF4-FFF2-40B4-BE49-F238E27FC236}">
                <a16:creationId xmlns="" xmlns:a16="http://schemas.microsoft.com/office/drawing/2014/main" id="{AD3A6BB3-3F45-4CDE-B699-7CC996D62DB7}"/>
              </a:ext>
            </a:extLst>
          </p:cNvPr>
          <p:cNvSpPr/>
          <p:nvPr/>
        </p:nvSpPr>
        <p:spPr>
          <a:xfrm>
            <a:off x="871160" y="79719"/>
            <a:ext cx="7033651"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Configuration Management(cm)</a:t>
            </a:r>
          </a:p>
          <a:p>
            <a:pPr algn="ct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20" name="Footer Placeholder 3">
            <a:extLst>
              <a:ext uri="{FF2B5EF4-FFF2-40B4-BE49-F238E27FC236}">
                <a16:creationId xmlns="" xmlns:a16="http://schemas.microsoft.com/office/drawing/2014/main" id="{0A63D559-B23C-4BAC-BF0A-700B3383F9BF}"/>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23</a:t>
            </a:fld>
            <a:endParaRPr lang="am-ET"/>
          </a:p>
        </p:txBody>
      </p:sp>
      <p:sp>
        <p:nvSpPr>
          <p:cNvPr id="21" name="Curved Left Arrow 20"/>
          <p:cNvSpPr/>
          <p:nvPr/>
        </p:nvSpPr>
        <p:spPr>
          <a:xfrm>
            <a:off x="8081305" y="2974597"/>
            <a:ext cx="365760" cy="891251"/>
          </a:xfrm>
          <a:prstGeom prst="curved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itchFamily="18" charset="0"/>
              <a:cs typeface="Times New Roman" pitchFamily="18" charset="0"/>
            </a:endParaRPr>
          </a:p>
        </p:txBody>
      </p:sp>
      <p:sp>
        <p:nvSpPr>
          <p:cNvPr id="22" name="Right Arrow 21"/>
          <p:cNvSpPr/>
          <p:nvPr/>
        </p:nvSpPr>
        <p:spPr>
          <a:xfrm>
            <a:off x="2222339" y="2847274"/>
            <a:ext cx="455989" cy="12732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23" name="Right Arrow 22"/>
          <p:cNvSpPr/>
          <p:nvPr/>
        </p:nvSpPr>
        <p:spPr>
          <a:xfrm>
            <a:off x="4083434" y="2847274"/>
            <a:ext cx="455989" cy="12732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24" name="Right Arrow 23"/>
          <p:cNvSpPr/>
          <p:nvPr/>
        </p:nvSpPr>
        <p:spPr>
          <a:xfrm>
            <a:off x="6088884" y="2837481"/>
            <a:ext cx="512157" cy="1371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25" name="Right Arrow 24"/>
          <p:cNvSpPr/>
          <p:nvPr/>
        </p:nvSpPr>
        <p:spPr>
          <a:xfrm rot="10800000">
            <a:off x="2222338" y="3937942"/>
            <a:ext cx="455989" cy="12732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26" name="Right Arrow 25"/>
          <p:cNvSpPr/>
          <p:nvPr/>
        </p:nvSpPr>
        <p:spPr>
          <a:xfrm rot="10800000">
            <a:off x="4083434" y="3937942"/>
            <a:ext cx="455989" cy="12732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27" name="Right Arrow 26"/>
          <p:cNvSpPr/>
          <p:nvPr/>
        </p:nvSpPr>
        <p:spPr>
          <a:xfrm rot="10800000">
            <a:off x="6088883" y="3928150"/>
            <a:ext cx="512157" cy="1371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334324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 y="1005840"/>
            <a:ext cx="8997696" cy="5093208"/>
          </a:xfrm>
          <a:ln>
            <a:solidFill>
              <a:schemeClr val="accent1"/>
            </a:solidFill>
          </a:ln>
        </p:spPr>
        <p:txBody>
          <a:bodyPr>
            <a:normAutofit fontScale="92500"/>
          </a:bodyPr>
          <a:lstStyle/>
          <a:p>
            <a:pPr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This first aspect of configuration is called </a:t>
            </a:r>
            <a:r>
              <a:rPr lang="en-US" sz="1800" u="sng" dirty="0">
                <a:latin typeface="Times New Roman" panose="02020603050405020304" pitchFamily="18" charset="0"/>
                <a:cs typeface="Times New Roman" panose="02020603050405020304" pitchFamily="18" charset="0"/>
              </a:rPr>
              <a:t>traceability</a:t>
            </a:r>
            <a:r>
              <a:rPr lang="en-US" sz="18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Another aspect of configuration management is </a:t>
            </a:r>
            <a:r>
              <a:rPr lang="en-US" sz="1800" u="sng" dirty="0">
                <a:latin typeface="Times New Roman" panose="02020603050405020304" pitchFamily="18" charset="0"/>
                <a:cs typeface="Times New Roman" panose="02020603050405020304" pitchFamily="18" charset="0"/>
              </a:rPr>
              <a:t>the use of support software to reserve components </a:t>
            </a:r>
            <a:r>
              <a:rPr lang="en-US" sz="1800" dirty="0">
                <a:latin typeface="Times New Roman" panose="02020603050405020304" pitchFamily="18" charset="0"/>
                <a:cs typeface="Times New Roman" panose="02020603050405020304" pitchFamily="18" charset="0"/>
              </a:rPr>
              <a:t>while the software is being worked on.</a:t>
            </a:r>
          </a:p>
          <a:p>
            <a:pPr algn="just">
              <a:lnSpc>
                <a:spcPct val="100000"/>
              </a:lnSpc>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CM </a:t>
            </a:r>
            <a:r>
              <a:rPr lang="en-US" sz="1800" dirty="0">
                <a:latin typeface="Times New Roman" panose="02020603050405020304" pitchFamily="18" charset="0"/>
                <a:cs typeface="Times New Roman" panose="02020603050405020304" pitchFamily="18" charset="0"/>
              </a:rPr>
              <a:t>ensures that employees cannot change a component without being </a:t>
            </a:r>
            <a:r>
              <a:rPr lang="en-US" sz="1800" dirty="0" smtClean="0">
                <a:latin typeface="Times New Roman" panose="02020603050405020304" pitchFamily="18" charset="0"/>
                <a:cs typeface="Times New Roman" panose="02020603050405020304" pitchFamily="18" charset="0"/>
              </a:rPr>
              <a:t>aware of </a:t>
            </a:r>
            <a:r>
              <a:rPr lang="en-US" sz="1800" dirty="0">
                <a:latin typeface="Times New Roman" panose="02020603050405020304" pitchFamily="18" charset="0"/>
                <a:cs typeface="Times New Roman" panose="02020603050405020304" pitchFamily="18" charset="0"/>
              </a:rPr>
              <a:t>changes made by a colleague. </a:t>
            </a:r>
          </a:p>
          <a:p>
            <a:pPr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CM is essential for team projects to control changes made by different developers</a:t>
            </a:r>
          </a:p>
          <a:p>
            <a:pPr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Developers and </a:t>
            </a:r>
            <a:r>
              <a:rPr lang="en-US" sz="1800" dirty="0" smtClean="0">
                <a:latin typeface="Times New Roman" panose="02020603050405020304" pitchFamily="18" charset="0"/>
                <a:cs typeface="Times New Roman" panose="02020603050405020304" pitchFamily="18" charset="0"/>
              </a:rPr>
              <a:t>maintainers </a:t>
            </a:r>
            <a:r>
              <a:rPr lang="en-US" sz="1800" dirty="0">
                <a:latin typeface="Times New Roman" panose="02020603050405020304" pitchFamily="18" charset="0"/>
                <a:cs typeface="Times New Roman" panose="02020603050405020304" pitchFamily="18" charset="0"/>
              </a:rPr>
              <a:t>make images of software at every critical step using the same tools. </a:t>
            </a:r>
          </a:p>
          <a:p>
            <a:pPr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For example </a:t>
            </a:r>
          </a:p>
          <a:p>
            <a:pPr lvl="1"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They would make a copy of the complete configuration at each major step in the </a:t>
            </a:r>
            <a:r>
              <a:rPr lang="en-US" sz="1800" dirty="0" smtClean="0">
                <a:latin typeface="Times New Roman" panose="02020603050405020304" pitchFamily="18" charset="0"/>
                <a:cs typeface="Times New Roman" panose="02020603050405020304" pitchFamily="18" charset="0"/>
              </a:rPr>
              <a:t>testing phase</a:t>
            </a:r>
            <a:r>
              <a:rPr lang="en-US" sz="1800" dirty="0">
                <a:latin typeface="Times New Roman" panose="02020603050405020304" pitchFamily="18" charset="0"/>
                <a:cs typeface="Times New Roman" panose="02020603050405020304" pitchFamily="18" charset="0"/>
              </a:rPr>
              <a:t>. </a:t>
            </a:r>
          </a:p>
          <a:p>
            <a:pPr lvl="1"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This technique allows them to isolate an image of all software components at any given time.</a:t>
            </a:r>
          </a:p>
          <a:p>
            <a:pPr lvl="1"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They can always revert to this state should the work being done become corrupted. </a:t>
            </a:r>
          </a:p>
          <a:p>
            <a:pPr lvl="1"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It can be imagined that backup copies are, in fact, images of the software's configuration. </a:t>
            </a:r>
            <a:r>
              <a:rPr lang="en-US" sz="1500" dirty="0"/>
              <a:t/>
            </a:r>
            <a:br>
              <a:rPr lang="en-US" sz="1500" dirty="0"/>
            </a:br>
            <a:endParaRPr lang="en-US" sz="1500" dirty="0" smtClean="0"/>
          </a:p>
          <a:p>
            <a:pPr lvl="1" algn="just">
              <a:lnSpc>
                <a:spcPct val="100000"/>
              </a:lnSpc>
              <a:buFont typeface="Wingdings" panose="05000000000000000000" pitchFamily="2" charset="2"/>
              <a:buChar char="ü"/>
            </a:pPr>
            <a:endParaRPr lang="am-ET" sz="1500" dirty="0">
              <a:cs typeface="Times New Roman" panose="02020603050405020304" pitchFamily="18" charset="0"/>
            </a:endParaRPr>
          </a:p>
        </p:txBody>
      </p:sp>
      <p:sp>
        <p:nvSpPr>
          <p:cNvPr id="4" name="Rectangle 3">
            <a:extLst>
              <a:ext uri="{FF2B5EF4-FFF2-40B4-BE49-F238E27FC236}">
                <a16:creationId xmlns="" xmlns:a16="http://schemas.microsoft.com/office/drawing/2014/main" id="{8F8029E3-D9EB-406B-845B-E3C28EC74C5A}"/>
              </a:ext>
            </a:extLst>
          </p:cNvPr>
          <p:cNvSpPr/>
          <p:nvPr/>
        </p:nvSpPr>
        <p:spPr>
          <a:xfrm>
            <a:off x="932688" y="82296"/>
            <a:ext cx="6961246"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Configuration Management</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5C6719F0-FC8A-47B0-9A19-0CB068024C19}"/>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24</a:t>
            </a:fld>
            <a:endParaRPr lang="am-ET"/>
          </a:p>
        </p:txBody>
      </p:sp>
    </p:spTree>
    <p:extLst>
      <p:ext uri="{BB962C8B-B14F-4D97-AF65-F5344CB8AC3E}">
        <p14:creationId xmlns:p14="http://schemas.microsoft.com/office/powerpoint/2010/main" val="13028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69848"/>
            <a:ext cx="8988552" cy="5107115"/>
          </a:xfrm>
          <a:ln>
            <a:solidFill>
              <a:schemeClr val="accent1"/>
            </a:solidFill>
          </a:ln>
        </p:spPr>
        <p:txBody>
          <a:bodyPr/>
          <a:lstStyle/>
          <a:p>
            <a:pPr>
              <a:buFont typeface="Wingdings" panose="05000000000000000000" pitchFamily="2" charset="2"/>
              <a:buChar char="Ø"/>
            </a:pPr>
            <a:r>
              <a:rPr lang="en-US" sz="2000" i="1" dirty="0">
                <a:solidFill>
                  <a:srgbClr val="FF0000"/>
                </a:solidFill>
                <a:latin typeface="Times New Roman" panose="02020603050405020304" pitchFamily="18" charset="0"/>
                <a:cs typeface="Times New Roman" panose="02020603050405020304" pitchFamily="18" charset="0"/>
              </a:rPr>
              <a:t>Version management</a:t>
            </a:r>
          </a:p>
          <a:p>
            <a:pPr lvl="1"/>
            <a:r>
              <a:rPr lang="en-US" sz="1800" dirty="0">
                <a:latin typeface="Times New Roman" panose="02020603050405020304" pitchFamily="18" charset="0"/>
                <a:cs typeface="Times New Roman" panose="02020603050405020304" pitchFamily="18" charset="0"/>
              </a:rPr>
              <a:t>Keeping track of the multiple versions of system components and ensuring that changes made to components by different developers do not interfere with each other. </a:t>
            </a: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i="1" dirty="0">
                <a:solidFill>
                  <a:srgbClr val="FF0000"/>
                </a:solidFill>
                <a:latin typeface="Times New Roman" panose="02020603050405020304" pitchFamily="18" charset="0"/>
                <a:cs typeface="Times New Roman" panose="02020603050405020304" pitchFamily="18" charset="0"/>
              </a:rPr>
              <a:t>System building </a:t>
            </a:r>
          </a:p>
          <a:p>
            <a:pPr lvl="1"/>
            <a:r>
              <a:rPr lang="en-US" sz="1800" dirty="0">
                <a:latin typeface="Times New Roman" panose="02020603050405020304" pitchFamily="18" charset="0"/>
                <a:cs typeface="Times New Roman" panose="02020603050405020304" pitchFamily="18" charset="0"/>
              </a:rPr>
              <a:t>The process of assembling program components, data and libraries, then compiling these to create an executable system.</a:t>
            </a:r>
          </a:p>
          <a:p>
            <a:pPr>
              <a:buFont typeface="Wingdings" panose="05000000000000000000" pitchFamily="2" charset="2"/>
              <a:buChar char="Ø"/>
            </a:pPr>
            <a:r>
              <a:rPr lang="en-US" sz="2000" i="1" dirty="0">
                <a:solidFill>
                  <a:srgbClr val="FF0000"/>
                </a:solidFill>
                <a:latin typeface="Times New Roman" panose="02020603050405020304" pitchFamily="18" charset="0"/>
                <a:cs typeface="Times New Roman" panose="02020603050405020304" pitchFamily="18" charset="0"/>
              </a:rPr>
              <a:t>Change management </a:t>
            </a:r>
          </a:p>
          <a:p>
            <a:pPr lvl="1"/>
            <a:r>
              <a:rPr lang="en-US" sz="1800" dirty="0">
                <a:latin typeface="Times New Roman" panose="02020603050405020304" pitchFamily="18" charset="0"/>
                <a:cs typeface="Times New Roman" panose="02020603050405020304" pitchFamily="18" charset="0"/>
              </a:rPr>
              <a:t>Keeping track of requests for changes to the software from customers and developers, working out the costs and impact of changes, and deciding the changes should be implemented.</a:t>
            </a:r>
            <a:endParaRPr lang="en-GB"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i="1" dirty="0">
                <a:solidFill>
                  <a:srgbClr val="FF0000"/>
                </a:solidFill>
                <a:latin typeface="Times New Roman" panose="02020603050405020304" pitchFamily="18" charset="0"/>
                <a:cs typeface="Times New Roman" panose="02020603050405020304" pitchFamily="18" charset="0"/>
              </a:rPr>
              <a:t>Release management </a:t>
            </a:r>
          </a:p>
          <a:p>
            <a:pPr lvl="1"/>
            <a:r>
              <a:rPr lang="en-US" sz="1800" dirty="0">
                <a:latin typeface="Times New Roman" panose="02020603050405020304" pitchFamily="18" charset="0"/>
                <a:cs typeface="Times New Roman" panose="02020603050405020304" pitchFamily="18" charset="0"/>
              </a:rPr>
              <a:t>Preparing software for external release and keeping track of the system versions that have been released for customer use.</a:t>
            </a:r>
            <a:endParaRPr lang="en-GB" sz="18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25</a:t>
            </a:fld>
            <a:endParaRPr lang="en-US"/>
          </a:p>
        </p:txBody>
      </p:sp>
      <p:sp>
        <p:nvSpPr>
          <p:cNvPr id="7" name="Rectangle 6">
            <a:extLst>
              <a:ext uri="{FF2B5EF4-FFF2-40B4-BE49-F238E27FC236}">
                <a16:creationId xmlns="" xmlns:a16="http://schemas.microsoft.com/office/drawing/2014/main" id="{9303045F-A911-43F0-A548-C94585183D77}"/>
              </a:ext>
            </a:extLst>
          </p:cNvPr>
          <p:cNvSpPr/>
          <p:nvPr/>
        </p:nvSpPr>
        <p:spPr>
          <a:xfrm>
            <a:off x="497711" y="138270"/>
            <a:ext cx="8206451"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Configuration Management Activities</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 xmlns:a16="http://schemas.microsoft.com/office/drawing/2014/main" id="{A729F5A7-5645-4A08-BFE4-E9341FCDFF24}"/>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134961-4B2C-A547-9A54-CB85DA02077E}" type="slidenum">
              <a:rPr lang="en-US" smtClean="0"/>
              <a:pPr/>
              <a:t>26</a:t>
            </a:fld>
            <a:endParaRPr lang="en-US"/>
          </a:p>
        </p:txBody>
      </p:sp>
      <p:pic>
        <p:nvPicPr>
          <p:cNvPr id="10" name="Content Placeholder 9">
            <a:extLst>
              <a:ext uri="{FF2B5EF4-FFF2-40B4-BE49-F238E27FC236}">
                <a16:creationId xmlns="" xmlns:a16="http://schemas.microsoft.com/office/drawing/2014/main" id="{42F32366-1B13-4A05-BDF8-48EB3D89F76F}"/>
              </a:ext>
            </a:extLst>
          </p:cNvPr>
          <p:cNvPicPr>
            <a:picLocks noGrp="1" noChangeAspect="1"/>
          </p:cNvPicPr>
          <p:nvPr>
            <p:ph idx="1"/>
          </p:nvPr>
        </p:nvPicPr>
        <p:blipFill>
          <a:blip r:embed="rId2"/>
          <a:stretch>
            <a:fillRect/>
          </a:stretch>
        </p:blipFill>
        <p:spPr>
          <a:xfrm>
            <a:off x="1380334" y="1800260"/>
            <a:ext cx="6529382" cy="3590855"/>
          </a:xfrm>
          <a:prstGeom prst="rect">
            <a:avLst/>
          </a:prstGeom>
        </p:spPr>
      </p:pic>
      <p:sp>
        <p:nvSpPr>
          <p:cNvPr id="16" name="Footer Placeholder 3">
            <a:extLst>
              <a:ext uri="{FF2B5EF4-FFF2-40B4-BE49-F238E27FC236}">
                <a16:creationId xmlns="" xmlns:a16="http://schemas.microsoft.com/office/drawing/2014/main" id="{AE4348AF-60D4-48BB-BBC3-F649BC81A9EA}"/>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6" name="Rectangle 5">
            <a:extLst>
              <a:ext uri="{FF2B5EF4-FFF2-40B4-BE49-F238E27FC236}">
                <a16:creationId xmlns="" xmlns:a16="http://schemas.microsoft.com/office/drawing/2014/main" id="{9303045F-A911-43F0-A548-C94585183D77}"/>
              </a:ext>
            </a:extLst>
          </p:cNvPr>
          <p:cNvSpPr/>
          <p:nvPr/>
        </p:nvSpPr>
        <p:spPr>
          <a:xfrm>
            <a:off x="497711" y="138270"/>
            <a:ext cx="8206451"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Configuration Management Activities</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2" cy="5171123"/>
          </a:xfrm>
          <a:ln>
            <a:solidFill>
              <a:schemeClr val="accent1"/>
            </a:solidFill>
          </a:ln>
        </p:spPr>
        <p:txBody>
          <a:bodyPr/>
          <a:lstStyle/>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Version management (VM) is the process of keeping track of different versions of software components or configuration items and the systems in which these components are used.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also involves ensuring that changes made by different developers to these versions do not interfere with each other.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Therefore version management can be thought of as the process of managing </a:t>
            </a:r>
            <a:r>
              <a:rPr lang="en-US" sz="2400" b="1" i="1" dirty="0" err="1">
                <a:latin typeface="Times New Roman" panose="02020603050405020304" pitchFamily="18" charset="0"/>
                <a:cs typeface="Times New Roman" panose="02020603050405020304" pitchFamily="18" charset="0"/>
              </a:rPr>
              <a:t>codelines</a:t>
            </a:r>
            <a:r>
              <a:rPr lang="en-US" sz="2400" dirty="0">
                <a:latin typeface="Times New Roman" panose="02020603050405020304" pitchFamily="18" charset="0"/>
                <a:cs typeface="Times New Roman" panose="02020603050405020304" pitchFamily="18" charset="0"/>
              </a:rPr>
              <a:t> and </a:t>
            </a:r>
            <a:r>
              <a:rPr lang="en-US" sz="2400" b="1" i="1" u="sng" dirty="0">
                <a:latin typeface="Times New Roman" panose="02020603050405020304" pitchFamily="18" charset="0"/>
                <a:cs typeface="Times New Roman" panose="02020603050405020304" pitchFamily="18" charset="0"/>
              </a:rPr>
              <a:t>baselines</a:t>
            </a:r>
            <a:r>
              <a:rPr lang="en-US" sz="2400"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27</a:t>
            </a:fld>
            <a:endParaRPr lang="en-US"/>
          </a:p>
        </p:txBody>
      </p:sp>
      <p:sp>
        <p:nvSpPr>
          <p:cNvPr id="7" name="Rectangle 6">
            <a:extLst>
              <a:ext uri="{FF2B5EF4-FFF2-40B4-BE49-F238E27FC236}">
                <a16:creationId xmlns="" xmlns:a16="http://schemas.microsoft.com/office/drawing/2014/main" id="{D63AE663-224A-4E05-BEB6-30D732FABB02}"/>
              </a:ext>
            </a:extLst>
          </p:cNvPr>
          <p:cNvSpPr/>
          <p:nvPr/>
        </p:nvSpPr>
        <p:spPr>
          <a:xfrm>
            <a:off x="866394" y="74262"/>
            <a:ext cx="7467378"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Version Management</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 xmlns:a16="http://schemas.microsoft.com/office/drawing/2014/main" id="{C5A64454-2ACD-415A-8CE3-20386D5566D9}"/>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2" cy="5171123"/>
          </a:xfrm>
          <a:ln>
            <a:solidFill>
              <a:schemeClr val="accent1"/>
            </a:solidFill>
          </a:ln>
        </p:spPr>
        <p:txBody>
          <a:bodyPr/>
          <a:lstStyle/>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codeline</a:t>
            </a:r>
            <a:r>
              <a:rPr lang="en-US" sz="2400" dirty="0">
                <a:latin typeface="Times New Roman" panose="02020603050405020304" pitchFamily="18" charset="0"/>
                <a:cs typeface="Times New Roman" panose="02020603050405020304" pitchFamily="18" charset="0"/>
              </a:rPr>
              <a:t> is a </a:t>
            </a:r>
            <a:r>
              <a:rPr lang="en-US" sz="2400" u="sng" dirty="0">
                <a:latin typeface="Times New Roman" panose="02020603050405020304" pitchFamily="18" charset="0"/>
                <a:cs typeface="Times New Roman" panose="02020603050405020304" pitchFamily="18" charset="0"/>
              </a:rPr>
              <a:t>sequence of versions of  source code</a:t>
            </a:r>
            <a:r>
              <a:rPr lang="en-US" sz="2400" dirty="0">
                <a:latin typeface="Times New Roman" panose="02020603050405020304" pitchFamily="18" charset="0"/>
                <a:cs typeface="Times New Roman" panose="02020603050405020304" pitchFamily="18" charset="0"/>
              </a:rPr>
              <a:t> with </a:t>
            </a:r>
            <a:r>
              <a:rPr lang="en-US" sz="2400" dirty="0" smtClean="0">
                <a:latin typeface="Times New Roman" panose="02020603050405020304" pitchFamily="18" charset="0"/>
                <a:cs typeface="Times New Roman" panose="02020603050405020304" pitchFamily="18" charset="0"/>
              </a:rPr>
              <a:t>later versions </a:t>
            </a:r>
            <a:r>
              <a:rPr lang="en-US" sz="2400" dirty="0">
                <a:latin typeface="Times New Roman" panose="02020603050405020304" pitchFamily="18" charset="0"/>
                <a:cs typeface="Times New Roman" panose="02020603050405020304" pitchFamily="18" charset="0"/>
              </a:rPr>
              <a:t>in the sequence derived from earlier versions. </a:t>
            </a:r>
          </a:p>
          <a:p>
            <a:pPr algn="just">
              <a:lnSpc>
                <a:spcPct val="10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Codelines</a:t>
            </a:r>
            <a:r>
              <a:rPr lang="en-US" sz="2400" dirty="0">
                <a:latin typeface="Times New Roman" panose="02020603050405020304" pitchFamily="18" charset="0"/>
                <a:cs typeface="Times New Roman" panose="02020603050405020304" pitchFamily="18" charset="0"/>
              </a:rPr>
              <a:t> normally apply to components of systems so that there are different versions of each component.</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 baseline is a definition of a </a:t>
            </a:r>
            <a:r>
              <a:rPr lang="en-US" sz="2400" u="sng" dirty="0">
                <a:latin typeface="Times New Roman" panose="02020603050405020304" pitchFamily="18" charset="0"/>
                <a:cs typeface="Times New Roman" panose="02020603050405020304" pitchFamily="18" charset="0"/>
              </a:rPr>
              <a:t>specific system</a:t>
            </a:r>
            <a:r>
              <a:rPr lang="en-US" sz="2400"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baseline therefore specifies the component versions that are included in the system plus a specification of the libraries used, configuration files, etc.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28</a:t>
            </a:fld>
            <a:endParaRPr lang="en-US"/>
          </a:p>
        </p:txBody>
      </p:sp>
      <p:sp>
        <p:nvSpPr>
          <p:cNvPr id="9" name="Rectangle 8">
            <a:extLst>
              <a:ext uri="{FF2B5EF4-FFF2-40B4-BE49-F238E27FC236}">
                <a16:creationId xmlns="" xmlns:a16="http://schemas.microsoft.com/office/drawing/2014/main" id="{413CB9F1-93C5-459F-B571-B4B46E9DC648}"/>
              </a:ext>
            </a:extLst>
          </p:cNvPr>
          <p:cNvSpPr/>
          <p:nvPr/>
        </p:nvSpPr>
        <p:spPr>
          <a:xfrm>
            <a:off x="863998" y="136524"/>
            <a:ext cx="6763718"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Codelines</a:t>
            </a: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And Baselines</a:t>
            </a:r>
            <a:r>
              <a:rPr lang="en-GB"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10" name="Footer Placeholder 3">
            <a:extLst>
              <a:ext uri="{FF2B5EF4-FFF2-40B4-BE49-F238E27FC236}">
                <a16:creationId xmlns="" xmlns:a16="http://schemas.microsoft.com/office/drawing/2014/main" id="{FB5860E8-C9DF-41E7-9C84-FA01E5B34C85}"/>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 y="1024128"/>
            <a:ext cx="8997696" cy="5152835"/>
          </a:xfrm>
          <a:ln>
            <a:solidFill>
              <a:schemeClr val="accent1"/>
            </a:solidFill>
          </a:ln>
        </p:spPr>
        <p:txBody>
          <a:bodyPr/>
          <a:lstStyle/>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Baselines may be specified using a configuration language, which allows you to define what components are included in a version of a particular system. </a:t>
            </a:r>
            <a:endParaRPr lang="en-GB" sz="24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Baselines are important because you often have to recreate a specific version of a complete system. </a:t>
            </a:r>
          </a:p>
          <a:p>
            <a:pPr lvl="1"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a product line may be instantiated so that there are individual system versions for different customers. You may have to recreate the version delivered to a specific customer if, for example, that customer reports bugs in their system that have to be repaired.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29</a:t>
            </a:fld>
            <a:endParaRPr lang="en-US"/>
          </a:p>
        </p:txBody>
      </p:sp>
      <p:sp>
        <p:nvSpPr>
          <p:cNvPr id="9" name="Rectangle 8">
            <a:extLst>
              <a:ext uri="{FF2B5EF4-FFF2-40B4-BE49-F238E27FC236}">
                <a16:creationId xmlns="" xmlns:a16="http://schemas.microsoft.com/office/drawing/2014/main" id="{BA2C9A35-3419-476D-A2D8-ACEB0FE450C7}"/>
              </a:ext>
            </a:extLst>
          </p:cNvPr>
          <p:cNvSpPr/>
          <p:nvPr/>
        </p:nvSpPr>
        <p:spPr>
          <a:xfrm>
            <a:off x="845710" y="13652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Baselines</a:t>
            </a:r>
            <a:r>
              <a:rPr lang="en-GB"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10" name="Footer Placeholder 3">
            <a:extLst>
              <a:ext uri="{FF2B5EF4-FFF2-40B4-BE49-F238E27FC236}">
                <a16:creationId xmlns="" xmlns:a16="http://schemas.microsoft.com/office/drawing/2014/main" id="{2222B158-BFA7-4707-B0BF-AF3D9D1A044E}"/>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 y="1014984"/>
            <a:ext cx="8997696" cy="5065775"/>
          </a:xfrm>
        </p:spPr>
        <p:txBody>
          <a:bodyPr>
            <a:normAutofit/>
          </a:bodyPr>
          <a:lstStyle/>
          <a:p>
            <a:pPr>
              <a:lnSpc>
                <a:spcPct val="100000"/>
              </a:lnSpc>
              <a:buFont typeface="Courier New" panose="02070309020205020404" pitchFamily="49" charset="0"/>
              <a:buChar char="o"/>
            </a:pPr>
            <a:r>
              <a:rPr lang="en-US" i="1" dirty="0">
                <a:solidFill>
                  <a:srgbClr val="FF0000"/>
                </a:solidFill>
                <a:latin typeface="Times New Roman" panose="02020603050405020304" pitchFamily="18" charset="0"/>
                <a:cs typeface="Times New Roman" panose="02020603050405020304" pitchFamily="18" charset="0"/>
              </a:rPr>
              <a:t> Support processes typically include: </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documentation process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software configuration and version management process and tools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product quality assurance process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verification and validation processes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problem resolution process, which is often shared with operations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reviews and audits processes </a:t>
            </a:r>
            <a:r>
              <a:rPr lang="en-US" sz="1900" dirty="0"/>
              <a:t/>
            </a:r>
            <a:br>
              <a:rPr lang="en-US" sz="1900" dirty="0"/>
            </a:br>
            <a:endParaRPr lang="am-ET" sz="1900" dirty="0">
              <a:cs typeface="Times New Roman" panose="02020603050405020304" pitchFamily="18" charset="0"/>
            </a:endParaRPr>
          </a:p>
        </p:txBody>
      </p:sp>
      <p:sp>
        <p:nvSpPr>
          <p:cNvPr id="4" name="Rectangle 3">
            <a:extLst>
              <a:ext uri="{FF2B5EF4-FFF2-40B4-BE49-F238E27FC236}">
                <a16:creationId xmlns="" xmlns:a16="http://schemas.microsoft.com/office/drawing/2014/main" id="{91BEC8A6-A5CD-4595-A58C-7A788D9E5505}"/>
              </a:ext>
            </a:extLst>
          </p:cNvPr>
          <p:cNvSpPr/>
          <p:nvPr/>
        </p:nvSpPr>
        <p:spPr>
          <a:xfrm>
            <a:off x="905256" y="0"/>
            <a:ext cx="7116000"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 Processes</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5FE144BB-E1A9-4BB7-9AAE-CC97B585829C}"/>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3</a:t>
            </a:fld>
            <a:endParaRPr lang="am-ET"/>
          </a:p>
        </p:txBody>
      </p:sp>
    </p:spTree>
    <p:extLst>
      <p:ext uri="{BB962C8B-B14F-4D97-AF65-F5344CB8AC3E}">
        <p14:creationId xmlns:p14="http://schemas.microsoft.com/office/powerpoint/2010/main" val="3267836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134961-4B2C-A547-9A54-CB85DA02077E}" type="slidenum">
              <a:rPr lang="en-US" smtClean="0"/>
              <a:pPr/>
              <a:t>30</a:t>
            </a:fld>
            <a:endParaRPr lang="en-US"/>
          </a:p>
        </p:txBody>
      </p:sp>
      <p:pic>
        <p:nvPicPr>
          <p:cNvPr id="8" name="Picture 7" descr="25.4 Code and Baselines (25.6).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692" y="1979543"/>
            <a:ext cx="7058438" cy="3754488"/>
          </a:xfrm>
          <a:prstGeom prst="rect">
            <a:avLst/>
          </a:prstGeom>
        </p:spPr>
      </p:pic>
      <p:sp>
        <p:nvSpPr>
          <p:cNvPr id="7" name="Rectangle 6">
            <a:extLst>
              <a:ext uri="{FF2B5EF4-FFF2-40B4-BE49-F238E27FC236}">
                <a16:creationId xmlns="" xmlns:a16="http://schemas.microsoft.com/office/drawing/2014/main" id="{73170164-3564-471F-9D6D-C6371AFBC858}"/>
              </a:ext>
            </a:extLst>
          </p:cNvPr>
          <p:cNvSpPr/>
          <p:nvPr/>
        </p:nvSpPr>
        <p:spPr>
          <a:xfrm>
            <a:off x="845709" y="136524"/>
            <a:ext cx="7129247"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Codelines</a:t>
            </a: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and Baselines</a:t>
            </a:r>
            <a:r>
              <a:rPr lang="en-GB"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 xmlns:a16="http://schemas.microsoft.com/office/drawing/2014/main" id="{DE9D09DB-CFF1-44EF-9762-E2840093A8FC}"/>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14984"/>
            <a:ext cx="8988552" cy="5161979"/>
          </a:xfrm>
          <a:ln>
            <a:solidFill>
              <a:schemeClr val="accent1"/>
            </a:solidFill>
          </a:ln>
        </p:spPr>
        <p:txBody>
          <a:bodyPr/>
          <a:lstStyle/>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building is the process of creating a complete, executable system by compiling and linking the system components, external libraries, configuration files, etc.</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building tools and version management tools must communicate as the build process involves checking out component versions from the repository managed by the version management system.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configuration description used to identify a baseline is also used by the system building tool.</a:t>
            </a:r>
            <a:r>
              <a:rPr lang="en-GB"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31</a:t>
            </a:fld>
            <a:endParaRPr lang="en-US"/>
          </a:p>
        </p:txBody>
      </p:sp>
      <p:sp>
        <p:nvSpPr>
          <p:cNvPr id="7" name="Rectangle 6">
            <a:extLst>
              <a:ext uri="{FF2B5EF4-FFF2-40B4-BE49-F238E27FC236}">
                <a16:creationId xmlns="" xmlns:a16="http://schemas.microsoft.com/office/drawing/2014/main" id="{50E3DE37-07FC-442F-AFBA-EB553813AAB0}"/>
              </a:ext>
            </a:extLst>
          </p:cNvPr>
          <p:cNvSpPr/>
          <p:nvPr/>
        </p:nvSpPr>
        <p:spPr>
          <a:xfrm>
            <a:off x="912114" y="83406"/>
            <a:ext cx="701654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System Building</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10" name="Footer Placeholder 3">
            <a:extLst>
              <a:ext uri="{FF2B5EF4-FFF2-40B4-BE49-F238E27FC236}">
                <a16:creationId xmlns="" xmlns:a16="http://schemas.microsoft.com/office/drawing/2014/main" id="{A4D8E137-DC36-4BC6-A43F-84D6F09ECFF2}"/>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
        <p:nvSpPr>
          <p:cNvPr id="16" name="Footer Placeholder 3">
            <a:extLst>
              <a:ext uri="{FF2B5EF4-FFF2-40B4-BE49-F238E27FC236}">
                <a16:creationId xmlns="" xmlns:a16="http://schemas.microsoft.com/office/drawing/2014/main" id="{AE4348AF-60D4-48BB-BBC3-F649BC81A9EA}"/>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3" name="Content Placeholder 2">
            <a:extLst>
              <a:ext uri="{FF2B5EF4-FFF2-40B4-BE49-F238E27FC236}">
                <a16:creationId xmlns="" xmlns:a16="http://schemas.microsoft.com/office/drawing/2014/main" id="{8C7C02CC-B85B-4B00-9C1A-267C3ABE0438}"/>
              </a:ext>
            </a:extLst>
          </p:cNvPr>
          <p:cNvSpPr>
            <a:spLocks noGrp="1"/>
          </p:cNvSpPr>
          <p:nvPr>
            <p:ph idx="1"/>
          </p:nvPr>
        </p:nvSpPr>
        <p:spPr>
          <a:xfrm>
            <a:off x="146304" y="1005840"/>
            <a:ext cx="8997696" cy="5171123"/>
          </a:xfrm>
          <a:ln>
            <a:solidFill>
              <a:schemeClr val="accent1"/>
            </a:solidFill>
          </a:ln>
        </p:spPr>
        <p:txBody>
          <a:bodyPr/>
          <a:lstStyle/>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Change management </a:t>
            </a:r>
            <a:r>
              <a:rPr lang="en-US" sz="2400" dirty="0">
                <a:latin typeface="Times New Roman" panose="02020603050405020304" pitchFamily="18" charset="0"/>
                <a:cs typeface="Times New Roman" panose="02020603050405020304" pitchFamily="18" charset="0"/>
              </a:rPr>
              <a:t>is the process of evaluating the impact of a requirement or design change on the system, analyzing the effects of a proposed change in terms of the system foundation architecture, performance, costs, and schedule criteria.</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am-ET" sz="2400" dirty="0">
                <a:latin typeface="Times New Roman" panose="02020603050405020304" pitchFamily="18" charset="0"/>
                <a:cs typeface="Times New Roman" panose="02020603050405020304" pitchFamily="18" charset="0"/>
              </a:rPr>
              <a:t>The general change management process: </a:t>
            </a:r>
          </a:p>
          <a:p>
            <a:pPr lvl="1">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The change is requested </a:t>
            </a:r>
          </a:p>
          <a:p>
            <a:pPr lvl="1">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The change request is assessed against requirements and project constraints</a:t>
            </a:r>
          </a:p>
          <a:p>
            <a:pPr lvl="1">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Following the assessment, the change request is accepted or rejected</a:t>
            </a:r>
          </a:p>
          <a:p>
            <a:pPr lvl="1">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If it is accepted, the change is assigned to a developer &amp;</a:t>
            </a:r>
            <a:r>
              <a:rPr lang="en-US" altLang="am-ET" dirty="0" smtClean="0">
                <a:latin typeface="Times New Roman" panose="02020603050405020304" pitchFamily="18" charset="0"/>
                <a:cs typeface="Times New Roman" panose="02020603050405020304" pitchFamily="18" charset="0"/>
              </a:rPr>
              <a:t> implemented</a:t>
            </a:r>
            <a:endParaRPr lang="en-US" altLang="am-ET"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The implemented change is audited.</a:t>
            </a:r>
          </a:p>
          <a:p>
            <a:endParaRPr lang="am-ET" dirty="0"/>
          </a:p>
        </p:txBody>
      </p:sp>
      <p:sp>
        <p:nvSpPr>
          <p:cNvPr id="8" name="Rectangle 7">
            <a:extLst>
              <a:ext uri="{FF2B5EF4-FFF2-40B4-BE49-F238E27FC236}">
                <a16:creationId xmlns="" xmlns:a16="http://schemas.microsoft.com/office/drawing/2014/main" id="{F259C50B-5F56-467F-BCD5-00E81BFD2601}"/>
              </a:ext>
            </a:extLst>
          </p:cNvPr>
          <p:cNvSpPr/>
          <p:nvPr/>
        </p:nvSpPr>
        <p:spPr>
          <a:xfrm>
            <a:off x="877824" y="73152"/>
            <a:ext cx="7317052"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Change Management </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613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a:extLst>
              <a:ext uri="{FF2B5EF4-FFF2-40B4-BE49-F238E27FC236}">
                <a16:creationId xmlns="" xmlns:a16="http://schemas.microsoft.com/office/drawing/2014/main" id="{C2598E48-8BF7-4075-B2DD-A2CB04A271AC}"/>
              </a:ext>
            </a:extLst>
          </p:cNvPr>
          <p:cNvSpPr>
            <a:spLocks noGrp="1" noChangeArrowheads="1"/>
          </p:cNvSpPr>
          <p:nvPr>
            <p:ph type="body" idx="1"/>
          </p:nvPr>
        </p:nvSpPr>
        <p:spPr>
          <a:xfrm>
            <a:off x="155448" y="996696"/>
            <a:ext cx="8988552" cy="5099304"/>
          </a:xfrm>
          <a:ln>
            <a:solidFill>
              <a:schemeClr val="accent1"/>
            </a:solidFill>
          </a:ln>
        </p:spPr>
        <p:txBody>
          <a:bodyPr/>
          <a:lstStyle/>
          <a:p>
            <a:pPr algn="just">
              <a:lnSpc>
                <a:spcPct val="100000"/>
              </a:lnSpc>
              <a:buFont typeface="Times" panose="02020603050405020304" pitchFamily="18" charset="0"/>
              <a:buNone/>
            </a:pPr>
            <a:r>
              <a:rPr lang="en-US" altLang="am-ET" dirty="0"/>
              <a:t> </a:t>
            </a:r>
            <a:r>
              <a:rPr lang="en-US" altLang="am-ET" b="1" dirty="0">
                <a:solidFill>
                  <a:srgbClr val="1E54FF"/>
                </a:solidFill>
                <a:latin typeface="Times New Roman" panose="02020603050405020304" pitchFamily="18" charset="0"/>
                <a:cs typeface="Times New Roman" panose="02020603050405020304" pitchFamily="18" charset="0"/>
              </a:rPr>
              <a:t>Configuration</a:t>
            </a:r>
            <a:r>
              <a:rPr lang="en-US" altLang="am-ET" dirty="0">
                <a:solidFill>
                  <a:srgbClr val="1E54FF"/>
                </a:solidFill>
                <a:latin typeface="Times New Roman" panose="02020603050405020304" pitchFamily="18" charset="0"/>
                <a:cs typeface="Times New Roman" panose="02020603050405020304" pitchFamily="18" charset="0"/>
              </a:rPr>
              <a:t> </a:t>
            </a:r>
            <a:r>
              <a:rPr lang="en-US" altLang="am-ET" b="1" dirty="0">
                <a:solidFill>
                  <a:srgbClr val="1E54FF"/>
                </a:solidFill>
                <a:latin typeface="Times New Roman" panose="02020603050405020304" pitchFamily="18" charset="0"/>
                <a:cs typeface="Times New Roman" panose="02020603050405020304" pitchFamily="18" charset="0"/>
              </a:rPr>
              <a:t>Item</a:t>
            </a:r>
            <a:r>
              <a:rPr lang="en-US" altLang="am-ET" dirty="0">
                <a:solidFill>
                  <a:srgbClr val="1E54FF"/>
                </a:solidFill>
                <a:latin typeface="Times New Roman" panose="02020603050405020304" pitchFamily="18" charset="0"/>
                <a:cs typeface="Times New Roman" panose="02020603050405020304" pitchFamily="18" charset="0"/>
              </a:rPr>
              <a:t>:</a:t>
            </a:r>
            <a:r>
              <a:rPr lang="en-US" altLang="am-ET" dirty="0">
                <a:latin typeface="Times New Roman" panose="02020603050405020304" pitchFamily="18" charset="0"/>
                <a:cs typeface="Times New Roman" panose="02020603050405020304" pitchFamily="18" charset="0"/>
              </a:rPr>
              <a:t> </a:t>
            </a:r>
            <a:r>
              <a:rPr lang="en-US" altLang="am-ET" sz="2400" dirty="0">
                <a:latin typeface="Times New Roman" panose="02020603050405020304" pitchFamily="18" charset="0"/>
                <a:cs typeface="Times New Roman" panose="02020603050405020304" pitchFamily="18" charset="0"/>
              </a:rPr>
              <a:t>An aggregation of hardware, software, or both, designated for configuration management and treated as a single entity in the configuration management process.</a:t>
            </a:r>
          </a:p>
          <a:p>
            <a:pPr>
              <a:lnSpc>
                <a:spcPct val="100000"/>
              </a:lnSpc>
              <a:buFont typeface="Times" panose="02020603050405020304" pitchFamily="18" charset="0"/>
              <a:buNone/>
            </a:pPr>
            <a:endParaRPr lang="en-US" altLang="am-ET" dirty="0"/>
          </a:p>
          <a:p>
            <a:pPr algn="just">
              <a:lnSpc>
                <a:spcPct val="100000"/>
              </a:lnSpc>
            </a:pPr>
            <a:r>
              <a:rPr lang="en-US" altLang="am-ET" sz="2400" dirty="0">
                <a:latin typeface="Times New Roman" panose="02020603050405020304" pitchFamily="18" charset="0"/>
                <a:cs typeface="Times New Roman" panose="02020603050405020304" pitchFamily="18" charset="0"/>
              </a:rPr>
              <a:t>Software configuration items are not only source files but all types of documents.</a:t>
            </a:r>
          </a:p>
          <a:p>
            <a:pPr algn="just">
              <a:lnSpc>
                <a:spcPct val="100000"/>
              </a:lnSpc>
            </a:pPr>
            <a:r>
              <a:rPr lang="en-US" altLang="am-ET" sz="2400" dirty="0">
                <a:latin typeface="Times New Roman" panose="02020603050405020304" pitchFamily="18" charset="0"/>
                <a:cs typeface="Times New Roman" panose="02020603050405020304" pitchFamily="18" charset="0"/>
              </a:rPr>
              <a:t>In some projects, not only software but also hardware configuration items (CPUs, bus speed frequencies) need to be put under control!</a:t>
            </a:r>
          </a:p>
        </p:txBody>
      </p:sp>
      <p:sp>
        <p:nvSpPr>
          <p:cNvPr id="4" name="Rectangle 3">
            <a:extLst>
              <a:ext uri="{FF2B5EF4-FFF2-40B4-BE49-F238E27FC236}">
                <a16:creationId xmlns="" xmlns:a16="http://schemas.microsoft.com/office/drawing/2014/main" id="{89FFA9E1-C299-418E-85A7-B7C0FCEA1CB0}"/>
              </a:ext>
            </a:extLst>
          </p:cNvPr>
          <p:cNvSpPr/>
          <p:nvPr/>
        </p:nvSpPr>
        <p:spPr>
          <a:xfrm>
            <a:off x="902969" y="82930"/>
            <a:ext cx="6701597"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Configuration Item</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78DC232E-7BAC-448C-AA3C-B29FEC5B264E}"/>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33</a:t>
            </a:fld>
            <a:endParaRPr lang="am-ET"/>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1">
            <a:extLst>
              <a:ext uri="{FF2B5EF4-FFF2-40B4-BE49-F238E27FC236}">
                <a16:creationId xmlns="" xmlns:a16="http://schemas.microsoft.com/office/drawing/2014/main" id="{16187F0D-D45F-4022-9D0E-3B91BDEDB202}"/>
              </a:ext>
            </a:extLst>
          </p:cNvPr>
          <p:cNvSpPr>
            <a:spLocks noGrp="1" noChangeArrowheads="1"/>
          </p:cNvSpPr>
          <p:nvPr>
            <p:ph type="body" idx="1"/>
          </p:nvPr>
        </p:nvSpPr>
        <p:spPr>
          <a:xfrm>
            <a:off x="146304" y="1093788"/>
            <a:ext cx="8997696" cy="5078412"/>
          </a:xfrm>
          <a:ln>
            <a:solidFill>
              <a:schemeClr val="accent1"/>
            </a:solidFill>
          </a:ln>
        </p:spPr>
        <p:txBody>
          <a:bodyPr/>
          <a:lstStyle/>
          <a:p>
            <a:endParaRPr lang="en-US" altLang="am-ET" dirty="0"/>
          </a:p>
          <a:p>
            <a:pPr>
              <a:lnSpc>
                <a:spcPct val="100000"/>
              </a:lnSpc>
              <a:buFont typeface="Wingdings" panose="05000000000000000000" pitchFamily="2" charset="2"/>
              <a:buChar char="Ø"/>
            </a:pPr>
            <a:r>
              <a:rPr lang="en-US" altLang="am-ET" sz="2400" dirty="0">
                <a:latin typeface="Times New Roman" panose="02020603050405020304" pitchFamily="18" charset="0"/>
                <a:cs typeface="Times New Roman" panose="02020603050405020304" pitchFamily="18" charset="0"/>
              </a:rPr>
              <a:t>Not every entity needs to be under configuration management control all the time </a:t>
            </a:r>
          </a:p>
          <a:p>
            <a:pPr>
              <a:lnSpc>
                <a:spcPct val="100000"/>
              </a:lnSpc>
              <a:buFont typeface="Wingdings" panose="05000000000000000000" pitchFamily="2" charset="2"/>
              <a:buChar char="Ø"/>
            </a:pPr>
            <a:r>
              <a:rPr lang="en-US" altLang="am-ET" sz="2400" dirty="0">
                <a:latin typeface="Times New Roman" panose="02020603050405020304" pitchFamily="18" charset="0"/>
                <a:cs typeface="Times New Roman" panose="02020603050405020304" pitchFamily="18" charset="0"/>
              </a:rPr>
              <a:t>Two Issues:</a:t>
            </a:r>
          </a:p>
          <a:p>
            <a:pPr lvl="1">
              <a:lnSpc>
                <a:spcPct val="100000"/>
              </a:lnSpc>
              <a:buFont typeface="Wingdings" panose="05000000000000000000" pitchFamily="2" charset="2"/>
              <a:buChar char="Ø"/>
            </a:pPr>
            <a:r>
              <a:rPr lang="en-US" altLang="am-ET" sz="2000" b="1" dirty="0">
                <a:latin typeface="Times New Roman" panose="02020603050405020304" pitchFamily="18" charset="0"/>
                <a:cs typeface="Times New Roman" panose="02020603050405020304" pitchFamily="18" charset="0"/>
              </a:rPr>
              <a:t>What:</a:t>
            </a:r>
            <a:r>
              <a:rPr lang="en-US" altLang="am-ET" sz="2000" dirty="0">
                <a:latin typeface="Times New Roman" panose="02020603050405020304" pitchFamily="18" charset="0"/>
                <a:cs typeface="Times New Roman" panose="02020603050405020304" pitchFamily="18" charset="0"/>
              </a:rPr>
              <a:t> Selection of Configuration Items</a:t>
            </a:r>
          </a:p>
          <a:p>
            <a:pPr lvl="2">
              <a:lnSpc>
                <a:spcPct val="100000"/>
              </a:lnSpc>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What should be under configuration control?</a:t>
            </a:r>
          </a:p>
          <a:p>
            <a:pPr lvl="1">
              <a:lnSpc>
                <a:spcPct val="100000"/>
              </a:lnSpc>
              <a:buFont typeface="Wingdings" panose="05000000000000000000" pitchFamily="2" charset="2"/>
              <a:buChar char="Ø"/>
            </a:pPr>
            <a:r>
              <a:rPr lang="en-US" altLang="am-ET" sz="2000" b="1" dirty="0">
                <a:latin typeface="Times New Roman" panose="02020603050405020304" pitchFamily="18" charset="0"/>
                <a:cs typeface="Times New Roman" panose="02020603050405020304" pitchFamily="18" charset="0"/>
              </a:rPr>
              <a:t>When:</a:t>
            </a:r>
            <a:r>
              <a:rPr lang="en-US" altLang="am-ET" sz="2000" dirty="0">
                <a:latin typeface="Times New Roman" panose="02020603050405020304" pitchFamily="18" charset="0"/>
                <a:cs typeface="Times New Roman" panose="02020603050405020304" pitchFamily="18" charset="0"/>
              </a:rPr>
              <a:t> When do you start to place entities under configuration control?</a:t>
            </a:r>
          </a:p>
          <a:p>
            <a:pPr>
              <a:lnSpc>
                <a:spcPct val="100000"/>
              </a:lnSpc>
              <a:buFont typeface="Wingdings" panose="05000000000000000000" pitchFamily="2" charset="2"/>
              <a:buChar char="Ø"/>
            </a:pPr>
            <a:r>
              <a:rPr lang="en-US" altLang="am-ET" sz="2400" dirty="0">
                <a:latin typeface="Times New Roman" panose="02020603050405020304" pitchFamily="18" charset="0"/>
                <a:cs typeface="Times New Roman" panose="02020603050405020304" pitchFamily="18" charset="0"/>
              </a:rPr>
              <a:t>Choices for the Project Manager:</a:t>
            </a:r>
          </a:p>
          <a:p>
            <a:pPr lvl="1">
              <a:lnSpc>
                <a:spcPct val="100000"/>
              </a:lnSpc>
              <a:buFont typeface="Wingdings" panose="05000000000000000000" pitchFamily="2" charset="2"/>
              <a:buChar char="Ø"/>
            </a:pPr>
            <a:r>
              <a:rPr lang="en-US" altLang="am-ET" sz="2000" dirty="0">
                <a:latin typeface="Times New Roman" panose="02020603050405020304" pitchFamily="18" charset="0"/>
                <a:cs typeface="Times New Roman" panose="02020603050405020304" pitchFamily="18" charset="0"/>
              </a:rPr>
              <a:t>Starting with Configuration Items too early introduces bureaucracy</a:t>
            </a:r>
          </a:p>
          <a:p>
            <a:pPr lvl="1">
              <a:lnSpc>
                <a:spcPct val="100000"/>
              </a:lnSpc>
              <a:buFont typeface="Wingdings" panose="05000000000000000000" pitchFamily="2" charset="2"/>
              <a:buChar char="Ø"/>
            </a:pPr>
            <a:r>
              <a:rPr lang="en-US" altLang="am-ET" sz="2000" dirty="0">
                <a:latin typeface="Times New Roman" panose="02020603050405020304" pitchFamily="18" charset="0"/>
                <a:cs typeface="Times New Roman" panose="02020603050405020304" pitchFamily="18" charset="0"/>
              </a:rPr>
              <a:t>Starting with Configuration Items too late introduces chaos.</a:t>
            </a:r>
          </a:p>
        </p:txBody>
      </p:sp>
      <p:sp>
        <p:nvSpPr>
          <p:cNvPr id="6" name="Rectangle 5">
            <a:extLst>
              <a:ext uri="{FF2B5EF4-FFF2-40B4-BE49-F238E27FC236}">
                <a16:creationId xmlns="" xmlns:a16="http://schemas.microsoft.com/office/drawing/2014/main" id="{EADC3329-E48D-4F66-AC2B-0DD809D06B99}"/>
              </a:ext>
            </a:extLst>
          </p:cNvPr>
          <p:cNvSpPr/>
          <p:nvPr/>
        </p:nvSpPr>
        <p:spPr>
          <a:xfrm>
            <a:off x="884681" y="156082"/>
            <a:ext cx="6962953"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Configuration Item</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3661FE08-0DCF-4B4D-89C1-A315155B01D8}"/>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34</a:t>
            </a:fld>
            <a:endParaRPr lang="am-ET"/>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7">
            <a:extLst>
              <a:ext uri="{FF2B5EF4-FFF2-40B4-BE49-F238E27FC236}">
                <a16:creationId xmlns="" xmlns:a16="http://schemas.microsoft.com/office/drawing/2014/main" id="{DDD3550F-4795-447B-BCCF-F8434BB8943B}"/>
              </a:ext>
            </a:extLst>
          </p:cNvPr>
          <p:cNvSpPr>
            <a:spLocks noGrp="1" noChangeArrowheads="1"/>
          </p:cNvSpPr>
          <p:nvPr>
            <p:ph type="body" idx="1"/>
          </p:nvPr>
        </p:nvSpPr>
        <p:spPr>
          <a:xfrm>
            <a:off x="146304" y="1005840"/>
            <a:ext cx="8997696" cy="5171123"/>
          </a:xfrm>
          <a:ln>
            <a:solidFill>
              <a:schemeClr val="accent1"/>
            </a:solidFill>
          </a:ln>
        </p:spPr>
        <p:txBody>
          <a:bodyPr/>
          <a:lstStyle/>
          <a:p>
            <a:pPr>
              <a:lnSpc>
                <a:spcPct val="100000"/>
              </a:lnSpc>
              <a:buFont typeface="Wingdings" panose="05000000000000000000" pitchFamily="2" charset="2"/>
              <a:buChar char="Ø"/>
            </a:pPr>
            <a:r>
              <a:rPr lang="en-US" altLang="am-ET" sz="2400" dirty="0">
                <a:latin typeface="Times New Roman" panose="02020603050405020304" pitchFamily="18" charset="0"/>
                <a:cs typeface="Times New Roman" panose="02020603050405020304" pitchFamily="18" charset="0"/>
              </a:rPr>
              <a:t>Selecting the right configuration items is a skill that takes practice</a:t>
            </a:r>
          </a:p>
          <a:p>
            <a:pPr lvl="1">
              <a:lnSpc>
                <a:spcPct val="100000"/>
              </a:lnSpc>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Very similar to object modeling </a:t>
            </a:r>
          </a:p>
          <a:p>
            <a:pPr lvl="1">
              <a:lnSpc>
                <a:spcPct val="100000"/>
              </a:lnSpc>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Use techniques similar to object modeling for finding configuration items!</a:t>
            </a:r>
          </a:p>
          <a:p>
            <a:pPr lvl="2">
              <a:lnSpc>
                <a:spcPct val="100000"/>
              </a:lnSpc>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Find the configuration items</a:t>
            </a:r>
          </a:p>
          <a:p>
            <a:pPr lvl="2">
              <a:lnSpc>
                <a:spcPct val="100000"/>
              </a:lnSpc>
              <a:buFont typeface="Wingdings" panose="05000000000000000000" pitchFamily="2" charset="2"/>
              <a:buChar char="Ø"/>
            </a:pPr>
            <a:r>
              <a:rPr lang="en-US" altLang="am-ET" dirty="0">
                <a:latin typeface="Times New Roman" panose="02020603050405020304" pitchFamily="18" charset="0"/>
                <a:cs typeface="Times New Roman" panose="02020603050405020304" pitchFamily="18" charset="0"/>
              </a:rPr>
              <a:t>Find relationships between configuration items.</a:t>
            </a:r>
          </a:p>
          <a:p>
            <a:endParaRPr lang="en-US" altLang="am-ET" dirty="0"/>
          </a:p>
        </p:txBody>
      </p:sp>
      <p:sp>
        <p:nvSpPr>
          <p:cNvPr id="6" name="Rectangle 5">
            <a:extLst>
              <a:ext uri="{FF2B5EF4-FFF2-40B4-BE49-F238E27FC236}">
                <a16:creationId xmlns="" xmlns:a16="http://schemas.microsoft.com/office/drawing/2014/main" id="{DD5E6900-9D20-4AAA-A265-62AC6AEEBF8E}"/>
              </a:ext>
            </a:extLst>
          </p:cNvPr>
          <p:cNvSpPr/>
          <p:nvPr/>
        </p:nvSpPr>
        <p:spPr>
          <a:xfrm>
            <a:off x="902970" y="8293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Configuration Item</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C8D9F151-DD70-4987-80C2-C7BF81CB0B1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35</a:t>
            </a:fld>
            <a:endParaRPr lang="am-ET"/>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 xmlns:a16="http://schemas.microsoft.com/office/drawing/2014/main" id="{F2344206-10E3-4DE6-A0DA-4E0CF76720AA}"/>
              </a:ext>
            </a:extLst>
          </p:cNvPr>
          <p:cNvSpPr>
            <a:spLocks noGrp="1" noChangeArrowheads="1"/>
          </p:cNvSpPr>
          <p:nvPr>
            <p:ph type="body" sz="half" idx="1"/>
          </p:nvPr>
        </p:nvSpPr>
        <p:spPr>
          <a:xfrm>
            <a:off x="164592" y="971146"/>
            <a:ext cx="4301046" cy="5449110"/>
          </a:xfrm>
        </p:spPr>
        <p:txBody>
          <a:bodyPr/>
          <a:lstStyle/>
          <a:p>
            <a:r>
              <a:rPr lang="en-US" altLang="am-ET" sz="2000" dirty="0">
                <a:latin typeface="Times New Roman" panose="02020603050405020304" pitchFamily="18" charset="0"/>
                <a:cs typeface="Times New Roman" panose="02020603050405020304" pitchFamily="18" charset="0"/>
              </a:rPr>
              <a:t>Problem Statement </a:t>
            </a:r>
          </a:p>
          <a:p>
            <a:r>
              <a:rPr lang="en-US" altLang="am-ET" sz="2000" dirty="0">
                <a:latin typeface="Times New Roman" panose="02020603050405020304" pitchFamily="18" charset="0"/>
                <a:cs typeface="Times New Roman" panose="02020603050405020304" pitchFamily="18" charset="0"/>
              </a:rPr>
              <a:t>Software Project Management Plan (SPMP)</a:t>
            </a:r>
          </a:p>
          <a:p>
            <a:pPr>
              <a:buFont typeface="Monotype Sorts" charset="2"/>
              <a:buChar char="ü"/>
            </a:pPr>
            <a:r>
              <a:rPr lang="en-US" altLang="am-ET" sz="2000" dirty="0">
                <a:latin typeface="Times New Roman" panose="02020603050405020304" pitchFamily="18" charset="0"/>
                <a:cs typeface="Times New Roman" panose="02020603050405020304" pitchFamily="18" charset="0"/>
              </a:rPr>
              <a:t>Requirements Analysis Document (RAD)</a:t>
            </a:r>
          </a:p>
          <a:p>
            <a:pPr>
              <a:buFont typeface="Monotype Sorts" charset="2"/>
              <a:buChar char="ü"/>
            </a:pPr>
            <a:r>
              <a:rPr lang="en-US" altLang="am-ET" sz="2000" dirty="0">
                <a:latin typeface="Times New Roman" panose="02020603050405020304" pitchFamily="18" charset="0"/>
                <a:cs typeface="Times New Roman" panose="02020603050405020304" pitchFamily="18" charset="0"/>
              </a:rPr>
              <a:t>System Design Document (SDD)</a:t>
            </a:r>
          </a:p>
          <a:p>
            <a:r>
              <a:rPr lang="en-US" altLang="am-ET" sz="2000" dirty="0">
                <a:latin typeface="Times New Roman" panose="02020603050405020304" pitchFamily="18" charset="0"/>
                <a:cs typeface="Times New Roman" panose="02020603050405020304" pitchFamily="18" charset="0"/>
              </a:rPr>
              <a:t>Project Agreement </a:t>
            </a:r>
          </a:p>
          <a:p>
            <a:pPr>
              <a:buFont typeface="Monotype Sorts" charset="2"/>
              <a:buChar char="ü"/>
            </a:pPr>
            <a:r>
              <a:rPr lang="en-US" altLang="am-ET" sz="2000" dirty="0">
                <a:latin typeface="Times New Roman" panose="02020603050405020304" pitchFamily="18" charset="0"/>
                <a:cs typeface="Times New Roman" panose="02020603050405020304" pitchFamily="18" charset="0"/>
              </a:rPr>
              <a:t>Object Design Document  (ODD)</a:t>
            </a:r>
          </a:p>
          <a:p>
            <a:r>
              <a:rPr lang="en-US" altLang="am-ET" sz="2000" dirty="0">
                <a:latin typeface="Times New Roman" panose="02020603050405020304" pitchFamily="18" charset="0"/>
                <a:cs typeface="Times New Roman" panose="02020603050405020304" pitchFamily="18" charset="0"/>
              </a:rPr>
              <a:t>Dynamic Model</a:t>
            </a:r>
          </a:p>
          <a:p>
            <a:r>
              <a:rPr lang="en-US" altLang="am-ET" sz="2000" dirty="0">
                <a:latin typeface="Times New Roman" panose="02020603050405020304" pitchFamily="18" charset="0"/>
                <a:cs typeface="Times New Roman" panose="02020603050405020304" pitchFamily="18" charset="0"/>
              </a:rPr>
              <a:t>Object model</a:t>
            </a:r>
          </a:p>
          <a:p>
            <a:r>
              <a:rPr lang="en-US" altLang="am-ET" sz="2000" dirty="0">
                <a:latin typeface="Times New Roman" panose="02020603050405020304" pitchFamily="18" charset="0"/>
                <a:cs typeface="Times New Roman" panose="02020603050405020304" pitchFamily="18" charset="0"/>
              </a:rPr>
              <a:t>Functional Model </a:t>
            </a:r>
          </a:p>
          <a:p>
            <a:pPr>
              <a:buFont typeface="Monotype Sorts" charset="2"/>
              <a:buChar char="ü"/>
            </a:pPr>
            <a:r>
              <a:rPr lang="en-US" altLang="am-ET" sz="2000" dirty="0">
                <a:latin typeface="Times New Roman" panose="02020603050405020304" pitchFamily="18" charset="0"/>
                <a:cs typeface="Times New Roman" panose="02020603050405020304" pitchFamily="18" charset="0"/>
              </a:rPr>
              <a:t>Unit tests</a:t>
            </a:r>
          </a:p>
          <a:p>
            <a:r>
              <a:rPr lang="en-US" altLang="am-ET" sz="2000" dirty="0">
                <a:latin typeface="Times New Roman" panose="02020603050405020304" pitchFamily="18" charset="0"/>
                <a:cs typeface="Times New Roman" panose="02020603050405020304" pitchFamily="18" charset="0"/>
              </a:rPr>
              <a:t>Integration test strategy</a:t>
            </a:r>
          </a:p>
          <a:p>
            <a:endParaRPr lang="en-US" altLang="am-ET" sz="2000" dirty="0"/>
          </a:p>
          <a:p>
            <a:endParaRPr lang="en-US" altLang="am-ET" sz="2000" dirty="0"/>
          </a:p>
        </p:txBody>
      </p:sp>
      <p:sp>
        <p:nvSpPr>
          <p:cNvPr id="47108" name="Rectangle 4">
            <a:extLst>
              <a:ext uri="{FF2B5EF4-FFF2-40B4-BE49-F238E27FC236}">
                <a16:creationId xmlns="" xmlns:a16="http://schemas.microsoft.com/office/drawing/2014/main" id="{704F234F-25AF-432B-B1CC-24FF9C1E7CAF}"/>
              </a:ext>
            </a:extLst>
          </p:cNvPr>
          <p:cNvSpPr>
            <a:spLocks noGrp="1" noChangeArrowheads="1"/>
          </p:cNvSpPr>
          <p:nvPr>
            <p:ph type="body" sz="half" idx="2"/>
          </p:nvPr>
        </p:nvSpPr>
        <p:spPr>
          <a:xfrm>
            <a:off x="4600575" y="971145"/>
            <a:ext cx="4543425" cy="5124855"/>
          </a:xfrm>
        </p:spPr>
        <p:txBody>
          <a:bodyPr/>
          <a:lstStyle/>
          <a:p>
            <a:pPr>
              <a:buFont typeface="Monotype Sorts" charset="2"/>
              <a:buChar char="ü"/>
            </a:pPr>
            <a:r>
              <a:rPr lang="en-US" altLang="am-ET" sz="2000" dirty="0">
                <a:latin typeface="Times New Roman" panose="02020603050405020304" pitchFamily="18" charset="0"/>
                <a:cs typeface="Times New Roman" panose="02020603050405020304" pitchFamily="18" charset="0"/>
              </a:rPr>
              <a:t>Source code</a:t>
            </a:r>
          </a:p>
          <a:p>
            <a:r>
              <a:rPr lang="en-US" altLang="am-ET" sz="2000" dirty="0">
                <a:latin typeface="Times New Roman" panose="02020603050405020304" pitchFamily="18" charset="0"/>
                <a:cs typeface="Times New Roman" panose="02020603050405020304" pitchFamily="18" charset="0"/>
              </a:rPr>
              <a:t>API Specification</a:t>
            </a:r>
          </a:p>
          <a:p>
            <a:pPr>
              <a:buFont typeface="Monotype Sorts" charset="2"/>
              <a:buChar char="ü"/>
            </a:pPr>
            <a:r>
              <a:rPr lang="en-US" altLang="am-ET" sz="2000" dirty="0">
                <a:latin typeface="Times New Roman" panose="02020603050405020304" pitchFamily="18" charset="0"/>
                <a:cs typeface="Times New Roman" panose="02020603050405020304" pitchFamily="18" charset="0"/>
              </a:rPr>
              <a:t>Input data and data bases</a:t>
            </a:r>
          </a:p>
          <a:p>
            <a:r>
              <a:rPr lang="en-US" altLang="am-ET" sz="2000" dirty="0">
                <a:latin typeface="Times New Roman" panose="02020603050405020304" pitchFamily="18" charset="0"/>
                <a:cs typeface="Times New Roman" panose="02020603050405020304" pitchFamily="18" charset="0"/>
              </a:rPr>
              <a:t>Test plan</a:t>
            </a:r>
          </a:p>
          <a:p>
            <a:pPr>
              <a:buFont typeface="Monotype Sorts" charset="2"/>
              <a:buChar char="ü"/>
            </a:pPr>
            <a:r>
              <a:rPr lang="en-US" altLang="am-ET" sz="2000" dirty="0">
                <a:latin typeface="Times New Roman" panose="02020603050405020304" pitchFamily="18" charset="0"/>
                <a:cs typeface="Times New Roman" panose="02020603050405020304" pitchFamily="18" charset="0"/>
              </a:rPr>
              <a:t>Test data</a:t>
            </a:r>
          </a:p>
          <a:p>
            <a:pPr>
              <a:buFont typeface="Monotype Sorts" charset="2"/>
              <a:buChar char="ü"/>
            </a:pPr>
            <a:r>
              <a:rPr lang="en-US" altLang="am-ET" sz="2000" dirty="0">
                <a:latin typeface="Times New Roman" panose="02020603050405020304" pitchFamily="18" charset="0"/>
                <a:cs typeface="Times New Roman" panose="02020603050405020304" pitchFamily="18" charset="0"/>
              </a:rPr>
              <a:t>Support software (part of the product)</a:t>
            </a:r>
          </a:p>
          <a:p>
            <a:r>
              <a:rPr lang="en-US" altLang="am-ET" sz="2000" dirty="0">
                <a:latin typeface="Times New Roman" panose="02020603050405020304" pitchFamily="18" charset="0"/>
                <a:cs typeface="Times New Roman" panose="02020603050405020304" pitchFamily="18" charset="0"/>
              </a:rPr>
              <a:t>Support software (not part of the product)</a:t>
            </a:r>
          </a:p>
          <a:p>
            <a:r>
              <a:rPr lang="en-US" altLang="am-ET" sz="2000" dirty="0">
                <a:latin typeface="Times New Roman" panose="02020603050405020304" pitchFamily="18" charset="0"/>
                <a:cs typeface="Times New Roman" panose="02020603050405020304" pitchFamily="18" charset="0"/>
              </a:rPr>
              <a:t>User manual</a:t>
            </a:r>
          </a:p>
          <a:p>
            <a:r>
              <a:rPr lang="en-US" altLang="am-ET" sz="2000" dirty="0">
                <a:latin typeface="Times New Roman" panose="02020603050405020304" pitchFamily="18" charset="0"/>
                <a:cs typeface="Times New Roman" panose="02020603050405020304" pitchFamily="18" charset="0"/>
              </a:rPr>
              <a:t>Administrator </a:t>
            </a:r>
            <a:r>
              <a:rPr lang="en-US" altLang="am-ET" sz="2000" dirty="0" smtClean="0">
                <a:latin typeface="Times New Roman" panose="02020603050405020304" pitchFamily="18" charset="0"/>
                <a:cs typeface="Times New Roman" panose="02020603050405020304" pitchFamily="18" charset="0"/>
              </a:rPr>
              <a:t>manual </a:t>
            </a:r>
            <a:endParaRPr lang="de-DE" altLang="am-ET" sz="2000" dirty="0">
              <a:latin typeface="Times New Roman" panose="02020603050405020304" pitchFamily="18" charset="0"/>
              <a:cs typeface="Times New Roman" panose="02020603050405020304" pitchFamily="18" charset="0"/>
            </a:endParaRPr>
          </a:p>
        </p:txBody>
      </p:sp>
      <p:sp>
        <p:nvSpPr>
          <p:cNvPr id="286725" name="Text Box 5">
            <a:extLst>
              <a:ext uri="{FF2B5EF4-FFF2-40B4-BE49-F238E27FC236}">
                <a16:creationId xmlns="" xmlns:a16="http://schemas.microsoft.com/office/drawing/2014/main" id="{E7A59C67-F6B5-42C4-8C16-E6FB5B42A8AB}"/>
              </a:ext>
            </a:extLst>
          </p:cNvPr>
          <p:cNvSpPr txBox="1">
            <a:spLocks noChangeArrowheads="1"/>
          </p:cNvSpPr>
          <p:nvPr/>
        </p:nvSpPr>
        <p:spPr bwMode="auto">
          <a:xfrm>
            <a:off x="4459288" y="6119813"/>
            <a:ext cx="169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Courier" charset="0"/>
                <a:ea typeface="MS PGothic" panose="020B0600070205080204" pitchFamily="34" charset="-128"/>
              </a:defRPr>
            </a:lvl1pPr>
            <a:lvl2pPr marL="37931725" indent="-37474525">
              <a:defRPr sz="1600" b="1">
                <a:solidFill>
                  <a:schemeClr val="tx1"/>
                </a:solidFill>
                <a:latin typeface="Courier" charset="0"/>
                <a:ea typeface="MS PGothic" panose="020B0600070205080204" pitchFamily="34" charset="-128"/>
              </a:defRPr>
            </a:lvl2pPr>
            <a:lvl3pPr marL="1143000" indent="-228600">
              <a:defRPr sz="1600" b="1">
                <a:solidFill>
                  <a:schemeClr val="tx1"/>
                </a:solidFill>
                <a:latin typeface="Courier" charset="0"/>
                <a:ea typeface="MS PGothic" panose="020B0600070205080204" pitchFamily="34" charset="-128"/>
              </a:defRPr>
            </a:lvl3pPr>
            <a:lvl4pPr marL="1600200" indent="-228600">
              <a:defRPr sz="1600" b="1">
                <a:solidFill>
                  <a:schemeClr val="tx1"/>
                </a:solidFill>
                <a:latin typeface="Courier" charset="0"/>
                <a:ea typeface="MS PGothic" panose="020B0600070205080204" pitchFamily="34" charset="-128"/>
              </a:defRPr>
            </a:lvl4pPr>
            <a:lvl5pPr marL="2057400" indent="-228600">
              <a:defRPr sz="1600" b="1">
                <a:solidFill>
                  <a:schemeClr val="tx1"/>
                </a:solidFill>
                <a:latin typeface="Courier"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Courier"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Courier"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Courier"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Courier" charset="0"/>
                <a:ea typeface="MS PGothic" panose="020B0600070205080204" pitchFamily="34" charset="-128"/>
              </a:defRPr>
            </a:lvl9pPr>
          </a:lstStyle>
          <a:p>
            <a:pPr algn="ctr"/>
            <a:endParaRPr lang="de-DE" altLang="am-ET" sz="2000">
              <a:latin typeface="Times" panose="02020603050405020304" pitchFamily="18" charset="0"/>
            </a:endParaRPr>
          </a:p>
        </p:txBody>
      </p:sp>
      <p:sp>
        <p:nvSpPr>
          <p:cNvPr id="6" name="Rectangle 5">
            <a:extLst>
              <a:ext uri="{FF2B5EF4-FFF2-40B4-BE49-F238E27FC236}">
                <a16:creationId xmlns="" xmlns:a16="http://schemas.microsoft.com/office/drawing/2014/main" id="{A6087944-9B4A-49A5-888A-0C6EB1A1445E}"/>
              </a:ext>
            </a:extLst>
          </p:cNvPr>
          <p:cNvSpPr/>
          <p:nvPr/>
        </p:nvSpPr>
        <p:spPr>
          <a:xfrm>
            <a:off x="694481" y="105448"/>
            <a:ext cx="7824485"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Possible Selection Of Configuration Items</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 xmlns:a16="http://schemas.microsoft.com/office/drawing/2014/main" id="{39F82CDA-5A2E-40F3-9E0B-CC7E57B22639}"/>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36</a:t>
            </a:fld>
            <a:endParaRPr lang="am-E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67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 y="996696"/>
            <a:ext cx="8997697" cy="5111496"/>
          </a:xfrm>
          <a:ln>
            <a:solidFill>
              <a:schemeClr val="accent1"/>
            </a:solidFill>
          </a:ln>
        </p:spPr>
        <p:txBody>
          <a:bodyPr>
            <a:normAutofit/>
          </a:bodyPr>
          <a:lstStyle/>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releases include executable code, data files, configuration files and documentation. </a:t>
            </a:r>
          </a:p>
          <a:p>
            <a:pPr algn="just">
              <a:lnSpc>
                <a:spcPct val="100000"/>
              </a:lnSpc>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Release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management</a:t>
            </a:r>
            <a:r>
              <a:rPr lang="en-US" sz="2400" dirty="0">
                <a:latin typeface="Times New Roman" panose="02020603050405020304" pitchFamily="18" charset="0"/>
                <a:cs typeface="Times New Roman" panose="02020603050405020304" pitchFamily="18" charset="0"/>
              </a:rPr>
              <a:t> involves making decisions on system release dates, preparing all information for distribution and documenting each system release.</a:t>
            </a:r>
            <a:endParaRPr lang="en-GB" sz="2400" dirty="0">
              <a:latin typeface="Times New Roman" panose="02020603050405020304" pitchFamily="18" charset="0"/>
              <a:cs typeface="Times New Roman" panose="02020603050405020304" pitchFamily="18" charset="0"/>
            </a:endParaRPr>
          </a:p>
          <a:p>
            <a:pPr marL="0" indent="0">
              <a:lnSpc>
                <a:spcPct val="100000"/>
              </a:lnSpc>
              <a:buNone/>
            </a:pPr>
            <a:r>
              <a:rPr lang="en-US" sz="1900" dirty="0">
                <a:latin typeface="Times New Roman" panose="02020603050405020304" pitchFamily="18" charset="0"/>
                <a:cs typeface="Times New Roman" panose="02020603050405020304" pitchFamily="18" charset="0"/>
              </a:rPr>
              <a:t/>
            </a:r>
            <a:br>
              <a:rPr lang="en-US" sz="1900" dirty="0">
                <a:latin typeface="Times New Roman" panose="02020603050405020304" pitchFamily="18" charset="0"/>
                <a:cs typeface="Times New Roman" panose="02020603050405020304" pitchFamily="18" charset="0"/>
              </a:rPr>
            </a:br>
            <a:endParaRPr lang="am-ET" sz="1900" dirty="0">
              <a:cs typeface="Times New Roman" panose="02020603050405020304" pitchFamily="18" charset="0"/>
            </a:endParaRPr>
          </a:p>
        </p:txBody>
      </p:sp>
      <p:sp>
        <p:nvSpPr>
          <p:cNvPr id="4" name="Rectangle 3">
            <a:extLst>
              <a:ext uri="{FF2B5EF4-FFF2-40B4-BE49-F238E27FC236}">
                <a16:creationId xmlns="" xmlns:a16="http://schemas.microsoft.com/office/drawing/2014/main" id="{372F9918-451A-4A3B-A9B9-9A5B86955D53}"/>
              </a:ext>
            </a:extLst>
          </p:cNvPr>
          <p:cNvSpPr/>
          <p:nvPr/>
        </p:nvSpPr>
        <p:spPr>
          <a:xfrm>
            <a:off x="877823" y="73152"/>
            <a:ext cx="7363351"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Release Management</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C2E02E7C-16EC-4772-A802-94CEA7A1AE0A}"/>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37</a:t>
            </a:fld>
            <a:endParaRPr lang="am-ET"/>
          </a:p>
        </p:txBody>
      </p:sp>
    </p:spTree>
    <p:extLst>
      <p:ext uri="{BB962C8B-B14F-4D97-AF65-F5344CB8AC3E}">
        <p14:creationId xmlns:p14="http://schemas.microsoft.com/office/powerpoint/2010/main" val="37074862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 y="996696"/>
            <a:ext cx="8997697" cy="5111496"/>
          </a:xfrm>
          <a:ln>
            <a:solidFill>
              <a:schemeClr val="accent1"/>
            </a:solidFill>
          </a:ln>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software release can be categorized as </a:t>
            </a:r>
            <a:r>
              <a:rPr lang="en-US" sz="2400" i="1" dirty="0">
                <a:latin typeface="Times New Roman" panose="02020603050405020304" pitchFamily="18" charset="0"/>
                <a:cs typeface="Times New Roman" panose="02020603050405020304" pitchFamily="18" charset="0"/>
              </a:rPr>
              <a:t>safe, risky</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unsafe </a:t>
            </a:r>
            <a:r>
              <a:rPr lang="en-US" sz="2400" dirty="0">
                <a:latin typeface="Times New Roman" panose="02020603050405020304" pitchFamily="18" charset="0"/>
                <a:cs typeface="Times New Roman" panose="02020603050405020304" pitchFamily="18" charset="0"/>
              </a:rPr>
              <a:t>according to the condition described as follows.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be the mean of the incremental growth </a:t>
            </a:r>
            <a:r>
              <a:rPr lang="en-US" sz="2400" i="1" dirty="0">
                <a:latin typeface="Times New Roman" panose="02020603050405020304" pitchFamily="18" charset="0"/>
                <a:cs typeface="Times New Roman" panose="02020603050405020304" pitchFamily="18" charset="0"/>
              </a:rPr>
              <a:t>mi </a:t>
            </a:r>
            <a:r>
              <a:rPr lang="en-US" sz="2400" dirty="0">
                <a:latin typeface="Times New Roman" panose="02020603050405020304" pitchFamily="18" charset="0"/>
                <a:cs typeface="Times New Roman" panose="02020603050405020304" pitchFamily="18" charset="0"/>
              </a:rPr>
              <a:t>of the system in going from release </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release </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 and </a:t>
            </a:r>
            <a:r>
              <a:rPr lang="en-US" sz="2400" i="1" dirty="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be the standard deviation of the incremental growth.</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release is </a:t>
            </a:r>
            <a:r>
              <a:rPr lang="en-US" b="1" i="1" dirty="0">
                <a:solidFill>
                  <a:srgbClr val="FF0000"/>
                </a:solidFill>
                <a:latin typeface="Times New Roman" panose="02020603050405020304" pitchFamily="18" charset="0"/>
                <a:cs typeface="Times New Roman" panose="02020603050405020304" pitchFamily="18" charset="0"/>
              </a:rPr>
              <a:t>safe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 content of the </a:t>
            </a:r>
            <a:r>
              <a:rPr lang="en-US" i="1" dirty="0" err="1">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desired release (say, </a:t>
            </a:r>
            <a:r>
              <a:rPr lang="en-US" i="1" dirty="0">
                <a:latin typeface="Times New Roman" panose="02020603050405020304" pitchFamily="18" charset="0"/>
                <a:cs typeface="Times New Roman" panose="02020603050405020304" pitchFamily="18" charset="0"/>
              </a:rPr>
              <a:t>mi</a:t>
            </a:r>
            <a:r>
              <a:rPr lang="en-US" dirty="0">
                <a:latin typeface="Times New Roman" panose="02020603050405020304" pitchFamily="18" charset="0"/>
                <a:cs typeface="Times New Roman" panose="02020603050405020304" pitchFamily="18" charset="0"/>
              </a:rPr>
              <a:t>) is less than or equal to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release is said to be </a:t>
            </a:r>
            <a:r>
              <a:rPr lang="en-US" b="1" i="1" dirty="0">
                <a:solidFill>
                  <a:srgbClr val="FF0000"/>
                </a:solidFill>
                <a:latin typeface="Times New Roman" panose="02020603050405020304" pitchFamily="18" charset="0"/>
                <a:cs typeface="Times New Roman" panose="02020603050405020304" pitchFamily="18" charset="0"/>
              </a:rPr>
              <a:t>risky</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 content of the desired release is greater than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but less than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+ 2</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Finally, the release is </a:t>
            </a:r>
            <a:r>
              <a:rPr lang="en-US" b="1" i="1" dirty="0">
                <a:solidFill>
                  <a:srgbClr val="FF0000"/>
                </a:solidFill>
                <a:latin typeface="Times New Roman" panose="02020603050405020304" pitchFamily="18" charset="0"/>
                <a:cs typeface="Times New Roman" panose="02020603050405020304" pitchFamily="18" charset="0"/>
              </a:rPr>
              <a:t>unsafe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 content of the desired release is close to or greater than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+ 2</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am-ET" sz="2400" dirty="0">
              <a:cs typeface="Times New Roman" panose="02020603050405020304" pitchFamily="18" charset="0"/>
            </a:endParaRPr>
          </a:p>
        </p:txBody>
      </p:sp>
      <p:sp>
        <p:nvSpPr>
          <p:cNvPr id="4" name="Rectangle 3">
            <a:extLst>
              <a:ext uri="{FF2B5EF4-FFF2-40B4-BE49-F238E27FC236}">
                <a16:creationId xmlns="" xmlns:a16="http://schemas.microsoft.com/office/drawing/2014/main" id="{372F9918-451A-4A3B-A9B9-9A5B86955D53}"/>
              </a:ext>
            </a:extLst>
          </p:cNvPr>
          <p:cNvSpPr/>
          <p:nvPr/>
        </p:nvSpPr>
        <p:spPr>
          <a:xfrm>
            <a:off x="877824" y="73152"/>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Release Management</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C2E02E7C-16EC-4772-A802-94CEA7A1AE0A}"/>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38</a:t>
            </a:fld>
            <a:endParaRPr lang="am-ET"/>
          </a:p>
        </p:txBody>
      </p:sp>
    </p:spTree>
    <p:extLst>
      <p:ext uri="{BB962C8B-B14F-4D97-AF65-F5344CB8AC3E}">
        <p14:creationId xmlns:p14="http://schemas.microsoft.com/office/powerpoint/2010/main" val="1065036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 y="996696"/>
            <a:ext cx="8997697" cy="5111496"/>
          </a:xfrm>
          <a:ln>
            <a:solidFill>
              <a:schemeClr val="accent1"/>
            </a:solidFill>
          </a:ln>
        </p:spPr>
        <p:txBody>
          <a:bodyPr>
            <a:normAutofit fontScale="40000" lnSpcReduction="20000"/>
          </a:bodyPr>
          <a:lstStyle/>
          <a:p>
            <a:pPr algn="just">
              <a:buFont typeface="Wingdings" panose="05000000000000000000" pitchFamily="2" charset="2"/>
              <a:buChar char="Ø"/>
            </a:pPr>
            <a:r>
              <a:rPr lang="en-US" sz="5000" dirty="0">
                <a:latin typeface="Times New Roman" panose="02020603050405020304" pitchFamily="18" charset="0"/>
                <a:cs typeface="Times New Roman" panose="02020603050405020304" pitchFamily="18" charset="0"/>
              </a:rPr>
              <a:t>Based on the aforementioned concepts of safety, concrete activities for release management are as follows: </a:t>
            </a:r>
          </a:p>
          <a:p>
            <a:pPr lvl="1" algn="just">
              <a:lnSpc>
                <a:spcPct val="120000"/>
              </a:lnSpc>
              <a:buFont typeface="Wingdings" panose="05000000000000000000" pitchFamily="2" charset="2"/>
              <a:buChar char="Ø"/>
            </a:pPr>
            <a:r>
              <a:rPr lang="en-US" sz="5000" dirty="0">
                <a:latin typeface="Times New Roman" panose="02020603050405020304" pitchFamily="18" charset="0"/>
                <a:cs typeface="Times New Roman" panose="02020603050405020304" pitchFamily="18" charset="0"/>
              </a:rPr>
              <a:t>Ensure that the release is </a:t>
            </a:r>
            <a:r>
              <a:rPr lang="en-US" sz="5000" i="1" dirty="0">
                <a:latin typeface="Times New Roman" panose="02020603050405020304" pitchFamily="18" charset="0"/>
                <a:cs typeface="Times New Roman" panose="02020603050405020304" pitchFamily="18" charset="0"/>
              </a:rPr>
              <a:t>safe</a:t>
            </a:r>
            <a:r>
              <a:rPr lang="en-US" sz="5000" dirty="0">
                <a:latin typeface="Times New Roman" panose="02020603050405020304" pitchFamily="18" charset="0"/>
                <a:cs typeface="Times New Roman" panose="02020603050405020304" pitchFamily="18" charset="0"/>
              </a:rPr>
              <a:t>. </a:t>
            </a:r>
          </a:p>
          <a:p>
            <a:pPr lvl="1" algn="just">
              <a:lnSpc>
                <a:spcPct val="120000"/>
              </a:lnSpc>
              <a:buFont typeface="Wingdings" panose="05000000000000000000" pitchFamily="2" charset="2"/>
              <a:buChar char="Ø"/>
            </a:pPr>
            <a:r>
              <a:rPr lang="en-US" sz="5000" dirty="0">
                <a:latin typeface="Times New Roman" panose="02020603050405020304" pitchFamily="18" charset="0"/>
                <a:cs typeface="Times New Roman" panose="02020603050405020304" pitchFamily="18" charset="0"/>
              </a:rPr>
              <a:t>When the release is not </a:t>
            </a:r>
            <a:r>
              <a:rPr lang="en-US" sz="5000" i="1" dirty="0">
                <a:latin typeface="Times New Roman" panose="02020603050405020304" pitchFamily="18" charset="0"/>
                <a:cs typeface="Times New Roman" panose="02020603050405020304" pitchFamily="18" charset="0"/>
              </a:rPr>
              <a:t>safe</a:t>
            </a:r>
            <a:r>
              <a:rPr lang="en-US" sz="5000" dirty="0">
                <a:latin typeface="Times New Roman" panose="02020603050405020304" pitchFamily="18" charset="0"/>
                <a:cs typeface="Times New Roman" panose="02020603050405020304" pitchFamily="18" charset="0"/>
              </a:rPr>
              <a:t>, then distribute the growth across several releases to make individual releases safe.</a:t>
            </a:r>
          </a:p>
          <a:p>
            <a:pPr lvl="1" algn="just">
              <a:lnSpc>
                <a:spcPct val="120000"/>
              </a:lnSpc>
              <a:buFont typeface="Wingdings" panose="05000000000000000000" pitchFamily="2" charset="2"/>
              <a:buChar char="Ø"/>
            </a:pPr>
            <a:r>
              <a:rPr lang="en-US" sz="5000" dirty="0">
                <a:latin typeface="Times New Roman" panose="02020603050405020304" pitchFamily="18" charset="0"/>
                <a:cs typeface="Times New Roman" panose="02020603050405020304" pitchFamily="18" charset="0"/>
              </a:rPr>
              <a:t>If excessive functional increments are unavoidable, plan for follow-on clean-up releases with a focus on fixing defects and updating documentation.</a:t>
            </a:r>
          </a:p>
          <a:p>
            <a:pPr lvl="1" algn="just">
              <a:lnSpc>
                <a:spcPct val="120000"/>
              </a:lnSpc>
              <a:buFont typeface="Wingdings" panose="05000000000000000000" pitchFamily="2" charset="2"/>
              <a:buChar char="Ø"/>
            </a:pPr>
            <a:r>
              <a:rPr lang="en-US" sz="5000" dirty="0">
                <a:latin typeface="Times New Roman" panose="02020603050405020304" pitchFamily="18" charset="0"/>
                <a:cs typeface="Times New Roman" panose="02020603050405020304" pitchFamily="18" charset="0"/>
              </a:rPr>
              <a:t>Follow established software engineering principles, namely, information hiding to minimize spread of changes between system elements.</a:t>
            </a:r>
          </a:p>
          <a:p>
            <a:pPr lvl="1" algn="just">
              <a:lnSpc>
                <a:spcPct val="120000"/>
              </a:lnSpc>
              <a:buFont typeface="Wingdings" panose="05000000000000000000" pitchFamily="2" charset="2"/>
              <a:buChar char="Ø"/>
            </a:pPr>
            <a:r>
              <a:rPr lang="en-US" sz="5000" dirty="0">
                <a:latin typeface="Times New Roman" panose="02020603050405020304" pitchFamily="18" charset="0"/>
                <a:cs typeface="Times New Roman" panose="02020603050405020304" pitchFamily="18" charset="0"/>
              </a:rPr>
              <a:t>By allocating resources, put emphasis on </a:t>
            </a:r>
            <a:r>
              <a:rPr lang="en-US" sz="5000" dirty="0" err="1">
                <a:latin typeface="Times New Roman" panose="02020603050405020304" pitchFamily="18" charset="0"/>
                <a:cs typeface="Times New Roman" panose="02020603050405020304" pitchFamily="18" charset="0"/>
              </a:rPr>
              <a:t>antiregressive</a:t>
            </a:r>
            <a:r>
              <a:rPr lang="en-US" sz="5000" dirty="0">
                <a:latin typeface="Times New Roman" panose="02020603050405020304" pitchFamily="18" charset="0"/>
                <a:cs typeface="Times New Roman" panose="02020603050405020304" pitchFamily="18" charset="0"/>
              </a:rPr>
              <a:t> work, namely, restructuring, eliminating dead code, and reengineering.</a:t>
            </a:r>
          </a:p>
          <a:p>
            <a:pPr lvl="1" algn="just">
              <a:lnSpc>
                <a:spcPct val="120000"/>
              </a:lnSpc>
              <a:buFont typeface="Wingdings" panose="05000000000000000000" pitchFamily="2" charset="2"/>
              <a:buChar char="Ø"/>
            </a:pPr>
            <a:r>
              <a:rPr lang="en-US" sz="5000" dirty="0">
                <a:latin typeface="Times New Roman" panose="02020603050405020304" pitchFamily="18" charset="0"/>
                <a:cs typeface="Times New Roman" panose="02020603050405020304" pitchFamily="18" charset="0"/>
              </a:rPr>
              <a:t>Consider the alternation of enhancement and extension with clean-up and restructuring releases.</a:t>
            </a:r>
          </a:p>
          <a:p>
            <a:pPr marL="457200" lvl="1" indent="0" algn="just">
              <a:lnSpc>
                <a:spcPct val="120000"/>
              </a:lnSpc>
              <a:buNone/>
            </a:pP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am-ET" sz="2000" dirty="0">
              <a:cs typeface="Times New Roman" panose="02020603050405020304" pitchFamily="18" charset="0"/>
            </a:endParaRPr>
          </a:p>
        </p:txBody>
      </p:sp>
      <p:sp>
        <p:nvSpPr>
          <p:cNvPr id="4" name="Rectangle 3">
            <a:extLst>
              <a:ext uri="{FF2B5EF4-FFF2-40B4-BE49-F238E27FC236}">
                <a16:creationId xmlns="" xmlns:a16="http://schemas.microsoft.com/office/drawing/2014/main" id="{372F9918-451A-4A3B-A9B9-9A5B86955D53}"/>
              </a:ext>
            </a:extLst>
          </p:cNvPr>
          <p:cNvSpPr/>
          <p:nvPr/>
        </p:nvSpPr>
        <p:spPr>
          <a:xfrm>
            <a:off x="877823" y="73152"/>
            <a:ext cx="7444373"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Release Management</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C2E02E7C-16EC-4772-A802-94CEA7A1AE0A}"/>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39</a:t>
            </a:fld>
            <a:endParaRPr lang="am-ET"/>
          </a:p>
        </p:txBody>
      </p:sp>
    </p:spTree>
    <p:extLst>
      <p:ext uri="{BB962C8B-B14F-4D97-AF65-F5344CB8AC3E}">
        <p14:creationId xmlns:p14="http://schemas.microsoft.com/office/powerpoint/2010/main" val="71196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9" y="1005840"/>
            <a:ext cx="8988552" cy="5084064"/>
          </a:xfrm>
          <a:ln>
            <a:solidFill>
              <a:schemeClr val="accent1"/>
            </a:solidFill>
          </a:ln>
        </p:spPr>
        <p:txBody>
          <a:bodyPr/>
          <a:lstStyle/>
          <a:p>
            <a:pPr algn="just">
              <a:lnSpc>
                <a:spcPct val="10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Software maintenance, being a large portion of IT costs, needs to be part of the strategic IT plan.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Maintenance planning ensures the creation and updating of plans that describe the current and planned software maintenance activities</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Software maintenance planning is typically elaborated from three perspectives: organizational, tactical, and operational.</a:t>
            </a:r>
          </a:p>
          <a:p>
            <a:pPr marL="0" indent="0">
              <a:buNone/>
            </a:pPr>
            <a:endParaRPr lang="am-ET" dirty="0"/>
          </a:p>
        </p:txBody>
      </p:sp>
      <p:sp>
        <p:nvSpPr>
          <p:cNvPr id="4" name="Rectangle 3">
            <a:extLst>
              <a:ext uri="{FF2B5EF4-FFF2-40B4-BE49-F238E27FC236}">
                <a16:creationId xmlns="" xmlns:a16="http://schemas.microsoft.com/office/drawing/2014/main" id="{311B86F0-8206-446D-A5E6-8E58FF97DF02}"/>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Planning</a:t>
            </a:r>
          </a:p>
          <a:p>
            <a:pPr algn="ct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CC385CBA-4647-42E7-BA29-D827BD3F7131}"/>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a:t>
            </a:fld>
            <a:endParaRPr lang="am-ET"/>
          </a:p>
        </p:txBody>
      </p:sp>
    </p:spTree>
    <p:extLst>
      <p:ext uri="{BB962C8B-B14F-4D97-AF65-F5344CB8AC3E}">
        <p14:creationId xmlns:p14="http://schemas.microsoft.com/office/powerpoint/2010/main" val="8963520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3" cy="5093208"/>
          </a:xfrm>
          <a:ln>
            <a:solidFill>
              <a:schemeClr val="accent1"/>
            </a:solidFill>
          </a:ln>
        </p:spPr>
        <p:txBody>
          <a:bodyPr>
            <a:normAutofit/>
          </a:bodyPr>
          <a:lstStyle/>
          <a:p>
            <a:pPr>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mechanized problem reporting process is used that ensures efficient communications for quick resolution of failures and other support requests.</a:t>
            </a:r>
          </a:p>
          <a:p>
            <a:pPr>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specific user request, sometimes called a "ticket," will typically circulate between the help desk, software maintenance, and operations in order to isolate a problem. </a:t>
            </a:r>
            <a:endParaRPr lang="en-US" sz="22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IT department provides a large number of IT services to its customers, which are mainly departments from the sibling organization. </a:t>
            </a:r>
          </a:p>
          <a:p>
            <a:pPr algn="just">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To manage the communication with customers regarding those services, the department has implemented </a:t>
            </a:r>
            <a:r>
              <a:rPr lang="en-US" sz="2200" i="1" u="sng" dirty="0">
                <a:solidFill>
                  <a:srgbClr val="FF0000"/>
                </a:solidFill>
                <a:latin typeface="Times New Roman" panose="02020603050405020304" pitchFamily="18" charset="0"/>
                <a:cs typeface="Times New Roman" panose="02020603050405020304" pitchFamily="18" charset="0"/>
              </a:rPr>
              <a:t>helpdesk management</a:t>
            </a:r>
            <a:r>
              <a:rPr lang="en-US" sz="2200" dirty="0">
                <a:latin typeface="Times New Roman" panose="02020603050405020304" pitchFamily="18" charset="0"/>
                <a:cs typeface="Times New Roman" panose="02020603050405020304" pitchFamily="18" charset="0"/>
              </a:rPr>
              <a:t> and </a:t>
            </a:r>
            <a:r>
              <a:rPr lang="en-US" sz="2200" i="1" u="sng" dirty="0">
                <a:solidFill>
                  <a:srgbClr val="FF0000"/>
                </a:solidFill>
                <a:latin typeface="Times New Roman" panose="02020603050405020304" pitchFamily="18" charset="0"/>
                <a:cs typeface="Times New Roman" panose="02020603050405020304" pitchFamily="18" charset="0"/>
              </a:rPr>
              <a:t>problem management processes</a:t>
            </a:r>
            <a:r>
              <a:rPr lang="en-US" sz="2200" dirty="0">
                <a:latin typeface="Times New Roman" panose="02020603050405020304" pitchFamily="18" charset="0"/>
                <a:cs typeface="Times New Roman" panose="02020603050405020304" pitchFamily="18" charset="0"/>
              </a:rPr>
              <a:t>. </a:t>
            </a:r>
          </a:p>
          <a:p>
            <a:pPr marL="0" indent="0" algn="just">
              <a:lnSpc>
                <a:spcPct val="120000"/>
              </a:lnSpc>
              <a:buNone/>
            </a:pPr>
            <a:r>
              <a:rPr lang="en-US" sz="2175" dirty="0">
                <a:latin typeface="Times New Roman" panose="02020603050405020304" pitchFamily="18" charset="0"/>
                <a:cs typeface="Times New Roman" panose="02020603050405020304" pitchFamily="18" charset="0"/>
              </a:rPr>
              <a:t> </a:t>
            </a:r>
            <a:endParaRPr lang="am-ET" dirty="0"/>
          </a:p>
        </p:txBody>
      </p:sp>
      <p:sp>
        <p:nvSpPr>
          <p:cNvPr id="4" name="Rectangle 3">
            <a:extLst>
              <a:ext uri="{FF2B5EF4-FFF2-40B4-BE49-F238E27FC236}">
                <a16:creationId xmlns="" xmlns:a16="http://schemas.microsoft.com/office/drawing/2014/main" id="{5B7FB612-C9C0-444B-8C7E-44F0E818DAF9}"/>
              </a:ext>
            </a:extLst>
          </p:cNvPr>
          <p:cNvSpPr/>
          <p:nvPr/>
        </p:nvSpPr>
        <p:spPr>
          <a:xfrm>
            <a:off x="905255" y="73152"/>
            <a:ext cx="7312769"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Problem Management</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46DF0BE0-3DB5-435B-976C-6C89640B50BF}"/>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40</a:t>
            </a:fld>
            <a:endParaRPr lang="am-ET"/>
          </a:p>
        </p:txBody>
      </p:sp>
    </p:spTree>
    <p:extLst>
      <p:ext uri="{BB962C8B-B14F-4D97-AF65-F5344CB8AC3E}">
        <p14:creationId xmlns:p14="http://schemas.microsoft.com/office/powerpoint/2010/main" val="42507365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3" cy="5093208"/>
          </a:xfrm>
          <a:ln>
            <a:solidFill>
              <a:schemeClr val="accent1"/>
            </a:solidFill>
          </a:ln>
        </p:spPr>
        <p:txBody>
          <a:bodyPr>
            <a:norm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implementation of these processes has been based on the Information Technology Infrastructure Library (ITIL).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ITIL process Helpdesk Management is used to guarantee the continuity of services, while the ITIL process Problem Management is used to improve the level of service in the future. </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Helpdesk</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Management</a:t>
            </a:r>
            <a:r>
              <a:rPr lang="en-US" sz="2000" dirty="0">
                <a:latin typeface="Times New Roman" panose="02020603050405020304" pitchFamily="18" charset="0"/>
                <a:cs typeface="Times New Roman" panose="02020603050405020304" pitchFamily="18" charset="0"/>
              </a:rPr>
              <a:t> deals with </a:t>
            </a:r>
            <a:r>
              <a:rPr lang="en-US" sz="2000" i="1" dirty="0">
                <a:latin typeface="Times New Roman" panose="02020603050405020304" pitchFamily="18" charset="0"/>
                <a:cs typeface="Times New Roman" panose="02020603050405020304" pitchFamily="18" charset="0"/>
              </a:rPr>
              <a:t>incidents</a:t>
            </a:r>
            <a:r>
              <a:rPr lang="en-US" sz="2000" dirty="0">
                <a:latin typeface="Times New Roman" panose="02020603050405020304" pitchFamily="18" charset="0"/>
                <a:cs typeface="Times New Roman" panose="02020603050405020304" pitchFamily="18" charset="0"/>
              </a:rPr>
              <a:t>, whereas </a:t>
            </a:r>
            <a:r>
              <a:rPr lang="en-US" sz="2000" b="1" dirty="0">
                <a:latin typeface="Times New Roman" panose="02020603050405020304" pitchFamily="18" charset="0"/>
                <a:cs typeface="Times New Roman" panose="02020603050405020304" pitchFamily="18" charset="0"/>
              </a:rPr>
              <a:t>Problem</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Management</a:t>
            </a:r>
            <a:r>
              <a:rPr lang="en-US" sz="2000" dirty="0">
                <a:latin typeface="Times New Roman" panose="02020603050405020304" pitchFamily="18" charset="0"/>
                <a:cs typeface="Times New Roman" panose="02020603050405020304" pitchFamily="18" charset="0"/>
              </a:rPr>
              <a:t> is concerned with solving the </a:t>
            </a:r>
            <a:r>
              <a:rPr lang="en-US" sz="2000" i="1" dirty="0">
                <a:latin typeface="Times New Roman" panose="02020603050405020304" pitchFamily="18" charset="0"/>
                <a:cs typeface="Times New Roman" panose="02020603050405020304" pitchFamily="18" charset="0"/>
              </a:rPr>
              <a:t>problems </a:t>
            </a:r>
            <a:r>
              <a:rPr lang="en-US" sz="2000" dirty="0">
                <a:latin typeface="Times New Roman" panose="02020603050405020304" pitchFamily="18" charset="0"/>
                <a:cs typeface="Times New Roman" panose="02020603050405020304" pitchFamily="18" charset="0"/>
              </a:rPr>
              <a:t>that cause these incidents.</a:t>
            </a:r>
            <a:endParaRPr lang="am-ET" sz="2000" dirty="0">
              <a:cs typeface="Times New Roman" panose="02020603050405020304" pitchFamily="18" charset="0"/>
            </a:endParaRPr>
          </a:p>
        </p:txBody>
      </p:sp>
      <p:sp>
        <p:nvSpPr>
          <p:cNvPr id="4" name="Rectangle 3">
            <a:extLst>
              <a:ext uri="{FF2B5EF4-FFF2-40B4-BE49-F238E27FC236}">
                <a16:creationId xmlns="" xmlns:a16="http://schemas.microsoft.com/office/drawing/2014/main" id="{8EFC44BE-82E7-4ECA-83EC-082C1FC2980B}"/>
              </a:ext>
            </a:extLst>
          </p:cNvPr>
          <p:cNvSpPr/>
          <p:nvPr/>
        </p:nvSpPr>
        <p:spPr>
          <a:xfrm>
            <a:off x="868680" y="73152"/>
            <a:ext cx="7465092"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Problem Management</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1E9EA603-FEBE-4776-86AA-878BAE3B70EB}"/>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41</a:t>
            </a:fld>
            <a:endParaRPr lang="am-ET"/>
          </a:p>
        </p:txBody>
      </p:sp>
    </p:spTree>
    <p:extLst>
      <p:ext uri="{BB962C8B-B14F-4D97-AF65-F5344CB8AC3E}">
        <p14:creationId xmlns:p14="http://schemas.microsoft.com/office/powerpoint/2010/main" val="3095431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 y="996696"/>
            <a:ext cx="8997697" cy="5111496"/>
          </a:xfrm>
          <a:ln>
            <a:solidFill>
              <a:schemeClr val="accent1"/>
            </a:solidFill>
          </a:ln>
        </p:spPr>
        <p:txBody>
          <a:bodyPr>
            <a:normAutofit/>
          </a:bodyPr>
          <a:lstStyle/>
          <a:p>
            <a:pPr marL="0" indent="0">
              <a:lnSpc>
                <a:spcPct val="110000"/>
              </a:lnSpc>
              <a:buNone/>
            </a:pPr>
            <a:r>
              <a:rPr lang="am-ET" sz="2000" dirty="0">
                <a:cs typeface="Times New Roman" panose="02020603050405020304" pitchFamily="18" charset="0"/>
              </a:rPr>
              <a:t>The problem management process has many steps, and each is vitally important to the success of the process and the quality of service delivered.</a:t>
            </a:r>
            <a:endParaRPr lang="en-US" sz="2000" dirty="0">
              <a:latin typeface="Times New Roman" panose="02020603050405020304" pitchFamily="18" charset="0"/>
              <a:cs typeface="Times New Roman" panose="02020603050405020304" pitchFamily="18" charset="0"/>
            </a:endParaRPr>
          </a:p>
          <a:p>
            <a:pPr marL="342900" indent="-342900" algn="just">
              <a:lnSpc>
                <a:spcPct val="110000"/>
              </a:lnSpc>
              <a:buFont typeface="+mj-lt"/>
              <a:buAutoNum type="arabicPeriod"/>
            </a:pPr>
            <a:r>
              <a:rPr lang="en-US" sz="1500" b="1" dirty="0">
                <a:latin typeface="Times New Roman" panose="02020603050405020304" pitchFamily="18" charset="0"/>
                <a:cs typeface="Times New Roman" panose="02020603050405020304" pitchFamily="18" charset="0"/>
              </a:rPr>
              <a:t>D</a:t>
            </a:r>
            <a:r>
              <a:rPr lang="am-ET" sz="1500" b="1" dirty="0">
                <a:cs typeface="Times New Roman" panose="02020603050405020304" pitchFamily="18" charset="0"/>
              </a:rPr>
              <a:t>etect the problem</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 problem is raised either through </a:t>
            </a:r>
          </a:p>
          <a:p>
            <a:pPr lvl="1" algn="just">
              <a:lnSpc>
                <a:spcPct val="11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Appreciation from the service desk</a:t>
            </a:r>
          </a:p>
          <a:p>
            <a:pPr lvl="1" algn="just">
              <a:lnSpc>
                <a:spcPct val="11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Proactive evaluation of incident patterns and alerts from event management </a:t>
            </a:r>
          </a:p>
          <a:p>
            <a:pPr lvl="1" algn="just">
              <a:lnSpc>
                <a:spcPct val="11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Continual service improvement processes.</a:t>
            </a:r>
          </a:p>
          <a:p>
            <a:pPr marL="342900" indent="-342900" algn="just">
              <a:lnSpc>
                <a:spcPct val="160000"/>
              </a:lnSpc>
              <a:buFont typeface="+mj-lt"/>
              <a:buAutoNum type="arabicPeriod"/>
            </a:pPr>
            <a:r>
              <a:rPr lang="en-US" sz="1650" b="1" dirty="0">
                <a:latin typeface="Times New Roman" panose="02020603050405020304" pitchFamily="18" charset="0"/>
                <a:cs typeface="Times New Roman" panose="02020603050405020304" pitchFamily="18" charset="0"/>
              </a:rPr>
              <a:t>L</a:t>
            </a:r>
            <a:r>
              <a:rPr lang="am-ET" sz="1650" b="1" dirty="0">
                <a:cs typeface="Times New Roman" panose="02020603050405020304" pitchFamily="18" charset="0"/>
              </a:rPr>
              <a:t>og the problem</a:t>
            </a:r>
            <a:r>
              <a:rPr lang="en-US" sz="1650" b="1" dirty="0">
                <a:latin typeface="Times New Roman" panose="02020603050405020304" pitchFamily="18" charset="0"/>
                <a:cs typeface="Times New Roman" panose="02020603050405020304" pitchFamily="18" charset="0"/>
              </a:rPr>
              <a:t>: </a:t>
            </a:r>
            <a:r>
              <a:rPr lang="en-US" sz="1650" dirty="0">
                <a:latin typeface="Times New Roman" panose="02020603050405020304" pitchFamily="18" charset="0"/>
                <a:cs typeface="Times New Roman" panose="02020603050405020304" pitchFamily="18" charset="0"/>
              </a:rPr>
              <a:t>Problems are logged in a problem record. A problem record is a compilation of every problem in an organization. Pertinent problem data, such as the time and date of occurrence, the related incident, the symptoms, previous troubleshooting steps…</a:t>
            </a:r>
          </a:p>
          <a:p>
            <a:pPr marL="342900" indent="-342900" algn="just">
              <a:lnSpc>
                <a:spcPct val="110000"/>
              </a:lnSpc>
              <a:buFont typeface="+mj-lt"/>
              <a:buAutoNum type="arabicPeriod"/>
            </a:pPr>
            <a:r>
              <a:rPr lang="en-US" sz="1500" b="1" dirty="0">
                <a:latin typeface="Times New Roman" panose="02020603050405020304" pitchFamily="18" charset="0"/>
                <a:cs typeface="Times New Roman" panose="02020603050405020304" pitchFamily="18" charset="0"/>
              </a:rPr>
              <a:t>C</a:t>
            </a:r>
            <a:r>
              <a:rPr lang="am-ET" sz="1500" b="1" dirty="0">
                <a:cs typeface="Times New Roman" panose="02020603050405020304" pitchFamily="18" charset="0"/>
              </a:rPr>
              <a:t>ategorize the problem</a:t>
            </a:r>
            <a:r>
              <a:rPr lang="en-US" sz="1500" b="1" dirty="0">
                <a:latin typeface="Times New Roman" panose="02020603050405020304" pitchFamily="18" charset="0"/>
                <a:cs typeface="Times New Roman" panose="02020603050405020304" pitchFamily="18" charset="0"/>
              </a:rPr>
              <a:t>:</a:t>
            </a:r>
            <a:r>
              <a:rPr lang="am-ET" sz="1500" dirty="0">
                <a:cs typeface="Times New Roman" panose="02020603050405020304" pitchFamily="18" charset="0"/>
              </a:rPr>
              <a:t> Incident [and problem] categorization involves assigning a main and secondary category to the issue.</a:t>
            </a:r>
            <a:r>
              <a:rPr lang="en-US" sz="1500" dirty="0">
                <a:latin typeface="Times New Roman" panose="02020603050405020304" pitchFamily="18" charset="0"/>
                <a:cs typeface="Times New Roman" panose="02020603050405020304" pitchFamily="18" charset="0"/>
              </a:rPr>
              <a:t> </a:t>
            </a:r>
            <a:r>
              <a:rPr lang="am-ET" sz="1500" dirty="0">
                <a:cs typeface="Times New Roman" panose="02020603050405020304" pitchFamily="18" charset="0"/>
              </a:rPr>
              <a:t>This step is beneficial in several ways. </a:t>
            </a:r>
            <a:endParaRPr lang="en-US" sz="1500" dirty="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I</a:t>
            </a:r>
            <a:r>
              <a:rPr lang="am-ET" sz="1400" dirty="0">
                <a:cs typeface="Times New Roman" panose="02020603050405020304" pitchFamily="18" charset="0"/>
              </a:rPr>
              <a:t>t allows the service desk to sort and model incidents that occur regularly. </a:t>
            </a:r>
            <a:endParaRPr lang="en-US" sz="1400" dirty="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ü"/>
            </a:pPr>
            <a:r>
              <a:rPr lang="am-ET" sz="1400" dirty="0">
                <a:cs typeface="Times New Roman" panose="02020603050405020304" pitchFamily="18" charset="0"/>
              </a:rPr>
              <a:t>The modeling allows for automatic assignment of prioritization. </a:t>
            </a:r>
            <a:endParaRPr lang="en-US" sz="1400" dirty="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ü"/>
            </a:pPr>
            <a:r>
              <a:rPr lang="am-ET" sz="1400" dirty="0">
                <a:cs typeface="Times New Roman" panose="02020603050405020304" pitchFamily="18" charset="0"/>
              </a:rPr>
              <a:t>The third and most important benefit is the ability to gather and report on service desk data.</a:t>
            </a:r>
            <a:endParaRPr lang="en-US" sz="1400" dirty="0">
              <a:latin typeface="Times New Roman" panose="02020603050405020304" pitchFamily="18" charset="0"/>
              <a:cs typeface="Times New Roman" panose="02020603050405020304" pitchFamily="18" charset="0"/>
            </a:endParaRPr>
          </a:p>
          <a:p>
            <a:pPr marL="0" indent="0">
              <a:buNone/>
            </a:pPr>
            <a:endParaRPr lang="am-ET" dirty="0">
              <a:cs typeface="Times New Roman" panose="02020603050405020304" pitchFamily="18" charset="0"/>
            </a:endParaRPr>
          </a:p>
          <a:p>
            <a:pPr marL="0" indent="0">
              <a:buNone/>
            </a:pPr>
            <a:endParaRPr lang="am-ET" dirty="0"/>
          </a:p>
        </p:txBody>
      </p:sp>
      <p:sp>
        <p:nvSpPr>
          <p:cNvPr id="4" name="Rectangle 3">
            <a:extLst>
              <a:ext uri="{FF2B5EF4-FFF2-40B4-BE49-F238E27FC236}">
                <a16:creationId xmlns="" xmlns:a16="http://schemas.microsoft.com/office/drawing/2014/main" id="{33E46F94-EF62-4E58-9589-F4DDB6048A64}"/>
              </a:ext>
            </a:extLst>
          </p:cNvPr>
          <p:cNvSpPr/>
          <p:nvPr/>
        </p:nvSpPr>
        <p:spPr>
          <a:xfrm>
            <a:off x="905256" y="64008"/>
            <a:ext cx="7428516"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Problem Management Process</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3D8DB263-A230-40E3-92EC-995784CA5F5A}"/>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42</a:t>
            </a:fld>
            <a:endParaRPr lang="am-ET"/>
          </a:p>
        </p:txBody>
      </p:sp>
    </p:spTree>
    <p:extLst>
      <p:ext uri="{BB962C8B-B14F-4D97-AF65-F5344CB8AC3E}">
        <p14:creationId xmlns:p14="http://schemas.microsoft.com/office/powerpoint/2010/main" val="2439152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996696"/>
            <a:ext cx="8979408" cy="5093208"/>
          </a:xfrm>
          <a:ln>
            <a:solidFill>
              <a:schemeClr val="accent1"/>
            </a:solidFill>
          </a:ln>
        </p:spPr>
        <p:txBody>
          <a:bodyPr/>
          <a:lstStyle/>
          <a:p>
            <a:pPr marL="342900" indent="-342900" algn="just">
              <a:lnSpc>
                <a:spcPct val="150000"/>
              </a:lnSpc>
              <a:buFont typeface="+mj-lt"/>
              <a:buAutoNum type="arabicPeriod" startAt="4"/>
            </a:pPr>
            <a:r>
              <a:rPr lang="en-US" sz="2000" b="1" dirty="0">
                <a:latin typeface="Times New Roman" panose="02020603050405020304" pitchFamily="18" charset="0"/>
                <a:cs typeface="Times New Roman" panose="02020603050405020304" pitchFamily="18" charset="0"/>
              </a:rPr>
              <a:t>P</a:t>
            </a:r>
            <a:r>
              <a:rPr lang="am-ET" sz="2000" b="1" dirty="0">
                <a:cs typeface="Times New Roman" panose="02020603050405020304" pitchFamily="18" charset="0"/>
              </a:rPr>
              <a:t>rioritize the problem</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am-ET" sz="2000" dirty="0">
                <a:cs typeface="Times New Roman" panose="02020603050405020304" pitchFamily="18" charset="0"/>
              </a:rPr>
              <a:t>is determined by its impact on users and on the business and its urgency. Urgency is how quickly the organization requires a resolution to the problem.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4"/>
            </a:pPr>
            <a:r>
              <a:rPr lang="en-US" sz="2000" b="1" dirty="0">
                <a:latin typeface="Times New Roman" panose="02020603050405020304" pitchFamily="18" charset="0"/>
                <a:cs typeface="Times New Roman" panose="02020603050405020304" pitchFamily="18" charset="0"/>
              </a:rPr>
              <a:t>I</a:t>
            </a:r>
            <a:r>
              <a:rPr lang="am-ET" sz="2000" b="1" dirty="0">
                <a:cs typeface="Times New Roman" panose="02020603050405020304" pitchFamily="18" charset="0"/>
              </a:rPr>
              <a:t>nvestigating and diagnosing the problem</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involves analyzing the incidents that lead to the problem report as well as further testing that may not be possible at the service desk level, such as advanced log analysis.</a:t>
            </a:r>
          </a:p>
          <a:p>
            <a:pPr marL="342900" indent="-342900" algn="just">
              <a:lnSpc>
                <a:spcPct val="150000"/>
              </a:lnSpc>
              <a:buFont typeface="+mj-lt"/>
              <a:buAutoNum type="arabicPeriod" startAt="4"/>
            </a:pPr>
            <a:r>
              <a:rPr lang="en-US" sz="2000" b="1" dirty="0">
                <a:latin typeface="Times New Roman" panose="02020603050405020304" pitchFamily="18" charset="0"/>
                <a:cs typeface="Times New Roman" panose="02020603050405020304" pitchFamily="18" charset="0"/>
              </a:rPr>
              <a:t>I</a:t>
            </a:r>
            <a:r>
              <a:rPr lang="am-ET" sz="2000" b="1" dirty="0">
                <a:cs typeface="Times New Roman" panose="02020603050405020304" pitchFamily="18" charset="0"/>
              </a:rPr>
              <a:t>dentify a workaround for the problem</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workaround enables the service desk to restore services to users while the problem is being resolved. A problem can take anywhere from an hour to months to resolve, therefore a workaround is vital.</a:t>
            </a:r>
          </a:p>
          <a:p>
            <a:pPr marL="0" indent="0">
              <a:buNone/>
            </a:pPr>
            <a:endParaRPr lang="am-ET" dirty="0"/>
          </a:p>
        </p:txBody>
      </p:sp>
      <p:sp>
        <p:nvSpPr>
          <p:cNvPr id="4" name="Rectangle 3">
            <a:extLst>
              <a:ext uri="{FF2B5EF4-FFF2-40B4-BE49-F238E27FC236}">
                <a16:creationId xmlns="" xmlns:a16="http://schemas.microsoft.com/office/drawing/2014/main" id="{B04D58C6-D761-4301-9BC7-A52EC0B14F25}"/>
              </a:ext>
            </a:extLst>
          </p:cNvPr>
          <p:cNvSpPr/>
          <p:nvPr/>
        </p:nvSpPr>
        <p:spPr>
          <a:xfrm>
            <a:off x="905256" y="73152"/>
            <a:ext cx="7162298"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Problem Management Process</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E66581DD-94C0-48E5-8204-3F5226F74C07}"/>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43</a:t>
            </a:fld>
            <a:endParaRPr lang="am-ET"/>
          </a:p>
        </p:txBody>
      </p:sp>
    </p:spTree>
    <p:extLst>
      <p:ext uri="{BB962C8B-B14F-4D97-AF65-F5344CB8AC3E}">
        <p14:creationId xmlns:p14="http://schemas.microsoft.com/office/powerpoint/2010/main" val="2584406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3" y="996696"/>
            <a:ext cx="8979408" cy="5120640"/>
          </a:xfrm>
        </p:spPr>
        <p:txBody>
          <a:bodyPr>
            <a:normAutofit/>
          </a:bodyPr>
          <a:lstStyle/>
          <a:p>
            <a:pPr marL="342900" indent="-342900" algn="just">
              <a:lnSpc>
                <a:spcPct val="110000"/>
              </a:lnSpc>
              <a:buFont typeface="+mj-lt"/>
              <a:buAutoNum type="arabicPeriod" startAt="7"/>
            </a:pPr>
            <a:r>
              <a:rPr lang="en-US" sz="1800" b="1" dirty="0">
                <a:latin typeface="Times New Roman" panose="02020603050405020304" pitchFamily="18" charset="0"/>
                <a:cs typeface="Times New Roman" panose="02020603050405020304" pitchFamily="18" charset="0"/>
              </a:rPr>
              <a:t>R</a:t>
            </a:r>
            <a:r>
              <a:rPr lang="am-ET" sz="1800" b="1" dirty="0">
                <a:cs typeface="Times New Roman" panose="02020603050405020304" pitchFamily="18" charset="0"/>
              </a:rPr>
              <a:t>aise a known error record</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It’s good practice to record a known error in both an incident knowledge base and what ITIL calls a known error database (KEDB). Documenting the workaround allows the service desk to resolve incidents quickly and avoid further problems being raised on the same issue.</a:t>
            </a:r>
            <a:endParaRPr lang="en-US" sz="1800" b="1" dirty="0">
              <a:latin typeface="Times New Roman" panose="02020603050405020304" pitchFamily="18" charset="0"/>
              <a:cs typeface="Times New Roman" panose="02020603050405020304" pitchFamily="18" charset="0"/>
            </a:endParaRPr>
          </a:p>
          <a:p>
            <a:pPr marL="385763" indent="-385763" algn="just">
              <a:lnSpc>
                <a:spcPct val="110000"/>
              </a:lnSpc>
              <a:buFont typeface="+mj-lt"/>
              <a:buAutoNum type="arabicPeriod" startAt="7"/>
            </a:pPr>
            <a:r>
              <a:rPr lang="en-US" sz="1800" b="1" dirty="0">
                <a:latin typeface="Times New Roman" panose="02020603050405020304" pitchFamily="18" charset="0"/>
                <a:cs typeface="Times New Roman" panose="02020603050405020304" pitchFamily="18" charset="0"/>
              </a:rPr>
              <a:t>R</a:t>
            </a:r>
            <a:r>
              <a:rPr lang="am-ET" sz="1800" b="1" dirty="0">
                <a:cs typeface="Times New Roman" panose="02020603050405020304" pitchFamily="18" charset="0"/>
              </a:rPr>
              <a:t>esolve the problem</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Resolution resolves the underlying cause of a set of incidents and prevents those incidents from recurring. Some resolutions may require the change management board, as they may affect service levels.</a:t>
            </a:r>
            <a:endParaRPr lang="en-US" sz="1800" b="1" dirty="0">
              <a:latin typeface="Times New Roman" panose="02020603050405020304" pitchFamily="18" charset="0"/>
              <a:cs typeface="Times New Roman" panose="02020603050405020304" pitchFamily="18" charset="0"/>
            </a:endParaRPr>
          </a:p>
          <a:p>
            <a:pPr marL="385763" indent="-385763" algn="just">
              <a:lnSpc>
                <a:spcPct val="110000"/>
              </a:lnSpc>
              <a:buFont typeface="+mj-lt"/>
              <a:buAutoNum type="arabicPeriod" startAt="7"/>
            </a:pPr>
            <a:r>
              <a:rPr lang="en-US" sz="1800" b="1" dirty="0">
                <a:latin typeface="Times New Roman" panose="02020603050405020304" pitchFamily="18" charset="0"/>
                <a:cs typeface="Times New Roman" panose="02020603050405020304" pitchFamily="18" charset="0"/>
              </a:rPr>
              <a:t>C</a:t>
            </a:r>
            <a:r>
              <a:rPr lang="am-ET" sz="1800" b="1" dirty="0">
                <a:cs typeface="Times New Roman" panose="02020603050405020304" pitchFamily="18" charset="0"/>
              </a:rPr>
              <a:t>lose the problem</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step should only occur after the problem has been raised, categorized, prioritized, identified, diagnosed, and resolved.</a:t>
            </a:r>
            <a:endParaRPr lang="en-US" sz="1800" b="1" dirty="0">
              <a:latin typeface="Times New Roman" panose="02020603050405020304" pitchFamily="18" charset="0"/>
              <a:cs typeface="Times New Roman" panose="02020603050405020304" pitchFamily="18" charset="0"/>
            </a:endParaRPr>
          </a:p>
          <a:p>
            <a:pPr marL="385763" indent="-385763" algn="just">
              <a:lnSpc>
                <a:spcPct val="110000"/>
              </a:lnSpc>
              <a:buFont typeface="+mj-lt"/>
              <a:buAutoNum type="arabicPeriod" startAt="7"/>
            </a:pPr>
            <a:r>
              <a:rPr lang="en-US" sz="1800" b="1" dirty="0">
                <a:latin typeface="Times New Roman" panose="02020603050405020304" pitchFamily="18" charset="0"/>
                <a:cs typeface="Times New Roman" panose="02020603050405020304" pitchFamily="18" charset="0"/>
              </a:rPr>
              <a:t>R</a:t>
            </a:r>
            <a:r>
              <a:rPr lang="am-ET" sz="1800" b="1" dirty="0">
                <a:cs typeface="Times New Roman" panose="02020603050405020304" pitchFamily="18" charset="0"/>
              </a:rPr>
              <a:t>eview the problem</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During the review, the problem management team evaluates the problem documentation and identifies what happened and why. </a:t>
            </a:r>
          </a:p>
          <a:p>
            <a:pPr lvl="1" algn="just">
              <a:lnSpc>
                <a:spcPct val="11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Lessons learned, such as process bottlenecks, what went wrong, and what helped should be discussed.</a:t>
            </a:r>
            <a:endParaRPr lang="am-ET" sz="1800" b="1" dirty="0">
              <a:cs typeface="Times New Roman" panose="02020603050405020304" pitchFamily="18" charset="0"/>
            </a:endParaRPr>
          </a:p>
          <a:p>
            <a:pPr marL="0" indent="0">
              <a:buNone/>
            </a:pPr>
            <a:endParaRPr lang="am-ET" dirty="0"/>
          </a:p>
        </p:txBody>
      </p:sp>
      <p:sp>
        <p:nvSpPr>
          <p:cNvPr id="4" name="Rectangle 3">
            <a:extLst>
              <a:ext uri="{FF2B5EF4-FFF2-40B4-BE49-F238E27FC236}">
                <a16:creationId xmlns="" xmlns:a16="http://schemas.microsoft.com/office/drawing/2014/main" id="{74B68415-D64A-487D-B9F0-31E6B3ABF6D5}"/>
              </a:ext>
            </a:extLst>
          </p:cNvPr>
          <p:cNvSpPr/>
          <p:nvPr/>
        </p:nvSpPr>
        <p:spPr>
          <a:xfrm>
            <a:off x="905255" y="64008"/>
            <a:ext cx="7173873"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Problem Management Process</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25A23ED9-2F91-4576-82FA-DF3AFB42E232}"/>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44</a:t>
            </a:fld>
            <a:endParaRPr lang="am-ET"/>
          </a:p>
        </p:txBody>
      </p:sp>
    </p:spTree>
    <p:extLst>
      <p:ext uri="{BB962C8B-B14F-4D97-AF65-F5344CB8AC3E}">
        <p14:creationId xmlns:p14="http://schemas.microsoft.com/office/powerpoint/2010/main" val="2475278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lnSpcReduction="10000"/>
          </a:bodyPr>
          <a:lstStyle/>
          <a:p>
            <a:pPr>
              <a:buFont typeface="Wingdings" pitchFamily="2" charset="2"/>
              <a:buChar char="Ø"/>
            </a:pPr>
            <a:r>
              <a:rPr lang="en-US" sz="2000" b="1" dirty="0">
                <a:latin typeface="Times New Roman" pitchFamily="18" charset="0"/>
                <a:cs typeface="Times New Roman" pitchFamily="18" charset="0"/>
              </a:rPr>
              <a:t>Tool </a:t>
            </a:r>
            <a:r>
              <a:rPr lang="en-US" sz="2000" dirty="0">
                <a:latin typeface="Times New Roman" pitchFamily="18" charset="0"/>
                <a:cs typeface="Times New Roman" pitchFamily="18" charset="0"/>
              </a:rPr>
              <a:t>- implement or device used to carry out functions automatically </a:t>
            </a:r>
            <a:r>
              <a:rPr lang="en-US" sz="2000" dirty="0" smtClean="0">
                <a:latin typeface="Times New Roman" pitchFamily="18" charset="0"/>
                <a:cs typeface="Times New Roman" pitchFamily="18" charset="0"/>
              </a:rPr>
              <a:t>or manually</a:t>
            </a:r>
            <a:r>
              <a:rPr lang="en-US" sz="2000" dirty="0">
                <a:latin typeface="Times New Roman" pitchFamily="18" charset="0"/>
                <a:cs typeface="Times New Roman" pitchFamily="18" charset="0"/>
              </a:rPr>
              <a:t>.</a:t>
            </a:r>
          </a:p>
          <a:p>
            <a:pPr>
              <a:buFont typeface="Wingdings" pitchFamily="2" charset="2"/>
              <a:buChar char="Ø"/>
            </a:pPr>
            <a:r>
              <a:rPr lang="en-US" sz="2000" b="1" dirty="0">
                <a:latin typeface="Times New Roman" pitchFamily="18" charset="0"/>
                <a:cs typeface="Times New Roman" pitchFamily="18" charset="0"/>
              </a:rPr>
              <a:t>Software maintenance tool </a:t>
            </a:r>
            <a:r>
              <a:rPr lang="en-US" sz="2000" dirty="0">
                <a:latin typeface="Times New Roman" pitchFamily="18" charset="0"/>
                <a:cs typeface="Times New Roman" pitchFamily="18" charset="0"/>
              </a:rPr>
              <a:t>- an </a:t>
            </a:r>
            <a:r>
              <a:rPr lang="en-US" sz="2000" dirty="0" err="1">
                <a:latin typeface="Times New Roman" pitchFamily="18" charset="0"/>
                <a:cs typeface="Times New Roman" pitchFamily="18" charset="0"/>
              </a:rPr>
              <a:t>artefact</a:t>
            </a:r>
            <a:r>
              <a:rPr lang="en-US" sz="2000" dirty="0">
                <a:latin typeface="Times New Roman" pitchFamily="18" charset="0"/>
                <a:cs typeface="Times New Roman" pitchFamily="18" charset="0"/>
              </a:rPr>
              <a:t> used to carry out </a:t>
            </a:r>
            <a:r>
              <a:rPr lang="en-US" sz="2000" dirty="0" smtClean="0">
                <a:latin typeface="Times New Roman" pitchFamily="18" charset="0"/>
                <a:cs typeface="Times New Roman" pitchFamily="18" charset="0"/>
              </a:rPr>
              <a:t>automatically a </a:t>
            </a:r>
            <a:r>
              <a:rPr lang="en-US" sz="2000" dirty="0">
                <a:latin typeface="Times New Roman" pitchFamily="18" charset="0"/>
                <a:cs typeface="Times New Roman" pitchFamily="18" charset="0"/>
              </a:rPr>
              <a:t>function relevant to software change</a:t>
            </a:r>
            <a:r>
              <a:rPr lang="en-US" sz="2000" dirty="0" smtClean="0">
                <a:latin typeface="Times New Roman" pitchFamily="18" charset="0"/>
                <a:cs typeface="Times New Roman" pitchFamily="18" charset="0"/>
              </a:rPr>
              <a:t>.</a:t>
            </a:r>
          </a:p>
          <a:p>
            <a:pPr algn="just">
              <a:lnSpc>
                <a:spcPct val="150000"/>
              </a:lnSpc>
              <a:buFont typeface="Wingdings" panose="05000000000000000000" pitchFamily="2" charset="2"/>
              <a:buChar char="Ø"/>
            </a:pPr>
            <a:r>
              <a:rPr lang="en-US" sz="2000" dirty="0" smtClean="0">
                <a:latin typeface="Times New Roman" pitchFamily="18" charset="0"/>
                <a:cs typeface="Times New Roman" pitchFamily="18" charset="0"/>
              </a:rPr>
              <a:t>Software </a:t>
            </a:r>
            <a:r>
              <a:rPr lang="en-US" sz="2000" dirty="0">
                <a:latin typeface="Times New Roman" panose="02020603050405020304" pitchFamily="18" charset="0"/>
                <a:cs typeface="Times New Roman" panose="02020603050405020304" pitchFamily="18" charset="0"/>
              </a:rPr>
              <a:t>maintenance tools are programs used by software engineers </a:t>
            </a:r>
          </a:p>
          <a:p>
            <a:pPr lvl="1"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To increase their productivity for gathering data </a:t>
            </a:r>
          </a:p>
          <a:p>
            <a:pPr lvl="1"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To detecting bugs and </a:t>
            </a:r>
          </a:p>
          <a:p>
            <a:pPr lvl="1"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To managing their software.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Without these tools, it would be nearly impossible for these engineers to go through thousands of lines of code to find errors or determine why a particular server went down.</a:t>
            </a:r>
          </a:p>
          <a:p>
            <a:pPr marL="0" indent="0">
              <a:lnSpc>
                <a:spcPct val="150000"/>
              </a:lnSpc>
              <a:buNone/>
            </a:pPr>
            <a:r>
              <a:rPr lang="en-US" sz="1125" dirty="0">
                <a:latin typeface="Times New Roman" panose="02020603050405020304" pitchFamily="18" charset="0"/>
                <a:cs typeface="Times New Roman" panose="02020603050405020304" pitchFamily="18" charset="0"/>
              </a:rPr>
              <a:t/>
            </a:r>
            <a:br>
              <a:rPr lang="en-US" sz="1125" dirty="0">
                <a:latin typeface="Times New Roman" panose="02020603050405020304" pitchFamily="18" charset="0"/>
                <a:cs typeface="Times New Roman" panose="02020603050405020304" pitchFamily="18" charset="0"/>
              </a:rPr>
            </a:br>
            <a:endParaRPr lang="am-ET" sz="1125" dirty="0">
              <a:cs typeface="Times New Roman" panose="02020603050405020304"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1" y="91440"/>
            <a:ext cx="7252465"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45</a:t>
            </a:fld>
            <a:endParaRPr lang="am-ET"/>
          </a:p>
        </p:txBody>
      </p:sp>
    </p:spTree>
    <p:extLst>
      <p:ext uri="{BB962C8B-B14F-4D97-AF65-F5344CB8AC3E}">
        <p14:creationId xmlns:p14="http://schemas.microsoft.com/office/powerpoint/2010/main" val="2486974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0" indent="0" algn="ctr">
              <a:lnSpc>
                <a:spcPct val="100000"/>
              </a:lnSpc>
              <a:buNone/>
            </a:pPr>
            <a:r>
              <a:rPr lang="en-US" sz="2400" b="1" dirty="0" smtClean="0">
                <a:latin typeface="Times New Roman" panose="02020603050405020304" pitchFamily="18" charset="0"/>
                <a:cs typeface="Times New Roman" panose="02020603050405020304" pitchFamily="18" charset="0"/>
              </a:rPr>
              <a:t> </a:t>
            </a:r>
            <a:r>
              <a:rPr lang="en-US" sz="2400" b="1" i="1" dirty="0" smtClean="0"/>
              <a:t>Criteria </a:t>
            </a:r>
            <a:r>
              <a:rPr lang="en-US" sz="2400" b="1" i="1" dirty="0"/>
              <a:t>for Selecting </a:t>
            </a:r>
            <a:r>
              <a:rPr lang="en-US" sz="2400" b="1" i="1" dirty="0" smtClean="0"/>
              <a:t>Tools</a:t>
            </a:r>
          </a:p>
          <a:p>
            <a:pPr>
              <a:buFont typeface="Wingdings" pitchFamily="2" charset="2"/>
              <a:buChar char="Ø"/>
            </a:pPr>
            <a:r>
              <a:rPr lang="en-US" sz="2000" dirty="0">
                <a:latin typeface="Times New Roman" pitchFamily="18" charset="0"/>
                <a:cs typeface="Times New Roman" pitchFamily="18" charset="0"/>
              </a:rPr>
              <a:t>There are several vendors developing and marketing a wide variety </a:t>
            </a:r>
            <a:r>
              <a:rPr lang="en-US" sz="2000" dirty="0" smtClean="0">
                <a:latin typeface="Times New Roman" pitchFamily="18" charset="0"/>
                <a:cs typeface="Times New Roman" pitchFamily="18" charset="0"/>
              </a:rPr>
              <a:t>of tools </a:t>
            </a:r>
            <a:r>
              <a:rPr lang="en-US" sz="2000" dirty="0">
                <a:latin typeface="Times New Roman" pitchFamily="18" charset="0"/>
                <a:cs typeface="Times New Roman" pitchFamily="18" charset="0"/>
              </a:rPr>
              <a:t>that claim to support software maintenance</a:t>
            </a:r>
            <a:r>
              <a:rPr lang="en-US" sz="2000" dirty="0" smtClean="0">
                <a:latin typeface="Times New Roman" pitchFamily="18" charset="0"/>
                <a:cs typeface="Times New Roman" pitchFamily="18" charset="0"/>
              </a:rPr>
              <a:t>.</a:t>
            </a:r>
          </a:p>
          <a:p>
            <a:pPr>
              <a:buFont typeface="Wingdings" pitchFamily="2" charset="2"/>
              <a:buChar char="Ø"/>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o </a:t>
            </a:r>
            <a:r>
              <a:rPr lang="en-US" sz="2000" dirty="0">
                <a:latin typeface="Times New Roman" pitchFamily="18" charset="0"/>
                <a:cs typeface="Times New Roman" pitchFamily="18" charset="0"/>
              </a:rPr>
              <a:t>acquiring a </a:t>
            </a:r>
            <a:r>
              <a:rPr lang="en-US" sz="2000" dirty="0" smtClean="0">
                <a:latin typeface="Times New Roman" pitchFamily="18" charset="0"/>
                <a:cs typeface="Times New Roman" pitchFamily="18" charset="0"/>
              </a:rPr>
              <a:t>tool for </a:t>
            </a:r>
            <a:r>
              <a:rPr lang="en-US" sz="2000" dirty="0">
                <a:latin typeface="Times New Roman" pitchFamily="18" charset="0"/>
                <a:cs typeface="Times New Roman" pitchFamily="18" charset="0"/>
              </a:rPr>
              <a:t>software maintenance work, there are a number of factors that </a:t>
            </a:r>
            <a:r>
              <a:rPr lang="en-US" sz="2000" dirty="0" smtClean="0">
                <a:latin typeface="Times New Roman" pitchFamily="18" charset="0"/>
                <a:cs typeface="Times New Roman" pitchFamily="18" charset="0"/>
              </a:rPr>
              <a:t>should be </a:t>
            </a:r>
            <a:r>
              <a:rPr lang="en-US" sz="2000" dirty="0">
                <a:latin typeface="Times New Roman" pitchFamily="18" charset="0"/>
                <a:cs typeface="Times New Roman" pitchFamily="18" charset="0"/>
              </a:rPr>
              <a:t>taken into consideration</a:t>
            </a:r>
            <a:r>
              <a:rPr lang="en-US" sz="2000" dirty="0" smtClean="0">
                <a:latin typeface="Times New Roman" pitchFamily="18" charset="0"/>
                <a:cs typeface="Times New Roman" pitchFamily="18" charset="0"/>
              </a:rPr>
              <a:t>:</a:t>
            </a:r>
          </a:p>
          <a:p>
            <a:pPr marL="0" indent="0">
              <a:buNone/>
            </a:pPr>
            <a:endParaRPr lang="en-US" sz="2000" b="1" dirty="0">
              <a:latin typeface="Times New Roman" pitchFamily="18" charset="0"/>
              <a:cs typeface="Times New Roman" pitchFamily="18" charset="0"/>
            </a:endParaRPr>
          </a:p>
          <a:p>
            <a:pPr>
              <a:buFont typeface="Wingdings" pitchFamily="2" charset="2"/>
              <a:buChar char="ü"/>
            </a:pPr>
            <a:r>
              <a:rPr lang="en-US" sz="1800" b="1" i="1" dirty="0" smtClean="0">
                <a:latin typeface="Times New Roman" pitchFamily="18" charset="0"/>
                <a:cs typeface="Times New Roman" pitchFamily="18" charset="0"/>
              </a:rPr>
              <a:t>Capability: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tool must be capable of supporting </a:t>
            </a:r>
            <a:r>
              <a:rPr lang="en-US" sz="1800" dirty="0" smtClean="0">
                <a:latin typeface="Times New Roman" pitchFamily="18" charset="0"/>
                <a:cs typeface="Times New Roman" pitchFamily="18" charset="0"/>
              </a:rPr>
              <a:t>the task </a:t>
            </a:r>
            <a:r>
              <a:rPr lang="en-US" sz="1800" dirty="0">
                <a:latin typeface="Times New Roman" pitchFamily="18" charset="0"/>
                <a:cs typeface="Times New Roman" pitchFamily="18" charset="0"/>
              </a:rPr>
              <a:t>to be </a:t>
            </a:r>
            <a:r>
              <a:rPr lang="en-US" sz="1800" dirty="0" smtClean="0">
                <a:latin typeface="Times New Roman" pitchFamily="18" charset="0"/>
                <a:cs typeface="Times New Roman" pitchFamily="18" charset="0"/>
              </a:rPr>
              <a:t>performed.</a:t>
            </a:r>
            <a:endParaRPr lang="en-US" sz="1800" b="1" i="1" dirty="0">
              <a:latin typeface="Times New Roman" pitchFamily="18" charset="0"/>
              <a:cs typeface="Times New Roman" pitchFamily="18" charset="0"/>
            </a:endParaRPr>
          </a:p>
          <a:p>
            <a:pPr>
              <a:buFont typeface="Wingdings" pitchFamily="2" charset="2"/>
              <a:buChar char="ü"/>
            </a:pPr>
            <a:r>
              <a:rPr lang="en-US" sz="1800" b="1" i="1" dirty="0" smtClean="0">
                <a:latin typeface="Times New Roman" pitchFamily="18" charset="0"/>
                <a:cs typeface="Times New Roman" pitchFamily="18" charset="0"/>
              </a:rPr>
              <a:t>Features: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features expected of </a:t>
            </a:r>
            <a:r>
              <a:rPr lang="en-US" sz="1800" dirty="0" smtClean="0">
                <a:latin typeface="Times New Roman" pitchFamily="18" charset="0"/>
                <a:cs typeface="Times New Roman" pitchFamily="18" charset="0"/>
              </a:rPr>
              <a:t>any potential </a:t>
            </a:r>
            <a:r>
              <a:rPr lang="en-US" sz="1800" dirty="0">
                <a:latin typeface="Times New Roman" pitchFamily="18" charset="0"/>
                <a:cs typeface="Times New Roman" pitchFamily="18" charset="0"/>
              </a:rPr>
              <a:t>tool need to be considered</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a:t>
            </a:r>
            <a:r>
              <a:rPr lang="en-US" sz="1800" dirty="0" smtClean="0">
                <a:latin typeface="Times New Roman" pitchFamily="18" charset="0"/>
                <a:cs typeface="Times New Roman" pitchFamily="18" charset="0"/>
              </a:rPr>
              <a:t>he </a:t>
            </a:r>
            <a:r>
              <a:rPr lang="en-US" sz="1800" dirty="0">
                <a:latin typeface="Times New Roman" pitchFamily="18" charset="0"/>
                <a:cs typeface="Times New Roman" pitchFamily="18" charset="0"/>
              </a:rPr>
              <a:t>importance of each of these features should </a:t>
            </a:r>
            <a:r>
              <a:rPr lang="en-US" sz="1800" dirty="0" smtClean="0">
                <a:latin typeface="Times New Roman" pitchFamily="18" charset="0"/>
                <a:cs typeface="Times New Roman" pitchFamily="18" charset="0"/>
              </a:rPr>
              <a:t>be rated </a:t>
            </a:r>
            <a:r>
              <a:rPr lang="en-US" sz="1800" dirty="0">
                <a:latin typeface="Times New Roman" pitchFamily="18" charset="0"/>
                <a:cs typeface="Times New Roman" pitchFamily="18" charset="0"/>
              </a:rPr>
              <a:t>and the tool selected </a:t>
            </a:r>
            <a:r>
              <a:rPr lang="en-US" sz="1800" dirty="0" smtClean="0">
                <a:latin typeface="Times New Roman" pitchFamily="18" charset="0"/>
                <a:cs typeface="Times New Roman" pitchFamily="18" charset="0"/>
              </a:rPr>
              <a:t>accordingly.</a:t>
            </a:r>
            <a:r>
              <a:rPr lang="en-US" sz="1800" b="1" i="1" dirty="0">
                <a:latin typeface="Times New Roman" pitchFamily="18" charset="0"/>
                <a:cs typeface="Times New Roman" pitchFamily="18" charset="0"/>
              </a:rPr>
              <a:t> </a:t>
            </a:r>
            <a:endParaRPr lang="en-US" sz="1800" b="1" i="1" dirty="0" smtClean="0">
              <a:latin typeface="Times New Roman" pitchFamily="18" charset="0"/>
              <a:cs typeface="Times New Roman" pitchFamily="18" charset="0"/>
            </a:endParaRPr>
          </a:p>
          <a:p>
            <a:pPr algn="just">
              <a:buFont typeface="Wingdings" pitchFamily="2" charset="2"/>
              <a:buChar char="ü"/>
            </a:pPr>
            <a:r>
              <a:rPr lang="en-US" sz="1800" b="1" i="1" dirty="0" smtClean="0">
                <a:latin typeface="Times New Roman" pitchFamily="18" charset="0"/>
                <a:cs typeface="Times New Roman" pitchFamily="18" charset="0"/>
              </a:rPr>
              <a:t>Cost </a:t>
            </a:r>
            <a:r>
              <a:rPr lang="en-US" sz="1800" b="1" i="1" dirty="0">
                <a:latin typeface="Times New Roman" pitchFamily="18" charset="0"/>
                <a:cs typeface="Times New Roman" pitchFamily="18" charset="0"/>
              </a:rPr>
              <a:t>and benefits</a:t>
            </a:r>
            <a:r>
              <a:rPr lang="en-US" sz="1800" b="1" i="1"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cost of introducing a tool needs to be </a:t>
            </a:r>
            <a:r>
              <a:rPr lang="en-US" sz="1800" dirty="0" smtClean="0">
                <a:latin typeface="Times New Roman" pitchFamily="18" charset="0"/>
                <a:cs typeface="Times New Roman" pitchFamily="18" charset="0"/>
              </a:rPr>
              <a:t>weighed against </a:t>
            </a:r>
            <a:r>
              <a:rPr lang="en-US" sz="1800" dirty="0">
                <a:latin typeface="Times New Roman" pitchFamily="18" charset="0"/>
                <a:cs typeface="Times New Roman" pitchFamily="18" charset="0"/>
              </a:rPr>
              <a:t>the benefits. The benefits that the tool brings need to </a:t>
            </a:r>
            <a:r>
              <a:rPr lang="en-US" sz="1800" dirty="0" smtClean="0">
                <a:latin typeface="Times New Roman" pitchFamily="18" charset="0"/>
                <a:cs typeface="Times New Roman" pitchFamily="18" charset="0"/>
              </a:rPr>
              <a:t>be evaluated </a:t>
            </a:r>
            <a:r>
              <a:rPr lang="en-US" sz="1800" dirty="0">
                <a:latin typeface="Times New Roman" pitchFamily="18" charset="0"/>
                <a:cs typeface="Times New Roman" pitchFamily="18" charset="0"/>
              </a:rPr>
              <a:t>in terms of indicators such as product quality, </a:t>
            </a:r>
            <a:r>
              <a:rPr lang="en-US" sz="1800" dirty="0" smtClean="0">
                <a:latin typeface="Times New Roman" pitchFamily="18" charset="0"/>
                <a:cs typeface="Times New Roman" pitchFamily="18" charset="0"/>
              </a:rPr>
              <a:t>productivity, responsiveness</a:t>
            </a:r>
            <a:r>
              <a:rPr lang="en-US" sz="1800" dirty="0">
                <a:latin typeface="Times New Roman" pitchFamily="18" charset="0"/>
                <a:cs typeface="Times New Roman" pitchFamily="18" charset="0"/>
              </a:rPr>
              <a:t>, cost </a:t>
            </a:r>
            <a:r>
              <a:rPr lang="en-US" sz="1800" dirty="0" smtClean="0">
                <a:latin typeface="Times New Roman" pitchFamily="18" charset="0"/>
                <a:cs typeface="Times New Roman" pitchFamily="18" charset="0"/>
              </a:rPr>
              <a:t>reduction.</a:t>
            </a:r>
            <a:endParaRPr lang="en-US" sz="1800" b="1" i="1" dirty="0">
              <a:latin typeface="Times New Roman" pitchFamily="18" charset="0"/>
              <a:cs typeface="Times New Roman" pitchFamily="18" charset="0"/>
            </a:endParaRPr>
          </a:p>
          <a:p>
            <a:pPr algn="just">
              <a:buFont typeface="Wingdings" pitchFamily="2" charset="2"/>
              <a:buChar char="ü"/>
            </a:pPr>
            <a:r>
              <a:rPr lang="en-US" sz="1800" b="1" i="1" dirty="0" smtClean="0">
                <a:latin typeface="Times New Roman" pitchFamily="18" charset="0"/>
                <a:cs typeface="Times New Roman" pitchFamily="18" charset="0"/>
              </a:rPr>
              <a:t>Platform: </a:t>
            </a:r>
            <a:r>
              <a:rPr lang="en-US" sz="1800" dirty="0">
                <a:latin typeface="Times New Roman" pitchFamily="18" charset="0"/>
                <a:cs typeface="Times New Roman" pitchFamily="18" charset="0"/>
              </a:rPr>
              <a:t>The platform refers to the specific hardware and </a:t>
            </a:r>
            <a:r>
              <a:rPr lang="en-US" sz="1800" dirty="0" smtClean="0">
                <a:latin typeface="Times New Roman" pitchFamily="18" charset="0"/>
                <a:cs typeface="Times New Roman" pitchFamily="18" charset="0"/>
              </a:rPr>
              <a:t>software environments </a:t>
            </a:r>
            <a:r>
              <a:rPr lang="en-US" sz="1800" dirty="0">
                <a:latin typeface="Times New Roman" pitchFamily="18" charset="0"/>
                <a:cs typeface="Times New Roman" pitchFamily="18" charset="0"/>
              </a:rPr>
              <a:t>on which the tool runs.</a:t>
            </a:r>
            <a:endParaRPr lang="am-ET" sz="1800" b="1" dirty="0">
              <a:cs typeface="Times New Roman" panose="02020603050405020304"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2" y="91440"/>
            <a:ext cx="7194592"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46</a:t>
            </a:fld>
            <a:endParaRPr lang="am-ET"/>
          </a:p>
        </p:txBody>
      </p:sp>
    </p:spTree>
    <p:extLst>
      <p:ext uri="{BB962C8B-B14F-4D97-AF65-F5344CB8AC3E}">
        <p14:creationId xmlns:p14="http://schemas.microsoft.com/office/powerpoint/2010/main" val="58084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0" indent="0" algn="ctr">
              <a:lnSpc>
                <a:spcPct val="100000"/>
              </a:lnSpc>
              <a:buNone/>
            </a:pPr>
            <a:r>
              <a:rPr lang="en-US" sz="2400" b="1" dirty="0">
                <a:latin typeface="Times New Roman" panose="02020603050405020304" pitchFamily="18" charset="0"/>
                <a:cs typeface="Times New Roman" panose="02020603050405020304" pitchFamily="18" charset="0"/>
              </a:rPr>
              <a:t> </a:t>
            </a:r>
            <a:r>
              <a:rPr lang="en-US" sz="2400" b="1" i="1" dirty="0"/>
              <a:t>Criteria for Selecting </a:t>
            </a:r>
            <a:r>
              <a:rPr lang="en-US" sz="2400" b="1" i="1" dirty="0" smtClean="0"/>
              <a:t>Tools…</a:t>
            </a:r>
            <a:endParaRPr lang="en-US" sz="2400" i="1" dirty="0">
              <a:latin typeface="Times New Roman" panose="02020603050405020304" pitchFamily="18" charset="0"/>
              <a:cs typeface="Times New Roman" panose="02020603050405020304" pitchFamily="18" charset="0"/>
            </a:endParaRPr>
          </a:p>
          <a:p>
            <a:pPr>
              <a:lnSpc>
                <a:spcPct val="100000"/>
              </a:lnSpc>
              <a:buFont typeface="Wingdings" pitchFamily="2" charset="2"/>
              <a:buChar char="ü"/>
            </a:pPr>
            <a:r>
              <a:rPr lang="en-US" sz="1800" b="1" i="1" dirty="0" smtClean="0">
                <a:latin typeface="Times New Roman" pitchFamily="18" charset="0"/>
                <a:cs typeface="Times New Roman" pitchFamily="18" charset="0"/>
              </a:rPr>
              <a:t>Programming language: </a:t>
            </a:r>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be on the safe side, </a:t>
            </a:r>
            <a:r>
              <a:rPr lang="en-US" sz="1800" dirty="0" smtClean="0">
                <a:latin typeface="Times New Roman" pitchFamily="18" charset="0"/>
                <a:cs typeface="Times New Roman" pitchFamily="18" charset="0"/>
              </a:rPr>
              <a:t>it is </a:t>
            </a:r>
            <a:r>
              <a:rPr lang="en-US" sz="1800" dirty="0">
                <a:latin typeface="Times New Roman" pitchFamily="18" charset="0"/>
                <a:cs typeface="Times New Roman" pitchFamily="18" charset="0"/>
              </a:rPr>
              <a:t>important to obtain a tool that supports a language that is </a:t>
            </a:r>
            <a:r>
              <a:rPr lang="en-US" sz="1800" dirty="0" smtClean="0">
                <a:latin typeface="Times New Roman" pitchFamily="18" charset="0"/>
                <a:cs typeface="Times New Roman" pitchFamily="18" charset="0"/>
              </a:rPr>
              <a:t>already an </a:t>
            </a:r>
            <a:r>
              <a:rPr lang="en-US" sz="1800" dirty="0">
                <a:latin typeface="Times New Roman" pitchFamily="18" charset="0"/>
                <a:cs typeface="Times New Roman" pitchFamily="18" charset="0"/>
              </a:rPr>
              <a:t>industry </a:t>
            </a:r>
            <a:r>
              <a:rPr lang="en-US" sz="1800" dirty="0" smtClean="0">
                <a:latin typeface="Times New Roman" pitchFamily="18" charset="0"/>
                <a:cs typeface="Times New Roman" pitchFamily="18" charset="0"/>
              </a:rPr>
              <a:t>standard.</a:t>
            </a:r>
            <a:endParaRPr lang="en-US" sz="1800" b="1" i="1" dirty="0">
              <a:latin typeface="Times New Roman" pitchFamily="18" charset="0"/>
              <a:cs typeface="Times New Roman" pitchFamily="18" charset="0"/>
            </a:endParaRPr>
          </a:p>
          <a:p>
            <a:pPr>
              <a:lnSpc>
                <a:spcPct val="100000"/>
              </a:lnSpc>
              <a:buFont typeface="Wingdings" pitchFamily="2" charset="2"/>
              <a:buChar char="ü"/>
            </a:pPr>
            <a:r>
              <a:rPr lang="en-US" sz="1800" b="1" i="1" dirty="0" smtClean="0">
                <a:latin typeface="Times New Roman" pitchFamily="18" charset="0"/>
                <a:cs typeface="Times New Roman" pitchFamily="18" charset="0"/>
              </a:rPr>
              <a:t>Ease </a:t>
            </a:r>
            <a:r>
              <a:rPr lang="en-US" sz="1800" b="1" i="1" dirty="0">
                <a:latin typeface="Times New Roman" pitchFamily="18" charset="0"/>
                <a:cs typeface="Times New Roman" pitchFamily="18" charset="0"/>
              </a:rPr>
              <a:t>of </a:t>
            </a:r>
            <a:r>
              <a:rPr lang="en-US" sz="1800" b="1" i="1" dirty="0" smtClean="0">
                <a:latin typeface="Times New Roman" pitchFamily="18" charset="0"/>
                <a:cs typeface="Times New Roman" pitchFamily="18" charset="0"/>
              </a:rPr>
              <a:t>use: </a:t>
            </a:r>
            <a:r>
              <a:rPr lang="en-US" sz="1800" dirty="0" smtClean="0">
                <a:latin typeface="Times New Roman" pitchFamily="18" charset="0"/>
                <a:cs typeface="Times New Roman" pitchFamily="18" charset="0"/>
              </a:rPr>
              <a:t>Usually</a:t>
            </a:r>
            <a:r>
              <a:rPr lang="en-US" sz="1800" dirty="0">
                <a:latin typeface="Times New Roman" pitchFamily="18" charset="0"/>
                <a:cs typeface="Times New Roman" pitchFamily="18" charset="0"/>
              </a:rPr>
              <a:t>, a tool that </a:t>
            </a:r>
            <a:r>
              <a:rPr lang="en-US" sz="1800" dirty="0" smtClean="0">
                <a:latin typeface="Times New Roman" pitchFamily="18" charset="0"/>
                <a:cs typeface="Times New Roman" pitchFamily="18" charset="0"/>
              </a:rPr>
              <a:t>has a </a:t>
            </a:r>
            <a:r>
              <a:rPr lang="en-US" sz="1800" dirty="0">
                <a:latin typeface="Times New Roman" pitchFamily="18" charset="0"/>
                <a:cs typeface="Times New Roman" pitchFamily="18" charset="0"/>
              </a:rPr>
              <a:t>similar 'feel' to the tools that users are already familiar with </a:t>
            </a:r>
            <a:r>
              <a:rPr lang="en-US" sz="1800" dirty="0" smtClean="0">
                <a:latin typeface="Times New Roman" pitchFamily="18" charset="0"/>
                <a:cs typeface="Times New Roman" pitchFamily="18" charset="0"/>
              </a:rPr>
              <a:t>tends to </a:t>
            </a:r>
            <a:r>
              <a:rPr lang="en-US" sz="1800" dirty="0">
                <a:latin typeface="Times New Roman" pitchFamily="18" charset="0"/>
                <a:cs typeface="Times New Roman" pitchFamily="18" charset="0"/>
              </a:rPr>
              <a:t>be accepted more easily than one which is radically </a:t>
            </a:r>
            <a:r>
              <a:rPr lang="en-US" sz="1800" dirty="0" smtClean="0">
                <a:latin typeface="Times New Roman" pitchFamily="18" charset="0"/>
                <a:cs typeface="Times New Roman" pitchFamily="18" charset="0"/>
              </a:rPr>
              <a:t>different.</a:t>
            </a:r>
            <a:endParaRPr lang="en-US" sz="1800" b="1" i="1" dirty="0">
              <a:latin typeface="Times New Roman" pitchFamily="18" charset="0"/>
              <a:cs typeface="Times New Roman" pitchFamily="18" charset="0"/>
            </a:endParaRPr>
          </a:p>
          <a:p>
            <a:pPr>
              <a:lnSpc>
                <a:spcPct val="100000"/>
              </a:lnSpc>
              <a:buFont typeface="Wingdings" pitchFamily="2" charset="2"/>
              <a:buChar char="ü"/>
            </a:pPr>
            <a:r>
              <a:rPr lang="en-US" sz="1800" b="1" i="1" dirty="0" smtClean="0">
                <a:latin typeface="Times New Roman" pitchFamily="18" charset="0"/>
                <a:cs typeface="Times New Roman" pitchFamily="18" charset="0"/>
              </a:rPr>
              <a:t>Openness </a:t>
            </a:r>
            <a:r>
              <a:rPr lang="en-US" sz="1800" b="1" i="1" dirty="0">
                <a:latin typeface="Times New Roman" pitchFamily="18" charset="0"/>
                <a:cs typeface="Times New Roman" pitchFamily="18" charset="0"/>
              </a:rPr>
              <a:t>of architecture</a:t>
            </a:r>
            <a:r>
              <a:rPr lang="en-US" sz="1800" b="1" i="1"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ability to integrate a tool with </a:t>
            </a:r>
            <a:r>
              <a:rPr lang="en-US" sz="1800" dirty="0" smtClean="0">
                <a:latin typeface="Times New Roman" pitchFamily="18" charset="0"/>
                <a:cs typeface="Times New Roman" pitchFamily="18" charset="0"/>
              </a:rPr>
              <a:t>others from </a:t>
            </a:r>
            <a:r>
              <a:rPr lang="en-US" sz="1800" dirty="0">
                <a:latin typeface="Times New Roman" pitchFamily="18" charset="0"/>
                <a:cs typeface="Times New Roman" pitchFamily="18" charset="0"/>
              </a:rPr>
              <a:t>different vendors plays a major role in its extensibility </a:t>
            </a:r>
            <a:r>
              <a:rPr lang="en-US" sz="1800" dirty="0" smtClean="0">
                <a:latin typeface="Times New Roman" pitchFamily="18" charset="0"/>
                <a:cs typeface="Times New Roman" pitchFamily="18" charset="0"/>
              </a:rPr>
              <a:t>and flexibility.</a:t>
            </a:r>
            <a:endParaRPr lang="en-US" sz="1800" b="1" i="1" dirty="0">
              <a:latin typeface="Times New Roman" pitchFamily="18" charset="0"/>
              <a:cs typeface="Times New Roman" pitchFamily="18" charset="0"/>
            </a:endParaRPr>
          </a:p>
          <a:p>
            <a:pPr>
              <a:lnSpc>
                <a:spcPct val="100000"/>
              </a:lnSpc>
              <a:buFont typeface="Wingdings" pitchFamily="2" charset="2"/>
              <a:buChar char="ü"/>
            </a:pPr>
            <a:r>
              <a:rPr lang="en-US" sz="1800" b="1" i="1" dirty="0" smtClean="0">
                <a:latin typeface="Times New Roman" pitchFamily="18" charset="0"/>
                <a:cs typeface="Times New Roman" pitchFamily="18" charset="0"/>
              </a:rPr>
              <a:t>Stability </a:t>
            </a:r>
            <a:r>
              <a:rPr lang="en-US" sz="1800" b="1" i="1" dirty="0">
                <a:latin typeface="Times New Roman" pitchFamily="18" charset="0"/>
                <a:cs typeface="Times New Roman" pitchFamily="18" charset="0"/>
              </a:rPr>
              <a:t>of </a:t>
            </a:r>
            <a:r>
              <a:rPr lang="en-US" sz="1800" b="1" i="1" dirty="0" smtClean="0">
                <a:latin typeface="Times New Roman" pitchFamily="18" charset="0"/>
                <a:cs typeface="Times New Roman" pitchFamily="18" charset="0"/>
              </a:rPr>
              <a:t>vendor: </a:t>
            </a: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important to consider the reputation of </a:t>
            </a:r>
            <a:r>
              <a:rPr lang="en-US" sz="1800" dirty="0" smtClean="0">
                <a:latin typeface="Times New Roman" pitchFamily="18" charset="0"/>
                <a:cs typeface="Times New Roman" pitchFamily="18" charset="0"/>
              </a:rPr>
              <a:t>the vendor </a:t>
            </a:r>
            <a:r>
              <a:rPr lang="en-US" sz="1800" dirty="0">
                <a:latin typeface="Times New Roman" pitchFamily="18" charset="0"/>
                <a:cs typeface="Times New Roman" pitchFamily="18" charset="0"/>
              </a:rPr>
              <a:t>before acquiring a </a:t>
            </a:r>
            <a:r>
              <a:rPr lang="en-US" sz="1800" dirty="0" smtClean="0">
                <a:latin typeface="Times New Roman" pitchFamily="18" charset="0"/>
                <a:cs typeface="Times New Roman" pitchFamily="18" charset="0"/>
              </a:rPr>
              <a:t>tool. it </a:t>
            </a:r>
            <a:r>
              <a:rPr lang="en-US" sz="1800" dirty="0">
                <a:latin typeface="Times New Roman" pitchFamily="18" charset="0"/>
                <a:cs typeface="Times New Roman" pitchFamily="18" charset="0"/>
              </a:rPr>
              <a:t>is essential to look into the background of </a:t>
            </a:r>
            <a:r>
              <a:rPr lang="en-US" sz="1800" dirty="0" smtClean="0">
                <a:latin typeface="Times New Roman" pitchFamily="18" charset="0"/>
                <a:cs typeface="Times New Roman" pitchFamily="18" charset="0"/>
              </a:rPr>
              <a:t>any company </a:t>
            </a:r>
            <a:r>
              <a:rPr lang="en-US" sz="1800" dirty="0">
                <a:latin typeface="Times New Roman" pitchFamily="18" charset="0"/>
                <a:cs typeface="Times New Roman" pitchFamily="18" charset="0"/>
              </a:rPr>
              <a:t>being considered as a supplier of a tool. If the tool is </a:t>
            </a:r>
            <a:r>
              <a:rPr lang="en-US" sz="1800" dirty="0" smtClean="0">
                <a:latin typeface="Times New Roman" pitchFamily="18" charset="0"/>
                <a:cs typeface="Times New Roman" pitchFamily="18" charset="0"/>
              </a:rPr>
              <a:t>one with </a:t>
            </a:r>
            <a:r>
              <a:rPr lang="en-US" sz="1800" dirty="0">
                <a:latin typeface="Times New Roman" pitchFamily="18" charset="0"/>
                <a:cs typeface="Times New Roman" pitchFamily="18" charset="0"/>
              </a:rPr>
              <a:t>an open architecture then this factor may not be so </a:t>
            </a:r>
            <a:r>
              <a:rPr lang="en-US" sz="1800" dirty="0" smtClean="0">
                <a:latin typeface="Times New Roman" pitchFamily="18" charset="0"/>
                <a:cs typeface="Times New Roman" pitchFamily="18" charset="0"/>
              </a:rPr>
              <a:t>important.</a:t>
            </a:r>
            <a:endParaRPr lang="en-US" sz="1800" b="1" i="1" dirty="0">
              <a:latin typeface="Times New Roman" pitchFamily="18" charset="0"/>
              <a:cs typeface="Times New Roman" pitchFamily="18" charset="0"/>
            </a:endParaRPr>
          </a:p>
          <a:p>
            <a:pPr>
              <a:lnSpc>
                <a:spcPct val="100000"/>
              </a:lnSpc>
              <a:buFont typeface="Wingdings" pitchFamily="2" charset="2"/>
              <a:buChar char="ü"/>
            </a:pPr>
            <a:r>
              <a:rPr lang="en-US" sz="1800" b="1" i="1" dirty="0" smtClean="0">
                <a:latin typeface="Times New Roman" pitchFamily="18" charset="0"/>
                <a:cs typeface="Times New Roman" pitchFamily="18" charset="0"/>
              </a:rPr>
              <a:t>Organizational </a:t>
            </a:r>
            <a:r>
              <a:rPr lang="en-US" sz="1800" b="1" i="1" dirty="0">
                <a:latin typeface="Times New Roman" pitchFamily="18" charset="0"/>
                <a:cs typeface="Times New Roman" pitchFamily="18" charset="0"/>
              </a:rPr>
              <a:t>culture</a:t>
            </a:r>
            <a:r>
              <a:rPr lang="en-US" sz="1800" b="1" i="1"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to increase the chances of the tool being accepted by the target </a:t>
            </a:r>
            <a:r>
              <a:rPr lang="en-US" sz="1800" dirty="0" smtClean="0">
                <a:latin typeface="Times New Roman" pitchFamily="18" charset="0"/>
                <a:cs typeface="Times New Roman" pitchFamily="18" charset="0"/>
              </a:rPr>
              <a:t>users, it </a:t>
            </a:r>
            <a:r>
              <a:rPr lang="en-US" sz="1800" dirty="0">
                <a:latin typeface="Times New Roman" pitchFamily="18" charset="0"/>
                <a:cs typeface="Times New Roman" pitchFamily="18" charset="0"/>
              </a:rPr>
              <a:t>is essential to take such culture and work patterns </a:t>
            </a:r>
            <a:r>
              <a:rPr lang="en-US" sz="1800" dirty="0" smtClean="0">
                <a:latin typeface="Times New Roman" pitchFamily="18" charset="0"/>
                <a:cs typeface="Times New Roman" pitchFamily="18" charset="0"/>
              </a:rPr>
              <a:t>into consideration</a:t>
            </a:r>
            <a:endParaRPr lang="am-ET" sz="1800" b="1" i="1" dirty="0">
              <a:cs typeface="Times New Roman" panose="02020603050405020304"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2" y="91440"/>
            <a:ext cx="7206166"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47</a:t>
            </a:fld>
            <a:endParaRPr lang="am-ET"/>
          </a:p>
        </p:txBody>
      </p:sp>
    </p:spTree>
    <p:extLst>
      <p:ext uri="{BB962C8B-B14F-4D97-AF65-F5344CB8AC3E}">
        <p14:creationId xmlns:p14="http://schemas.microsoft.com/office/powerpoint/2010/main" val="299774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000" dirty="0">
                <a:latin typeface="Times New Roman" pitchFamily="18" charset="0"/>
                <a:cs typeface="Times New Roman" pitchFamily="18" charset="0"/>
              </a:rPr>
              <a:t>In this section an attempt is made to classify maintenance </a:t>
            </a:r>
            <a:r>
              <a:rPr lang="en-US" sz="2000" dirty="0" smtClean="0">
                <a:latin typeface="Times New Roman" pitchFamily="18" charset="0"/>
                <a:cs typeface="Times New Roman" pitchFamily="18" charset="0"/>
              </a:rPr>
              <a:t>tools based </a:t>
            </a:r>
            <a:r>
              <a:rPr lang="en-US" sz="2000" dirty="0">
                <a:latin typeface="Times New Roman" pitchFamily="18" charset="0"/>
                <a:cs typeface="Times New Roman" pitchFamily="18" charset="0"/>
              </a:rPr>
              <a:t>on the specific tasks that they support. In cases where a </a:t>
            </a:r>
            <a:r>
              <a:rPr lang="en-US" sz="2000" dirty="0" smtClean="0">
                <a:latin typeface="Times New Roman" pitchFamily="18" charset="0"/>
                <a:cs typeface="Times New Roman" pitchFamily="18" charset="0"/>
              </a:rPr>
              <a:t>tool supports </a:t>
            </a:r>
            <a:r>
              <a:rPr lang="en-US" sz="2000" dirty="0">
                <a:latin typeface="Times New Roman" pitchFamily="18" charset="0"/>
                <a:cs typeface="Times New Roman" pitchFamily="18" charset="0"/>
              </a:rPr>
              <a:t>more than one task, this will be pointed out in the discussion.</a:t>
            </a:r>
          </a:p>
          <a:p>
            <a:pPr algn="just">
              <a:buFont typeface="Wingdings" pitchFamily="2" charset="2"/>
              <a:buChar char="Ø"/>
            </a:pPr>
            <a:r>
              <a:rPr lang="en-US" sz="2000" dirty="0">
                <a:latin typeface="Times New Roman" pitchFamily="18" charset="0"/>
                <a:cs typeface="Times New Roman" pitchFamily="18" charset="0"/>
              </a:rPr>
              <a:t>The categories of tasks for which tools will be discussed are:</a:t>
            </a:r>
          </a:p>
          <a:p>
            <a:pPr marL="971550" lvl="1" indent="-514350">
              <a:buFont typeface="+mj-lt"/>
              <a:buAutoNum type="romanUcPeriod"/>
            </a:pPr>
            <a:r>
              <a:rPr lang="en-US" sz="2000" dirty="0">
                <a:latin typeface="Times New Roman" pitchFamily="18" charset="0"/>
                <a:cs typeface="Times New Roman" pitchFamily="18" charset="0"/>
              </a:rPr>
              <a:t>Program understanding and reverse engineering</a:t>
            </a:r>
          </a:p>
          <a:p>
            <a:pPr marL="971550" lvl="1" indent="-514350">
              <a:buFont typeface="+mj-lt"/>
              <a:buAutoNum type="romanUcPeriod"/>
            </a:pPr>
            <a:r>
              <a:rPr lang="en-US" sz="2000" dirty="0">
                <a:latin typeface="Times New Roman" pitchFamily="18" charset="0"/>
                <a:cs typeface="Times New Roman" pitchFamily="18" charset="0"/>
              </a:rPr>
              <a:t>Testing</a:t>
            </a:r>
          </a:p>
          <a:p>
            <a:pPr marL="971550" lvl="1" indent="-514350">
              <a:buFont typeface="+mj-lt"/>
              <a:buAutoNum type="romanUcPeriod"/>
            </a:pPr>
            <a:r>
              <a:rPr lang="en-US" sz="2000" dirty="0">
                <a:latin typeface="Times New Roman" pitchFamily="18" charset="0"/>
                <a:cs typeface="Times New Roman" pitchFamily="18" charset="0"/>
              </a:rPr>
              <a:t>Configuration management</a:t>
            </a:r>
          </a:p>
          <a:p>
            <a:pPr marL="971550" lvl="1" indent="-514350">
              <a:buFont typeface="+mj-lt"/>
              <a:buAutoNum type="romanUcPeriod"/>
            </a:pPr>
            <a:r>
              <a:rPr lang="en-US" sz="2000" dirty="0">
                <a:latin typeface="Times New Roman" pitchFamily="18" charset="0"/>
                <a:cs typeface="Times New Roman" pitchFamily="18" charset="0"/>
              </a:rPr>
              <a:t>Documentation and measurement.</a:t>
            </a:r>
            <a:endParaRPr lang="en-US" sz="2000" i="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1" y="91440"/>
            <a:ext cx="6882075"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48</a:t>
            </a:fld>
            <a:endParaRPr lang="am-ET"/>
          </a:p>
        </p:txBody>
      </p:sp>
    </p:spTree>
    <p:extLst>
      <p:ext uri="{BB962C8B-B14F-4D97-AF65-F5344CB8AC3E}">
        <p14:creationId xmlns:p14="http://schemas.microsoft.com/office/powerpoint/2010/main" val="2513550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514350" indent="-514350" algn="ctr">
              <a:lnSpc>
                <a:spcPct val="100000"/>
              </a:lnSpc>
              <a:buFont typeface="+mj-lt"/>
              <a:buAutoNum type="romanUcPeriod"/>
            </a:pPr>
            <a:r>
              <a:rPr lang="en-US" sz="2400" b="1" dirty="0" smtClean="0">
                <a:latin typeface="Times New Roman" pitchFamily="18" charset="0"/>
                <a:cs typeface="Times New Roman" pitchFamily="18" charset="0"/>
              </a:rPr>
              <a:t>Tools </a:t>
            </a:r>
            <a:r>
              <a:rPr lang="en-US" sz="2400" b="1" dirty="0">
                <a:latin typeface="Times New Roman" panose="02020603050405020304" pitchFamily="18" charset="0"/>
                <a:cs typeface="Times New Roman" panose="02020603050405020304" pitchFamily="18" charset="0"/>
              </a:rPr>
              <a:t>for Comprehension and </a:t>
            </a:r>
            <a:r>
              <a:rPr lang="en-US" sz="2400" b="1" dirty="0" smtClean="0">
                <a:latin typeface="Times New Roman" panose="02020603050405020304" pitchFamily="18" charset="0"/>
                <a:cs typeface="Times New Roman" panose="02020603050405020304" pitchFamily="18" charset="0"/>
              </a:rPr>
              <a:t>Reverse Engineering</a:t>
            </a:r>
          </a:p>
          <a:p>
            <a:pPr algn="just">
              <a:buFont typeface="Wingdings" pitchFamily="2" charset="2"/>
              <a:buChar char="Ø"/>
            </a:pPr>
            <a:r>
              <a:rPr lang="en-US" sz="2000" dirty="0">
                <a:latin typeface="Times New Roman" pitchFamily="18" charset="0"/>
                <a:cs typeface="Times New Roman" pitchFamily="18" charset="0"/>
              </a:rPr>
              <a:t>Program understanding involves </a:t>
            </a:r>
            <a:r>
              <a:rPr lang="en-US" sz="2000" dirty="0" smtClean="0">
                <a:latin typeface="Times New Roman" pitchFamily="18" charset="0"/>
                <a:cs typeface="Times New Roman" pitchFamily="18" charset="0"/>
              </a:rPr>
              <a:t>having a </a:t>
            </a:r>
            <a:r>
              <a:rPr lang="en-US" sz="2000" dirty="0">
                <a:latin typeface="Times New Roman" pitchFamily="18" charset="0"/>
                <a:cs typeface="Times New Roman" pitchFamily="18" charset="0"/>
              </a:rPr>
              <a:t>general knowledge of </a:t>
            </a:r>
            <a:r>
              <a:rPr lang="en-US" sz="2000" b="1" dirty="0">
                <a:latin typeface="Times New Roman" pitchFamily="18" charset="0"/>
                <a:cs typeface="Times New Roman" pitchFamily="18" charset="0"/>
              </a:rPr>
              <a:t>what </a:t>
            </a:r>
            <a:r>
              <a:rPr lang="en-US" sz="2000" dirty="0">
                <a:latin typeface="Times New Roman" pitchFamily="18" charset="0"/>
                <a:cs typeface="Times New Roman" pitchFamily="18" charset="0"/>
              </a:rPr>
              <a:t>a program does and how it relates to </a:t>
            </a:r>
            <a:r>
              <a:rPr lang="en-US" sz="2000" dirty="0" smtClean="0">
                <a:latin typeface="Times New Roman" pitchFamily="18" charset="0"/>
                <a:cs typeface="Times New Roman" pitchFamily="18" charset="0"/>
              </a:rPr>
              <a:t>its environment</a:t>
            </a:r>
            <a:r>
              <a:rPr lang="en-US" sz="2000" dirty="0">
                <a:latin typeface="Times New Roman" pitchFamily="18" charset="0"/>
                <a:cs typeface="Times New Roman" pitchFamily="18" charset="0"/>
              </a:rPr>
              <a:t>; identifying </a:t>
            </a:r>
            <a:r>
              <a:rPr lang="en-US" sz="2000" b="1" dirty="0">
                <a:latin typeface="Times New Roman" pitchFamily="18" charset="0"/>
                <a:cs typeface="Times New Roman" pitchFamily="18" charset="0"/>
              </a:rPr>
              <a:t>where </a:t>
            </a:r>
            <a:r>
              <a:rPr lang="en-US" sz="2000" dirty="0">
                <a:latin typeface="Times New Roman" pitchFamily="18" charset="0"/>
                <a:cs typeface="Times New Roman" pitchFamily="18" charset="0"/>
              </a:rPr>
              <a:t>in the system changes are to be </a:t>
            </a:r>
            <a:r>
              <a:rPr lang="en-US" sz="2000" dirty="0" smtClean="0">
                <a:latin typeface="Times New Roman" pitchFamily="18" charset="0"/>
                <a:cs typeface="Times New Roman" pitchFamily="18" charset="0"/>
              </a:rPr>
              <a:t>effected; and </a:t>
            </a:r>
            <a:r>
              <a:rPr lang="en-US" sz="2000" dirty="0">
                <a:latin typeface="Times New Roman" pitchFamily="18" charset="0"/>
                <a:cs typeface="Times New Roman" pitchFamily="18" charset="0"/>
              </a:rPr>
              <a:t>knowing </a:t>
            </a:r>
            <a:r>
              <a:rPr lang="en-US" sz="2000" b="1" dirty="0">
                <a:latin typeface="Times New Roman" pitchFamily="18" charset="0"/>
                <a:cs typeface="Times New Roman" pitchFamily="18" charset="0"/>
              </a:rPr>
              <a:t>how </a:t>
            </a:r>
            <a:r>
              <a:rPr lang="en-US" sz="2000" dirty="0">
                <a:latin typeface="Times New Roman" pitchFamily="18" charset="0"/>
                <a:cs typeface="Times New Roman" pitchFamily="18" charset="0"/>
              </a:rPr>
              <a:t>the different components to be modified work.</a:t>
            </a:r>
          </a:p>
          <a:p>
            <a:pPr algn="just">
              <a:buFont typeface="Wingdings" pitchFamily="2" charset="2"/>
              <a:buChar char="Ø"/>
            </a:pPr>
            <a:r>
              <a:rPr lang="en-US" sz="2000" dirty="0">
                <a:latin typeface="Times New Roman" pitchFamily="18" charset="0"/>
                <a:cs typeface="Times New Roman" pitchFamily="18" charset="0"/>
              </a:rPr>
              <a:t>Reverse engineering goes a step further by enabling analysis </a:t>
            </a:r>
            <a:r>
              <a:rPr lang="en-US" sz="2000" dirty="0" smtClean="0">
                <a:latin typeface="Times New Roman" pitchFamily="18" charset="0"/>
                <a:cs typeface="Times New Roman" pitchFamily="18" charset="0"/>
              </a:rPr>
              <a:t>and different representations </a:t>
            </a:r>
            <a:r>
              <a:rPr lang="en-US" sz="2000" dirty="0">
                <a:latin typeface="Times New Roman" pitchFamily="18" charset="0"/>
                <a:cs typeface="Times New Roman" pitchFamily="18" charset="0"/>
              </a:rPr>
              <a:t>of the </a:t>
            </a:r>
            <a:r>
              <a:rPr lang="en-US" sz="2000" dirty="0" smtClean="0">
                <a:latin typeface="Times New Roman" pitchFamily="18" charset="0"/>
                <a:cs typeface="Times New Roman" pitchFamily="18" charset="0"/>
              </a:rPr>
              <a:t>system </a:t>
            </a:r>
            <a:r>
              <a:rPr lang="en-US" sz="2000" dirty="0">
                <a:latin typeface="Times New Roman" pitchFamily="18" charset="0"/>
                <a:cs typeface="Times New Roman" pitchFamily="18" charset="0"/>
              </a:rPr>
              <a:t>to promote that understanding</a:t>
            </a:r>
            <a:r>
              <a:rPr lang="en-US" sz="2000" dirty="0" smtClean="0">
                <a:latin typeface="Times New Roman" pitchFamily="18" charset="0"/>
                <a:cs typeface="Times New Roman" pitchFamily="18" charset="0"/>
              </a:rPr>
              <a:t>.</a:t>
            </a:r>
            <a:endParaRPr lang="en-US" sz="2000" b="1" i="1" dirty="0">
              <a:latin typeface="Times New Roman" pitchFamily="18" charset="0"/>
              <a:cs typeface="Times New Roman" pitchFamily="18" charset="0"/>
            </a:endParaRPr>
          </a:p>
          <a:p>
            <a:pPr marL="457200" indent="-457200" algn="just">
              <a:buFont typeface="+mj-lt"/>
              <a:buAutoNum type="alphaLcParenR"/>
            </a:pPr>
            <a:r>
              <a:rPr lang="en-US" sz="2000" b="1" i="1" dirty="0">
                <a:latin typeface="Times New Roman" pitchFamily="18" charset="0"/>
                <a:cs typeface="Times New Roman" pitchFamily="18" charset="0"/>
              </a:rPr>
              <a:t>Program </a:t>
            </a:r>
            <a:r>
              <a:rPr lang="en-US" sz="2000" b="1" i="1" dirty="0" smtClean="0">
                <a:latin typeface="Times New Roman" pitchFamily="18" charset="0"/>
                <a:cs typeface="Times New Roman" pitchFamily="18" charset="0"/>
              </a:rPr>
              <a:t>Slicer: </a:t>
            </a:r>
          </a:p>
          <a:p>
            <a:pPr algn="just">
              <a:buFont typeface="Wingdings" pitchFamily="2" charset="2"/>
              <a:buChar char="ü"/>
            </a:pPr>
            <a:r>
              <a:rPr lang="en-US" sz="2000" dirty="0" smtClean="0">
                <a:latin typeface="Times New Roman" pitchFamily="18" charset="0"/>
                <a:cs typeface="Times New Roman" pitchFamily="18" charset="0"/>
              </a:rPr>
              <a:t>major </a:t>
            </a:r>
            <a:r>
              <a:rPr lang="en-US" sz="2000" dirty="0">
                <a:latin typeface="Times New Roman" pitchFamily="18" charset="0"/>
                <a:cs typeface="Times New Roman" pitchFamily="18" charset="0"/>
              </a:rPr>
              <a:t>problems with software maintenance is </a:t>
            </a:r>
            <a:r>
              <a:rPr lang="en-US" sz="2000" dirty="0" smtClean="0">
                <a:latin typeface="Times New Roman" pitchFamily="18" charset="0"/>
                <a:cs typeface="Times New Roman" pitchFamily="18" charset="0"/>
              </a:rPr>
              <a:t>coping with the size </a:t>
            </a:r>
            <a:r>
              <a:rPr lang="en-US" sz="2000" dirty="0">
                <a:latin typeface="Times New Roman" pitchFamily="18" charset="0"/>
                <a:cs typeface="Times New Roman" pitchFamily="18" charset="0"/>
              </a:rPr>
              <a:t>of the program source code.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important that a programmer </a:t>
            </a:r>
            <a:r>
              <a:rPr lang="en-US" sz="2000" dirty="0" smtClean="0">
                <a:latin typeface="Times New Roman" pitchFamily="18" charset="0"/>
                <a:cs typeface="Times New Roman" pitchFamily="18" charset="0"/>
              </a:rPr>
              <a:t>can select </a:t>
            </a:r>
            <a:r>
              <a:rPr lang="en-US" sz="2000" dirty="0">
                <a:latin typeface="Times New Roman" pitchFamily="18" charset="0"/>
                <a:cs typeface="Times New Roman" pitchFamily="18" charset="0"/>
              </a:rPr>
              <a:t>and view only those parts of the program that are affected by </a:t>
            </a:r>
            <a:r>
              <a:rPr lang="en-US" sz="2000" dirty="0" smtClean="0">
                <a:latin typeface="Times New Roman" pitchFamily="18" charset="0"/>
                <a:cs typeface="Times New Roman" pitchFamily="18" charset="0"/>
              </a:rPr>
              <a:t>a proposed </a:t>
            </a:r>
            <a:r>
              <a:rPr lang="en-US" sz="2000" dirty="0">
                <a:latin typeface="Times New Roman" pitchFamily="18" charset="0"/>
                <a:cs typeface="Times New Roman" pitchFamily="18" charset="0"/>
              </a:rPr>
              <a:t>change without being distracted by the irrelevant parts.</a:t>
            </a:r>
            <a:endParaRPr lang="en-US" sz="2000" b="1" i="1"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The program </a:t>
            </a:r>
            <a:r>
              <a:rPr lang="en-US" sz="2000" dirty="0" smtClean="0">
                <a:latin typeface="Times New Roman" pitchFamily="18" charset="0"/>
                <a:cs typeface="Times New Roman" pitchFamily="18" charset="0"/>
              </a:rPr>
              <a:t>slicer also </a:t>
            </a:r>
            <a:r>
              <a:rPr lang="en-US" sz="2000" dirty="0">
                <a:latin typeface="Times New Roman" pitchFamily="18" charset="0"/>
                <a:cs typeface="Times New Roman" pitchFamily="18" charset="0"/>
              </a:rPr>
              <a:t>displays data links and related characteristics to enable </a:t>
            </a:r>
            <a:r>
              <a:rPr lang="en-US" sz="2000" dirty="0" smtClean="0">
                <a:latin typeface="Times New Roman" pitchFamily="18" charset="0"/>
                <a:cs typeface="Times New Roman" pitchFamily="18" charset="0"/>
              </a:rPr>
              <a:t>the programmer </a:t>
            </a:r>
            <a:r>
              <a:rPr lang="en-US" sz="2000" dirty="0">
                <a:latin typeface="Times New Roman" pitchFamily="18" charset="0"/>
                <a:cs typeface="Times New Roman" pitchFamily="18" charset="0"/>
              </a:rPr>
              <a:t>to track the effect of changes</a:t>
            </a:r>
            <a:r>
              <a:rPr lang="en-US" sz="2000" dirty="0" smtClean="0">
                <a:latin typeface="Times New Roman" pitchFamily="18" charset="0"/>
                <a:cs typeface="Times New Roman" pitchFamily="18" charset="0"/>
              </a:rPr>
              <a:t>.</a:t>
            </a:r>
            <a:endParaRPr lang="en-US" sz="2000" b="1" i="1" dirty="0" smtClean="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1" y="91440"/>
            <a:ext cx="7310340"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49</a:t>
            </a:fld>
            <a:endParaRPr lang="am-ET"/>
          </a:p>
        </p:txBody>
      </p:sp>
    </p:spTree>
    <p:extLst>
      <p:ext uri="{BB962C8B-B14F-4D97-AF65-F5344CB8AC3E}">
        <p14:creationId xmlns:p14="http://schemas.microsoft.com/office/powerpoint/2010/main" val="206428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14984"/>
            <a:ext cx="8988553" cy="5084064"/>
          </a:xfrm>
          <a:ln>
            <a:solidFill>
              <a:schemeClr val="accent1"/>
            </a:solidFill>
          </a:ln>
        </p:spPr>
        <p:txBody>
          <a:bodyPr>
            <a:normAutofit/>
          </a:bodyPr>
          <a:lstStyle/>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the organizational level, planning goals are strategic, general, and corporate, and include partners, the SLA, contracts, and licensing.</a:t>
            </a:r>
          </a:p>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the tactical level, the planning goal is to identify and plan the activities of </a:t>
            </a:r>
            <a:r>
              <a:rPr lang="en-US" sz="2000" dirty="0" err="1">
                <a:latin typeface="Times New Roman" panose="02020603050405020304" pitchFamily="18" charset="0"/>
                <a:cs typeface="Times New Roman" panose="02020603050405020304" pitchFamily="18" charset="0"/>
              </a:rPr>
              <a:t>predelivery</a:t>
            </a:r>
            <a:r>
              <a:rPr lang="en-US" sz="2000" dirty="0">
                <a:latin typeface="Times New Roman" panose="02020603050405020304" pitchFamily="18" charset="0"/>
                <a:cs typeface="Times New Roman" panose="02020603050405020304" pitchFamily="18" charset="0"/>
              </a:rPr>
              <a:t> and transition for new software and also the yearly plans associated with a specific customer account.</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Finally, at the </a:t>
            </a:r>
            <a:r>
              <a:rPr lang="en-US" sz="2000" b="1" i="1" dirty="0">
                <a:solidFill>
                  <a:srgbClr val="FF0000"/>
                </a:solidFill>
                <a:latin typeface="Times New Roman" panose="02020603050405020304" pitchFamily="18" charset="0"/>
                <a:cs typeface="Times New Roman" panose="02020603050405020304" pitchFamily="18" charset="0"/>
              </a:rPr>
              <a:t>operational level</a:t>
            </a:r>
            <a:r>
              <a:rPr lang="en-US" sz="1800" dirty="0">
                <a:latin typeface="Times New Roman" panose="02020603050405020304" pitchFamily="18" charset="0"/>
                <a:cs typeface="Times New Roman" panose="02020603050405020304" pitchFamily="18" charset="0"/>
              </a:rPr>
              <a:t>, the goals are specific: </a:t>
            </a:r>
          </a:p>
          <a:p>
            <a:pPr marL="514350"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To conduct impact analysis on a given maintenance request, </a:t>
            </a:r>
          </a:p>
          <a:p>
            <a:pPr marL="514350"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To plan the recovery/failure tests,</a:t>
            </a:r>
          </a:p>
          <a:p>
            <a:pPr marL="514350"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To plan software versions/releases (e.g., assign each request to a future version/release of the software), and</a:t>
            </a:r>
          </a:p>
          <a:p>
            <a:pPr marL="514350" indent="-514350" algn="just">
              <a:lnSpc>
                <a:spcPct val="100000"/>
              </a:lnSpc>
              <a:buFont typeface="+mj-lt"/>
              <a:buAutoNum type="romanLcPeriod"/>
            </a:pPr>
            <a:r>
              <a:rPr lang="en-US" sz="2000" dirty="0">
                <a:latin typeface="Times New Roman" panose="02020603050405020304" pitchFamily="18" charset="0"/>
                <a:cs typeface="Times New Roman" panose="02020603050405020304" pitchFamily="18" charset="0"/>
              </a:rPr>
              <a:t>To plan software upgrades (especially the COTS) for the many platforms.</a:t>
            </a:r>
          </a:p>
        </p:txBody>
      </p:sp>
      <p:sp>
        <p:nvSpPr>
          <p:cNvPr id="4" name="Rectangle 3">
            <a:extLst>
              <a:ext uri="{FF2B5EF4-FFF2-40B4-BE49-F238E27FC236}">
                <a16:creationId xmlns="" xmlns:a16="http://schemas.microsoft.com/office/drawing/2014/main" id="{45E3AB08-5CB7-43B4-BAFC-E2F74A442BD6}"/>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Planning</a:t>
            </a:r>
          </a:p>
          <a:p>
            <a:pPr algn="ct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29448284-D123-4115-8C23-A68C23417EF4}"/>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a:t>
            </a:fld>
            <a:endParaRPr lang="am-ET"/>
          </a:p>
        </p:txBody>
      </p:sp>
    </p:spTree>
    <p:extLst>
      <p:ext uri="{BB962C8B-B14F-4D97-AF65-F5344CB8AC3E}">
        <p14:creationId xmlns:p14="http://schemas.microsoft.com/office/powerpoint/2010/main" val="82826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0" indent="0" algn="ctr">
              <a:buNone/>
            </a:pPr>
            <a:r>
              <a:rPr lang="en-US" sz="2400" b="1" dirty="0">
                <a:latin typeface="Times New Roman" pitchFamily="18" charset="0"/>
                <a:cs typeface="Times New Roman" pitchFamily="18" charset="0"/>
              </a:rPr>
              <a:t>Tools for Comprehension and Reverse </a:t>
            </a:r>
            <a:r>
              <a:rPr lang="en-US" sz="2400" b="1" dirty="0" smtClean="0">
                <a:latin typeface="Times New Roman" pitchFamily="18" charset="0"/>
                <a:cs typeface="Times New Roman" pitchFamily="18" charset="0"/>
              </a:rPr>
              <a:t>Engineering…</a:t>
            </a:r>
          </a:p>
          <a:p>
            <a:pPr marL="457200" indent="-457200" algn="just">
              <a:buFont typeface="+mj-lt"/>
              <a:buAutoNum type="alphaLcParenR" startAt="2"/>
            </a:pPr>
            <a:r>
              <a:rPr lang="en-US" sz="2400" b="1" i="1" dirty="0">
                <a:latin typeface="Times New Roman" pitchFamily="18" charset="0"/>
                <a:cs typeface="Times New Roman" pitchFamily="18" charset="0"/>
              </a:rPr>
              <a:t>Static </a:t>
            </a:r>
            <a:r>
              <a:rPr lang="en-US" sz="2400" b="1" i="1" dirty="0" err="1" smtClean="0">
                <a:latin typeface="Times New Roman" pitchFamily="18" charset="0"/>
                <a:cs typeface="Times New Roman" pitchFamily="18" charset="0"/>
              </a:rPr>
              <a:t>Analyser</a:t>
            </a:r>
            <a:endParaRPr lang="en-US" sz="2400" b="1" i="1" dirty="0" smtClean="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static </a:t>
            </a:r>
            <a:r>
              <a:rPr lang="en-US" sz="2400" b="1" dirty="0" err="1">
                <a:latin typeface="Times New Roman" pitchFamily="18" charset="0"/>
                <a:cs typeface="Times New Roman" pitchFamily="18" charset="0"/>
              </a:rPr>
              <a:t>analyser</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allows </a:t>
            </a:r>
            <a:r>
              <a:rPr lang="en-US" sz="2400" dirty="0">
                <a:latin typeface="Times New Roman" pitchFamily="18" charset="0"/>
                <a:cs typeface="Times New Roman" pitchFamily="18" charset="0"/>
              </a:rPr>
              <a:t>derivation different aspects of the </a:t>
            </a:r>
            <a:r>
              <a:rPr lang="en-US" sz="2400" dirty="0" smtClean="0">
                <a:latin typeface="Times New Roman" pitchFamily="18" charset="0"/>
                <a:cs typeface="Times New Roman" pitchFamily="18" charset="0"/>
              </a:rPr>
              <a:t>program ( </a:t>
            </a:r>
            <a:r>
              <a:rPr lang="en-US" sz="2400" dirty="0">
                <a:latin typeface="Times New Roman" pitchFamily="18" charset="0"/>
                <a:cs typeface="Times New Roman" pitchFamily="18" charset="0"/>
              </a:rPr>
              <a:t>such as </a:t>
            </a:r>
            <a:r>
              <a:rPr lang="en-US" sz="2400" dirty="0" smtClean="0">
                <a:latin typeface="Times New Roman" pitchFamily="18" charset="0"/>
                <a:cs typeface="Times New Roman" pitchFamily="18" charset="0"/>
              </a:rPr>
              <a:t>modules, procedures</a:t>
            </a:r>
            <a:r>
              <a:rPr lang="en-US" sz="2400" dirty="0">
                <a:latin typeface="Times New Roman" pitchFamily="18" charset="0"/>
                <a:cs typeface="Times New Roman" pitchFamily="18" charset="0"/>
              </a:rPr>
              <a:t>, variables, data elements, objects and classes, and </a:t>
            </a:r>
            <a:r>
              <a:rPr lang="en-US" sz="2400" dirty="0" smtClean="0">
                <a:latin typeface="Times New Roman" pitchFamily="18" charset="0"/>
                <a:cs typeface="Times New Roman" pitchFamily="18" charset="0"/>
              </a:rPr>
              <a:t>class hierarchy) through </a:t>
            </a:r>
            <a:r>
              <a:rPr lang="en-US" sz="2400" dirty="0">
                <a:latin typeface="Times New Roman" pitchFamily="18" charset="0"/>
                <a:cs typeface="Times New Roman" pitchFamily="18" charset="0"/>
              </a:rPr>
              <a:t>careful and deep examination of the program text</a:t>
            </a:r>
            <a:r>
              <a:rPr lang="en-US" sz="2400" dirty="0" smtClean="0">
                <a:latin typeface="Times New Roman" pitchFamily="18" charset="0"/>
                <a:cs typeface="Times New Roman" pitchFamily="18" charset="0"/>
              </a:rPr>
              <a:t>.</a:t>
            </a:r>
            <a:endParaRPr lang="en-US" sz="2400" b="1" i="1" dirty="0">
              <a:latin typeface="Times New Roman" pitchFamily="18" charset="0"/>
              <a:cs typeface="Times New Roman" pitchFamily="18" charset="0"/>
            </a:endParaRPr>
          </a:p>
          <a:p>
            <a:pPr marL="457200" indent="-457200" algn="just">
              <a:buFont typeface="+mj-lt"/>
              <a:buAutoNum type="alphaLcParenR" startAt="3"/>
            </a:pPr>
            <a:r>
              <a:rPr lang="en-US" sz="2400" b="1" i="1" dirty="0" smtClean="0">
                <a:latin typeface="Times New Roman" pitchFamily="18" charset="0"/>
                <a:cs typeface="Times New Roman" pitchFamily="18" charset="0"/>
              </a:rPr>
              <a:t>Dynamic </a:t>
            </a:r>
            <a:r>
              <a:rPr lang="en-US" sz="2400" b="1" i="1" dirty="0" err="1" smtClean="0">
                <a:latin typeface="Times New Roman" pitchFamily="18" charset="0"/>
                <a:cs typeface="Times New Roman" pitchFamily="18" charset="0"/>
              </a:rPr>
              <a:t>Analyser</a:t>
            </a:r>
            <a:endParaRPr lang="en-US" sz="2400" b="1" i="1"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There is a need to control and analyze various aspects of the program when it is executing.</a:t>
            </a:r>
          </a:p>
          <a:p>
            <a:pPr algn="just">
              <a:buFont typeface="Wingdings" pitchFamily="2" charset="2"/>
              <a:buChar char="Ø"/>
            </a:pPr>
            <a:r>
              <a:rPr lang="en-US" sz="2400" dirty="0" smtClean="0">
                <a:latin typeface="Times New Roman" pitchFamily="18" charset="0"/>
                <a:cs typeface="Times New Roman" pitchFamily="18" charset="0"/>
              </a:rPr>
              <a:t>The dynamic analyzer allows a maintainer to trace the execution path of the system while it is running - it acts as a tracer.</a:t>
            </a:r>
            <a:endParaRPr lang="en-US" sz="2400" b="1" i="1" dirty="0" smtClean="0">
              <a:latin typeface="Times New Roman" pitchFamily="18" charset="0"/>
              <a:cs typeface="Times New Roman" pitchFamily="18" charset="0"/>
            </a:endParaRPr>
          </a:p>
          <a:p>
            <a:pPr marL="0" indent="0" algn="just">
              <a:buNone/>
            </a:pPr>
            <a:endParaRPr lang="en-US" sz="2000" b="1" i="1" dirty="0">
              <a:latin typeface="Times New Roman" pitchFamily="18" charset="0"/>
              <a:cs typeface="Times New Roman" pitchFamily="18" charset="0"/>
            </a:endParaRP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1" y="91440"/>
            <a:ext cx="7183018"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50</a:t>
            </a:fld>
            <a:endParaRPr lang="am-ET"/>
          </a:p>
        </p:txBody>
      </p:sp>
    </p:spTree>
    <p:extLst>
      <p:ext uri="{BB962C8B-B14F-4D97-AF65-F5344CB8AC3E}">
        <p14:creationId xmlns:p14="http://schemas.microsoft.com/office/powerpoint/2010/main" val="211378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0" indent="0" algn="ctr">
              <a:lnSpc>
                <a:spcPct val="100000"/>
              </a:lnSpc>
              <a:buNone/>
            </a:pPr>
            <a:r>
              <a:rPr lang="en-US" sz="2400" b="1" dirty="0">
                <a:latin typeface="Times New Roman" pitchFamily="18" charset="0"/>
                <a:cs typeface="Times New Roman" pitchFamily="18" charset="0"/>
              </a:rPr>
              <a:t>Tools for Comprehension and Reverse Engineering</a:t>
            </a:r>
            <a:r>
              <a:rPr lang="en-US" sz="2400" b="1" dirty="0" smtClean="0">
                <a:latin typeface="Times New Roman" pitchFamily="18" charset="0"/>
                <a:cs typeface="Times New Roman" pitchFamily="18" charset="0"/>
              </a:rPr>
              <a:t>…</a:t>
            </a:r>
            <a:endParaRPr lang="en-US" sz="2400" dirty="0" smtClean="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lphaLcParenR" startAt="4"/>
            </a:pPr>
            <a:r>
              <a:rPr lang="en-US" sz="2000" b="1" i="1" dirty="0">
                <a:latin typeface="Times New Roman" pitchFamily="18" charset="0"/>
                <a:cs typeface="Times New Roman" pitchFamily="18" charset="0"/>
              </a:rPr>
              <a:t>Data Flow </a:t>
            </a:r>
            <a:r>
              <a:rPr lang="en-US" sz="2000" b="1" i="1" dirty="0" err="1" smtClean="0">
                <a:latin typeface="Times New Roman" pitchFamily="18" charset="0"/>
                <a:cs typeface="Times New Roman" pitchFamily="18" charset="0"/>
              </a:rPr>
              <a:t>Analyser</a:t>
            </a:r>
            <a:r>
              <a:rPr lang="en-US" sz="2000" dirty="0" smtClean="0">
                <a:latin typeface="Times New Roman" panose="02020603050405020304" pitchFamily="18" charset="0"/>
                <a:cs typeface="Times New Roman" panose="02020603050405020304" pitchFamily="18" charset="0"/>
              </a:rPr>
              <a:t>: is </a:t>
            </a:r>
            <a:r>
              <a:rPr lang="en-US" sz="2000" dirty="0">
                <a:latin typeface="Times New Roman" pitchFamily="18" charset="0"/>
                <a:cs typeface="Times New Roman" pitchFamily="18" charset="0"/>
              </a:rPr>
              <a:t>a static analysis tool that allows the </a:t>
            </a:r>
            <a:r>
              <a:rPr lang="en-US" sz="2000" dirty="0" smtClean="0">
                <a:latin typeface="Times New Roman" pitchFamily="18" charset="0"/>
                <a:cs typeface="Times New Roman" pitchFamily="18" charset="0"/>
              </a:rPr>
              <a:t>maintainer to </a:t>
            </a:r>
            <a:r>
              <a:rPr lang="en-US" sz="2000" dirty="0">
                <a:latin typeface="Times New Roman" pitchFamily="18" charset="0"/>
                <a:cs typeface="Times New Roman" pitchFamily="18" charset="0"/>
              </a:rPr>
              <a:t>track all possible data flow and control flow paths in the program </a:t>
            </a:r>
            <a:r>
              <a:rPr lang="en-US" sz="2000" dirty="0" smtClean="0">
                <a:latin typeface="Times New Roman" pitchFamily="18" charset="0"/>
                <a:cs typeface="Times New Roman" pitchFamily="18" charset="0"/>
              </a:rPr>
              <a:t>and also </a:t>
            </a:r>
            <a:r>
              <a:rPr lang="en-US" sz="2000" dirty="0">
                <a:latin typeface="Times New Roman" pitchFamily="18" charset="0"/>
                <a:cs typeface="Times New Roman" pitchFamily="18" charset="0"/>
              </a:rPr>
              <a:t>to </a:t>
            </a:r>
            <a:r>
              <a:rPr lang="en-US" sz="2000" dirty="0" smtClean="0">
                <a:latin typeface="Times New Roman" pitchFamily="18" charset="0"/>
                <a:cs typeface="Times New Roman" pitchFamily="18" charset="0"/>
              </a:rPr>
              <a:t>backtrack. </a:t>
            </a:r>
          </a:p>
          <a:p>
            <a:pPr algn="just">
              <a:buFont typeface="Wingdings" pitchFamily="2" charset="2"/>
              <a:buChar char="Ø"/>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is particularly important when there is </a:t>
            </a:r>
            <a:r>
              <a:rPr lang="en-US" sz="2000" dirty="0" smtClean="0">
                <a:latin typeface="Times New Roman" pitchFamily="18" charset="0"/>
                <a:cs typeface="Times New Roman" pitchFamily="18" charset="0"/>
              </a:rPr>
              <a:t>a need </a:t>
            </a:r>
            <a:r>
              <a:rPr lang="en-US" sz="2000" dirty="0">
                <a:latin typeface="Times New Roman" pitchFamily="18" charset="0"/>
                <a:cs typeface="Times New Roman" pitchFamily="18" charset="0"/>
              </a:rPr>
              <a:t>for impact analysis: studying the effect of a change on other parts </a:t>
            </a:r>
            <a:r>
              <a:rPr lang="en-US" sz="2000" dirty="0" smtClean="0">
                <a:latin typeface="Times New Roman" pitchFamily="18" charset="0"/>
                <a:cs typeface="Times New Roman" pitchFamily="18" charset="0"/>
              </a:rPr>
              <a:t>of the </a:t>
            </a:r>
            <a:r>
              <a:rPr lang="en-US" sz="2000" dirty="0">
                <a:latin typeface="Times New Roman" pitchFamily="18" charset="0"/>
                <a:cs typeface="Times New Roman" pitchFamily="18" charset="0"/>
              </a:rPr>
              <a:t>system</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457200" indent="-457200" algn="just">
              <a:buFont typeface="+mj-lt"/>
              <a:buAutoNum type="alphaLcParenR" startAt="5"/>
            </a:pPr>
            <a:r>
              <a:rPr lang="en-US" sz="2000" b="1" dirty="0" smtClean="0">
                <a:latin typeface="Times New Roman" pitchFamily="18" charset="0"/>
                <a:cs typeface="Times New Roman" pitchFamily="18" charset="0"/>
              </a:rPr>
              <a:t>Cross-</a:t>
            </a:r>
            <a:r>
              <a:rPr lang="en-US" sz="2000" b="1" dirty="0" err="1" smtClean="0">
                <a:latin typeface="Times New Roman" pitchFamily="18" charset="0"/>
                <a:cs typeface="Times New Roman" pitchFamily="18" charset="0"/>
              </a:rPr>
              <a:t>Referencer</a:t>
            </a:r>
            <a:r>
              <a:rPr lang="en-US" sz="2000" b="1" dirty="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 tool that generates an index of the usage of </a:t>
            </a:r>
            <a:r>
              <a:rPr lang="en-US" sz="2000" dirty="0" smtClean="0">
                <a:latin typeface="Times New Roman" pitchFamily="18" charset="0"/>
                <a:cs typeface="Times New Roman" pitchFamily="18" charset="0"/>
              </a:rPr>
              <a:t>a given </a:t>
            </a:r>
            <a:r>
              <a:rPr lang="en-US" sz="2000" dirty="0">
                <a:latin typeface="Times New Roman" pitchFamily="18" charset="0"/>
                <a:cs typeface="Times New Roman" pitchFamily="18" charset="0"/>
              </a:rPr>
              <a:t>program entity.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example, it can produce information on </a:t>
            </a:r>
            <a:r>
              <a:rPr lang="en-US" sz="2000" dirty="0" smtClean="0">
                <a:latin typeface="Times New Roman" pitchFamily="18" charset="0"/>
                <a:cs typeface="Times New Roman" pitchFamily="18" charset="0"/>
              </a:rPr>
              <a:t>the declarations </a:t>
            </a:r>
            <a:r>
              <a:rPr lang="en-US" sz="2000" dirty="0">
                <a:latin typeface="Times New Roman" pitchFamily="18" charset="0"/>
                <a:cs typeface="Times New Roman" pitchFamily="18" charset="0"/>
              </a:rPr>
              <a:t>of a variable and all the sections in the program in which </a:t>
            </a:r>
            <a:r>
              <a:rPr lang="en-US" sz="2000" dirty="0" smtClean="0">
                <a:latin typeface="Times New Roman" pitchFamily="18" charset="0"/>
                <a:cs typeface="Times New Roman" pitchFamily="18" charset="0"/>
              </a:rPr>
              <a:t>it has </a:t>
            </a:r>
            <a:r>
              <a:rPr lang="en-US" sz="2000" dirty="0">
                <a:latin typeface="Times New Roman" pitchFamily="18" charset="0"/>
                <a:cs typeface="Times New Roman" pitchFamily="18" charset="0"/>
              </a:rPr>
              <a:t>been set and used</a:t>
            </a:r>
            <a:r>
              <a:rPr lang="en-US" sz="2000" dirty="0" smtClean="0">
                <a:latin typeface="Times New Roman" pitchFamily="18" charset="0"/>
                <a:cs typeface="Times New Roman" pitchFamily="18" charset="0"/>
              </a:rPr>
              <a:t>.</a:t>
            </a:r>
            <a:endParaRPr lang="en-US" sz="2000" b="1" i="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i="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1" y="91440"/>
            <a:ext cx="7113569"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51</a:t>
            </a:fld>
            <a:endParaRPr lang="am-ET"/>
          </a:p>
        </p:txBody>
      </p:sp>
    </p:spTree>
    <p:extLst>
      <p:ext uri="{BB962C8B-B14F-4D97-AF65-F5344CB8AC3E}">
        <p14:creationId xmlns:p14="http://schemas.microsoft.com/office/powerpoint/2010/main" val="190941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0" indent="0" algn="ctr">
              <a:lnSpc>
                <a:spcPct val="100000"/>
              </a:lnSpc>
              <a:buNone/>
            </a:pPr>
            <a:r>
              <a:rPr lang="en-US" sz="2400" b="1" dirty="0">
                <a:latin typeface="Times New Roman" pitchFamily="18" charset="0"/>
                <a:cs typeface="Times New Roman" pitchFamily="18" charset="0"/>
              </a:rPr>
              <a:t>Tools for Comprehension and Reverse Engineering</a:t>
            </a:r>
            <a:r>
              <a:rPr lang="en-US" sz="2400" b="1" dirty="0" smtClean="0">
                <a:latin typeface="Times New Roman" pitchFamily="18" charset="0"/>
                <a:cs typeface="Times New Roman" pitchFamily="18" charset="0"/>
              </a:rPr>
              <a:t>…</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lphaLcParenR" startAt="6"/>
            </a:pPr>
            <a:r>
              <a:rPr lang="en-US" sz="2000" b="1" dirty="0">
                <a:latin typeface="Times New Roman" pitchFamily="18" charset="0"/>
                <a:cs typeface="Times New Roman" pitchFamily="18" charset="0"/>
              </a:rPr>
              <a:t>Dependency </a:t>
            </a:r>
            <a:r>
              <a:rPr lang="en-US" sz="2000" b="1" dirty="0" smtClean="0">
                <a:latin typeface="Times New Roman" pitchFamily="18" charset="0"/>
                <a:cs typeface="Times New Roman" pitchFamily="18" charset="0"/>
              </a:rPr>
              <a:t>Analyzer: </a:t>
            </a:r>
            <a:r>
              <a:rPr lang="en-US" sz="2000" dirty="0" smtClean="0">
                <a:latin typeface="Times New Roman" pitchFamily="18" charset="0"/>
                <a:cs typeface="Times New Roman" pitchFamily="18" charset="0"/>
              </a:rPr>
              <a:t>helps </a:t>
            </a:r>
            <a:r>
              <a:rPr lang="en-US" sz="2000" dirty="0">
                <a:latin typeface="Times New Roman" pitchFamily="18" charset="0"/>
                <a:cs typeface="Times New Roman" pitchFamily="18" charset="0"/>
              </a:rPr>
              <a:t>the maintainer to </a:t>
            </a:r>
            <a:r>
              <a:rPr lang="en-US" sz="2000" dirty="0" smtClean="0">
                <a:latin typeface="Times New Roman" pitchFamily="18" charset="0"/>
                <a:cs typeface="Times New Roman" pitchFamily="18" charset="0"/>
              </a:rPr>
              <a:t>analyze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understand the </a:t>
            </a:r>
            <a:r>
              <a:rPr lang="en-US" sz="2000" dirty="0">
                <a:latin typeface="Times New Roman" pitchFamily="18" charset="0"/>
                <a:cs typeface="Times New Roman" pitchFamily="18" charset="0"/>
              </a:rPr>
              <a:t>interrelationships between entities in a program.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tool </a:t>
            </a:r>
            <a:r>
              <a:rPr lang="en-US" sz="2000" dirty="0" smtClean="0">
                <a:latin typeface="Times New Roman" pitchFamily="18" charset="0"/>
                <a:cs typeface="Times New Roman" pitchFamily="18" charset="0"/>
              </a:rPr>
              <a:t>is particularly </a:t>
            </a:r>
            <a:r>
              <a:rPr lang="en-US" sz="2000" dirty="0">
                <a:latin typeface="Times New Roman" pitchFamily="18" charset="0"/>
                <a:cs typeface="Times New Roman" pitchFamily="18" charset="0"/>
              </a:rPr>
              <a:t>useful in situations where logically related entities, such </a:t>
            </a:r>
            <a:r>
              <a:rPr lang="en-US" sz="2000" dirty="0" smtClean="0">
                <a:latin typeface="Times New Roman" pitchFamily="18" charset="0"/>
                <a:cs typeface="Times New Roman" pitchFamily="18" charset="0"/>
              </a:rPr>
              <a:t>as variables</a:t>
            </a:r>
            <a:r>
              <a:rPr lang="en-US" sz="2000" dirty="0">
                <a:latin typeface="Times New Roman" pitchFamily="18" charset="0"/>
                <a:cs typeface="Times New Roman" pitchFamily="18" charset="0"/>
              </a:rPr>
              <a:t>, may be physically far apart in the program.</a:t>
            </a:r>
            <a:endParaRPr lang="en-US" sz="2000" b="1" dirty="0">
              <a:latin typeface="Times New Roman" pitchFamily="18" charset="0"/>
              <a:cs typeface="Times New Roman" pitchFamily="18" charset="0"/>
            </a:endParaRPr>
          </a:p>
          <a:p>
            <a:pPr marL="457200" indent="-457200" algn="just">
              <a:buFont typeface="+mj-lt"/>
              <a:buAutoNum type="alphaLcParenR" startAt="7"/>
            </a:pPr>
            <a:r>
              <a:rPr lang="en-US" sz="2000" b="1" dirty="0">
                <a:latin typeface="Times New Roman" pitchFamily="18" charset="0"/>
                <a:cs typeface="Times New Roman" pitchFamily="18" charset="0"/>
              </a:rPr>
              <a:t>Transformation </a:t>
            </a:r>
            <a:r>
              <a:rPr lang="en-US" sz="2000" b="1" dirty="0" smtClean="0">
                <a:latin typeface="Times New Roman" pitchFamily="18" charset="0"/>
                <a:cs typeface="Times New Roman" pitchFamily="18" charset="0"/>
              </a:rPr>
              <a:t>Tool: </a:t>
            </a:r>
            <a:r>
              <a:rPr lang="en-US" sz="2000" dirty="0" smtClean="0">
                <a:latin typeface="Times New Roman" pitchFamily="18" charset="0"/>
                <a:cs typeface="Times New Roman" pitchFamily="18" charset="0"/>
              </a:rPr>
              <a:t>converts </a:t>
            </a:r>
            <a:r>
              <a:rPr lang="en-US" sz="2000" dirty="0">
                <a:latin typeface="Times New Roman" pitchFamily="18" charset="0"/>
                <a:cs typeface="Times New Roman" pitchFamily="18" charset="0"/>
              </a:rPr>
              <a:t>programs between different forms </a:t>
            </a:r>
            <a:r>
              <a:rPr lang="en-US" sz="2000" dirty="0" smtClean="0">
                <a:latin typeface="Times New Roman" pitchFamily="18" charset="0"/>
                <a:cs typeface="Times New Roman" pitchFamily="18" charset="0"/>
              </a:rPr>
              <a:t>of representations</a:t>
            </a:r>
            <a:r>
              <a:rPr lang="en-US" sz="2000" dirty="0">
                <a:latin typeface="Times New Roman" pitchFamily="18" charset="0"/>
                <a:cs typeface="Times New Roman" pitchFamily="18" charset="0"/>
              </a:rPr>
              <a:t>, usually between text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graphics; for </a:t>
            </a:r>
            <a:r>
              <a:rPr lang="en-US" sz="2000" dirty="0" smtClean="0">
                <a:latin typeface="Times New Roman" pitchFamily="18" charset="0"/>
                <a:cs typeface="Times New Roman" pitchFamily="18" charset="0"/>
              </a:rPr>
              <a:t>example, transforming </a:t>
            </a:r>
            <a:r>
              <a:rPr lang="en-US" sz="2000" dirty="0">
                <a:latin typeface="Times New Roman" pitchFamily="18" charset="0"/>
                <a:cs typeface="Times New Roman" pitchFamily="18" charset="0"/>
              </a:rPr>
              <a:t>code to visual form and vice </a:t>
            </a:r>
            <a:r>
              <a:rPr lang="en-US" sz="2000" dirty="0" smtClean="0">
                <a:latin typeface="Times New Roman" pitchFamily="18" charset="0"/>
                <a:cs typeface="Times New Roman" pitchFamily="18" charset="0"/>
              </a:rPr>
              <a:t>versa.</a:t>
            </a:r>
            <a:endParaRPr lang="en-US" sz="2000" i="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1" y="91440"/>
            <a:ext cx="6905225"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52</a:t>
            </a:fld>
            <a:endParaRPr lang="am-ET"/>
          </a:p>
        </p:txBody>
      </p:sp>
    </p:spTree>
    <p:extLst>
      <p:ext uri="{BB962C8B-B14F-4D97-AF65-F5344CB8AC3E}">
        <p14:creationId xmlns:p14="http://schemas.microsoft.com/office/powerpoint/2010/main" val="2745251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514350" indent="-514350" algn="ctr">
              <a:lnSpc>
                <a:spcPct val="100000"/>
              </a:lnSpc>
              <a:buFont typeface="+mj-lt"/>
              <a:buAutoNum type="romanUcPeriod" startAt="2"/>
            </a:pPr>
            <a:r>
              <a:rPr lang="en-US" sz="2400" b="1" dirty="0">
                <a:latin typeface="Times New Roman" pitchFamily="18" charset="0"/>
                <a:cs typeface="Times New Roman" pitchFamily="18" charset="0"/>
              </a:rPr>
              <a:t>Tools </a:t>
            </a:r>
            <a:r>
              <a:rPr lang="en-US" sz="2400" b="1" dirty="0" smtClean="0">
                <a:latin typeface="Times New Roman" pitchFamily="18" charset="0"/>
                <a:cs typeface="Times New Roman" pitchFamily="18" charset="0"/>
              </a:rPr>
              <a:t>to </a:t>
            </a:r>
            <a:r>
              <a:rPr lang="en-US" sz="2400" b="1" dirty="0">
                <a:latin typeface="Times New Roman" pitchFamily="18" charset="0"/>
                <a:cs typeface="Times New Roman" pitchFamily="18" charset="0"/>
              </a:rPr>
              <a:t>Support </a:t>
            </a:r>
            <a:r>
              <a:rPr lang="en-US" sz="2400" b="1" dirty="0" smtClean="0">
                <a:latin typeface="Times New Roman" pitchFamily="18" charset="0"/>
                <a:cs typeface="Times New Roman" pitchFamily="18" charset="0"/>
              </a:rPr>
              <a:t>Testing</a:t>
            </a:r>
          </a:p>
          <a:p>
            <a:pPr algn="just">
              <a:buFont typeface="Wingdings" pitchFamily="2" charset="2"/>
              <a:buChar char="Ø"/>
            </a:pPr>
            <a:r>
              <a:rPr lang="en-US" sz="2000" dirty="0">
                <a:latin typeface="Times New Roman" pitchFamily="18" charset="0"/>
                <a:cs typeface="Times New Roman" pitchFamily="18" charset="0"/>
              </a:rPr>
              <a:t>Testing is one of the most expensive and demanding tasks in </a:t>
            </a:r>
            <a:r>
              <a:rPr lang="en-US" sz="2000" dirty="0" smtClean="0">
                <a:latin typeface="Times New Roman" pitchFamily="18" charset="0"/>
                <a:cs typeface="Times New Roman" pitchFamily="18" charset="0"/>
              </a:rPr>
              <a:t>software development </a:t>
            </a:r>
            <a:r>
              <a:rPr lang="en-US" sz="2000" dirty="0">
                <a:latin typeface="Times New Roman" pitchFamily="18" charset="0"/>
                <a:cs typeface="Times New Roman" pitchFamily="18" charset="0"/>
              </a:rPr>
              <a:t>and maintenance and can benefit greatly from </a:t>
            </a:r>
            <a:r>
              <a:rPr lang="en-US" sz="2000" dirty="0" smtClean="0">
                <a:latin typeface="Times New Roman" pitchFamily="18" charset="0"/>
                <a:cs typeface="Times New Roman" pitchFamily="18" charset="0"/>
              </a:rPr>
              <a:t>automated support. </a:t>
            </a:r>
            <a:endParaRPr lang="en-US" sz="2000" b="1" dirty="0">
              <a:latin typeface="Times New Roman" pitchFamily="18" charset="0"/>
              <a:cs typeface="Times New Roman" pitchFamily="18" charset="0"/>
            </a:endParaRPr>
          </a:p>
          <a:p>
            <a:pPr marL="457200" indent="-457200" algn="just">
              <a:buFont typeface="+mj-lt"/>
              <a:buAutoNum type="alphaLcParenR"/>
            </a:pPr>
            <a:r>
              <a:rPr lang="en-US" sz="2000" b="1" dirty="0" smtClean="0">
                <a:latin typeface="Times New Roman" pitchFamily="18" charset="0"/>
                <a:cs typeface="Times New Roman" pitchFamily="18" charset="0"/>
              </a:rPr>
              <a:t>Simulator:</a:t>
            </a:r>
            <a:r>
              <a:rPr lang="en-US" sz="2000" b="1" i="1" dirty="0"/>
              <a:t> </a:t>
            </a:r>
            <a:r>
              <a:rPr lang="en-US" sz="2000" dirty="0" smtClean="0">
                <a:latin typeface="Times New Roman" pitchFamily="18" charset="0"/>
                <a:cs typeface="Times New Roman" pitchFamily="18" charset="0"/>
              </a:rPr>
              <a:t>Using </a:t>
            </a:r>
            <a:r>
              <a:rPr lang="en-US" sz="2000" dirty="0">
                <a:latin typeface="Times New Roman" pitchFamily="18" charset="0"/>
                <a:cs typeface="Times New Roman" pitchFamily="18" charset="0"/>
              </a:rPr>
              <a:t>a test </a:t>
            </a:r>
            <a:r>
              <a:rPr lang="en-US" sz="2000" b="1" dirty="0">
                <a:latin typeface="Times New Roman" pitchFamily="18" charset="0"/>
                <a:cs typeface="Times New Roman" pitchFamily="18" charset="0"/>
              </a:rPr>
              <a:t>simulator, </a:t>
            </a:r>
            <a:r>
              <a:rPr lang="en-US" sz="2000" dirty="0">
                <a:latin typeface="Times New Roman" pitchFamily="18" charset="0"/>
                <a:cs typeface="Times New Roman" pitchFamily="18" charset="0"/>
              </a:rPr>
              <a:t>a controlled environment is set up for the </a:t>
            </a:r>
            <a:r>
              <a:rPr lang="en-US" sz="2000" dirty="0" smtClean="0">
                <a:latin typeface="Times New Roman" pitchFamily="18" charset="0"/>
                <a:cs typeface="Times New Roman" pitchFamily="18" charset="0"/>
              </a:rPr>
              <a:t>testing to take place.</a:t>
            </a:r>
          </a:p>
          <a:p>
            <a:pPr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set-up and components </a:t>
            </a:r>
            <a:r>
              <a:rPr lang="en-US" sz="2000" dirty="0" smtClean="0">
                <a:latin typeface="Times New Roman" pitchFamily="18" charset="0"/>
                <a:cs typeface="Times New Roman" pitchFamily="18" charset="0"/>
              </a:rPr>
              <a:t>of the </a:t>
            </a:r>
            <a:r>
              <a:rPr lang="en-US" sz="2000" dirty="0">
                <a:latin typeface="Times New Roman" pitchFamily="18" charset="0"/>
                <a:cs typeface="Times New Roman" pitchFamily="18" charset="0"/>
              </a:rPr>
              <a:t>environment will depend on the type of application being tested.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For instance</a:t>
            </a:r>
            <a:r>
              <a:rPr lang="en-US" sz="2000" dirty="0">
                <a:latin typeface="Times New Roman" pitchFamily="18" charset="0"/>
                <a:cs typeface="Times New Roman" pitchFamily="18" charset="0"/>
              </a:rPr>
              <a:t>, a simulator for a real-time system needs to provide a </a:t>
            </a:r>
            <a:r>
              <a:rPr lang="en-US" sz="2000" dirty="0" smtClean="0">
                <a:latin typeface="Times New Roman" pitchFamily="18" charset="0"/>
                <a:cs typeface="Times New Roman" pitchFamily="18" charset="0"/>
              </a:rPr>
              <a:t>priority-based, event-driven, multi-tasking </a:t>
            </a:r>
            <a:r>
              <a:rPr lang="en-US" sz="2000" dirty="0">
                <a:latin typeface="Times New Roman" pitchFamily="18" charset="0"/>
                <a:cs typeface="Times New Roman" pitchFamily="18" charset="0"/>
              </a:rPr>
              <a:t>environment together with </a:t>
            </a:r>
            <a:r>
              <a:rPr lang="en-US" sz="2000" dirty="0" err="1" smtClean="0">
                <a:latin typeface="Times New Roman" pitchFamily="18" charset="0"/>
                <a:cs typeface="Times New Roman" pitchFamily="18" charset="0"/>
              </a:rPr>
              <a:t>interprocess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communication </a:t>
            </a:r>
            <a:r>
              <a:rPr lang="en-US" sz="2000" dirty="0">
                <a:latin typeface="Times New Roman" pitchFamily="18" charset="0"/>
                <a:cs typeface="Times New Roman" pitchFamily="18" charset="0"/>
              </a:rPr>
              <a:t>through message queues and shared memory</a:t>
            </a:r>
            <a:endParaRPr lang="en-US" sz="2000" b="1" i="1" dirty="0">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Advantage</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maintainer can try out the effect of a change before implementing the change on the actual operational system.</a:t>
            </a:r>
          </a:p>
          <a:p>
            <a:pPr marL="0" indent="0" algn="just">
              <a:buNone/>
            </a:pPr>
            <a:r>
              <a:rPr lang="en-US" sz="2000" dirty="0" smtClean="0">
                <a:solidFill>
                  <a:srgbClr val="FF0000"/>
                </a:solidFill>
                <a:latin typeface="Times New Roman" pitchFamily="18" charset="0"/>
                <a:cs typeface="Times New Roman" pitchFamily="18" charset="0"/>
              </a:rPr>
              <a:t>Disadvantage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results and observations may be misleading since some of the constraints in the real environment may not be reflected in the controlled environment.</a:t>
            </a:r>
            <a:endParaRPr lang="en-US" sz="2000" b="1" i="1" dirty="0" smtClean="0"/>
          </a:p>
          <a:p>
            <a:pPr marL="0" indent="0" algn="just">
              <a:buNone/>
            </a:pPr>
            <a:endParaRPr lang="en-US" sz="2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1" y="91440"/>
            <a:ext cx="6974673"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53</a:t>
            </a:fld>
            <a:endParaRPr lang="am-ET"/>
          </a:p>
        </p:txBody>
      </p:sp>
    </p:spTree>
    <p:extLst>
      <p:ext uri="{BB962C8B-B14F-4D97-AF65-F5344CB8AC3E}">
        <p14:creationId xmlns:p14="http://schemas.microsoft.com/office/powerpoint/2010/main" val="887505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0" indent="0" algn="ctr">
              <a:lnSpc>
                <a:spcPct val="100000"/>
              </a:lnSpc>
              <a:buNone/>
            </a:pPr>
            <a:r>
              <a:rPr lang="en-US" sz="2400" b="1" dirty="0">
                <a:latin typeface="Times New Roman" pitchFamily="18" charset="0"/>
                <a:cs typeface="Times New Roman" pitchFamily="18" charset="0"/>
              </a:rPr>
              <a:t>Tools to Support </a:t>
            </a:r>
            <a:r>
              <a:rPr lang="en-US" sz="2400" b="1" dirty="0" smtClean="0">
                <a:latin typeface="Times New Roman" pitchFamily="18" charset="0"/>
                <a:cs typeface="Times New Roman" pitchFamily="18" charset="0"/>
              </a:rPr>
              <a:t>Testing…</a:t>
            </a:r>
            <a:endParaRPr lang="en-US" sz="2400" b="1" i="1" dirty="0" smtClean="0">
              <a:latin typeface="Times New Roman" pitchFamily="18" charset="0"/>
              <a:cs typeface="Times New Roman" pitchFamily="18" charset="0"/>
            </a:endParaRPr>
          </a:p>
          <a:p>
            <a:pPr marL="457200" indent="-457200" algn="just">
              <a:buFont typeface="+mj-lt"/>
              <a:buAutoNum type="alphaLcParenR" startAt="2"/>
            </a:pPr>
            <a:r>
              <a:rPr lang="en-US" sz="2000" b="1" dirty="0">
                <a:latin typeface="Times New Roman" pitchFamily="18" charset="0"/>
                <a:cs typeface="Times New Roman" pitchFamily="18" charset="0"/>
              </a:rPr>
              <a:t>Test Case </a:t>
            </a:r>
            <a:r>
              <a:rPr lang="en-US" sz="2000" b="1" dirty="0" smtClean="0">
                <a:latin typeface="Times New Roman" pitchFamily="18" charset="0"/>
                <a:cs typeface="Times New Roman" pitchFamily="18" charset="0"/>
              </a:rPr>
              <a:t>Generator: </a:t>
            </a:r>
            <a:r>
              <a:rPr lang="en-US" sz="2000" dirty="0" smtClean="0">
                <a:latin typeface="Times New Roman" pitchFamily="18" charset="0"/>
                <a:cs typeface="Times New Roman" pitchFamily="18" charset="0"/>
              </a:rPr>
              <a:t>Sets </a:t>
            </a:r>
            <a:r>
              <a:rPr lang="en-US" sz="2000" dirty="0">
                <a:latin typeface="Times New Roman" pitchFamily="18" charset="0"/>
                <a:cs typeface="Times New Roman" pitchFamily="18" charset="0"/>
              </a:rPr>
              <a:t>of test data used to test the functionality of the system </a:t>
            </a:r>
            <a:r>
              <a:rPr lang="en-US" sz="2000" dirty="0" smtClean="0">
                <a:latin typeface="Times New Roman" pitchFamily="18" charset="0"/>
                <a:cs typeface="Times New Roman" pitchFamily="18" charset="0"/>
              </a:rPr>
              <a:t>undergoing modification </a:t>
            </a:r>
            <a:r>
              <a:rPr lang="en-US" sz="2000" dirty="0">
                <a:latin typeface="Times New Roman" pitchFamily="18" charset="0"/>
                <a:cs typeface="Times New Roman" pitchFamily="18" charset="0"/>
              </a:rPr>
              <a:t>are produced.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test data can be obtained from the </a:t>
            </a:r>
            <a:r>
              <a:rPr lang="en-US" sz="2000" dirty="0" smtClean="0">
                <a:latin typeface="Times New Roman" pitchFamily="18" charset="0"/>
                <a:cs typeface="Times New Roman" pitchFamily="18" charset="0"/>
              </a:rPr>
              <a:t>system as </a:t>
            </a:r>
            <a:r>
              <a:rPr lang="en-US" sz="2000" dirty="0">
                <a:latin typeface="Times New Roman" pitchFamily="18" charset="0"/>
                <a:cs typeface="Times New Roman" pitchFamily="18" charset="0"/>
              </a:rPr>
              <a:t>well as data files.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tool that assists in generating test data is </a:t>
            </a:r>
            <a:r>
              <a:rPr lang="en-US" sz="2000" dirty="0" smtClean="0">
                <a:latin typeface="Times New Roman" pitchFamily="18" charset="0"/>
                <a:cs typeface="Times New Roman" pitchFamily="18" charset="0"/>
              </a:rPr>
              <a:t>called a </a:t>
            </a:r>
            <a:r>
              <a:rPr lang="en-US" sz="2000" b="1" dirty="0">
                <a:latin typeface="Times New Roman" pitchFamily="18" charset="0"/>
                <a:cs typeface="Times New Roman" pitchFamily="18" charset="0"/>
              </a:rPr>
              <a:t>test data </a:t>
            </a:r>
            <a:r>
              <a:rPr lang="en-US" sz="2000" b="1" dirty="0" smtClean="0">
                <a:latin typeface="Times New Roman" pitchFamily="18" charset="0"/>
                <a:cs typeface="Times New Roman" pitchFamily="18" charset="0"/>
              </a:rPr>
              <a:t>generator</a:t>
            </a:r>
            <a:r>
              <a:rPr lang="en-US" sz="2000" dirty="0" smtClean="0">
                <a:latin typeface="Times New Roman" pitchFamily="18" charset="0"/>
                <a:cs typeface="Times New Roman" pitchFamily="18" charset="0"/>
              </a:rPr>
              <a:t>. </a:t>
            </a:r>
          </a:p>
          <a:p>
            <a:pPr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tool usually requires definition of </a:t>
            </a:r>
            <a:r>
              <a:rPr lang="en-US" sz="2000" dirty="0" smtClean="0">
                <a:latin typeface="Times New Roman" pitchFamily="18" charset="0"/>
                <a:cs typeface="Times New Roman" pitchFamily="18" charset="0"/>
              </a:rPr>
              <a:t>the criteria </a:t>
            </a:r>
            <a:r>
              <a:rPr lang="en-US" sz="2000" dirty="0">
                <a:latin typeface="Times New Roman" pitchFamily="18" charset="0"/>
                <a:cs typeface="Times New Roman" pitchFamily="18" charset="0"/>
              </a:rPr>
              <a:t>for generating the test cases</a:t>
            </a:r>
            <a:r>
              <a:rPr lang="en-US" sz="2000" dirty="0" smtClean="0">
                <a:latin typeface="Times New Roman" pitchFamily="18" charset="0"/>
                <a:cs typeface="Times New Roman" pitchFamily="18" charset="0"/>
              </a:rPr>
              <a:t>.</a:t>
            </a:r>
          </a:p>
          <a:p>
            <a:pPr algn="just">
              <a:buFont typeface="Wingdings" pitchFamily="2" charset="2"/>
              <a:buChar char="Ø"/>
            </a:pPr>
            <a:r>
              <a:rPr lang="en-US" sz="2000" b="1" i="1" dirty="0" smtClean="0">
                <a:latin typeface="Times New Roman" pitchFamily="18" charset="0"/>
                <a:cs typeface="Times New Roman" pitchFamily="18" charset="0"/>
              </a:rPr>
              <a:t>Example</a:t>
            </a:r>
            <a:endParaRPr lang="en-US" sz="2000" b="1" i="1" dirty="0"/>
          </a:p>
          <a:p>
            <a:pPr marL="457200" indent="-457200" algn="just">
              <a:buFont typeface="+mj-lt"/>
              <a:buAutoNum type="alphaLcParenR" startAt="3"/>
            </a:pPr>
            <a:r>
              <a:rPr lang="en-US" sz="2000" b="1" dirty="0">
                <a:latin typeface="Times New Roman" pitchFamily="18" charset="0"/>
                <a:cs typeface="Times New Roman" pitchFamily="18" charset="0"/>
              </a:rPr>
              <a:t>Test Paths </a:t>
            </a:r>
            <a:r>
              <a:rPr lang="en-US" sz="2000" b="1" dirty="0" smtClean="0">
                <a:latin typeface="Times New Roman" pitchFamily="18" charset="0"/>
                <a:cs typeface="Times New Roman" pitchFamily="18" charset="0"/>
              </a:rPr>
              <a:t>Generator</a:t>
            </a:r>
          </a:p>
          <a:p>
            <a:pPr algn="just">
              <a:buFont typeface="Wingdings" pitchFamily="2" charset="2"/>
              <a:buChar char="Ø"/>
            </a:pPr>
            <a:r>
              <a:rPr lang="en-US" sz="2000" dirty="0" smtClean="0">
                <a:latin typeface="Times New Roman" pitchFamily="18" charset="0"/>
                <a:cs typeface="Times New Roman" pitchFamily="18" charset="0"/>
              </a:rPr>
              <a:t>It is important to know all the potential data flow and control flow paths that may have been affected by a change. This information enables the maintainer to carry out the appropriate set of tests to ensure that a change has achieved the desired effect.</a:t>
            </a:r>
          </a:p>
          <a:p>
            <a:pPr algn="just">
              <a:buFont typeface="Wingdings" pitchFamily="2" charset="2"/>
              <a:buChar char="Ø"/>
            </a:pPr>
            <a:r>
              <a:rPr lang="en-US" sz="2000" b="1" dirty="0" smtClean="0">
                <a:latin typeface="Times New Roman" pitchFamily="18" charset="0"/>
                <a:cs typeface="Times New Roman" pitchFamily="18" charset="0"/>
              </a:rPr>
              <a:t>Example </a:t>
            </a:r>
            <a:endParaRPr lang="en-US" sz="2000" b="1" dirty="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2" y="91440"/>
            <a:ext cx="7136718"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54</a:t>
            </a:fld>
            <a:endParaRPr lang="am-ET"/>
          </a:p>
        </p:txBody>
      </p:sp>
    </p:spTree>
    <p:extLst>
      <p:ext uri="{BB962C8B-B14F-4D97-AF65-F5344CB8AC3E}">
        <p14:creationId xmlns:p14="http://schemas.microsoft.com/office/powerpoint/2010/main" val="3708737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514350" indent="-514350" algn="ctr">
              <a:lnSpc>
                <a:spcPct val="100000"/>
              </a:lnSpc>
              <a:buFont typeface="+mj-lt"/>
              <a:buAutoNum type="romanUcPeriod" startAt="3"/>
            </a:pPr>
            <a:r>
              <a:rPr lang="en-US" sz="2400" b="1" dirty="0">
                <a:latin typeface="Times New Roman" pitchFamily="18" charset="0"/>
                <a:cs typeface="Times New Roman" pitchFamily="18" charset="0"/>
              </a:rPr>
              <a:t>Tools to Support </a:t>
            </a:r>
            <a:r>
              <a:rPr lang="en-US" sz="2400" b="1" dirty="0" smtClean="0">
                <a:latin typeface="Times New Roman" pitchFamily="18" charset="0"/>
                <a:cs typeface="Times New Roman" pitchFamily="18" charset="0"/>
              </a:rPr>
              <a:t>Configuration Management</a:t>
            </a:r>
          </a:p>
          <a:p>
            <a:pPr algn="just">
              <a:buFont typeface="Wingdings" pitchFamily="2" charset="2"/>
              <a:buChar char="Ø"/>
            </a:pPr>
            <a:r>
              <a:rPr lang="en-US" sz="2000" dirty="0">
                <a:latin typeface="Times New Roman" pitchFamily="18" charset="0"/>
                <a:cs typeface="Times New Roman" pitchFamily="18" charset="0"/>
              </a:rPr>
              <a:t>Effective configuration management is not possible without the aid </a:t>
            </a:r>
            <a:r>
              <a:rPr lang="en-US" sz="2000" dirty="0" smtClean="0">
                <a:latin typeface="Times New Roman" pitchFamily="18" charset="0"/>
                <a:cs typeface="Times New Roman" pitchFamily="18" charset="0"/>
              </a:rPr>
              <a:t>of some </a:t>
            </a:r>
            <a:r>
              <a:rPr lang="en-US" sz="2000" dirty="0">
                <a:latin typeface="Times New Roman" pitchFamily="18" charset="0"/>
                <a:cs typeface="Times New Roman" pitchFamily="18" charset="0"/>
              </a:rPr>
              <a:t>kind of </a:t>
            </a:r>
            <a:r>
              <a:rPr lang="en-US" sz="2000" dirty="0" smtClean="0">
                <a:latin typeface="Times New Roman" pitchFamily="18" charset="0"/>
                <a:cs typeface="Times New Roman" pitchFamily="18" charset="0"/>
              </a:rPr>
              <a:t>automated </a:t>
            </a:r>
            <a:r>
              <a:rPr lang="en-US" sz="2000" dirty="0">
                <a:latin typeface="Times New Roman" pitchFamily="18" charset="0"/>
                <a:cs typeface="Times New Roman" pitchFamily="18" charset="0"/>
              </a:rPr>
              <a:t>support tools in most maintenance </a:t>
            </a:r>
            <a:r>
              <a:rPr lang="en-US" sz="2000" dirty="0" smtClean="0">
                <a:latin typeface="Times New Roman" pitchFamily="18" charset="0"/>
                <a:cs typeface="Times New Roman" pitchFamily="18" charset="0"/>
              </a:rPr>
              <a:t>environments.</a:t>
            </a:r>
            <a:endParaRPr lang="en-US" sz="2000" b="1" dirty="0">
              <a:latin typeface="Times New Roman" pitchFamily="18" charset="0"/>
              <a:cs typeface="Times New Roman" pitchFamily="18" charset="0"/>
            </a:endParaRPr>
          </a:p>
          <a:p>
            <a:pPr marL="457200" indent="-457200" algn="just">
              <a:buFont typeface="+mj-lt"/>
              <a:buAutoNum type="alphaLcParenR"/>
            </a:pPr>
            <a:r>
              <a:rPr lang="en-US" sz="2000" b="1" dirty="0">
                <a:latin typeface="Times New Roman" pitchFamily="18" charset="0"/>
                <a:cs typeface="Times New Roman" pitchFamily="18" charset="0"/>
              </a:rPr>
              <a:t>Source Code Control </a:t>
            </a:r>
            <a:r>
              <a:rPr lang="en-US" sz="2000" b="1" dirty="0" smtClean="0">
                <a:latin typeface="Times New Roman" pitchFamily="18" charset="0"/>
                <a:cs typeface="Times New Roman" pitchFamily="18" charset="0"/>
              </a:rPr>
              <a:t>System</a:t>
            </a:r>
          </a:p>
          <a:p>
            <a:pPr algn="just">
              <a:buFont typeface="Wingdings" pitchFamily="2" charset="2"/>
              <a:buChar char="Ø"/>
            </a:pPr>
            <a:r>
              <a:rPr lang="en-US" sz="2000" dirty="0">
                <a:latin typeface="Times New Roman" pitchFamily="18" charset="0"/>
                <a:cs typeface="Times New Roman" pitchFamily="18" charset="0"/>
              </a:rPr>
              <a:t>Source Code Control System (SCCS) consists of various utility </a:t>
            </a:r>
            <a:r>
              <a:rPr lang="en-US" sz="2000" dirty="0" smtClean="0">
                <a:latin typeface="Times New Roman" pitchFamily="18" charset="0"/>
                <a:cs typeface="Times New Roman" pitchFamily="18" charset="0"/>
              </a:rPr>
              <a:t>programs usually </a:t>
            </a:r>
            <a:r>
              <a:rPr lang="en-US" sz="2000" dirty="0">
                <a:latin typeface="Times New Roman" pitchFamily="18" charset="0"/>
                <a:cs typeface="Times New Roman" pitchFamily="18" charset="0"/>
              </a:rPr>
              <a:t>accessed by a front end such as the </a:t>
            </a:r>
            <a:r>
              <a:rPr lang="en-US" sz="2000" i="1" dirty="0">
                <a:latin typeface="Times New Roman" pitchFamily="18" charset="0"/>
                <a:cs typeface="Times New Roman" pitchFamily="18" charset="0"/>
              </a:rPr>
              <a:t>sees </a:t>
            </a:r>
            <a:r>
              <a:rPr lang="en-US" sz="2000" dirty="0">
                <a:latin typeface="Times New Roman" pitchFamily="18" charset="0"/>
                <a:cs typeface="Times New Roman" pitchFamily="18" charset="0"/>
              </a:rPr>
              <a:t>UNIX command.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An associated </a:t>
            </a:r>
            <a:r>
              <a:rPr lang="en-US" sz="2000" dirty="0">
                <a:latin typeface="Times New Roman" pitchFamily="18" charset="0"/>
                <a:cs typeface="Times New Roman" pitchFamily="18" charset="0"/>
              </a:rPr>
              <a:t>SCCS history file may be created for each file and the </a:t>
            </a:r>
            <a:r>
              <a:rPr lang="en-US" sz="2000" dirty="0" smtClean="0">
                <a:latin typeface="Times New Roman" pitchFamily="18" charset="0"/>
                <a:cs typeface="Times New Roman" pitchFamily="18" charset="0"/>
              </a:rPr>
              <a:t>SCCS programs </a:t>
            </a:r>
            <a:r>
              <a:rPr lang="en-US" sz="2000" dirty="0">
                <a:latin typeface="Times New Roman" pitchFamily="18" charset="0"/>
                <a:cs typeface="Times New Roman" pitchFamily="18" charset="0"/>
              </a:rPr>
              <a:t>will be applied to the relevant history files such that </a:t>
            </a:r>
            <a:r>
              <a:rPr lang="en-US" sz="2000" dirty="0" smtClean="0">
                <a:latin typeface="Times New Roman" pitchFamily="18" charset="0"/>
                <a:cs typeface="Times New Roman" pitchFamily="18" charset="0"/>
              </a:rPr>
              <a:t>versions can </a:t>
            </a:r>
            <a:r>
              <a:rPr lang="en-US" sz="2000" dirty="0">
                <a:latin typeface="Times New Roman" pitchFamily="18" charset="0"/>
                <a:cs typeface="Times New Roman" pitchFamily="18" charset="0"/>
              </a:rPr>
              <a:t>be tracked and programmers can keep track of which files have </a:t>
            </a:r>
            <a:r>
              <a:rPr lang="en-US" sz="2000" dirty="0" smtClean="0">
                <a:latin typeface="Times New Roman" pitchFamily="18" charset="0"/>
                <a:cs typeface="Times New Roman" pitchFamily="18" charset="0"/>
              </a:rPr>
              <a:t>been changed </a:t>
            </a:r>
            <a:r>
              <a:rPr lang="en-US" sz="2000" dirty="0">
                <a:latin typeface="Times New Roman" pitchFamily="18" charset="0"/>
                <a:cs typeface="Times New Roman" pitchFamily="18" charset="0"/>
              </a:rPr>
              <a:t>and when</a:t>
            </a:r>
            <a:r>
              <a:rPr lang="en-US" sz="2000" dirty="0" smtClean="0">
                <a:latin typeface="Times New Roman" pitchFamily="18" charset="0"/>
                <a:cs typeface="Times New Roman" pitchFamily="18" charset="0"/>
              </a:rPr>
              <a:t>.</a:t>
            </a:r>
          </a:p>
          <a:p>
            <a:pPr algn="just">
              <a:buFont typeface="Wingdings" pitchFamily="2" charset="2"/>
              <a:buChar char="Ø"/>
            </a:pPr>
            <a:r>
              <a:rPr lang="en-US" sz="2000" b="1" i="1" dirty="0" smtClean="0">
                <a:solidFill>
                  <a:srgbClr val="FF0000"/>
                </a:solidFill>
                <a:latin typeface="Times New Roman" pitchFamily="18" charset="0"/>
                <a:cs typeface="Times New Roman" pitchFamily="18" charset="0"/>
              </a:rPr>
              <a:t>Examples</a:t>
            </a:r>
          </a:p>
          <a:p>
            <a:pPr lvl="1" algn="just"/>
            <a:r>
              <a:rPr lang="en-US" sz="1800" dirty="0" err="1" smtClean="0">
                <a:latin typeface="Times New Roman" pitchFamily="18" charset="0"/>
                <a:cs typeface="Times New Roman" pitchFamily="18" charset="0"/>
              </a:rPr>
              <a:t>CFEngine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Configuration </a:t>
            </a:r>
            <a:r>
              <a:rPr lang="en-US" sz="1800" dirty="0" smtClean="0">
                <a:latin typeface="Times New Roman" pitchFamily="18" charset="0"/>
                <a:cs typeface="Times New Roman" pitchFamily="18" charset="0"/>
              </a:rPr>
              <a:t>Tool</a:t>
            </a:r>
          </a:p>
          <a:p>
            <a:pPr lvl="1" algn="just"/>
            <a:r>
              <a:rPr lang="en-US" sz="1800" dirty="0">
                <a:latin typeface="Times New Roman" pitchFamily="18" charset="0"/>
                <a:cs typeface="Times New Roman" pitchFamily="18" charset="0"/>
              </a:rPr>
              <a:t>Desktop Central</a:t>
            </a:r>
            <a:endParaRPr lang="en-US" sz="1800" b="1" dirty="0">
              <a:latin typeface="Times New Roman" pitchFamily="18" charset="0"/>
              <a:cs typeface="Times New Roman" pitchFamily="18" charset="0"/>
            </a:endParaRPr>
          </a:p>
          <a:p>
            <a:pPr lvl="1" algn="just"/>
            <a:endParaRPr lang="en-US" sz="1800" dirty="0">
              <a:latin typeface="Times New Roman" pitchFamily="18" charset="0"/>
              <a:cs typeface="Times New Roman" pitchFamily="18" charset="0"/>
            </a:endParaRPr>
          </a:p>
          <a:p>
            <a:pPr algn="just">
              <a:buFont typeface="Wingdings" pitchFamily="2" charset="2"/>
              <a:buChar char="Ø"/>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2" y="91440"/>
            <a:ext cx="7333488"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55</a:t>
            </a:fld>
            <a:endParaRPr lang="am-ET"/>
          </a:p>
        </p:txBody>
      </p:sp>
    </p:spTree>
    <p:extLst>
      <p:ext uri="{BB962C8B-B14F-4D97-AF65-F5344CB8AC3E}">
        <p14:creationId xmlns:p14="http://schemas.microsoft.com/office/powerpoint/2010/main" val="40229543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a:bodyPr>
          <a:lstStyle/>
          <a:p>
            <a:pPr marL="0" indent="0" algn="ctr">
              <a:lnSpc>
                <a:spcPct val="100000"/>
              </a:lnSpc>
              <a:buNone/>
            </a:pPr>
            <a:endParaRPr lang="en-US" sz="2000" b="1" dirty="0" smtClean="0">
              <a:latin typeface="Times New Roman" panose="02020603050405020304" pitchFamily="18" charset="0"/>
              <a:cs typeface="Times New Roman" panose="02020603050405020304" pitchFamily="18" charset="0"/>
            </a:endParaRPr>
          </a:p>
          <a:p>
            <a:pPr marL="457200" indent="-457200">
              <a:lnSpc>
                <a:spcPct val="100000"/>
              </a:lnSpc>
              <a:buFont typeface="+mj-lt"/>
              <a:buAutoNum type="alphaLcParenR" startAt="2"/>
            </a:pPr>
            <a:r>
              <a:rPr lang="en-US" sz="2000" b="1" dirty="0">
                <a:latin typeface="Times New Roman" panose="02020603050405020304" pitchFamily="18" charset="0"/>
                <a:cs typeface="Times New Roman" panose="02020603050405020304" pitchFamily="18" charset="0"/>
              </a:rPr>
              <a:t>Other Utilities </a:t>
            </a:r>
          </a:p>
          <a:p>
            <a:pPr algn="just">
              <a:buFont typeface="Wingdings" pitchFamily="2" charset="2"/>
              <a:buChar char="Ø"/>
            </a:pPr>
            <a:r>
              <a:rPr lang="en-US" sz="2000" dirty="0">
                <a:latin typeface="Times New Roman" pitchFamily="18" charset="0"/>
                <a:cs typeface="Times New Roman" pitchFamily="18" charset="0"/>
              </a:rPr>
              <a:t>Many of the </a:t>
            </a:r>
            <a:r>
              <a:rPr lang="en-US" sz="2000" dirty="0" smtClean="0">
                <a:latin typeface="Times New Roman" pitchFamily="18" charset="0"/>
                <a:cs typeface="Times New Roman" pitchFamily="18" charset="0"/>
              </a:rPr>
              <a:t>familiar programs </a:t>
            </a:r>
            <a:r>
              <a:rPr lang="en-US" sz="2000" dirty="0">
                <a:latin typeface="Times New Roman" pitchFamily="18" charset="0"/>
                <a:cs typeface="Times New Roman" pitchFamily="18" charset="0"/>
              </a:rPr>
              <a:t>and utilities have their part to play.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example, </a:t>
            </a:r>
            <a:r>
              <a:rPr lang="en-US" sz="2000" i="1" dirty="0">
                <a:latin typeface="Times New Roman" pitchFamily="18" charset="0"/>
                <a:cs typeface="Times New Roman" pitchFamily="18" charset="0"/>
              </a:rPr>
              <a:t>Is </a:t>
            </a:r>
            <a:r>
              <a:rPr lang="en-US" sz="2000" dirty="0">
                <a:latin typeface="Times New Roman" pitchFamily="18" charset="0"/>
                <a:cs typeface="Times New Roman" pitchFamily="18" charset="0"/>
              </a:rPr>
              <a:t>and </a:t>
            </a:r>
            <a:r>
              <a:rPr lang="en-US" sz="2000" i="1" dirty="0" err="1" smtClean="0">
                <a:latin typeface="Times New Roman" pitchFamily="18" charset="0"/>
                <a:cs typeface="Times New Roman" pitchFamily="18" charset="0"/>
              </a:rPr>
              <a:t>dir</a:t>
            </a:r>
            <a:r>
              <a:rPr lang="en-US" sz="2000" i="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commands</a:t>
            </a:r>
            <a:r>
              <a:rPr lang="en-US" sz="2000" dirty="0">
                <a:latin typeface="Times New Roman" pitchFamily="18" charset="0"/>
                <a:cs typeface="Times New Roman" pitchFamily="18" charset="0"/>
              </a:rPr>
              <a:t>, and file manager tools give information on files </a:t>
            </a:r>
            <a:r>
              <a:rPr lang="en-US" sz="2000" dirty="0" smtClean="0">
                <a:latin typeface="Times New Roman" pitchFamily="18" charset="0"/>
                <a:cs typeface="Times New Roman" pitchFamily="18" charset="0"/>
              </a:rPr>
              <a:t>and directory </a:t>
            </a:r>
            <a:r>
              <a:rPr lang="en-US" sz="2000" dirty="0">
                <a:latin typeface="Times New Roman" pitchFamily="18" charset="0"/>
                <a:cs typeface="Times New Roman" pitchFamily="18" charset="0"/>
              </a:rPr>
              <a:t>structure.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i="1" dirty="0" smtClean="0">
                <a:latin typeface="Times New Roman" pitchFamily="18" charset="0"/>
                <a:cs typeface="Times New Roman" pitchFamily="18" charset="0"/>
              </a:rPr>
              <a:t>Find </a:t>
            </a:r>
            <a:r>
              <a:rPr lang="en-US" sz="2000" dirty="0">
                <a:latin typeface="Times New Roman" pitchFamily="18" charset="0"/>
                <a:cs typeface="Times New Roman" pitchFamily="18" charset="0"/>
              </a:rPr>
              <a:t>tools and the </a:t>
            </a:r>
            <a:r>
              <a:rPr lang="en-US" sz="2000" i="1" dirty="0" err="1">
                <a:latin typeface="Times New Roman" pitchFamily="18" charset="0"/>
                <a:cs typeface="Times New Roman" pitchFamily="18" charset="0"/>
              </a:rPr>
              <a:t>grep</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command allow searches </a:t>
            </a:r>
            <a:r>
              <a:rPr lang="en-US" sz="2000" dirty="0" smtClean="0">
                <a:latin typeface="Times New Roman" pitchFamily="18" charset="0"/>
                <a:cs typeface="Times New Roman" pitchFamily="18" charset="0"/>
              </a:rPr>
              <a:t>for specific </a:t>
            </a:r>
            <a:r>
              <a:rPr lang="en-US" sz="2000" dirty="0">
                <a:latin typeface="Times New Roman" pitchFamily="18" charset="0"/>
                <a:cs typeface="Times New Roman" pitchFamily="18" charset="0"/>
              </a:rPr>
              <a:t>patterns within </a:t>
            </a:r>
            <a:r>
              <a:rPr lang="en-US" sz="2000" dirty="0" smtClean="0">
                <a:latin typeface="Times New Roman" pitchFamily="18" charset="0"/>
                <a:cs typeface="Times New Roman" pitchFamily="18" charset="0"/>
              </a:rPr>
              <a:t>files.</a:t>
            </a:r>
          </a:p>
          <a:p>
            <a:pPr algn="just">
              <a:buFont typeface="Wingdings" pitchFamily="2" charset="2"/>
              <a:buChar char="Ø"/>
            </a:pPr>
            <a:r>
              <a:rPr lang="en-US" sz="2000" dirty="0" smtClean="0">
                <a:latin typeface="Times New Roman" pitchFamily="18" charset="0"/>
                <a:cs typeface="Times New Roman" pitchFamily="18" charset="0"/>
              </a:rPr>
              <a:t>The important </a:t>
            </a:r>
            <a:r>
              <a:rPr lang="en-US" sz="2000" dirty="0">
                <a:latin typeface="Times New Roman" pitchFamily="18" charset="0"/>
                <a:cs typeface="Times New Roman" pitchFamily="18" charset="0"/>
              </a:rPr>
              <a:t>thing is to be aware that such tools exist and to take </a:t>
            </a:r>
            <a:r>
              <a:rPr lang="en-US" sz="2000" dirty="0" smtClean="0">
                <a:latin typeface="Times New Roman" pitchFamily="18" charset="0"/>
                <a:cs typeface="Times New Roman" pitchFamily="18" charset="0"/>
              </a:rPr>
              <a:t>advantage of </a:t>
            </a:r>
            <a:r>
              <a:rPr lang="en-US" sz="2000" dirty="0">
                <a:latin typeface="Times New Roman" pitchFamily="18" charset="0"/>
                <a:cs typeface="Times New Roman" pitchFamily="18" charset="0"/>
              </a:rPr>
              <a:t>whichever are the most appropriate in a particular situation.</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AE72FE8-B052-4CA3-8DCD-F040D40A22D8}"/>
              </a:ext>
            </a:extLst>
          </p:cNvPr>
          <p:cNvSpPr/>
          <p:nvPr/>
        </p:nvSpPr>
        <p:spPr>
          <a:xfrm>
            <a:off x="896111" y="91440"/>
            <a:ext cx="6939949"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56</a:t>
            </a:fld>
            <a:endParaRPr lang="am-ET"/>
          </a:p>
        </p:txBody>
      </p:sp>
    </p:spTree>
    <p:extLst>
      <p:ext uri="{BB962C8B-B14F-4D97-AF65-F5344CB8AC3E}">
        <p14:creationId xmlns:p14="http://schemas.microsoft.com/office/powerpoint/2010/main" val="333369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lnSpcReduction="10000"/>
          </a:bodyPr>
          <a:lstStyle/>
          <a:p>
            <a:pPr marL="514350" indent="-514350" algn="ctr">
              <a:lnSpc>
                <a:spcPct val="100000"/>
              </a:lnSpc>
              <a:buFont typeface="+mj-lt"/>
              <a:buAutoNum type="romanUcPeriod" startAt="4"/>
            </a:pPr>
            <a:r>
              <a:rPr lang="en-US" sz="2400" b="1" i="1" dirty="0">
                <a:latin typeface="Times New Roman" pitchFamily="18" charset="0"/>
                <a:cs typeface="Times New Roman" pitchFamily="18" charset="0"/>
              </a:rPr>
              <a:t>Other </a:t>
            </a:r>
            <a:r>
              <a:rPr lang="en-US" sz="2400" b="1" i="1" dirty="0" smtClean="0">
                <a:latin typeface="Times New Roman" pitchFamily="18" charset="0"/>
                <a:cs typeface="Times New Roman" pitchFamily="18" charset="0"/>
              </a:rPr>
              <a:t>Tasks</a:t>
            </a:r>
            <a:endParaRPr lang="en-US" sz="2400" b="1" i="1" dirty="0">
              <a:latin typeface="Times New Roman" pitchFamily="18" charset="0"/>
              <a:cs typeface="Times New Roman" pitchFamily="18" charset="0"/>
            </a:endParaRPr>
          </a:p>
          <a:p>
            <a:pPr marL="457200" indent="-457200">
              <a:lnSpc>
                <a:spcPct val="100000"/>
              </a:lnSpc>
              <a:buFont typeface="+mj-lt"/>
              <a:buAutoNum type="alphaLcParenR"/>
            </a:pPr>
            <a:r>
              <a:rPr lang="en-US" sz="2000" b="1" dirty="0" smtClean="0">
                <a:latin typeface="Times New Roman" pitchFamily="18" charset="0"/>
                <a:cs typeface="Times New Roman" pitchFamily="18" charset="0"/>
              </a:rPr>
              <a:t>Documentation</a:t>
            </a:r>
          </a:p>
          <a:p>
            <a:pPr algn="just">
              <a:buFont typeface="Wingdings" pitchFamily="2" charset="2"/>
              <a:buChar char="Ø"/>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importance of documentation </a:t>
            </a:r>
            <a:r>
              <a:rPr lang="en-US" sz="2000" dirty="0" smtClean="0">
                <a:latin typeface="Times New Roman" pitchFamily="18" charset="0"/>
                <a:cs typeface="Times New Roman" pitchFamily="18" charset="0"/>
              </a:rPr>
              <a:t>for software </a:t>
            </a:r>
            <a:r>
              <a:rPr lang="en-US" sz="2000" dirty="0">
                <a:latin typeface="Times New Roman" pitchFamily="18" charset="0"/>
                <a:cs typeface="Times New Roman" pitchFamily="18" charset="0"/>
              </a:rPr>
              <a:t>maintenance cannot </a:t>
            </a:r>
            <a:r>
              <a:rPr lang="en-US" sz="2000" dirty="0" smtClean="0">
                <a:latin typeface="Times New Roman" pitchFamily="18" charset="0"/>
                <a:cs typeface="Times New Roman" pitchFamily="18" charset="0"/>
              </a:rPr>
              <a:t>be </a:t>
            </a:r>
            <a:r>
              <a:rPr lang="en-US" sz="2000" dirty="0" err="1" smtClean="0">
                <a:latin typeface="Times New Roman" pitchFamily="18" charset="0"/>
                <a:cs typeface="Times New Roman" pitchFamily="18" charset="0"/>
              </a:rPr>
              <a:t>overemphasised</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importance </a:t>
            </a:r>
            <a:r>
              <a:rPr lang="en-US" sz="2000" dirty="0" smtClean="0">
                <a:latin typeface="Times New Roman" pitchFamily="18" charset="0"/>
                <a:cs typeface="Times New Roman" pitchFamily="18" charset="0"/>
              </a:rPr>
              <a:t>is reflected </a:t>
            </a:r>
            <a:r>
              <a:rPr lang="en-US" sz="2000" dirty="0">
                <a:latin typeface="Times New Roman" pitchFamily="18" charset="0"/>
                <a:cs typeface="Times New Roman" pitchFamily="18" charset="0"/>
              </a:rPr>
              <a:t>in the observation that lack of documentation is considered </a:t>
            </a:r>
            <a:r>
              <a:rPr lang="en-US" sz="2000" dirty="0" smtClean="0">
                <a:latin typeface="Times New Roman" pitchFamily="18" charset="0"/>
                <a:cs typeface="Times New Roman" pitchFamily="18" charset="0"/>
              </a:rPr>
              <a:t>to be </a:t>
            </a:r>
            <a:r>
              <a:rPr lang="en-US" sz="2000" dirty="0">
                <a:latin typeface="Times New Roman" pitchFamily="18" charset="0"/>
                <a:cs typeface="Times New Roman" pitchFamily="18" charset="0"/>
              </a:rPr>
              <a:t>one of the major problems that software maintainers </a:t>
            </a:r>
            <a:r>
              <a:rPr lang="en-US" sz="2000" dirty="0" smtClean="0">
                <a:latin typeface="Times New Roman" pitchFamily="18" charset="0"/>
                <a:cs typeface="Times New Roman" pitchFamily="18" charset="0"/>
              </a:rPr>
              <a:t>face.</a:t>
            </a: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There is a wide variety of documentation tools which include </a:t>
            </a:r>
            <a:r>
              <a:rPr lang="en-US" sz="2000" dirty="0" smtClean="0">
                <a:latin typeface="Times New Roman" pitchFamily="18" charset="0"/>
                <a:cs typeface="Times New Roman" pitchFamily="18" charset="0"/>
              </a:rPr>
              <a:t>hypertext based tools, </a:t>
            </a:r>
            <a:r>
              <a:rPr lang="en-US" sz="2000" dirty="0">
                <a:latin typeface="Times New Roman" pitchFamily="18" charset="0"/>
                <a:cs typeface="Times New Roman" pitchFamily="18" charset="0"/>
              </a:rPr>
              <a:t>data flow and control chart generators, </a:t>
            </a:r>
            <a:r>
              <a:rPr lang="en-US" sz="2000" dirty="0" smtClean="0">
                <a:latin typeface="Times New Roman" pitchFamily="18" charset="0"/>
                <a:cs typeface="Times New Roman" pitchFamily="18" charset="0"/>
              </a:rPr>
              <a:t>requirements tracers</a:t>
            </a:r>
            <a:r>
              <a:rPr lang="en-US" sz="2000" dirty="0">
                <a:latin typeface="Times New Roman" pitchFamily="18" charset="0"/>
                <a:cs typeface="Times New Roman" pitchFamily="18" charset="0"/>
              </a:rPr>
              <a:t>, and CASE tools</a:t>
            </a:r>
            <a:r>
              <a:rPr lang="en-US" sz="2000"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457200" indent="-457200">
              <a:lnSpc>
                <a:spcPct val="100000"/>
              </a:lnSpc>
              <a:buFont typeface="+mj-lt"/>
              <a:buAutoNum type="alphaLcParenR" startAt="2"/>
            </a:pPr>
            <a:r>
              <a:rPr lang="en-US" sz="2000" b="1" dirty="0" smtClean="0">
                <a:latin typeface="Times New Roman" pitchFamily="18" charset="0"/>
                <a:cs typeface="Times New Roman" pitchFamily="18" charset="0"/>
              </a:rPr>
              <a:t>Complexity Assessment</a:t>
            </a:r>
          </a:p>
          <a:p>
            <a:pPr>
              <a:lnSpc>
                <a:spcPct val="100000"/>
              </a:lnSpc>
              <a:buFont typeface="Wingdings" pitchFamily="2" charset="2"/>
              <a:buChar char="Ø"/>
            </a:pPr>
            <a:r>
              <a:rPr lang="en-US" sz="2000" dirty="0">
                <a:latin typeface="Times New Roman" pitchFamily="18" charset="0"/>
                <a:cs typeface="Times New Roman" pitchFamily="18" charset="0"/>
              </a:rPr>
              <a:t>Usually in maintenance projects, it is essential to assess the complexity of a system before effecting any change to it. </a:t>
            </a:r>
            <a:endParaRPr lang="en-US" sz="2000" dirty="0" smtClean="0">
              <a:latin typeface="Times New Roman" pitchFamily="18" charset="0"/>
              <a:cs typeface="Times New Roman" pitchFamily="18" charset="0"/>
            </a:endParaRPr>
          </a:p>
          <a:p>
            <a:pPr>
              <a:lnSpc>
                <a:spcPct val="100000"/>
              </a:lnSpc>
              <a:buFont typeface="Wingdings" pitchFamily="2" charset="2"/>
              <a:buChar char="Ø"/>
            </a:pPr>
            <a:r>
              <a:rPr lang="en-US" sz="2000" dirty="0" smtClean="0">
                <a:latin typeface="Times New Roman" pitchFamily="18" charset="0"/>
                <a:cs typeface="Times New Roman" pitchFamily="18" charset="0"/>
              </a:rPr>
              <a:t>A </a:t>
            </a:r>
            <a:r>
              <a:rPr lang="en-US" sz="2000" b="1" dirty="0">
                <a:latin typeface="Times New Roman" pitchFamily="18" charset="0"/>
                <a:cs typeface="Times New Roman" pitchFamily="18" charset="0"/>
              </a:rPr>
              <a:t>complexity quantifier </a:t>
            </a:r>
            <a:r>
              <a:rPr lang="en-US" sz="2000" dirty="0">
                <a:latin typeface="Times New Roman" pitchFamily="18" charset="0"/>
                <a:cs typeface="Times New Roman" pitchFamily="18" charset="0"/>
              </a:rPr>
              <a:t>is a tool used to measure the complexity of a program. Such complexity measures are usually based on factors such as the underlying algorithm of a program or its structure.</a:t>
            </a:r>
            <a:endParaRPr lang="en-US" sz="2000" b="1" dirty="0">
              <a:latin typeface="Times New Roman" pitchFamily="18" charset="0"/>
              <a:cs typeface="Times New Roman" pitchFamily="18" charset="0"/>
            </a:endParaRPr>
          </a:p>
          <a:p>
            <a:pPr marL="457200" indent="-457200">
              <a:lnSpc>
                <a:spcPct val="100000"/>
              </a:lnSpc>
              <a:buFont typeface="+mj-lt"/>
              <a:buAutoNum type="alphaLcParenR" startAt="2"/>
            </a:pPr>
            <a:endParaRPr lang="en-US" sz="2000" b="1" dirty="0">
              <a:latin typeface="Times New Roman" pitchFamily="18" charset="0"/>
              <a:cs typeface="Times New Roman" pitchFamily="18" charset="0"/>
            </a:endParaRP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57</a:t>
            </a:fld>
            <a:endParaRPr lang="am-ET"/>
          </a:p>
        </p:txBody>
      </p:sp>
      <p:sp>
        <p:nvSpPr>
          <p:cNvPr id="6" name="Rectangle 5">
            <a:extLst>
              <a:ext uri="{FF2B5EF4-FFF2-40B4-BE49-F238E27FC236}">
                <a16:creationId xmlns="" xmlns:a16="http://schemas.microsoft.com/office/drawing/2014/main" id="{BAE72FE8-B052-4CA3-8DCD-F040D40A22D8}"/>
              </a:ext>
            </a:extLst>
          </p:cNvPr>
          <p:cNvSpPr/>
          <p:nvPr/>
        </p:nvSpPr>
        <p:spPr>
          <a:xfrm>
            <a:off x="896111" y="91440"/>
            <a:ext cx="6939949"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393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8" cy="5102351"/>
          </a:xfrm>
          <a:ln>
            <a:solidFill>
              <a:schemeClr val="accent1"/>
            </a:solidFill>
          </a:ln>
        </p:spPr>
        <p:txBody>
          <a:bodyPr>
            <a:normAutofit fontScale="92500"/>
          </a:bodyPr>
          <a:lstStyle/>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CASE tools aid software maintenance activities.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vision for CASE is an interrelated set of tools supporting all aspects of software development and maintenance [ISO/IEC DTR 14471].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interrelated collection of CASE tools should be brought together in the form of a </a:t>
            </a:r>
            <a:r>
              <a:rPr lang="en-US" sz="2400" b="1" i="1" dirty="0">
                <a:solidFill>
                  <a:srgbClr val="FF0000"/>
                </a:solidFill>
                <a:latin typeface="Times New Roman" panose="02020603050405020304" pitchFamily="18" charset="0"/>
                <a:cs typeface="Times New Roman" panose="02020603050405020304" pitchFamily="18" charset="0"/>
              </a:rPr>
              <a:t>Software Engineering Environment </a:t>
            </a:r>
            <a:r>
              <a:rPr lang="en-US" sz="2400" dirty="0">
                <a:latin typeface="Times New Roman" panose="02020603050405020304" pitchFamily="18" charset="0"/>
                <a:cs typeface="Times New Roman" panose="02020603050405020304" pitchFamily="18" charset="0"/>
              </a:rPr>
              <a:t>(SEE) to support the methods, policies, guidelines, and standards that support software maintenance activities.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b="1" i="1" dirty="0">
                <a:solidFill>
                  <a:srgbClr val="FF0000"/>
                </a:solidFill>
                <a:latin typeface="Times New Roman" panose="02020603050405020304" pitchFamily="18" charset="0"/>
                <a:cs typeface="Times New Roman" panose="02020603050405020304" pitchFamily="18" charset="0"/>
              </a:rPr>
              <a:t>Software Test Environment</a:t>
            </a:r>
            <a:r>
              <a:rPr lang="en-US" sz="2400" dirty="0">
                <a:latin typeface="Times New Roman" panose="02020603050405020304" pitchFamily="18" charset="0"/>
                <a:cs typeface="Times New Roman" panose="02020603050405020304" pitchFamily="18" charset="0"/>
              </a:rPr>
              <a:t> (STE) should also be provided for the maintainer so that the modified software product can be tested in a non-operational environment.</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SEE provides the tools to initially develop and modify the software products. The STE provides the test environment. The STE should be used to test the modified software products in a non-operational environment.</a:t>
            </a:r>
          </a:p>
        </p:txBody>
      </p:sp>
      <p:sp>
        <p:nvSpPr>
          <p:cNvPr id="5" name="Footer Placeholder 3">
            <a:extLst>
              <a:ext uri="{FF2B5EF4-FFF2-40B4-BE49-F238E27FC236}">
                <a16:creationId xmlns="" xmlns:a16="http://schemas.microsoft.com/office/drawing/2014/main" id="{393DE11C-69B4-410F-9CD7-5BC399A4D320}"/>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58</a:t>
            </a:fld>
            <a:endParaRPr lang="am-ET"/>
          </a:p>
        </p:txBody>
      </p:sp>
      <p:sp>
        <p:nvSpPr>
          <p:cNvPr id="6" name="Rectangle 5">
            <a:extLst>
              <a:ext uri="{FF2B5EF4-FFF2-40B4-BE49-F238E27FC236}">
                <a16:creationId xmlns="" xmlns:a16="http://schemas.microsoft.com/office/drawing/2014/main" id="{BAE72FE8-B052-4CA3-8DCD-F040D40A22D8}"/>
              </a:ext>
            </a:extLst>
          </p:cNvPr>
          <p:cNvSpPr/>
          <p:nvPr/>
        </p:nvSpPr>
        <p:spPr>
          <a:xfrm>
            <a:off x="896111" y="91440"/>
            <a:ext cx="6939949"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Supporting Tools</a:t>
            </a:r>
            <a: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t/>
            </a:r>
            <a:br>
              <a:rPr 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rPr>
            </a:b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673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552" y="245619"/>
            <a:ext cx="6035040" cy="63157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0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Reference</a:t>
            </a:r>
            <a:endParaRPr lang="am-ET" sz="30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
        <p:nvSpPr>
          <p:cNvPr id="3" name="Content Placeholder 2"/>
          <p:cNvSpPr>
            <a:spLocks noGrp="1"/>
          </p:cNvSpPr>
          <p:nvPr>
            <p:ph idx="1"/>
          </p:nvPr>
        </p:nvSpPr>
        <p:spPr>
          <a:xfrm>
            <a:off x="146304" y="996696"/>
            <a:ext cx="8997696" cy="5120640"/>
          </a:xfrm>
          <a:ln>
            <a:solidFill>
              <a:schemeClr val="accent1"/>
            </a:solidFill>
          </a:ln>
        </p:spPr>
        <p:txBody>
          <a:bodyPr>
            <a:normAutofit lnSpcReduction="10000"/>
          </a:bodyPr>
          <a:lstStyle/>
          <a:p>
            <a:pPr algn="just">
              <a:lnSpc>
                <a:spcPct val="100000"/>
              </a:lnSpc>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Alain </a:t>
            </a:r>
            <a:r>
              <a:rPr lang="en-US" sz="1800" dirty="0">
                <a:latin typeface="Times New Roman" panose="02020603050405020304" pitchFamily="18" charset="0"/>
                <a:cs typeface="Times New Roman" panose="02020603050405020304" pitchFamily="18" charset="0"/>
              </a:rPr>
              <a:t>April, Alain </a:t>
            </a:r>
            <a:r>
              <a:rPr lang="en-US" sz="1800" dirty="0" err="1">
                <a:latin typeface="Times New Roman" panose="02020603050405020304" pitchFamily="18" charset="0"/>
                <a:cs typeface="Times New Roman" panose="02020603050405020304" pitchFamily="18" charset="0"/>
              </a:rPr>
              <a:t>Abran</a:t>
            </a:r>
            <a:r>
              <a:rPr lang="en-US" sz="1800" dirty="0">
                <a:latin typeface="Times New Roman" panose="02020603050405020304" pitchFamily="18" charset="0"/>
                <a:cs typeface="Times New Roman" panose="02020603050405020304" pitchFamily="18" charset="0"/>
              </a:rPr>
              <a:t> (2008), Software Maintenance Management Evaluation and Continuous Improvement</a:t>
            </a:r>
          </a:p>
          <a:p>
            <a:pPr algn="just">
              <a:lnSpc>
                <a:spcPct val="100000"/>
              </a:lnSpc>
            </a:pPr>
            <a:r>
              <a:rPr lang="en-US" sz="1800" dirty="0">
                <a:latin typeface="Times New Roman" panose="02020603050405020304" pitchFamily="18" charset="0"/>
                <a:cs typeface="Times New Roman" panose="02020603050405020304" pitchFamily="18" charset="0"/>
              </a:rPr>
              <a:t>Priyadarshi Tripathy, Kshirasagar, 2015, Naik, Software evolution and maintenance : a practitioner’s approach</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a:latin typeface="Times New Roman" panose="02020603050405020304" pitchFamily="18" charset="0"/>
                <a:cs typeface="Times New Roman" panose="02020603050405020304" pitchFamily="18" charset="0"/>
              </a:rPr>
              <a:t>Penny Grub, Armstrong A </a:t>
            </a:r>
            <a:r>
              <a:rPr lang="en-US" sz="1800" dirty="0" err="1">
                <a:latin typeface="Times New Roman" panose="02020603050405020304" pitchFamily="18" charset="0"/>
                <a:cs typeface="Times New Roman" panose="02020603050405020304" pitchFamily="18" charset="0"/>
              </a:rPr>
              <a:t>Takang</a:t>
            </a:r>
            <a:r>
              <a:rPr lang="en-US" sz="1800" dirty="0">
                <a:latin typeface="Times New Roman" panose="02020603050405020304" pitchFamily="18" charset="0"/>
                <a:cs typeface="Times New Roman" panose="02020603050405020304" pitchFamily="18" charset="0"/>
              </a:rPr>
              <a:t>, </a:t>
            </a:r>
            <a:r>
              <a:rPr lang="en-US" sz="1800" dirty="0"/>
              <a:t>Software Maintenance Concepts and Practice, 2</a:t>
            </a:r>
            <a:r>
              <a:rPr lang="en-US" sz="1800" baseline="30000" dirty="0"/>
              <a:t>nd</a:t>
            </a:r>
            <a:r>
              <a:rPr lang="en-US" sz="1800" dirty="0"/>
              <a:t> edition  </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IEEE Std 1219-1998, IEEE Standard for Software Maintenance </a:t>
            </a:r>
            <a:endParaRPr lang="en-US" sz="1800" i="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FRANK NIESSINK and HANS VAN VLIET(2000), Software Maintenance from a Service Perspective, Faculty of Sciences, division of Mathematics and Computer Science, </a:t>
            </a:r>
            <a:r>
              <a:rPr lang="en-US" sz="1800" dirty="0" err="1">
                <a:latin typeface="Times New Roman" panose="02020603050405020304" pitchFamily="18" charset="0"/>
                <a:cs typeface="Times New Roman" panose="02020603050405020304" pitchFamily="18" charset="0"/>
              </a:rPr>
              <a:t>Vrije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Universiteit</a:t>
            </a:r>
            <a:r>
              <a:rPr lang="en-US" sz="1800" dirty="0">
                <a:latin typeface="Times New Roman" panose="02020603050405020304" pitchFamily="18" charset="0"/>
                <a:cs typeface="Times New Roman" panose="02020603050405020304" pitchFamily="18" charset="0"/>
              </a:rPr>
              <a:t>, De </a:t>
            </a:r>
            <a:r>
              <a:rPr lang="en-US" sz="1800" dirty="0" err="1">
                <a:latin typeface="Times New Roman" panose="02020603050405020304" pitchFamily="18" charset="0"/>
                <a:cs typeface="Times New Roman" panose="02020603050405020304" pitchFamily="18" charset="0"/>
              </a:rPr>
              <a:t>Boelelaan</a:t>
            </a:r>
            <a:r>
              <a:rPr lang="en-US" sz="1800" dirty="0">
                <a:latin typeface="Times New Roman" panose="02020603050405020304" pitchFamily="18" charset="0"/>
                <a:cs typeface="Times New Roman" panose="02020603050405020304" pitchFamily="18" charset="0"/>
              </a:rPr>
              <a:t> Amsterdam, the Netherlands.</a:t>
            </a:r>
          </a:p>
          <a:p>
            <a:pPr algn="just">
              <a:lnSpc>
                <a:spcPct val="120000"/>
              </a:lnSpc>
            </a:pPr>
            <a:r>
              <a:rPr lang="fr-FR" sz="1800" dirty="0">
                <a:latin typeface="Times New Roman" panose="02020603050405020304" pitchFamily="18" charset="0"/>
                <a:cs typeface="Times New Roman" panose="02020603050405020304" pitchFamily="18" charset="0"/>
              </a:rPr>
              <a:t>Pierre Bourque, École de technologie supérieure(2014), </a:t>
            </a:r>
            <a:r>
              <a:rPr lang="en-US" sz="1800" dirty="0">
                <a:latin typeface="Times New Roman" panose="02020603050405020304" pitchFamily="18" charset="0"/>
                <a:cs typeface="Times New Roman" panose="02020603050405020304" pitchFamily="18" charset="0"/>
              </a:rPr>
              <a:t>Guide to the Software Engineering Body of Knowledge (SWEBOK) Version 3.0, A Project of the IEEE Computer Society. </a:t>
            </a:r>
          </a:p>
          <a:p>
            <a:pPr algn="just"/>
            <a:r>
              <a:rPr lang="en-US" sz="1800" dirty="0">
                <a:latin typeface="Times New Roman" panose="02020603050405020304" pitchFamily="18" charset="0"/>
                <a:cs typeface="Times New Roman" panose="02020603050405020304" pitchFamily="18" charset="0"/>
                <a:hlinkClick r:id="rId2"/>
              </a:rPr>
              <a:t>www.techwalla.com/articles/list-of-software-maintenance-tools(Retrieved March</a:t>
            </a:r>
            <a:r>
              <a:rPr lang="en-US" sz="1800" dirty="0">
                <a:latin typeface="Times New Roman" panose="02020603050405020304" pitchFamily="18" charset="0"/>
                <a:cs typeface="Times New Roman" panose="02020603050405020304" pitchFamily="18" charset="0"/>
              </a:rPr>
              <a:t> 20 2018) </a:t>
            </a:r>
          </a:p>
          <a:p>
            <a:pPr algn="just"/>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3"/>
              </a:rPr>
              <a:t>www.softwaretestingmentor.com/maintenance-testing/(Retrived</a:t>
            </a:r>
            <a:r>
              <a:rPr lang="en-US" sz="1800" dirty="0">
                <a:latin typeface="Times New Roman" panose="02020603050405020304" pitchFamily="18" charset="0"/>
                <a:cs typeface="Times New Roman" panose="02020603050405020304" pitchFamily="18" charset="0"/>
              </a:rPr>
              <a:t> March 20 2018)</a:t>
            </a:r>
          </a:p>
          <a:p>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4"/>
              </a:rPr>
              <a:t>http://www.bmc.com/guides/itil-problem-management.html(Updated</a:t>
            </a:r>
            <a:r>
              <a:rPr lang="en-US" sz="1800" dirty="0">
                <a:latin typeface="Times New Roman" panose="02020603050405020304" pitchFamily="18" charset="0"/>
                <a:cs typeface="Times New Roman" panose="02020603050405020304" pitchFamily="18" charset="0"/>
              </a:rPr>
              <a:t> )</a:t>
            </a:r>
            <a:r>
              <a:rPr lang="en-US" sz="1800" dirty="0"/>
              <a:t/>
            </a:r>
            <a:br>
              <a:rPr lang="en-US" sz="1800" dirty="0"/>
            </a:b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 xmlns:a16="http://schemas.microsoft.com/office/drawing/2014/main" id="{ED360AF5-51C4-4C09-AA9D-809A62C3D148}"/>
              </a:ext>
            </a:extLst>
          </p:cNvPr>
          <p:cNvSpPr>
            <a:spLocks noGrp="1"/>
          </p:cNvSpPr>
          <p:nvPr>
            <p:ph type="ftr" sz="quarter" idx="11"/>
          </p:nvPr>
        </p:nvSpPr>
        <p:spPr>
          <a:xfrm>
            <a:off x="3028950" y="6356351"/>
            <a:ext cx="30861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5" name="Slide Number Placeholder 4"/>
          <p:cNvSpPr>
            <a:spLocks noGrp="1"/>
          </p:cNvSpPr>
          <p:nvPr>
            <p:ph type="sldNum" sz="quarter" idx="12"/>
          </p:nvPr>
        </p:nvSpPr>
        <p:spPr/>
        <p:txBody>
          <a:bodyPr/>
          <a:lstStyle/>
          <a:p>
            <a:fld id="{ABC611C3-E89B-444E-8EB5-F2EDF1A2592D}" type="slidenum">
              <a:rPr lang="am-ET" smtClean="0"/>
              <a:t>59</a:t>
            </a:fld>
            <a:endParaRPr lang="am-ET"/>
          </a:p>
        </p:txBody>
      </p:sp>
    </p:spTree>
    <p:extLst>
      <p:ext uri="{BB962C8B-B14F-4D97-AF65-F5344CB8AC3E}">
        <p14:creationId xmlns:p14="http://schemas.microsoft.com/office/powerpoint/2010/main" val="209384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9" y="1005840"/>
            <a:ext cx="8988552" cy="5084063"/>
          </a:xfrm>
          <a:ln>
            <a:solidFill>
              <a:schemeClr val="accent1"/>
            </a:solidFill>
          </a:ln>
        </p:spPr>
        <p:txBody>
          <a:bodyPr>
            <a:no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Goals of  Maintenance Planning KPA(key process area) </a:t>
            </a:r>
            <a:endParaRPr lang="en-US" sz="1800" dirty="0">
              <a:latin typeface="Times New Roman" panose="02020603050405020304" pitchFamily="18" charset="0"/>
              <a:cs typeface="Times New Roman" panose="02020603050405020304" pitchFamily="18" charset="0"/>
            </a:endParaRPr>
          </a:p>
          <a:p>
            <a:pPr marL="514350" indent="-514350" algn="just">
              <a:lnSpc>
                <a:spcPct val="120000"/>
              </a:lnSpc>
              <a:buFont typeface="+mj-lt"/>
              <a:buAutoNum type="romanLcPeriod"/>
            </a:pPr>
            <a:r>
              <a:rPr lang="en-US" sz="2000" dirty="0">
                <a:latin typeface="Times New Roman" panose="02020603050405020304" pitchFamily="18" charset="0"/>
                <a:cs typeface="Times New Roman" panose="02020603050405020304" pitchFamily="18" charset="0"/>
              </a:rPr>
              <a:t>Ensure a proactive collection and documentation of customer/user, development, and computer operation requests (in the short term, medium term …) to conduct detailed planning.</a:t>
            </a:r>
          </a:p>
          <a:p>
            <a:pPr marL="514350" indent="-514350" algn="just">
              <a:lnSpc>
                <a:spcPct val="120000"/>
              </a:lnSpc>
              <a:buFont typeface="+mj-lt"/>
              <a:buAutoNum type="romanLcPeriod"/>
            </a:pPr>
            <a:r>
              <a:rPr lang="en-US" sz="2000" dirty="0">
                <a:latin typeface="Times New Roman" panose="02020603050405020304" pitchFamily="18" charset="0"/>
                <a:cs typeface="Times New Roman" panose="02020603050405020304" pitchFamily="18" charset="0"/>
              </a:rPr>
              <a:t>Identify, communicate, and obtain consensus on priorities of requests currently in queue and assigned.</a:t>
            </a:r>
          </a:p>
          <a:p>
            <a:pPr marL="514350" indent="-514350" algn="just">
              <a:lnSpc>
                <a:spcPct val="120000"/>
              </a:lnSpc>
              <a:buFont typeface="+mj-lt"/>
              <a:buAutoNum type="romanLcPeriod"/>
            </a:pPr>
            <a:r>
              <a:rPr lang="en-US" sz="2000" dirty="0">
                <a:latin typeface="Times New Roman" panose="02020603050405020304" pitchFamily="18" charset="0"/>
                <a:cs typeface="Times New Roman" panose="02020603050405020304" pitchFamily="18" charset="0"/>
              </a:rPr>
              <a:t>Identify the required controls for each type of maintenance service and application software under maintenance.</a:t>
            </a:r>
          </a:p>
          <a:p>
            <a:pPr marL="514350" indent="-514350" algn="just">
              <a:lnSpc>
                <a:spcPct val="120000"/>
              </a:lnSpc>
              <a:buFont typeface="+mj-lt"/>
              <a:buAutoNum type="romanLcPeriod"/>
            </a:pPr>
            <a:r>
              <a:rPr lang="en-US" sz="2000" dirty="0">
                <a:latin typeface="Times New Roman" panose="02020603050405020304" pitchFamily="18" charset="0"/>
                <a:cs typeface="Times New Roman" panose="02020603050405020304" pitchFamily="18" charset="0"/>
              </a:rPr>
              <a:t>Plan the recovery/failure tests for all software in maintenance.</a:t>
            </a:r>
          </a:p>
          <a:p>
            <a:pPr marL="514350" indent="-514350" algn="just">
              <a:lnSpc>
                <a:spcPct val="120000"/>
              </a:lnSpc>
              <a:buFont typeface="+mj-lt"/>
              <a:buAutoNum type="romanLcPeriod"/>
            </a:pPr>
            <a:r>
              <a:rPr lang="en-US" sz="2000" dirty="0">
                <a:latin typeface="Times New Roman" panose="02020603050405020304" pitchFamily="18" charset="0"/>
                <a:cs typeface="Times New Roman" panose="02020603050405020304" pitchFamily="18" charset="0"/>
              </a:rPr>
              <a:t>Identify version management plans ( also called release plans) for all software maintained.</a:t>
            </a:r>
            <a:r>
              <a:rPr lang="en-US" sz="1800" dirty="0">
                <a:latin typeface="Times New Roman" panose="02020603050405020304" pitchFamily="18" charset="0"/>
                <a:cs typeface="Times New Roman" panose="02020603050405020304" pitchFamily="18" charset="0"/>
              </a:rPr>
              <a:t> </a:t>
            </a:r>
            <a:endParaRPr lang="am-ET" sz="1800" dirty="0">
              <a:cs typeface="Times New Roman" panose="02020603050405020304" pitchFamily="18" charset="0"/>
            </a:endParaRPr>
          </a:p>
        </p:txBody>
      </p:sp>
      <p:sp>
        <p:nvSpPr>
          <p:cNvPr id="4" name="Rectangle 3">
            <a:extLst>
              <a:ext uri="{FF2B5EF4-FFF2-40B4-BE49-F238E27FC236}">
                <a16:creationId xmlns="" xmlns:a16="http://schemas.microsoft.com/office/drawing/2014/main" id="{AAC4A971-56ED-4F2F-809E-DF197DF183E7}"/>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Planning</a:t>
            </a:r>
          </a:p>
          <a:p>
            <a:pPr algn="ct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EE1839F1-CE82-46A9-B259-E4474A98CC79}"/>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6</a:t>
            </a:fld>
            <a:endParaRPr lang="am-ET"/>
          </a:p>
        </p:txBody>
      </p:sp>
    </p:spTree>
    <p:extLst>
      <p:ext uri="{BB962C8B-B14F-4D97-AF65-F5344CB8AC3E}">
        <p14:creationId xmlns:p14="http://schemas.microsoft.com/office/powerpoint/2010/main" val="325169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 y="996696"/>
            <a:ext cx="8997696" cy="5221223"/>
          </a:xfrm>
          <a:ln>
            <a:solidFill>
              <a:schemeClr val="accent1"/>
            </a:solidFill>
          </a:ln>
        </p:spPr>
        <p:txBody>
          <a:bodyPr>
            <a:normAutofit/>
          </a:bodyPr>
          <a:lstStyle/>
          <a:p>
            <a:pPr marL="514350" indent="-514350" algn="just">
              <a:lnSpc>
                <a:spcPct val="120000"/>
              </a:lnSpc>
              <a:buFont typeface="+mj-lt"/>
              <a:buAutoNum type="romanLcPeriod" startAt="6"/>
            </a:pPr>
            <a:r>
              <a:rPr lang="en-US" sz="2000" dirty="0">
                <a:latin typeface="Times New Roman" panose="02020603050405020304" pitchFamily="18" charset="0"/>
                <a:cs typeface="Times New Roman" panose="02020603050405020304" pitchFamily="18" charset="0"/>
              </a:rPr>
              <a:t>Prepare software upgrade plans.</a:t>
            </a:r>
          </a:p>
          <a:p>
            <a:pPr marL="514350" indent="-514350" algn="just">
              <a:lnSpc>
                <a:spcPct val="120000"/>
              </a:lnSpc>
              <a:buFont typeface="+mj-lt"/>
              <a:buAutoNum type="romanLcPeriod" startAt="6"/>
            </a:pPr>
            <a:r>
              <a:rPr lang="en-US" sz="2000" dirty="0">
                <a:latin typeface="Times New Roman" panose="02020603050405020304" pitchFamily="18" charset="0"/>
                <a:cs typeface="Times New Roman" panose="02020603050405020304" pitchFamily="18" charset="0"/>
              </a:rPr>
              <a:t>Establish a rationale for the allocation of new requests to maintenance engineers and for the capacity of maintenance. </a:t>
            </a:r>
          </a:p>
          <a:p>
            <a:pPr marL="514350" indent="-514350" algn="just">
              <a:lnSpc>
                <a:spcPct val="120000"/>
              </a:lnSpc>
              <a:buFont typeface="+mj-lt"/>
              <a:buAutoNum type="romanLcPeriod" startAt="6"/>
            </a:pPr>
            <a:r>
              <a:rPr lang="en-US" sz="2000" dirty="0">
                <a:latin typeface="Times New Roman" panose="02020603050405020304" pitchFamily="18" charset="0"/>
                <a:cs typeface="Times New Roman" panose="02020603050405020304" pitchFamily="18" charset="0"/>
              </a:rPr>
              <a:t>Inform the stakeholders of maintenance work performed, waiting in queue, and in progress based on agreed priorities.</a:t>
            </a:r>
          </a:p>
          <a:p>
            <a:pPr marL="514350" indent="-514350" algn="just">
              <a:lnSpc>
                <a:spcPct val="120000"/>
              </a:lnSpc>
              <a:buFont typeface="+mj-lt"/>
              <a:buAutoNum type="romanLcPeriod" startAt="6"/>
            </a:pPr>
            <a:r>
              <a:rPr lang="en-US" sz="2000" dirty="0">
                <a:latin typeface="Times New Roman" panose="02020603050405020304" pitchFamily="18" charset="0"/>
                <a:cs typeface="Times New Roman" panose="02020603050405020304" pitchFamily="18" charset="0"/>
              </a:rPr>
              <a:t>Inform stakeholders on the status of budgets and on the use of resources.</a:t>
            </a:r>
            <a:endParaRPr lang="am-ET" sz="2000" dirty="0"/>
          </a:p>
        </p:txBody>
      </p:sp>
      <p:sp>
        <p:nvSpPr>
          <p:cNvPr id="4" name="Rectangle 3">
            <a:extLst>
              <a:ext uri="{FF2B5EF4-FFF2-40B4-BE49-F238E27FC236}">
                <a16:creationId xmlns="" xmlns:a16="http://schemas.microsoft.com/office/drawing/2014/main" id="{E3F32ACA-DA6E-4110-88F5-E5CF97E5E716}"/>
              </a:ext>
            </a:extLst>
          </p:cNvPr>
          <p:cNvSpPr/>
          <p:nvPr/>
        </p:nvSpPr>
        <p:spPr>
          <a:xfrm>
            <a:off x="905256" y="64008"/>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Planning</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A660F203-FF37-499E-844C-233703FF981F}"/>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7</a:t>
            </a:fld>
            <a:endParaRPr lang="am-ET"/>
          </a:p>
        </p:txBody>
      </p:sp>
    </p:spTree>
    <p:extLst>
      <p:ext uri="{BB962C8B-B14F-4D97-AF65-F5344CB8AC3E}">
        <p14:creationId xmlns:p14="http://schemas.microsoft.com/office/powerpoint/2010/main" val="3716581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996697"/>
            <a:ext cx="8988553" cy="5138928"/>
          </a:xfrm>
          <a:ln>
            <a:solidFill>
              <a:schemeClr val="accent1"/>
            </a:solidFill>
          </a:ln>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Expected Results from the KPA</a:t>
            </a:r>
          </a:p>
          <a:p>
            <a:pPr marL="0" indent="0" algn="just">
              <a:lnSpc>
                <a:spcPct val="120000"/>
              </a:lnSpc>
              <a:buNone/>
            </a:pPr>
            <a:r>
              <a:rPr lang="en-US" sz="1950" dirty="0">
                <a:latin typeface="Times New Roman" panose="02020603050405020304" pitchFamily="18" charset="0"/>
                <a:cs typeface="Times New Roman" panose="02020603050405020304" pitchFamily="18" charset="0"/>
              </a:rPr>
              <a:t>After the successful implementation of the exemplary practices of this KPA, the following can be observed:</a:t>
            </a:r>
          </a:p>
          <a:p>
            <a:pPr algn="just">
              <a:lnSpc>
                <a:spcPct val="120000"/>
              </a:lnSpc>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A sound forecast is available on needed resources in software maintenance (strategic plan, tactical plan, and operational plan).</a:t>
            </a:r>
          </a:p>
          <a:p>
            <a:pPr algn="just">
              <a:lnSpc>
                <a:spcPct val="120000"/>
              </a:lnSpc>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SLA, agreement, license, and contract renewals are planned.</a:t>
            </a:r>
          </a:p>
          <a:p>
            <a:pPr algn="just">
              <a:lnSpc>
                <a:spcPct val="120000"/>
              </a:lnSpc>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The failure/recovery tests are planned for each software in maintenance.</a:t>
            </a:r>
          </a:p>
          <a:p>
            <a:pPr algn="just">
              <a:lnSpc>
                <a:spcPct val="120000"/>
              </a:lnSpc>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Requests are allocated to future versions of the software.</a:t>
            </a:r>
          </a:p>
          <a:p>
            <a:pPr algn="just">
              <a:lnSpc>
                <a:spcPct val="120000"/>
              </a:lnSpc>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Software upgrades are planned.</a:t>
            </a:r>
          </a:p>
          <a:p>
            <a:pPr algn="just">
              <a:lnSpc>
                <a:spcPct val="120000"/>
              </a:lnSpc>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Pre-delivery and transition services are planned.</a:t>
            </a:r>
          </a:p>
          <a:p>
            <a:pPr algn="just">
              <a:lnSpc>
                <a:spcPct val="120000"/>
              </a:lnSpc>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There is an optimal allocation of maintenance resources to work items.</a:t>
            </a:r>
          </a:p>
          <a:p>
            <a:pPr algn="just">
              <a:lnSpc>
                <a:spcPct val="120000"/>
              </a:lnSpc>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Software maintenance has a plan, and this plan is communicated and approved.</a:t>
            </a:r>
          </a:p>
          <a:p>
            <a:pPr algn="just">
              <a:lnSpc>
                <a:spcPct val="120000"/>
              </a:lnSpc>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The stakeholders are informed about the plans.</a:t>
            </a:r>
            <a:endParaRPr lang="am-ET" sz="195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5" y="73152"/>
            <a:ext cx="6768759" cy="841884"/>
          </a:xfrm>
          <a:prstGeom prst="rect">
            <a:avLst/>
          </a:prstGeom>
          <a:solidFill>
            <a:schemeClr val="bg1"/>
          </a:solidFill>
          <a:ln>
            <a:solidFill>
              <a:schemeClr val="bg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Planning</a:t>
            </a:r>
          </a:p>
          <a:p>
            <a:pPr algn="ct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8</a:t>
            </a:fld>
            <a:endParaRPr lang="am-ET"/>
          </a:p>
        </p:txBody>
      </p:sp>
    </p:spTree>
    <p:extLst>
      <p:ext uri="{BB962C8B-B14F-4D97-AF65-F5344CB8AC3E}">
        <p14:creationId xmlns:p14="http://schemas.microsoft.com/office/powerpoint/2010/main" val="2251837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996697"/>
            <a:ext cx="8996856" cy="5138928"/>
          </a:xfrm>
          <a:ln>
            <a:solidFill>
              <a:schemeClr val="accent1"/>
            </a:solidFill>
          </a:ln>
        </p:spPr>
        <p:txBody>
          <a:bodyPr>
            <a:normAutofit fontScale="92500" lnSpcReduction="20000"/>
          </a:bodyPr>
          <a:lstStyle/>
          <a:p>
            <a:pPr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Planning for maintenance may include: </a:t>
            </a:r>
          </a:p>
          <a:p>
            <a:pPr lvl="1" algn="just">
              <a:lnSpc>
                <a:spcPct val="150000"/>
              </a:lnSpc>
              <a:buFont typeface="Wingdings" panose="05000000000000000000" pitchFamily="2" charset="2"/>
              <a:buChar char="Ø"/>
            </a:pPr>
            <a:r>
              <a:rPr lang="en-US" sz="2600" dirty="0">
                <a:solidFill>
                  <a:srgbClr val="FF0000"/>
                </a:solidFill>
                <a:latin typeface="Times New Roman" panose="02020603050405020304" pitchFamily="18" charset="0"/>
                <a:cs typeface="Times New Roman" panose="02020603050405020304" pitchFamily="18" charset="0"/>
              </a:rPr>
              <a:t>Determining the maintenance effort</a:t>
            </a:r>
          </a:p>
          <a:p>
            <a:pPr lvl="1" algn="just">
              <a:lnSpc>
                <a:spcPct val="150000"/>
              </a:lnSpc>
              <a:buFont typeface="Wingdings" panose="05000000000000000000" pitchFamily="2" charset="2"/>
              <a:buChar char="Ø"/>
            </a:pPr>
            <a:r>
              <a:rPr lang="en-US" sz="2600" dirty="0">
                <a:solidFill>
                  <a:srgbClr val="FF0000"/>
                </a:solidFill>
                <a:latin typeface="Times New Roman" panose="02020603050405020304" pitchFamily="18" charset="0"/>
                <a:cs typeface="Times New Roman" panose="02020603050405020304" pitchFamily="18" charset="0"/>
              </a:rPr>
              <a:t>Determining the current maintenance process</a:t>
            </a:r>
          </a:p>
          <a:p>
            <a:pPr lvl="1" algn="just">
              <a:lnSpc>
                <a:spcPct val="150000"/>
              </a:lnSpc>
              <a:buFont typeface="Wingdings" panose="05000000000000000000" pitchFamily="2" charset="2"/>
              <a:buChar char="Ø"/>
            </a:pPr>
            <a:r>
              <a:rPr lang="en-US" sz="2600" dirty="0">
                <a:solidFill>
                  <a:srgbClr val="FF0000"/>
                </a:solidFill>
                <a:latin typeface="Times New Roman" panose="02020603050405020304" pitchFamily="18" charset="0"/>
                <a:cs typeface="Times New Roman" panose="02020603050405020304" pitchFamily="18" charset="0"/>
              </a:rPr>
              <a:t>Quantifying the maintenance effort</a:t>
            </a:r>
          </a:p>
          <a:p>
            <a:pPr lvl="1" algn="just">
              <a:lnSpc>
                <a:spcPct val="150000"/>
              </a:lnSpc>
              <a:buFont typeface="Wingdings" panose="05000000000000000000" pitchFamily="2" charset="2"/>
              <a:buChar char="Ø"/>
            </a:pPr>
            <a:r>
              <a:rPr lang="en-US" sz="2600" dirty="0">
                <a:solidFill>
                  <a:srgbClr val="FF0000"/>
                </a:solidFill>
                <a:latin typeface="Times New Roman" panose="02020603050405020304" pitchFamily="18" charset="0"/>
                <a:cs typeface="Times New Roman" panose="02020603050405020304" pitchFamily="18" charset="0"/>
              </a:rPr>
              <a:t>Projecting maintenance requirements</a:t>
            </a:r>
          </a:p>
          <a:p>
            <a:pPr lvl="1" algn="just">
              <a:lnSpc>
                <a:spcPct val="150000"/>
              </a:lnSpc>
              <a:buFont typeface="Wingdings" panose="05000000000000000000" pitchFamily="2" charset="2"/>
              <a:buChar char="Ø"/>
            </a:pPr>
            <a:r>
              <a:rPr lang="en-US" sz="2600" dirty="0">
                <a:solidFill>
                  <a:srgbClr val="FF0000"/>
                </a:solidFill>
                <a:latin typeface="Times New Roman" panose="02020603050405020304" pitchFamily="18" charset="0"/>
                <a:cs typeface="Times New Roman" panose="02020603050405020304" pitchFamily="18" charset="0"/>
              </a:rPr>
              <a:t>Developing a maintenance plan. </a:t>
            </a:r>
          </a:p>
          <a:p>
            <a:pPr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IEEE P1058/D2.1 and IEEE Std 1058a-1998 may also be used for guidance in maintenance planning.</a:t>
            </a:r>
          </a:p>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am-ET" sz="2400" dirty="0">
              <a:cs typeface="Times New Roman" panose="02020603050405020304" pitchFamily="18" charset="0"/>
            </a:endParaRPr>
          </a:p>
        </p:txBody>
      </p:sp>
      <p:sp>
        <p:nvSpPr>
          <p:cNvPr id="4" name="Rectangle 3">
            <a:extLst>
              <a:ext uri="{FF2B5EF4-FFF2-40B4-BE49-F238E27FC236}">
                <a16:creationId xmlns="" xmlns:a16="http://schemas.microsoft.com/office/drawing/2014/main" id="{D86450E6-C238-4F6A-8F60-A7D7029D846E}"/>
              </a:ext>
            </a:extLst>
          </p:cNvPr>
          <p:cNvSpPr/>
          <p:nvPr/>
        </p:nvSpPr>
        <p:spPr>
          <a:xfrm>
            <a:off x="905255" y="73152"/>
            <a:ext cx="7301195"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r>
            <a:b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b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Planning</a:t>
            </a:r>
          </a:p>
          <a:p>
            <a:pPr algn="ctr"/>
            <a:endPar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 xmlns:a16="http://schemas.microsoft.com/office/drawing/2014/main" id="{9B0B73A3-3734-4EFF-80F4-FC0D033827FD}"/>
              </a:ext>
            </a:extLst>
          </p:cNvPr>
          <p:cNvSpPr>
            <a:spLocks noGrp="1"/>
          </p:cNvSpPr>
          <p:nvPr>
            <p:ph type="ftr" sz="quarter" idx="11"/>
          </p:nvPr>
        </p:nvSpPr>
        <p:spPr>
          <a:xfrm>
            <a:off x="3028950" y="6356351"/>
            <a:ext cx="3086100"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Maintenance Support Processes</a:t>
            </a:r>
            <a:endParaRPr lang="am-ET" dirty="0"/>
          </a:p>
        </p:txBody>
      </p:sp>
      <p:sp>
        <p:nvSpPr>
          <p:cNvPr id="2" name="Slide Number Placeholder 1"/>
          <p:cNvSpPr>
            <a:spLocks noGrp="1"/>
          </p:cNvSpPr>
          <p:nvPr>
            <p:ph type="sldNum" sz="quarter" idx="12"/>
          </p:nvPr>
        </p:nvSpPr>
        <p:spPr/>
        <p:txBody>
          <a:bodyPr/>
          <a:lstStyle/>
          <a:p>
            <a:fld id="{ABC611C3-E89B-444E-8EB5-F2EDF1A2592D}" type="slidenum">
              <a:rPr lang="am-ET" smtClean="0"/>
              <a:t>9</a:t>
            </a:fld>
            <a:endParaRPr lang="am-ET"/>
          </a:p>
        </p:txBody>
      </p:sp>
    </p:spTree>
    <p:extLst>
      <p:ext uri="{BB962C8B-B14F-4D97-AF65-F5344CB8AC3E}">
        <p14:creationId xmlns:p14="http://schemas.microsoft.com/office/powerpoint/2010/main" val="2227729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16882</TotalTime>
  <Words>5879</Words>
  <Application>Microsoft Office PowerPoint</Application>
  <PresentationFormat>On-screen Show (4:3)</PresentationFormat>
  <Paragraphs>611</Paragraphs>
  <Slides>59</Slides>
  <Notes>5</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ayalk</dc:creator>
  <cp:lastModifiedBy>user</cp:lastModifiedBy>
  <cp:revision>260</cp:revision>
  <dcterms:created xsi:type="dcterms:W3CDTF">2020-05-01T21:25:44Z</dcterms:created>
  <dcterms:modified xsi:type="dcterms:W3CDTF">2024-02-25T07:42:45Z</dcterms:modified>
</cp:coreProperties>
</file>