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308" r:id="rId4"/>
    <p:sldId id="287" r:id="rId5"/>
    <p:sldId id="286" r:id="rId6"/>
    <p:sldId id="309" r:id="rId7"/>
    <p:sldId id="283" r:id="rId8"/>
    <p:sldId id="284" r:id="rId9"/>
    <p:sldId id="288" r:id="rId10"/>
    <p:sldId id="290" r:id="rId11"/>
    <p:sldId id="298" r:id="rId12"/>
    <p:sldId id="299" r:id="rId13"/>
    <p:sldId id="300" r:id="rId14"/>
    <p:sldId id="301" r:id="rId15"/>
    <p:sldId id="297" r:id="rId16"/>
    <p:sldId id="303" r:id="rId17"/>
    <p:sldId id="304" r:id="rId18"/>
    <p:sldId id="302" r:id="rId19"/>
    <p:sldId id="305" r:id="rId20"/>
    <p:sldId id="285" r:id="rId21"/>
    <p:sldId id="306" r:id="rId22"/>
    <p:sldId id="307" r:id="rId23"/>
    <p:sldId id="293" r:id="rId24"/>
    <p:sldId id="292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05C81EE-98E6-4118-B6F1-E340962C0540}">
          <p14:sldIdLst>
            <p14:sldId id="256"/>
            <p14:sldId id="257"/>
            <p14:sldId id="308"/>
            <p14:sldId id="287"/>
            <p14:sldId id="286"/>
            <p14:sldId id="309"/>
            <p14:sldId id="283"/>
            <p14:sldId id="284"/>
            <p14:sldId id="288"/>
            <p14:sldId id="290"/>
            <p14:sldId id="298"/>
            <p14:sldId id="299"/>
            <p14:sldId id="300"/>
            <p14:sldId id="301"/>
            <p14:sldId id="297"/>
            <p14:sldId id="303"/>
            <p14:sldId id="304"/>
            <p14:sldId id="302"/>
            <p14:sldId id="305"/>
            <p14:sldId id="285"/>
            <p14:sldId id="306"/>
            <p14:sldId id="307"/>
            <p14:sldId id="293"/>
            <p14:sldId id="292"/>
            <p14:sldId id="265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m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8FC3F-4638-4729-B162-F296EA41323A}" type="datetimeFigureOut">
              <a:rPr lang="am-ET" smtClean="0"/>
              <a:t>30/03/2022</a:t>
            </a:fld>
            <a:endParaRPr lang="am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m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m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A5929-1315-4256-BF97-5044121F3FB8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591148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9535263-2B6C-4C11-AC02-642550D2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0" y="6356349"/>
            <a:ext cx="2456328" cy="365125"/>
          </a:xfrm>
          <a:prstGeom prst="rect">
            <a:avLst/>
          </a:prstGeom>
        </p:spPr>
        <p:txBody>
          <a:bodyPr/>
          <a:lstStyle/>
          <a:p>
            <a:endParaRPr lang="am-E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E537458-6E40-42CB-9C85-C67A5F850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230B95A-4A9A-479A-AB35-F5E4FE3D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159911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27996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64834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4283364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517808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694356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9144000" cy="6176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964972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474687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0612F-B001-4420-8D57-48AF25896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m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DD814EE-E6E5-49E6-93FF-DA80DF8396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BCB6665-6A38-4C6A-9FBF-6974F6226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05BBB96-C60A-45AF-9570-4FD5C37BA53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0" y="6356349"/>
            <a:ext cx="2456328" cy="365125"/>
          </a:xfrm>
          <a:prstGeom prst="rect">
            <a:avLst/>
          </a:prstGeom>
        </p:spPr>
        <p:txBody>
          <a:bodyPr/>
          <a:lstStyle/>
          <a:p>
            <a:endParaRPr lang="am-ET" dirty="0"/>
          </a:p>
        </p:txBody>
      </p:sp>
    </p:spTree>
    <p:extLst>
      <p:ext uri="{BB962C8B-B14F-4D97-AF65-F5344CB8AC3E}">
        <p14:creationId xmlns:p14="http://schemas.microsoft.com/office/powerpoint/2010/main" val="14225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13E0D0-51BC-4A58-8AA3-E2F0F5B4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m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0634B84-29E8-4C0F-B350-68DC9D7D67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Measurements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386C04-0295-4CCC-809D-C126532B7B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3806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B84CC8-83B9-4E21-8F49-43ED153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m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314768-8071-4AE3-B05C-9454D0E0A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AD4BF0A-5291-4D0D-AA98-1482F91CB2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F3D920-F7D2-4777-9B2E-01791979DF4B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0" y="6356349"/>
            <a:ext cx="2456328" cy="365125"/>
          </a:xfrm>
          <a:prstGeom prst="rect">
            <a:avLst/>
          </a:prstGeom>
        </p:spPr>
        <p:txBody>
          <a:bodyPr/>
          <a:lstStyle/>
          <a:p>
            <a:endParaRPr lang="am-ET" dirty="0"/>
          </a:p>
        </p:txBody>
      </p:sp>
    </p:spTree>
    <p:extLst>
      <p:ext uri="{BB962C8B-B14F-4D97-AF65-F5344CB8AC3E}">
        <p14:creationId xmlns:p14="http://schemas.microsoft.com/office/powerpoint/2010/main" val="35401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99D518-0884-4B66-BEE8-FF477518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m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8CEB7E-4379-4C96-BA69-AAF4136BA1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0E981DC-A695-49A1-9286-B7AB015544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042956E-9B7D-4E3C-8EA1-D2CEF3C8A5B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0" y="6356349"/>
            <a:ext cx="2456328" cy="365125"/>
          </a:xfrm>
          <a:prstGeom prst="rect">
            <a:avLst/>
          </a:prstGeom>
        </p:spPr>
        <p:txBody>
          <a:bodyPr/>
          <a:lstStyle/>
          <a:p>
            <a:endParaRPr lang="am-ET" dirty="0"/>
          </a:p>
        </p:txBody>
      </p:sp>
    </p:spTree>
    <p:extLst>
      <p:ext uri="{BB962C8B-B14F-4D97-AF65-F5344CB8AC3E}">
        <p14:creationId xmlns:p14="http://schemas.microsoft.com/office/powerpoint/2010/main" val="430181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DE0033-3B75-4063-909F-2E64E88F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m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7819C83-7A2F-44E4-994F-014494A84B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4C0402-9882-4DA0-AA45-F9C5B11E7E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C332DA0-02B9-429D-93E0-544B545BD28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0" y="6356349"/>
            <a:ext cx="2456328" cy="365125"/>
          </a:xfrm>
          <a:prstGeom prst="rect">
            <a:avLst/>
          </a:prstGeom>
        </p:spPr>
        <p:txBody>
          <a:bodyPr/>
          <a:lstStyle/>
          <a:p>
            <a:endParaRPr lang="am-ET" dirty="0"/>
          </a:p>
        </p:txBody>
      </p:sp>
    </p:spTree>
    <p:extLst>
      <p:ext uri="{BB962C8B-B14F-4D97-AF65-F5344CB8AC3E}">
        <p14:creationId xmlns:p14="http://schemas.microsoft.com/office/powerpoint/2010/main" val="184219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9AD299-286B-4E96-9863-7CAA1006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m-E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8729E1-8BEB-444F-A124-BF00236CE3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90A5081-B4C9-493E-B342-64507ABEB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A48CC1B-51F8-4334-BE24-A115E2AB566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0" y="6356349"/>
            <a:ext cx="2456328" cy="365125"/>
          </a:xfrm>
          <a:prstGeom prst="rect">
            <a:avLst/>
          </a:prstGeom>
        </p:spPr>
        <p:txBody>
          <a:bodyPr/>
          <a:lstStyle/>
          <a:p>
            <a:endParaRPr lang="am-ET" dirty="0"/>
          </a:p>
        </p:txBody>
      </p:sp>
    </p:spTree>
    <p:extLst>
      <p:ext uri="{BB962C8B-B14F-4D97-AF65-F5344CB8AC3E}">
        <p14:creationId xmlns:p14="http://schemas.microsoft.com/office/powerpoint/2010/main" val="113235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176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246721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49674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am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BC611C3-E89B-444E-8EB5-F2EDF1A2592D}" type="slidenum">
              <a:rPr lang="am-ET" smtClean="0"/>
              <a:t>‹#›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133412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alf Frame 9">
            <a:extLst>
              <a:ext uri="{FF2B5EF4-FFF2-40B4-BE49-F238E27FC236}">
                <a16:creationId xmlns:a16="http://schemas.microsoft.com/office/drawing/2014/main" xmlns="" id="{E9A447EE-D8A3-4EB7-A6FD-F56C75591FEC}"/>
              </a:ext>
            </a:extLst>
          </p:cNvPr>
          <p:cNvSpPr/>
          <p:nvPr userDrawn="1"/>
        </p:nvSpPr>
        <p:spPr>
          <a:xfrm>
            <a:off x="0" y="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m-ET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:a16="http://schemas.microsoft.com/office/drawing/2014/main" xmlns="" id="{1440EC51-3591-4A15-8DA5-AEFB33F533BA}"/>
              </a:ext>
            </a:extLst>
          </p:cNvPr>
          <p:cNvSpPr/>
          <p:nvPr userDrawn="1"/>
        </p:nvSpPr>
        <p:spPr>
          <a:xfrm rot="5400000">
            <a:off x="8229600" y="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m-ET">
              <a:solidFill>
                <a:schemeClr val="tx1"/>
              </a:solidFill>
            </a:endParaRP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xmlns="" id="{4931C846-E4FE-4A5B-B5BF-159BFC033C64}"/>
              </a:ext>
            </a:extLst>
          </p:cNvPr>
          <p:cNvSpPr/>
          <p:nvPr userDrawn="1"/>
        </p:nvSpPr>
        <p:spPr>
          <a:xfrm rot="10800000">
            <a:off x="8229600" y="594360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m-ET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xmlns="" id="{CEE7E162-41BD-4DD5-80EB-3C480668FE2C}"/>
              </a:ext>
            </a:extLst>
          </p:cNvPr>
          <p:cNvSpPr/>
          <p:nvPr userDrawn="1"/>
        </p:nvSpPr>
        <p:spPr>
          <a:xfrm rot="16200000">
            <a:off x="0" y="5943600"/>
            <a:ext cx="914400" cy="914400"/>
          </a:xfrm>
          <a:prstGeom prst="half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m-ET">
              <a:solidFill>
                <a:schemeClr val="tx1"/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xmlns="" id="{9B10A521-4E50-4B82-AF13-1F0A92130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9049" y="6356348"/>
            <a:ext cx="32586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2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Measurements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xmlns="" id="{88FDD7AF-D394-4359-9C9D-BE8A17C31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386918" y="6356350"/>
            <a:ext cx="112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5119-D1BE-4800-A73A-81CA201C9B19}" type="slidenum">
              <a:rPr lang="am-ET" smtClean="0"/>
              <a:t>‹#›</a:t>
            </a:fld>
            <a:endParaRPr lang="am-ET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3AD87D0F-B330-4158-A5EC-2ACA97BDD6AA}"/>
              </a:ext>
            </a:extLst>
          </p:cNvPr>
          <p:cNvCxnSpPr>
            <a:cxnSpLocks/>
          </p:cNvCxnSpPr>
          <p:nvPr userDrawn="1"/>
        </p:nvCxnSpPr>
        <p:spPr>
          <a:xfrm>
            <a:off x="71718" y="833718"/>
            <a:ext cx="0" cy="52084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8CF154E-074A-42D3-AFEB-6EBBF5D76023}"/>
              </a:ext>
            </a:extLst>
          </p:cNvPr>
          <p:cNvCxnSpPr>
            <a:cxnSpLocks/>
            <a:stCxn id="10" idx="1"/>
            <a:endCxn id="13" idx="0"/>
          </p:cNvCxnSpPr>
          <p:nvPr userDrawn="1"/>
        </p:nvCxnSpPr>
        <p:spPr>
          <a:xfrm>
            <a:off x="152398" y="762002"/>
            <a:ext cx="0" cy="53339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8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6" r:id="rId3"/>
    <p:sldLayoutId id="2147483673" r:id="rId4"/>
    <p:sldLayoutId id="2147483672" r:id="rId5"/>
    <p:sldLayoutId id="2147483674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5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66CAAC2-B8B0-409C-95E5-8AB79575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am-ET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  <a:endParaRPr lang="am-ET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C1EB58A-3394-4FA6-8D3D-64DEA50C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ABC611C3-E89B-444E-8EB5-F2EDF1A2592D}" type="slidenum">
              <a:rPr lang="am-ET" smtClean="0"/>
              <a:t>1</a:t>
            </a:fld>
            <a:endParaRPr lang="am-ET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4BB069C-691D-410B-A46A-E1D32628AD51}"/>
              </a:ext>
            </a:extLst>
          </p:cNvPr>
          <p:cNvSpPr/>
          <p:nvPr/>
        </p:nvSpPr>
        <p:spPr>
          <a:xfrm>
            <a:off x="905256" y="0"/>
            <a:ext cx="6272784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Software Evolution And Maintenance</a:t>
            </a:r>
            <a:endParaRPr lang="am-ET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8911A97-E40E-4864-A7F1-084607670B7E}"/>
              </a:ext>
            </a:extLst>
          </p:cNvPr>
          <p:cNvSpPr/>
          <p:nvPr/>
        </p:nvSpPr>
        <p:spPr>
          <a:xfrm>
            <a:off x="905256" y="1266940"/>
            <a:ext cx="7787052" cy="4627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</a:p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am-ET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Measurements</a:t>
            </a:r>
          </a:p>
          <a:p>
            <a:pPr algn="ctr"/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am-ET" dirty="0">
                <a:solidFill>
                  <a:schemeClr val="tx1"/>
                </a:solidFill>
                <a:cs typeface="Times New Roman" panose="02020603050405020304" pitchFamily="18" charset="0"/>
              </a:rPr>
              <a:t>Maintenance Metrics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am-ET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Maintenance </a:t>
            </a:r>
            <a:r>
              <a:rPr lang="am-ET" dirty="0">
                <a:solidFill>
                  <a:schemeClr val="tx1"/>
                </a:solidFill>
                <a:cs typeface="Times New Roman" panose="02020603050405020304" pitchFamily="18" charset="0"/>
              </a:rPr>
              <a:t>Cost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m-ET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Estimation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cap="all" dirty="0" smtClean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am-ET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cs typeface="Times New Roman" panose="0202060305040502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xmlns="" id="{766CAAC2-B8B0-409C-95E5-8AB79575521F}"/>
              </a:ext>
            </a:extLst>
          </p:cNvPr>
          <p:cNvSpPr txBox="1">
            <a:spLocks/>
          </p:cNvSpPr>
          <p:nvPr/>
        </p:nvSpPr>
        <p:spPr>
          <a:xfrm>
            <a:off x="6544020" y="5221996"/>
            <a:ext cx="2016086" cy="3635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Mintesinot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endParaRPr lang="am-ET" sz="16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 rot="20635824">
            <a:off x="1872868" y="3448281"/>
            <a:ext cx="6951644" cy="13991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" ...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 measure what you are speaking about and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express it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numbers you know something about it; but when you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cannot measure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it, when you cannot express it in numbers, your knowledge of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meagre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unsatisfactory </a:t>
            </a:r>
            <a:r>
              <a:rPr lang="en-US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kind“           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Lord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Kelvin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LcPeriod" startAt="2"/>
            </a:pPr>
            <a:r>
              <a:rPr lang="en-US" sz="2000" b="1" i="1" u="sng" dirty="0" smtClean="0"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Zuse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defines it as "the difficulty of maintaining, changing and understanding programs”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complexity embraces several notions such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structure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semantic content, control flow, data flow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algorithmic complexity.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more complex a program is, the more likely it is for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maintainer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make an error when implementing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lphaLcParenR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McCabe's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Complexity</a:t>
            </a: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McCabe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views a program as a directed graph in which lines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statements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represented by nodes and the flow of control between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statements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represented by the edges.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McCabe's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complexity (also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known as the </a:t>
            </a:r>
            <a:r>
              <a:rPr lang="en-US" sz="1800" b="1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number)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number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'linearly independent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' paths through the program (or flow graph) and this value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computed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using the formula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v(F) =e-n+2</a:t>
            </a:r>
          </a:p>
          <a:p>
            <a:pPr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total number of nodes;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e 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total number of edges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 arcs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; and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v(F)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number.</a:t>
            </a:r>
          </a:p>
          <a:p>
            <a:pPr marL="0" indent="0">
              <a:buNone/>
            </a:pPr>
            <a:endParaRPr lang="am-ET" sz="20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10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96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complexity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 is used as an indicator of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psychological complexity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a program.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maintenance, a program with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very high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 (usually above 10) is considered to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very complex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value can assist the maintainer in a number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ways: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identify highly complex programs that may need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 modified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order to reduce complexity.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v(F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be used as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an estimate of the amount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of time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required to understand and modify a program.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flow graph generated can be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used to identify the possible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test paths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during testing.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McCabe's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 has limitations: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takes no account of the complexity of the conditions in a program, for example multiple use of Boolean expressions, and over-use of flags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its original form, it failed to take account of the degree of nesting in a program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1" algn="just">
              <a:spcBef>
                <a:spcPts val="1000"/>
              </a:spcBef>
              <a:buFont typeface="Wingdings" pitchFamily="2" charset="2"/>
              <a:buChar char="Ø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11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1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complexity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measure…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v(F) =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e-n+2*P</a:t>
            </a:r>
            <a:endParaRPr lang="en-US" sz="1800" i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total number of nodes; 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total number of edges or arcs;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P= number of nodes that have exit path; and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v(F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number.</a:t>
            </a:r>
          </a:p>
          <a:p>
            <a:pPr marL="0" indent="0" algn="just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N=number of node=7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 =No of edges(lines)=8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P=Number of connected component=1</a:t>
            </a: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7624" y="2710149"/>
            <a:ext cx="2798284" cy="22804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If A= 10 then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If B&gt;C then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A=B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Else A=C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 IF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END IF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Print A, B,C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7" y="2437654"/>
            <a:ext cx="3286125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Right Arrow 50"/>
          <p:cNvSpPr/>
          <p:nvPr/>
        </p:nvSpPr>
        <p:spPr>
          <a:xfrm>
            <a:off x="3316077" y="3437263"/>
            <a:ext cx="1441660" cy="31948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12</a:t>
            </a:fld>
            <a:endParaRPr lang="am-E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394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Examples of 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Mccabe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Number calculations</a:t>
            </a: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90893"/>
            <a:ext cx="640080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13</a:t>
            </a:fld>
            <a:endParaRPr lang="am-E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2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228600" lvl="1" algn="just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Halstead's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Measures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Halstead proposed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number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equations to calculate program attributes such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volume and level, potential volume, language level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clarity, implementation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time and error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rates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focus on those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measures which impact 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complexity: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&amp;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program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effort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measures for these attributes can be computed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four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basic counts:</a:t>
            </a: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operand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a variable or constant.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an entity that can either change the value of an operand or the order in which it is changed.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Operators include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arithmetic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(for example, *, /, + and -),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keywords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(for example, PROCEDURE, WHILE, REPEAT and DO),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logical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operators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(for example, greater than, equal to and less than), and delimiters.</a:t>
            </a:r>
            <a:endParaRPr lang="am-ET" sz="1800" dirty="0"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04202" y="2963537"/>
            <a:ext cx="3933022" cy="9474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N1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total number of operators used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N2 =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number of operands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2905" y="2963537"/>
            <a:ext cx="4045027" cy="82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n1 = number of unique operators used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n2</a:t>
            </a:r>
            <a:r>
              <a:rPr lang="en-US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number of unique operands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14</a:t>
            </a:fld>
            <a:endParaRPr lang="am-E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73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following formulae can be used to calculate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length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program effort:</a:t>
            </a:r>
          </a:p>
          <a:p>
            <a:pPr lvl="1">
              <a:buFont typeface="Wingdings" pitchFamily="2" charset="2"/>
              <a:buChar char="Ø"/>
            </a:pP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Observed program length, 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pt-BR" sz="1800" i="1" dirty="0" smtClean="0">
                <a:latin typeface="Times New Roman" pitchFamily="18" charset="0"/>
                <a:cs typeface="Times New Roman" pitchFamily="18" charset="0"/>
              </a:rPr>
              <a:t>N1 </a:t>
            </a:r>
            <a:r>
              <a:rPr lang="pt-BR" sz="1800" i="1" dirty="0">
                <a:latin typeface="Times New Roman" pitchFamily="18" charset="0"/>
                <a:cs typeface="Times New Roman" pitchFamily="18" charset="0"/>
              </a:rPr>
              <a:t>+ N2;</a:t>
            </a:r>
          </a:p>
          <a:p>
            <a:pPr lvl="1">
              <a:buFont typeface="Wingdings" pitchFamily="2" charset="2"/>
              <a:buChar char="Ø"/>
            </a:pP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Calculated program length, = n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1log2n1 </a:t>
            </a:r>
            <a:r>
              <a:rPr lang="pt-BR" sz="1800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pt-BR" sz="1800" dirty="0" smtClean="0">
                <a:latin typeface="Times New Roman" pitchFamily="18" charset="0"/>
                <a:cs typeface="Times New Roman" pitchFamily="18" charset="0"/>
              </a:rPr>
              <a:t>n2log2n2</a:t>
            </a:r>
          </a:p>
          <a:p>
            <a:pPr>
              <a:buFont typeface="Wingdings" pitchFamily="2" charset="2"/>
              <a:buChar char="Ø"/>
            </a:pPr>
            <a:r>
              <a:rPr lang="pt-BR" sz="2000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pt-BR" sz="2000" dirty="0" smtClean="0">
                <a:latin typeface="Times New Roman" pitchFamily="18" charset="0"/>
                <a:cs typeface="Times New Roman" pitchFamily="18" charset="0"/>
              </a:rPr>
              <a:t>effort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, </a:t>
            </a:r>
            <a:endParaRPr lang="pt-BR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ctr">
              <a:spcBef>
                <a:spcPts val="1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Advantages of 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Halstead's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Measures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They are easy to calculate and do not require an in-depth analysis of programming features and control flow.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measures can be applied to any language but yet are programming language sensitive.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exists empirical evidence from both industry and academia that these measures can be used as good predictors of programming effort and number of bugs in a program. </a:t>
            </a: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26255" y="1983036"/>
            <a:ext cx="3128791" cy="6499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pt-BR" sz="16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pt-BR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sz="7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pt-B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*N</a:t>
            </a:r>
            <a:r>
              <a:rPr lang="pt-BR" sz="7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*(N</a:t>
            </a:r>
            <a:r>
              <a:rPr lang="pt-BR" sz="7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+N2)*log(n</a:t>
            </a:r>
            <a:r>
              <a:rPr lang="pt-BR" sz="7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pt-B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+n</a:t>
            </a:r>
            <a:r>
              <a:rPr lang="pt-BR" sz="700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pt-BR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2*n</a:t>
            </a:r>
            <a:r>
              <a:rPr lang="en-US" sz="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am-ET" sz="40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15</a:t>
            </a:fld>
            <a:endParaRPr lang="am-E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83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0" lvl="1" indent="0" algn="ctr">
              <a:spcBef>
                <a:spcPts val="1000"/>
              </a:spcBef>
              <a:buNone/>
            </a:pP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Disadvantages </a:t>
            </a:r>
            <a:r>
              <a:rPr lang="en-US" sz="2000" u="sng" dirty="0">
                <a:latin typeface="Times New Roman" pitchFamily="18" charset="0"/>
                <a:cs typeface="Times New Roman" pitchFamily="18" charset="0"/>
              </a:rPr>
              <a:t>of  Halstead's Measures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experiments which were used to test the measures were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badly designed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statistically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flawed.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counting rules involved in the design of the measures were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not fully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defined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is not clear what should be counted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was failure to consider declarations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input/output statements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a unique operator for each unique label</a:t>
            </a: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16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489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0" lvl="1" indent="0" algn="just">
              <a:spcBef>
                <a:spcPts val="1000"/>
              </a:spcBef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Halstead's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Measures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calculations</a:t>
            </a:r>
          </a:p>
          <a:p>
            <a:pPr marL="0" lvl="1" indent="0" algn="just">
              <a:spcBef>
                <a:spcPts val="1000"/>
              </a:spcBef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lvl="1" indent="0" algn="just">
              <a:spcBef>
                <a:spcPts val="1000"/>
              </a:spcBef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marL="0" lvl="1" indent="0" algn="just">
              <a:spcBef>
                <a:spcPts val="1000"/>
              </a:spcBef>
              <a:buNone/>
            </a:pPr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vocabulary(n=n1+n2): 19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length(N=N1+N2): 42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 volume:		264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Program level:		0.04</a:t>
            </a:r>
          </a:p>
          <a:p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Programming effort:	6000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Estimated time:		333 sec</a:t>
            </a:r>
          </a:p>
          <a:p>
            <a:pPr marL="342900" lvl="1" indent="-342900" algn="just">
              <a:spcBef>
                <a:spcPts val="1000"/>
              </a:spcBef>
              <a:buFont typeface="Wingdings" pitchFamily="2" charset="2"/>
              <a:buChar char="Ø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2539" y="1487278"/>
            <a:ext cx="2710150" cy="18067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main()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a, b, c,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Scanf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(“%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d%d%d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&amp;a, &amp;b, &amp;c);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a+b+c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)/3;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=%d”, </a:t>
            </a:r>
            <a:r>
              <a:rPr lang="en-US" sz="1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avg</a:t>
            </a:r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5231"/>
              </p:ext>
            </p:extLst>
          </p:nvPr>
        </p:nvGraphicFramePr>
        <p:xfrm>
          <a:off x="4164375" y="1178806"/>
          <a:ext cx="1972020" cy="4935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4570"/>
                <a:gridCol w="947450"/>
              </a:tblGrid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main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()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{}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scanf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&amp;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=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+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/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Print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,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;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525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n1= 12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N1=27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57636"/>
              </p:ext>
            </p:extLst>
          </p:nvPr>
        </p:nvGraphicFramePr>
        <p:xfrm>
          <a:off x="6389782" y="1199004"/>
          <a:ext cx="2190522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194"/>
                <a:gridCol w="75832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Operand</a:t>
                      </a:r>
                      <a:endParaRPr lang="en-US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#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avg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“%</a:t>
                      </a:r>
                      <a:r>
                        <a:rPr lang="en-US" sz="1600" dirty="0" err="1" smtClean="0"/>
                        <a:t>d%d%d</a:t>
                      </a:r>
                      <a:r>
                        <a:rPr lang="en-US" sz="1600" dirty="0" smtClean="0"/>
                        <a:t>”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“</a:t>
                      </a:r>
                      <a:r>
                        <a:rPr lang="en-US" sz="1600" dirty="0" err="1" smtClean="0"/>
                        <a:t>avg</a:t>
                      </a:r>
                      <a:r>
                        <a:rPr lang="en-US" sz="1600" dirty="0" smtClean="0"/>
                        <a:t>=%d”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n2= 7</a:t>
                      </a:r>
                      <a:endParaRPr lang="en-US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N2=15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17</a:t>
            </a:fld>
            <a:endParaRPr lang="am-E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093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400050" indent="-400050" algn="just">
              <a:buFont typeface="+mj-lt"/>
              <a:buAutoNum type="romanLcPeriod" startAt="3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Quality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general terms, quality is defined as 'fitness for purpose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'.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other words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 quality product, be it a word processor or a flight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control system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is one which does what the user expects it to do.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quality maintenance process is one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which enables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maintainer to implement the desired change. 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just">
              <a:buFont typeface="+mj-lt"/>
              <a:buAutoNum type="alphaLcPeriod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Quality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One way of measuring the quality of a software system is by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keeping track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number of change requests received from the users after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becomes operational.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computed:</a:t>
            </a:r>
          </a:p>
          <a:p>
            <a:pPr marL="0" indent="0" algn="just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1" algn="just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where UCR = number of unique change requests made by customers for the first year of field use of a given release, </a:t>
            </a:r>
          </a:p>
          <a:p>
            <a:pPr marL="228600" lvl="1" algn="just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TKLOC= the number of thousand lines of code for that release</a:t>
            </a:r>
          </a:p>
          <a:p>
            <a:pPr marL="228600" lvl="1" algn="just">
              <a:spcBef>
                <a:spcPts val="1000"/>
              </a:spcBef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PQ=Product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Quality</a:t>
            </a:r>
          </a:p>
          <a:p>
            <a:pPr algn="just">
              <a:buFont typeface="Wingdings" pitchFamily="2" charset="2"/>
              <a:buChar char="Ø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8280" y="3933022"/>
            <a:ext cx="4098274" cy="8042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PQ= </a:t>
            </a:r>
            <a:r>
              <a:rPr lang="en-US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UCR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TKLOC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18</a:t>
            </a:fld>
            <a:endParaRPr lang="am-E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58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5089793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lphaLcPeriod" startAt="2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rocess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uality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describes the degree to which the maintenance process being used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assisting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personnel in satisfying change requests.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Two measures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process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quality are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schedule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productivity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+mj-lt"/>
              <a:buAutoNum type="arabicParenR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schedule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calculated as "the difference between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planned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actual work time to achieve the milestone of first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customer delivery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divided by the planned work 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".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expressed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a percentage. A negative number signifies a slip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positive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number signifies early delivery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Font typeface="+mj-lt"/>
              <a:buAutoNum type="arabicParenR" startAt="2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productivity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is computed by dividing the number of lines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code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have been added or modified by the effort in staff days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required to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make the addition or modification.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Effort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is the total time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analyzing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change requests to a successful implementation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change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19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82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6" y="1046602"/>
            <a:ext cx="8989764" cy="49541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software measurement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process of objectively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empirically quantifying an attribute of a 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process connected with its development, use, maintenance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evolution.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above definition applies both to development of new system and maintenance of existing system.</a:t>
            </a:r>
          </a:p>
          <a:p>
            <a:pPr algn="just">
              <a:lnSpc>
                <a:spcPct val="100000"/>
              </a:lnSpc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general, there are three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maintenance-related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entities whose attributes can be subjected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measurement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process, product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process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any software-related activity such as change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analysis, specification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design, coding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testing.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input to a process, for example personnel,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hardware and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product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any intermediate and final output resulting from a software process such as system documentation, program listings, test data, source code and object code.   </a:t>
            </a:r>
            <a:endParaRPr lang="am-ET" sz="2000" dirty="0"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1116449" y="116779"/>
            <a:ext cx="6749594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am-ET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  <a:t>Maintenance Measurements</a:t>
            </a:r>
            <a:endParaRPr lang="en-US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123016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1024569"/>
            <a:ext cx="8967730" cy="50787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 startAt="4"/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Understandability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understandability is the ease with which the program can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 understood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that is, the ability to determine what a program does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how it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works by reading its source code and accompanying documentation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attribute depends not just on the program source code, but also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 other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external factors such as the available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documentation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maintenance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and maintenance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personnel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Understandability usually has an inverse relation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complexity; </a:t>
            </a:r>
            <a:r>
              <a:rPr lang="en-US" sz="18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complexity of a program increases, the understandability tends </a:t>
            </a:r>
            <a:r>
              <a:rPr lang="en-US" sz="1800" i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 decrease</a:t>
            </a:r>
            <a:r>
              <a:rPr lang="en-US" sz="1800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perspective, understandability can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computed indirectly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from McCabe's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cyclomatic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complexity and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Halstead's program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effort measure.</a:t>
            </a: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20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3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1024569"/>
            <a:ext cx="8967730" cy="50787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 startAt="5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Software maintainability is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ease with which the software can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be understood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, corrected, adapted, and/or </a:t>
            </a: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enhanced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external attribute since its computation requires knowledge from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software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product as well as external factors such as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maintenance process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the maintenance personnel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example of a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maintainability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measure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depends on an external factor is the Mean Time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Repair (MTTR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): the mean time required to effect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change.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Depending on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circumstances, the calculation of </a:t>
            </a:r>
            <a:r>
              <a:rPr lang="en-US" sz="1800" b="1" i="1" dirty="0">
                <a:latin typeface="Times New Roman" pitchFamily="18" charset="0"/>
                <a:cs typeface="Times New Roman" pitchFamily="18" charset="0"/>
              </a:rPr>
              <a:t>MTTR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may require information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problem recognition time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administrative delay time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maintenance tools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collection time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problem analysis time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change specification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change 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MTTR = total repair time / total repairs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21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 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1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1024569"/>
            <a:ext cx="8967730" cy="50787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 startAt="6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Cost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Estimation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cost of a maintenance project is the resources -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personnel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machines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money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- expended on effecting change.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way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estimating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cost of a maintenance task is from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historical data collected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similar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task.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major difficulty with this approach to cost estimation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is that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may be new variables impacting upon the current task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which were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not considered in the past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second way of estimating cost is through 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mathematical models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One of these was Boehm's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COCOMO model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adapted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maintenance.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updated COCOMO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II model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According to Boehm, the cost of maintenance is affected by attributes of factors called </a:t>
            </a:r>
            <a:r>
              <a:rPr lang="en-US" sz="1800" i="1" u="sng" dirty="0">
                <a:latin typeface="Times New Roman" pitchFamily="18" charset="0"/>
                <a:cs typeface="Times New Roman" pitchFamily="18" charset="0"/>
              </a:rPr>
              <a:t>cost drivers.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Examples of </a:t>
            </a:r>
            <a:r>
              <a:rPr lang="en-US" sz="1800" b="1" i="1" u="sng" dirty="0">
                <a:latin typeface="Times New Roman" pitchFamily="18" charset="0"/>
                <a:cs typeface="Times New Roman" pitchFamily="18" charset="0"/>
              </a:rPr>
              <a:t>cost drivers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US" sz="1800" i="1" u="sng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u="sng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program complexity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use of modern programming practices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applications experience of the </a:t>
            </a:r>
            <a:r>
              <a:rPr lang="en-US" sz="1800" u="sng" dirty="0">
                <a:latin typeface="Times New Roman" pitchFamily="18" charset="0"/>
                <a:cs typeface="Times New Roman" pitchFamily="18" charset="0"/>
              </a:rPr>
              <a:t>maintenance personnel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22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Measures…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1024569"/>
            <a:ext cx="8967730" cy="5078775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 purpose of maintenance activities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ensure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that a software system can be easily modified, adapted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accommodate changes.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no hard and fast rules as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how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these objectives can be achieved through the use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maintenance measures.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some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guidelines that can be used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selecting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suitable maintenance measures.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Clearly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defined objectives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Prior to deciding on the use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 measurement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maintenance-related purposes, it is essential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define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clearly and unambiguously what objectives need to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be achieved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objectives will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determine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measures to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used 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 to be collected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 algn="just">
              <a:buFont typeface="+mj-lt"/>
              <a:buAutoNum type="romanLcPeriod" startAt="2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Personnel involvement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purpose of measurement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organisation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needs to be made clear to those involved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programme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measures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obtained should be used for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that purpose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nothing else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instance, it needs to be made clear whether the measurement is to improve productivity, to set and monitor targets, etc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1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672029" y="91440"/>
            <a:ext cx="7866043" cy="9221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Guidelines For Selecting Maintenance Measures</a:t>
            </a:r>
          </a:p>
          <a:p>
            <a:pPr algn="ctr"/>
            <a:r>
              <a:rPr lang="am-ET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  <a:t/>
            </a:r>
            <a:br>
              <a:rPr lang="am-ET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</a:b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23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55416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71" y="1024569"/>
            <a:ext cx="8967730" cy="5078775"/>
          </a:xfrm>
        </p:spPr>
        <p:txBody>
          <a:bodyPr>
            <a:normAutofit/>
          </a:bodyPr>
          <a:lstStyle/>
          <a:p>
            <a:pPr marL="400050" indent="-400050">
              <a:buFont typeface="+mj-lt"/>
              <a:buAutoNum type="romanLcPeriod" startAt="3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Ease 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of use:</a:t>
            </a:r>
            <a:endParaRPr lang="am-ET" sz="1800" b="1" dirty="0"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measures that are finally selected to be used need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be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easy to use, take not too much time to administer, 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unobtrusive, and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possibly subject to automation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24</a:t>
            </a:fld>
            <a:endParaRPr lang="am-E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672029" y="91440"/>
            <a:ext cx="7866043" cy="9221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Guidelines…</a:t>
            </a:r>
          </a:p>
          <a:p>
            <a:pPr algn="ctr"/>
            <a:r>
              <a:rPr lang="am-ET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  <a:t/>
            </a:r>
            <a:br>
              <a:rPr lang="am-ET" sz="2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</a:b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17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8593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am-ET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2536"/>
            <a:ext cx="8915401" cy="49982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Penny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Grub, Armstrong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Takang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/>
              <a:t>Software Maintenance Concepts </a:t>
            </a:r>
            <a:r>
              <a:rPr lang="en-US" sz="1800" dirty="0"/>
              <a:t>and </a:t>
            </a:r>
            <a:r>
              <a:rPr lang="en-US" sz="1800" dirty="0" smtClean="0"/>
              <a:t>Practice, 2</a:t>
            </a:r>
            <a:r>
              <a:rPr lang="en-US" sz="1800" baseline="30000" dirty="0" smtClean="0"/>
              <a:t>nd</a:t>
            </a:r>
            <a:r>
              <a:rPr lang="en-US" sz="1800" dirty="0" smtClean="0"/>
              <a:t> edition 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Alain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April, Alain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Abran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(2008), Software Maintenance Management Evaluation and Continuous Improvement.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Pierre Bourque, École de technologie supérieure(2014),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to the Software Engineering Body of Knowledge (SWEBOK) Version 3.0, A Project of the IEEE Computer Society.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25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2842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6" y="1046602"/>
            <a:ext cx="8989764" cy="49541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Figure: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Relation between a resource, process and product </a:t>
            </a:r>
            <a:br>
              <a:rPr lang="en-US" sz="2000" dirty="0">
                <a:latin typeface="Times New Roman" pitchFamily="18" charset="0"/>
                <a:cs typeface="Times New Roman" pitchFamily="18" charset="0"/>
              </a:rPr>
            </a:br>
            <a:endParaRPr lang="am-ET" sz="2000" dirty="0"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1116449" y="116779"/>
            <a:ext cx="6749594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am-ET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  <a:t>Maintenance Measurements</a:t>
            </a:r>
            <a:endParaRPr lang="en-US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3</a:t>
            </a:fld>
            <a:endParaRPr lang="am-ET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23" y="1101687"/>
            <a:ext cx="4649577" cy="4170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822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6" y="1046602"/>
            <a:ext cx="8989764" cy="49541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software measurement, two types of attribute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 identified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internal and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external.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internal attribute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one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which can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 measured in terms of the process, product or resource itself.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complexity, modularity and reusability are internal attributes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source code of a program.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external attribute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one which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only be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measured with respect to the relation of a process, product or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resource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its environment,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example the maintainability of program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source code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or productivity of software personnel.</a:t>
            </a:r>
            <a:endParaRPr lang="am-ET" sz="1800" dirty="0"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2" y="91440"/>
            <a:ext cx="6272784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am-ET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cs typeface="Times New Roman" panose="02020603050405020304" pitchFamily="18" charset="0"/>
              </a:rPr>
              <a:t>Maintenance Measurements</a:t>
            </a:r>
            <a:endParaRPr lang="en-US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4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295188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49871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Times New Roman" pitchFamily="18" charset="0"/>
              <a:buChar char="⁃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measurement procedure must demonstrate a number of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characteristics. It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must be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romanLcPeriod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Empirical: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result of measurement should describe empirically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established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facts.</a:t>
            </a:r>
          </a:p>
          <a:p>
            <a:pPr algn="just">
              <a:lnSpc>
                <a:spcPct val="100000"/>
              </a:lnSpc>
              <a:buFont typeface="Times New Roman" pitchFamily="18" charset="0"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Finkelstein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captured the importance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 said that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precise, concise, objective and empirical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nature of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measurement 'gives its primacy in science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'.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romanLcPeriod" startAt="2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During measurement, observations should be carried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with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integrity, objectively, reliably, efficiently and without bias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ambiguity.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romanLcPeriod" startAt="2"/>
            </a:pP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Encodable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attribute can be encoded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characterized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using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different symbols such as numbers and graphic representations.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2" y="91440"/>
            <a:ext cx="7179252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The Importance of Integrity in Measurement</a:t>
            </a:r>
            <a:endParaRPr lang="en-US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5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66149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253" y="1013552"/>
            <a:ext cx="8978747" cy="498719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Metric-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criterion to determine the difference or distance between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two entities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like the distance of a query and a document in Information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Retrieval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Systems.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buFont typeface="Times New Roman" pitchFamily="18" charset="0"/>
              <a:buChar char="⁃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well-known metric is the metric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Euclid, which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measures the shortest distance between two points" 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2" y="91440"/>
            <a:ext cx="7179252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Maintenance Metrics</a:t>
            </a:r>
            <a:endParaRPr lang="en-US" sz="2800" b="1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6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335274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237" y="1046602"/>
            <a:ext cx="8989764" cy="49541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evaluate different methods,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program libraries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 tools before arriving at a decision as to which is best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suited 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given task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Control</a:t>
            </a:r>
            <a:r>
              <a:rPr lang="en-US" sz="2000" b="1" i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control the process of software change to ensure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that change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requests are dealt with promptly and within budget.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1700" dirty="0" err="1" smtClean="0">
                <a:latin typeface="Times New Roman" pitchFamily="18" charset="0"/>
                <a:cs typeface="Times New Roman" pitchFamily="18" charset="0"/>
              </a:rPr>
              <a:t>DeMarco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says</a:t>
            </a:r>
            <a:r>
              <a:rPr lang="en-US" sz="1700" dirty="0">
                <a:latin typeface="Times New Roman" pitchFamily="18" charset="0"/>
                <a:cs typeface="Times New Roman" pitchFamily="18" charset="0"/>
              </a:rPr>
              <a:t>, "you cannot control what you cannot measure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</a:t>
            </a:r>
            <a:endParaRPr lang="en-US" sz="17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Assessment</a:t>
            </a:r>
            <a:r>
              <a:rPr lang="en-US" sz="2000" b="1" i="1" dirty="0" smtClean="0"/>
              <a:t>: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order to control a process or product, it is important to be able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to assess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or to </a:t>
            </a:r>
            <a:r>
              <a:rPr lang="en-US" sz="2100" dirty="0" smtClean="0">
                <a:latin typeface="Times New Roman" pitchFamily="18" charset="0"/>
                <a:cs typeface="Times New Roman" pitchFamily="18" charset="0"/>
              </a:rPr>
              <a:t>characterize 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it first. 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manager may need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assess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system to determine whether or not it is economically feasible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to continue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maintaining it.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in order to determine whether or not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maintenance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process being used is achieving or will achieve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desired effect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an assessment of the process must be undertaken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00" dirty="0" smtClean="0"/>
              <a:t> </a:t>
            </a:r>
            <a:endParaRPr lang="en-US" sz="1800" b="1" i="1" dirty="0" smtClean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2" y="91440"/>
            <a:ext cx="7102134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i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Objectives Of Software Measurement</a:t>
            </a:r>
          </a:p>
          <a:p>
            <a:pPr algn="ctr"/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7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21775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219" y="1024569"/>
            <a:ext cx="9000781" cy="5078775"/>
          </a:xfrm>
        </p:spPr>
        <p:txBody>
          <a:bodyPr>
            <a:normAutofit/>
          </a:bodyPr>
          <a:lstStyle/>
          <a:p>
            <a:pPr marL="0" indent="0">
              <a:buSzPct val="100000"/>
              <a:buNone/>
            </a:pPr>
            <a:endParaRPr lang="en-US" sz="1800" b="1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SzPct val="100000"/>
              <a:buFont typeface="Wingdings" pitchFamily="2" charset="2"/>
              <a:buChar char="Ø"/>
            </a:pP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Improvement</a:t>
            </a:r>
            <a:r>
              <a:rPr lang="en-US" sz="2000" b="1" i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 various characteristics of the software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system 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process such as quality and productivity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000" dirty="0" smtClean="0"/>
              <a:t> </a:t>
            </a:r>
            <a:endParaRPr lang="en-US" sz="2000" b="1" i="1" dirty="0"/>
          </a:p>
          <a:p>
            <a:pPr>
              <a:buSzPct val="100000"/>
              <a:buFont typeface="Wingdings" pitchFamily="2" charset="2"/>
              <a:buChar char="ü"/>
            </a:pPr>
            <a:endParaRPr lang="en-US" sz="1800" b="1" i="1" dirty="0"/>
          </a:p>
          <a:p>
            <a:pPr algn="just">
              <a:buFont typeface="Wingdings" pitchFamily="2" charset="2"/>
              <a:buChar char="Ø"/>
            </a:pPr>
            <a:r>
              <a:rPr lang="en-US" sz="1800" b="1" i="1" dirty="0" smtClean="0">
                <a:latin typeface="Times New Roman" pitchFamily="18" charset="0"/>
                <a:cs typeface="Times New Roman" pitchFamily="18" charset="0"/>
              </a:rPr>
              <a:t>Prediction</a:t>
            </a:r>
            <a:r>
              <a:rPr lang="en-US" sz="1800" b="1" i="1" dirty="0" smtClean="0"/>
              <a:t>: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make predictions about various aspects of the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software product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process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cost.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instance, measures obtained from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code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can be used to predict the time required to implement a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given change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measures can assist a manager in the allocation of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time, personnel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hardware and software resources to a maintenance project.</a:t>
            </a:r>
            <a:endParaRPr 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8</a:t>
            </a:fld>
            <a:endParaRPr lang="am-E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2" y="91440"/>
            <a:ext cx="7102134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i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Objectives Of Software Measurement…</a:t>
            </a:r>
          </a:p>
          <a:p>
            <a:pPr algn="ctr"/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2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64" y="172626"/>
            <a:ext cx="6433850" cy="48360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am-ET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05" y="1024569"/>
            <a:ext cx="8945696" cy="5111826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are several measures that maintainers may need 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order do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their job.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theory these measures can be derived from 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attributes of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software system, the maintenance process and personnel.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practice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commonly used source of measures is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software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system, specifically the source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discussion on maintenance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measures will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centered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on source code-based measures such as size,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complexity, quality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understandability and maintainability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 algn="just">
              <a:buFont typeface="+mj-lt"/>
              <a:buAutoNum type="romanLcPeriod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u="sng" dirty="0" smtClean="0"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 smtClean="0"/>
              <a:t>the </a:t>
            </a:r>
            <a:r>
              <a:rPr lang="en-US" sz="1800" dirty="0"/>
              <a:t>commonest ways of measuring the size of a program is </a:t>
            </a:r>
            <a:r>
              <a:rPr lang="en-US" sz="1800" dirty="0" smtClean="0"/>
              <a:t>by counting </a:t>
            </a:r>
            <a:r>
              <a:rPr lang="en-US" sz="1800" dirty="0"/>
              <a:t>the number of lines of code</a:t>
            </a:r>
            <a:r>
              <a:rPr lang="en-US" sz="1800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lines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of code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(LOC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 defined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as "the count of program lines of code excluding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comment or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blank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lines“</a:t>
            </a: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measure is usually expressed in thousands of lines of code (KLOC).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ü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During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maintenance, the focus is on the 'delta' lines of code: the number of lines of code that have been added or modified during a maintenance process.</a:t>
            </a:r>
            <a:endParaRPr lang="am-ET" sz="1800" dirty="0">
              <a:cs typeface="Times New Roman" panose="02020603050405020304" pitchFamily="18" charset="0"/>
            </a:endParaRPr>
          </a:p>
          <a:p>
            <a:pPr lvl="1">
              <a:buFont typeface="Wingdings" pitchFamily="2" charset="2"/>
              <a:buChar char="ü"/>
            </a:pPr>
            <a:endParaRPr lang="am-ET" sz="1800" dirty="0"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AE72FE8-B052-4CA3-8DCD-F040D40A22D8}"/>
              </a:ext>
            </a:extLst>
          </p:cNvPr>
          <p:cNvSpPr/>
          <p:nvPr/>
        </p:nvSpPr>
        <p:spPr>
          <a:xfrm>
            <a:off x="896111" y="91440"/>
            <a:ext cx="7377556" cy="841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Times New Roman" pitchFamily="18" charset="0"/>
                <a:cs typeface="Times New Roman" pitchFamily="18" charset="0"/>
              </a:rPr>
              <a:t>Maintenance Measures</a:t>
            </a:r>
            <a:endParaRPr lang="en-US" sz="20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Maintenance Measurements</a:t>
            </a:r>
            <a:endParaRPr lang="am-E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11C3-E89B-444E-8EB5-F2EDF1A2592D}" type="slidenum">
              <a:rPr lang="am-ET" smtClean="0"/>
              <a:t>9</a:t>
            </a:fld>
            <a:endParaRPr lang="am-ET"/>
          </a:p>
        </p:txBody>
      </p:sp>
    </p:spTree>
    <p:extLst>
      <p:ext uri="{BB962C8B-B14F-4D97-AF65-F5344CB8AC3E}">
        <p14:creationId xmlns:p14="http://schemas.microsoft.com/office/powerpoint/2010/main" val="202552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9642</TotalTime>
  <Words>2651</Words>
  <Application>Microsoft Office PowerPoint</Application>
  <PresentationFormat>On-screen Show (4:3)</PresentationFormat>
  <Paragraphs>373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ayalk</dc:creator>
  <cp:lastModifiedBy>user</cp:lastModifiedBy>
  <cp:revision>214</cp:revision>
  <dcterms:created xsi:type="dcterms:W3CDTF">2020-05-01T21:25:44Z</dcterms:created>
  <dcterms:modified xsi:type="dcterms:W3CDTF">2022-03-30T09:52:40Z</dcterms:modified>
</cp:coreProperties>
</file>