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32"/>
  </p:handoutMasterIdLst>
  <p:sldIdLst>
    <p:sldId id="16669383" r:id="rId3"/>
    <p:sldId id="16669600" r:id="rId4"/>
    <p:sldId id="16669601" r:id="rId5"/>
    <p:sldId id="16669603" r:id="rId6"/>
    <p:sldId id="16669500" r:id="rId7"/>
    <p:sldId id="16669638" r:id="rId8"/>
    <p:sldId id="16669501" r:id="rId9"/>
    <p:sldId id="16669604" r:id="rId10"/>
    <p:sldId id="16669503" r:id="rId11"/>
    <p:sldId id="16669504" r:id="rId12"/>
    <p:sldId id="16669505" r:id="rId13"/>
    <p:sldId id="16669506" r:id="rId14"/>
    <p:sldId id="16669507" r:id="rId15"/>
    <p:sldId id="16669510" r:id="rId16"/>
    <p:sldId id="16669508" r:id="rId17"/>
    <p:sldId id="16669509" r:id="rId18"/>
    <p:sldId id="16669511" r:id="rId19"/>
    <p:sldId id="16669512" r:id="rId20"/>
    <p:sldId id="16669605" r:id="rId21"/>
    <p:sldId id="16669513" r:id="rId22"/>
    <p:sldId id="16669633" r:id="rId23"/>
    <p:sldId id="16669634" r:id="rId24"/>
    <p:sldId id="16669635" r:id="rId25"/>
    <p:sldId id="16669636" r:id="rId27"/>
    <p:sldId id="16669637" r:id="rId28"/>
    <p:sldId id="16669533" r:id="rId29"/>
    <p:sldId id="16669606" r:id="rId30"/>
    <p:sldId id="166696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list" loCatId="list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79F64CC5-B0A0-473A-A647-A8DB6562D23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Portal Penyedia</a:t>
          </a:r>
          <a:r>
            <a:rPr lang="en-US" b="1"/>
            <a:t/>
          </a:r>
          <a:endParaRPr lang="en-US" b="1"/>
        </a:p>
      </dgm:t>
    </dgm:pt>
    <dgm:pt modelId="{702F6268-E14C-45D5-8115-297DAA4B759C}" cxnId="{2371668A-CE48-464C-97D7-413394BE4E00}" type="parTrans">
      <dgm:prSet/>
      <dgm:spPr/>
      <dgm:t>
        <a:bodyPr/>
        <a:p>
          <a:endParaRPr lang="en-US"/>
        </a:p>
      </dgm:t>
    </dgm:pt>
    <dgm:pt modelId="{981E424B-A63B-4DF7-BC97-1D5B2B7044B1}" cxnId="{2371668A-CE48-464C-97D7-413394BE4E00}" type="sibTrans">
      <dgm:prSet/>
      <dgm:spPr/>
      <dgm:t>
        <a:bodyPr/>
        <a:p>
          <a:endParaRPr lang="en-US"/>
        </a:p>
      </dgm:t>
    </dgm:pt>
    <dgm:pt modelId="{0E222AAE-6E71-4080-9A0F-927513B333B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h</a:t>
          </a:r>
          <a:r>
            <a:rPr lang="en-US" dirty="0">
              <a:solidFill>
                <a:schemeClr val="tx1"/>
              </a:solidFill>
              <a:sym typeface="+mn-ea"/>
            </a:rPr>
            <a:t>ttps://splp.layanan.go.id/publisher </a:t>
          </a:r>
          <a:r>
            <a:rPr lang="en-US" dirty="0">
              <a:solidFill>
                <a:schemeClr val="tx1"/>
              </a:solidFill>
              <a:sym typeface="+mn-ea"/>
            </a:rPr>
            <a:t>&amp; </a:t>
          </a:r>
          <a:r>
            <a:rPr b="1">
              <a:sym typeface="+mn-ea"/>
            </a:rPr>
            <a:t>h</a:t>
          </a:r>
          <a:r>
            <a:rPr lang="en-US" b="1" dirty="0">
              <a:solidFill>
                <a:schemeClr val="tx1"/>
              </a:solidFill>
              <a:sym typeface="+mn-ea"/>
            </a:rPr>
            <a:t>ttps://splpdev.layanan.go.id/publisher</a:t>
          </a:r>
          <a:r>
            <a:rPr lang="en-US" b="1" dirty="0">
              <a:solidFill>
                <a:schemeClr val="tx1"/>
              </a:solidFill>
            </a:rPr>
            <a:t/>
          </a:r>
          <a:endParaRPr lang="en-US" b="1" dirty="0">
            <a:solidFill>
              <a:schemeClr val="tx1"/>
            </a:solidFill>
          </a:endParaRPr>
        </a:p>
      </dgm:t>
    </dgm:pt>
    <dgm:pt modelId="{600C2097-CD58-466D-95C1-49CF5B0451D0}" cxnId="{3EC2EB35-E5CC-4FF0-AF83-E2B70E05D612}" type="parTrans">
      <dgm:prSet/>
      <dgm:spPr/>
    </dgm:pt>
    <dgm:pt modelId="{F374E087-82E4-42C9-8867-9C5BCE4CD101}" cxnId="{3EC2EB35-E5CC-4FF0-AF83-E2B70E05D612}" type="sibTrans">
      <dgm:prSet/>
      <dgm:spPr/>
    </dgm:pt>
    <dgm:pt modelId="{D4AB1542-9F74-4E45-B615-57F5DFDC43E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Portal Pengguna</a:t>
          </a:r>
          <a:r>
            <a:rPr lang="en-US" b="1"/>
            <a:t/>
          </a:r>
          <a:endParaRPr lang="en-US" b="1"/>
        </a:p>
      </dgm:t>
    </dgm:pt>
    <dgm:pt modelId="{DCA1BD93-FD98-4A06-8ECE-28E6935BECED}" cxnId="{EC173B53-BC0F-4584-841D-BF45316F4D61}" type="parTrans">
      <dgm:prSet/>
      <dgm:spPr/>
      <dgm:t>
        <a:bodyPr/>
        <a:p>
          <a:endParaRPr lang="en-US"/>
        </a:p>
      </dgm:t>
    </dgm:pt>
    <dgm:pt modelId="{69748832-ECC5-4F63-A6AC-8504A7E906B9}" cxnId="{EC173B53-BC0F-4584-841D-BF45316F4D61}" type="sibTrans">
      <dgm:prSet/>
      <dgm:spPr/>
      <dgm:t>
        <a:bodyPr/>
        <a:p>
          <a:endParaRPr lang="en-US"/>
        </a:p>
      </dgm:t>
    </dgm:pt>
    <dgm:pt modelId="{E54B9378-4D85-4397-B10B-0501BC2E849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h</a:t>
          </a:r>
          <a:r>
            <a:rPr>
              <a:sym typeface="+mn-ea"/>
            </a:rPr>
            <a:t>t</a:t>
          </a:r>
          <a:r>
            <a:rPr lang="en-US" dirty="0">
              <a:solidFill>
                <a:schemeClr val="tx1"/>
              </a:solidFill>
              <a:sym typeface="+mn-ea"/>
            </a:rPr>
            <a:t>tps://splp.layanan.go.id/devportal </a:t>
          </a:r>
          <a:r>
            <a:rPr lang="en-US" dirty="0">
              <a:solidFill>
                <a:schemeClr val="tx1"/>
              </a:solidFill>
              <a:sym typeface="+mn-ea"/>
            </a:rPr>
            <a:t>&amp; </a:t>
          </a:r>
          <a:r>
            <a:rPr b="1">
              <a:sym typeface="+mn-ea"/>
            </a:rPr>
            <a:t>h</a:t>
          </a:r>
          <a:r>
            <a:rPr b="1">
              <a:sym typeface="+mn-ea"/>
            </a:rPr>
            <a:t>t</a:t>
          </a:r>
          <a:r>
            <a:rPr lang="en-US" b="1" dirty="0">
              <a:solidFill>
                <a:schemeClr val="tx1"/>
              </a:solidFill>
              <a:sym typeface="+mn-ea"/>
            </a:rPr>
            <a:t>tps://splpdev.layanan.go.id/devportal</a:t>
          </a:r>
          <a:r>
            <a:rPr lang="en-US" b="1" dirty="0">
              <a:solidFill>
                <a:schemeClr val="tx1"/>
              </a:solidFill>
            </a:rPr>
            <a:t/>
          </a:r>
          <a:endParaRPr lang="en-US" b="1" dirty="0">
            <a:solidFill>
              <a:schemeClr val="tx1"/>
            </a:solidFill>
          </a:endParaRPr>
        </a:p>
      </dgm:t>
    </dgm:pt>
    <dgm:pt modelId="{A0F1A9A8-F8D0-4D17-8C7F-B4567DAD47EE}" cxnId="{6D28867D-8317-4E71-8230-9A375B90960E}" type="parTrans">
      <dgm:prSet/>
      <dgm:spPr/>
    </dgm:pt>
    <dgm:pt modelId="{BAC7A2BE-3361-4D5B-8593-93174844EFE4}" cxnId="{6D28867D-8317-4E71-8230-9A375B90960E}" type="sibTrans">
      <dgm:prSet/>
      <dgm:spPr/>
    </dgm:pt>
    <dgm:pt modelId="{E484A0DB-ADE2-41BB-B1F9-A397557174F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Portal Admin</a:t>
          </a:r>
          <a:r>
            <a:rPr lang="en-US" b="1"/>
            <a:t/>
          </a:r>
          <a:endParaRPr lang="en-US" b="1"/>
        </a:p>
      </dgm:t>
    </dgm:pt>
    <dgm:pt modelId="{0D3844BD-A934-4ADF-8CEC-4B7101CACCC9}" cxnId="{708DC205-8E3F-4180-97B2-8B6C2FD9C3BE}" type="parTrans">
      <dgm:prSet/>
      <dgm:spPr/>
      <dgm:t>
        <a:bodyPr/>
        <a:p>
          <a:endParaRPr lang="en-US"/>
        </a:p>
      </dgm:t>
    </dgm:pt>
    <dgm:pt modelId="{FC59B45A-A616-4E16-B98F-7EBC1D5DDF85}" cxnId="{708DC205-8E3F-4180-97B2-8B6C2FD9C3BE}" type="sibTrans">
      <dgm:prSet/>
      <dgm:spPr/>
      <dgm:t>
        <a:bodyPr/>
        <a:p>
          <a:endParaRPr lang="en-US"/>
        </a:p>
      </dgm:t>
    </dgm:pt>
    <dgm:pt modelId="{6D951A7F-9A85-4563-BAD0-BDBE6877A7B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h</a:t>
          </a:r>
          <a:r>
            <a:rPr>
              <a:sym typeface="+mn-ea"/>
            </a:rPr>
            <a:t>t</a:t>
          </a:r>
          <a:r>
            <a:rPr lang="en-US" dirty="0">
              <a:solidFill>
                <a:schemeClr val="tx1"/>
              </a:solidFill>
              <a:sym typeface="+mn-ea"/>
            </a:rPr>
            <a:t>tps://splp.layanan.go.id/admin </a:t>
          </a:r>
          <a:r>
            <a:rPr lang="en-US" dirty="0">
              <a:solidFill>
                <a:schemeClr val="tx1"/>
              </a:solidFill>
              <a:sym typeface="+mn-ea"/>
            </a:rPr>
            <a:t>&amp; </a:t>
          </a:r>
          <a:r>
            <a:rPr b="1">
              <a:sym typeface="+mn-ea"/>
            </a:rPr>
            <a:t>h</a:t>
          </a:r>
          <a:r>
            <a:rPr b="1">
              <a:sym typeface="+mn-ea"/>
            </a:rPr>
            <a:t>t</a:t>
          </a:r>
          <a:r>
            <a:rPr lang="en-US" b="1" dirty="0">
              <a:solidFill>
                <a:schemeClr val="tx1"/>
              </a:solidFill>
              <a:sym typeface="+mn-ea"/>
            </a:rPr>
            <a:t>tps://splpdev.layanan.go.id/admin</a:t>
          </a:r>
          <a:r>
            <a:rPr lang="en-US" b="1" dirty="0">
              <a:solidFill>
                <a:schemeClr val="tx1"/>
              </a:solidFill>
            </a:rPr>
            <a:t/>
          </a:r>
          <a:endParaRPr lang="en-US" b="1" dirty="0">
            <a:solidFill>
              <a:schemeClr val="tx1"/>
            </a:solidFill>
          </a:endParaRPr>
        </a:p>
      </dgm:t>
    </dgm:pt>
    <dgm:pt modelId="{AE36A375-DA42-4D43-8C4F-6555AEAC1F70}" cxnId="{51D2F098-42A6-4DB7-8719-342EDA6F576A}" type="parTrans">
      <dgm:prSet/>
      <dgm:spPr/>
    </dgm:pt>
    <dgm:pt modelId="{16D63F7B-8689-451C-8923-1AB3EA727B0A}" cxnId="{51D2F098-42A6-4DB7-8719-342EDA6F576A}" type="sibTrans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Cnt="0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Cnt="0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Cnt="0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71668A-CE48-464C-97D7-413394BE4E00}" srcId="{501C80C4-3C37-4B06-AC2A-25F05322FDE0}" destId="{79F64CC5-B0A0-473A-A647-A8DB6562D23B}" srcOrd="0" destOrd="0" parTransId="{702F6268-E14C-45D5-8115-297DAA4B759C}" sibTransId="{981E424B-A63B-4DF7-BC97-1D5B2B7044B1}"/>
    <dgm:cxn modelId="{3EC2EB35-E5CC-4FF0-AF83-E2B70E05D612}" srcId="{79F64CC5-B0A0-473A-A647-A8DB6562D23B}" destId="{0E222AAE-6E71-4080-9A0F-927513B333B1}" srcOrd="0" destOrd="0" parTransId="{600C2097-CD58-466D-95C1-49CF5B0451D0}" sibTransId="{F374E087-82E4-42C9-8867-9C5BCE4CD101}"/>
    <dgm:cxn modelId="{EC173B53-BC0F-4584-841D-BF45316F4D61}" srcId="{501C80C4-3C37-4B06-AC2A-25F05322FDE0}" destId="{D4AB1542-9F74-4E45-B615-57F5DFDC43EE}" srcOrd="1" destOrd="0" parTransId="{DCA1BD93-FD98-4A06-8ECE-28E6935BECED}" sibTransId="{69748832-ECC5-4F63-A6AC-8504A7E906B9}"/>
    <dgm:cxn modelId="{6D28867D-8317-4E71-8230-9A375B90960E}" srcId="{D4AB1542-9F74-4E45-B615-57F5DFDC43EE}" destId="{E54B9378-4D85-4397-B10B-0501BC2E8492}" srcOrd="0" destOrd="1" parTransId="{A0F1A9A8-F8D0-4D17-8C7F-B4567DAD47EE}" sibTransId="{BAC7A2BE-3361-4D5B-8593-93174844EFE4}"/>
    <dgm:cxn modelId="{708DC205-8E3F-4180-97B2-8B6C2FD9C3BE}" srcId="{501C80C4-3C37-4B06-AC2A-25F05322FDE0}" destId="{E484A0DB-ADE2-41BB-B1F9-A397557174FE}" srcOrd="2" destOrd="0" parTransId="{0D3844BD-A934-4ADF-8CEC-4B7101CACCC9}" sibTransId="{FC59B45A-A616-4E16-B98F-7EBC1D5DDF85}"/>
    <dgm:cxn modelId="{51D2F098-42A6-4DB7-8719-342EDA6F576A}" srcId="{E484A0DB-ADE2-41BB-B1F9-A397557174FE}" destId="{6D951A7F-9A85-4563-BAD0-BDBE6877A7BF}" srcOrd="0" destOrd="2" parTransId="{AE36A375-DA42-4D43-8C4F-6555AEAC1F70}" sibTransId="{16D63F7B-8689-451C-8923-1AB3EA727B0A}"/>
    <dgm:cxn modelId="{945704FD-ED20-408A-A37A-C1D82AE49D0D}" type="presOf" srcId="{501C80C4-3C37-4B06-AC2A-25F05322FDE0}" destId="{EE3CB678-3AF3-48EB-A9A3-4C9B3B638DF4}" srcOrd="0" destOrd="0" presId="urn:microsoft.com/office/officeart/2005/8/layout/list1"/>
    <dgm:cxn modelId="{0838C2C4-0B0F-4149-9C73-F260C5A7E297}" type="presParOf" srcId="{EE3CB678-3AF3-48EB-A9A3-4C9B3B638DF4}" destId="{A787D67B-DDA1-4988-8415-DCD48FC3EA83}" srcOrd="0" destOrd="0" presId="urn:microsoft.com/office/officeart/2005/8/layout/list1"/>
    <dgm:cxn modelId="{7D0CC3F4-CE3E-4F22-86AC-21118DFEB4E4}" type="presParOf" srcId="{A787D67B-DDA1-4988-8415-DCD48FC3EA83}" destId="{0797CEA2-9F9D-4159-A8DC-2F0D60611F3B}" srcOrd="0" destOrd="0" presId="urn:microsoft.com/office/officeart/2005/8/layout/list1"/>
    <dgm:cxn modelId="{BE61BD26-4EBB-48BC-9479-D147FB1E6A3B}" type="presOf" srcId="{79F64CC5-B0A0-473A-A647-A8DB6562D23B}" destId="{0797CEA2-9F9D-4159-A8DC-2F0D60611F3B}" srcOrd="0" destOrd="0" presId="urn:microsoft.com/office/officeart/2005/8/layout/list1"/>
    <dgm:cxn modelId="{BDF84CDF-61E5-4BDB-B456-2C24CE458905}" type="presParOf" srcId="{A787D67B-DDA1-4988-8415-DCD48FC3EA83}" destId="{2968AA41-C1D3-4EDF-9DB3-378F66B2FD39}" srcOrd="1" destOrd="0" presId="urn:microsoft.com/office/officeart/2005/8/layout/list1"/>
    <dgm:cxn modelId="{DD334486-309E-4FE7-B80A-F3115ADBC21E}" type="presOf" srcId="{79F64CC5-B0A0-473A-A647-A8DB6562D23B}" destId="{2968AA41-C1D3-4EDF-9DB3-378F66B2FD39}" srcOrd="0" destOrd="0" presId="urn:microsoft.com/office/officeart/2005/8/layout/list1"/>
    <dgm:cxn modelId="{BA188233-6F5D-425C-935A-5427CD485FF7}" type="presParOf" srcId="{EE3CB678-3AF3-48EB-A9A3-4C9B3B638DF4}" destId="{D61417B3-60F3-4BE3-8E8F-9CEC27ECBCDA}" srcOrd="1" destOrd="0" presId="urn:microsoft.com/office/officeart/2005/8/layout/list1"/>
    <dgm:cxn modelId="{C3467359-E566-45A7-98BB-A1314E9B9890}" type="presParOf" srcId="{EE3CB678-3AF3-48EB-A9A3-4C9B3B638DF4}" destId="{D167D85B-ED5F-4134-9F18-E6B4BAE0C614}" srcOrd="2" destOrd="0" presId="urn:microsoft.com/office/officeart/2005/8/layout/list1"/>
    <dgm:cxn modelId="{D624E6C3-5E5C-47D7-A804-D4D94A54DA5A}" type="presOf" srcId="{0E222AAE-6E71-4080-9A0F-927513B333B1}" destId="{D167D85B-ED5F-4134-9F18-E6B4BAE0C614}" srcOrd="0" destOrd="0" presId="urn:microsoft.com/office/officeart/2005/8/layout/list1"/>
    <dgm:cxn modelId="{6C97351F-FE73-4DD7-BD09-5C7F2A3E8ACD}" type="presParOf" srcId="{EE3CB678-3AF3-48EB-A9A3-4C9B3B638DF4}" destId="{6402558A-B637-4118-8793-2FA57B2393DA}" srcOrd="3" destOrd="0" presId="urn:microsoft.com/office/officeart/2005/8/layout/list1"/>
    <dgm:cxn modelId="{AC1219AF-D6D5-477B-ACC7-89A09964316E}" type="presParOf" srcId="{EE3CB678-3AF3-48EB-A9A3-4C9B3B638DF4}" destId="{8E561E53-8519-43F2-B9E7-546C3EB01970}" srcOrd="4" destOrd="0" presId="urn:microsoft.com/office/officeart/2005/8/layout/list1"/>
    <dgm:cxn modelId="{483443AD-6B5C-47F8-94B4-32D79CFC8E83}" type="presParOf" srcId="{8E561E53-8519-43F2-B9E7-546C3EB01970}" destId="{3559B5A5-3E91-49F5-A868-297DBB575668}" srcOrd="0" destOrd="4" presId="urn:microsoft.com/office/officeart/2005/8/layout/list1"/>
    <dgm:cxn modelId="{A2B02D03-5508-4AE0-818C-E752D6C18211}" type="presOf" srcId="{D4AB1542-9F74-4E45-B615-57F5DFDC43EE}" destId="{3559B5A5-3E91-49F5-A868-297DBB575668}" srcOrd="0" destOrd="0" presId="urn:microsoft.com/office/officeart/2005/8/layout/list1"/>
    <dgm:cxn modelId="{2584C029-1F5C-45C5-85B6-0BE68CAC2817}" type="presParOf" srcId="{8E561E53-8519-43F2-B9E7-546C3EB01970}" destId="{48FABA9F-C289-434B-8864-E8FC1B5C2F60}" srcOrd="1" destOrd="4" presId="urn:microsoft.com/office/officeart/2005/8/layout/list1"/>
    <dgm:cxn modelId="{C0BA54D6-19B8-4AFD-906B-22265EEB2A4A}" type="presOf" srcId="{D4AB1542-9F74-4E45-B615-57F5DFDC43EE}" destId="{48FABA9F-C289-434B-8864-E8FC1B5C2F60}" srcOrd="0" destOrd="0" presId="urn:microsoft.com/office/officeart/2005/8/layout/list1"/>
    <dgm:cxn modelId="{7B7AC604-00E6-47E9-A64A-7C21C74014D3}" type="presParOf" srcId="{EE3CB678-3AF3-48EB-A9A3-4C9B3B638DF4}" destId="{72F65D9D-7898-4EE1-ADBC-A6F5139DEC13}" srcOrd="5" destOrd="0" presId="urn:microsoft.com/office/officeart/2005/8/layout/list1"/>
    <dgm:cxn modelId="{1163D121-E0A0-4B17-869A-0C96BED1B910}" type="presParOf" srcId="{EE3CB678-3AF3-48EB-A9A3-4C9B3B638DF4}" destId="{6B4B0D2A-F76A-4881-A678-1599A9C1764F}" srcOrd="6" destOrd="0" presId="urn:microsoft.com/office/officeart/2005/8/layout/list1"/>
    <dgm:cxn modelId="{948DC461-9577-4F4F-A3FE-7ED9119D6AFE}" type="presOf" srcId="{E54B9378-4D85-4397-B10B-0501BC2E8492}" destId="{6B4B0D2A-F76A-4881-A678-1599A9C1764F}" srcOrd="0" destOrd="0" presId="urn:microsoft.com/office/officeart/2005/8/layout/list1"/>
    <dgm:cxn modelId="{3F58FDED-D94E-4DC8-AF62-568B0161BD6F}" type="presParOf" srcId="{EE3CB678-3AF3-48EB-A9A3-4C9B3B638DF4}" destId="{4CCA9E30-BEB2-4B5D-BA10-E5FCB43776E3}" srcOrd="7" destOrd="0" presId="urn:microsoft.com/office/officeart/2005/8/layout/list1"/>
    <dgm:cxn modelId="{2E70F91B-9402-4BBA-95F0-E5ACA0B3D5EC}" type="presParOf" srcId="{EE3CB678-3AF3-48EB-A9A3-4C9B3B638DF4}" destId="{E366F1EF-FE80-457B-9C6A-8A0AC673FB1B}" srcOrd="8" destOrd="0" presId="urn:microsoft.com/office/officeart/2005/8/layout/list1"/>
    <dgm:cxn modelId="{6AF7A705-2281-419A-BC4D-5C37A989443E}" type="presParOf" srcId="{E366F1EF-FE80-457B-9C6A-8A0AC673FB1B}" destId="{06AA40BB-9886-4B46-8ECB-F4B42996D2E4}" srcOrd="0" destOrd="8" presId="urn:microsoft.com/office/officeart/2005/8/layout/list1"/>
    <dgm:cxn modelId="{1E74626F-9A89-4585-8443-1C19C0EF6F40}" type="presOf" srcId="{E484A0DB-ADE2-41BB-B1F9-A397557174FE}" destId="{06AA40BB-9886-4B46-8ECB-F4B42996D2E4}" srcOrd="0" destOrd="0" presId="urn:microsoft.com/office/officeart/2005/8/layout/list1"/>
    <dgm:cxn modelId="{8B83ABB9-0BC8-4E9F-B13F-47ACEE098662}" type="presParOf" srcId="{E366F1EF-FE80-457B-9C6A-8A0AC673FB1B}" destId="{E2F3FA2F-E1C7-4C05-8B05-C32B42A9A930}" srcOrd="1" destOrd="8" presId="urn:microsoft.com/office/officeart/2005/8/layout/list1"/>
    <dgm:cxn modelId="{CAF537D0-33FF-4D29-8E64-45FBB6B37C74}" type="presOf" srcId="{E484A0DB-ADE2-41BB-B1F9-A397557174FE}" destId="{E2F3FA2F-E1C7-4C05-8B05-C32B42A9A930}" srcOrd="0" destOrd="0" presId="urn:microsoft.com/office/officeart/2005/8/layout/list1"/>
    <dgm:cxn modelId="{F7D94CC4-0C0D-4EDD-975C-F6E6C16308C3}" type="presParOf" srcId="{EE3CB678-3AF3-48EB-A9A3-4C9B3B638DF4}" destId="{C36A5161-621C-488B-95ED-161DD8C18700}" srcOrd="9" destOrd="0" presId="urn:microsoft.com/office/officeart/2005/8/layout/list1"/>
    <dgm:cxn modelId="{C8CD0882-9616-415A-B1FD-3B273558CC71}" type="presParOf" srcId="{EE3CB678-3AF3-48EB-A9A3-4C9B3B638DF4}" destId="{F2D507D6-5CB7-4C81-896F-18FAF0126329}" srcOrd="10" destOrd="0" presId="urn:microsoft.com/office/officeart/2005/8/layout/list1"/>
    <dgm:cxn modelId="{52EB1E16-A77B-4B56-9848-7241E29D8EFA}" type="presOf" srcId="{6D951A7F-9A85-4563-BAD0-BDBE6877A7BF}" destId="{F2D507D6-5CB7-4C81-896F-18FAF0126329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525895" cy="3758565"/>
        <a:chOff x="0" y="0"/>
        <a:chExt cx="6525895" cy="3758565"/>
      </a:xfrm>
    </dsp:grpSpPr>
    <dsp:sp modelId="{D167D85B-ED5F-4134-9F18-E6B4BAE0C614}">
      <dsp:nvSpPr>
        <dsp:cNvPr id="5" name="Rectangles 4"/>
        <dsp:cNvSpPr/>
      </dsp:nvSpPr>
      <dsp:spPr bwMode="white">
        <a:xfrm>
          <a:off x="0" y="324472"/>
          <a:ext cx="6525895" cy="866140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06481" tIns="416559" rIns="506481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>
              <a:solidFill>
                <a:schemeClr val="dk1"/>
              </a:solidFill>
              <a:sym typeface="+mn-ea"/>
            </a:rPr>
            <a:t>h</a:t>
          </a:r>
          <a:r>
            <a:rPr lang="en-US" dirty="0">
              <a:solidFill>
                <a:schemeClr val="tx1"/>
              </a:solidFill>
              <a:sym typeface="+mn-ea"/>
            </a:rPr>
            <a:t>ttps://splp.layanan.go.id/publisher</a:t>
          </a:r>
          <a:endParaRPr lang="en-US" dirty="0">
            <a:solidFill>
              <a:schemeClr val="tx1"/>
            </a:solidFill>
          </a:endParaRPr>
        </a:p>
      </dsp:txBody>
      <dsp:txXfrm>
        <a:off x="0" y="324472"/>
        <a:ext cx="6525895" cy="866140"/>
      </dsp:txXfrm>
    </dsp:sp>
    <dsp:sp modelId="{2968AA41-C1D3-4EDF-9DB3-378F66B2FD39}">
      <dsp:nvSpPr>
        <dsp:cNvPr id="4" name="Rounded Rectangle 3"/>
        <dsp:cNvSpPr/>
      </dsp:nvSpPr>
      <dsp:spPr bwMode="white">
        <a:xfrm>
          <a:off x="326295" y="29272"/>
          <a:ext cx="4568127" cy="59040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72664" tIns="0" rIns="17266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Portal Penyedia</a:t>
          </a:r>
          <a:endParaRPr lang="en-US" b="1"/>
        </a:p>
      </dsp:txBody>
      <dsp:txXfrm>
        <a:off x="326295" y="29272"/>
        <a:ext cx="4568127" cy="590400"/>
      </dsp:txXfrm>
    </dsp:sp>
    <dsp:sp modelId="{6B4B0D2A-F76A-4881-A678-1599A9C1764F}">
      <dsp:nvSpPr>
        <dsp:cNvPr id="8" name="Rectangles 7"/>
        <dsp:cNvSpPr/>
      </dsp:nvSpPr>
      <dsp:spPr bwMode="white">
        <a:xfrm>
          <a:off x="0" y="1593813"/>
          <a:ext cx="6525895" cy="866140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06481" tIns="416559" rIns="506481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>
              <a:solidFill>
                <a:schemeClr val="dk1"/>
              </a:solidFill>
              <a:sym typeface="+mn-ea"/>
            </a:rPr>
            <a:t>h</a:t>
          </a:r>
          <a:r>
            <a:rPr>
              <a:solidFill>
                <a:schemeClr val="dk1"/>
              </a:solidFill>
              <a:sym typeface="+mn-ea"/>
            </a:rPr>
            <a:t>t</a:t>
          </a:r>
          <a:r>
            <a:rPr lang="en-US" dirty="0">
              <a:solidFill>
                <a:schemeClr val="tx1"/>
              </a:solidFill>
              <a:sym typeface="+mn-ea"/>
            </a:rPr>
            <a:t>tps://splp.layanan.go.id/devportal</a:t>
          </a:r>
          <a:endParaRPr lang="en-US" dirty="0">
            <a:solidFill>
              <a:schemeClr val="tx1"/>
            </a:solidFill>
          </a:endParaRPr>
        </a:p>
      </dsp:txBody>
      <dsp:txXfrm>
        <a:off x="0" y="1593813"/>
        <a:ext cx="6525895" cy="866140"/>
      </dsp:txXfrm>
    </dsp:sp>
    <dsp:sp modelId="{48FABA9F-C289-434B-8864-E8FC1B5C2F60}">
      <dsp:nvSpPr>
        <dsp:cNvPr id="7" name="Rounded Rectangle 6"/>
        <dsp:cNvSpPr/>
      </dsp:nvSpPr>
      <dsp:spPr bwMode="white">
        <a:xfrm>
          <a:off x="326295" y="1298613"/>
          <a:ext cx="4568127" cy="59040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72664" tIns="0" rIns="17266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Portal Pengguna</a:t>
          </a:r>
          <a:endParaRPr lang="en-US" b="1"/>
        </a:p>
      </dsp:txBody>
      <dsp:txXfrm>
        <a:off x="326295" y="1298613"/>
        <a:ext cx="4568127" cy="590400"/>
      </dsp:txXfrm>
    </dsp:sp>
    <dsp:sp modelId="{F2D507D6-5CB7-4C81-896F-18FAF0126329}">
      <dsp:nvSpPr>
        <dsp:cNvPr id="11" name="Rectangles 10"/>
        <dsp:cNvSpPr/>
      </dsp:nvSpPr>
      <dsp:spPr bwMode="white">
        <a:xfrm>
          <a:off x="0" y="2863153"/>
          <a:ext cx="6525895" cy="866140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06481" tIns="416559" rIns="506481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>
              <a:solidFill>
                <a:schemeClr val="dk1"/>
              </a:solidFill>
              <a:sym typeface="+mn-ea"/>
            </a:rPr>
            <a:t>h</a:t>
          </a:r>
          <a:r>
            <a:rPr>
              <a:solidFill>
                <a:schemeClr val="dk1"/>
              </a:solidFill>
              <a:sym typeface="+mn-ea"/>
            </a:rPr>
            <a:t>t</a:t>
          </a:r>
          <a:r>
            <a:rPr lang="en-US" dirty="0">
              <a:solidFill>
                <a:schemeClr val="tx1"/>
              </a:solidFill>
              <a:sym typeface="+mn-ea"/>
            </a:rPr>
            <a:t>tps://splp.layanan.go.id/admin</a:t>
          </a:r>
          <a:endParaRPr lang="en-US" dirty="0">
            <a:solidFill>
              <a:schemeClr val="tx1"/>
            </a:solidFill>
          </a:endParaRPr>
        </a:p>
      </dsp:txBody>
      <dsp:txXfrm>
        <a:off x="0" y="2863153"/>
        <a:ext cx="6525895" cy="866140"/>
      </dsp:txXfrm>
    </dsp:sp>
    <dsp:sp modelId="{E2F3FA2F-E1C7-4C05-8B05-C32B42A9A930}">
      <dsp:nvSpPr>
        <dsp:cNvPr id="10" name="Rounded Rectangle 9"/>
        <dsp:cNvSpPr/>
      </dsp:nvSpPr>
      <dsp:spPr bwMode="white">
        <a:xfrm>
          <a:off x="326295" y="2567953"/>
          <a:ext cx="4568127" cy="59040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72664" tIns="0" rIns="17266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Portal Admin</a:t>
          </a:r>
          <a:endParaRPr lang="en-US" b="1"/>
        </a:p>
      </dsp:txBody>
      <dsp:txXfrm>
        <a:off x="326295" y="2567953"/>
        <a:ext cx="4568127" cy="590400"/>
      </dsp:txXfrm>
    </dsp:sp>
    <dsp:sp modelId="{0797CEA2-9F9D-4159-A8DC-2F0D60611F3B}">
      <dsp:nvSpPr>
        <dsp:cNvPr id="3" name="Rectangles 2" hidden="1"/>
        <dsp:cNvSpPr/>
      </dsp:nvSpPr>
      <dsp:spPr>
        <a:xfrm>
          <a:off x="0" y="29272"/>
          <a:ext cx="326295" cy="590400"/>
        </a:xfrm>
        <a:prstGeom prst="rect">
          <a:avLst/>
        </a:prstGeom>
      </dsp:spPr>
      <dsp:txXfrm>
        <a:off x="0" y="29272"/>
        <a:ext cx="326295" cy="590400"/>
      </dsp:txXfrm>
    </dsp:sp>
    <dsp:sp modelId="{3559B5A5-3E91-49F5-A868-297DBB575668}">
      <dsp:nvSpPr>
        <dsp:cNvPr id="6" name="Rectangles 5" hidden="1"/>
        <dsp:cNvSpPr/>
      </dsp:nvSpPr>
      <dsp:spPr>
        <a:xfrm>
          <a:off x="0" y="1298613"/>
          <a:ext cx="326295" cy="590400"/>
        </a:xfrm>
        <a:prstGeom prst="rect">
          <a:avLst/>
        </a:prstGeom>
      </dsp:spPr>
      <dsp:txXfrm>
        <a:off x="0" y="1298613"/>
        <a:ext cx="326295" cy="590400"/>
      </dsp:txXfrm>
    </dsp:sp>
    <dsp:sp modelId="{06AA40BB-9886-4B46-8ECB-F4B42996D2E4}">
      <dsp:nvSpPr>
        <dsp:cNvPr id="9" name="Rectangles 8" hidden="1"/>
        <dsp:cNvSpPr/>
      </dsp:nvSpPr>
      <dsp:spPr>
        <a:xfrm>
          <a:off x="0" y="2567953"/>
          <a:ext cx="326295" cy="590400"/>
        </a:xfrm>
        <a:prstGeom prst="rect">
          <a:avLst/>
        </a:prstGeom>
      </dsp:spPr>
      <dsp:txXfrm>
        <a:off x="0" y="2567953"/>
        <a:ext cx="326295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E4DFE-CBBA-4641-A0AB-5842179ED62B}" type="datetimeFigureOut">
              <a:rPr lang="en-ID" smtClean="0"/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37F8-E998-447C-B741-3B5A53DE5BB7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B7F0A-BB45-4AE1-80A6-4F71978DA0D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7F0A-BB45-4AE1-80A6-4F71978DA0D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7B28CE-A39A-466B-A910-BD4F9774CE2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3B7F0A-BB45-4AE1-80A6-4F71978DA0D0}" type="slidenum">
              <a:rPr lang="en-ID" smtClean="0"/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6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44.png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 anchorCtr="0"/>
          <a:lstStyle/>
          <a:p>
            <a:r>
              <a:rPr lang="en-US" b="1" dirty="0">
                <a:sym typeface="+mn-ea"/>
              </a:rPr>
              <a:t>Bimbingan </a:t>
            </a:r>
            <a:br>
              <a:rPr lang="en-US" b="1" dirty="0">
                <a:sym typeface="+mn-ea"/>
              </a:rPr>
            </a:br>
            <a:r>
              <a:rPr lang="en-US" b="1" dirty="0">
                <a:sym typeface="+mn-ea"/>
              </a:rPr>
              <a:t>Teknis SPLP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Sistem Penghubung Layanan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Pemerintah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4395" y="132715"/>
            <a:ext cx="6056630" cy="4938395"/>
          </a:xfrm>
          <a:prstGeom prst="rect">
            <a:avLst/>
          </a:prstGeom>
        </p:spPr>
      </p:pic>
      <p:pic>
        <p:nvPicPr>
          <p:cNvPr id="5" name="Picture 4" descr="logo-kominfo-mirip-dikit"/>
          <p:cNvPicPr>
            <a:picLocks noChangeAspect="1"/>
          </p:cNvPicPr>
          <p:nvPr/>
        </p:nvPicPr>
        <p:blipFill>
          <a:blip r:embed="rId2"/>
          <a:srcRect l="16800" t="6035" r="17696" b="17319"/>
          <a:stretch>
            <a:fillRect/>
          </a:stretch>
        </p:blipFill>
        <p:spPr>
          <a:xfrm>
            <a:off x="124460" y="154305"/>
            <a:ext cx="540000" cy="5394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65100" y="363220"/>
            <a:ext cx="267335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latin typeface="Arial" panose="020B0604020202020204" pitchFamily="34" charset="0"/>
                <a:cs typeface="Times New Roman" panose="02020603050405020304" charset="0"/>
              </a:rPr>
              <a:t>Lengkapi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</a:rPr>
              <a:t>Nama Aplikasi.</a:t>
            </a:r>
            <a:r>
              <a:rPr lang="en-US" sz="1600" b="0">
                <a:latin typeface="Arial" panose="020B0604020202020204" pitchFamily="34" charset="0"/>
                <a:cs typeface="Times New Roman" panose="02020603050405020304" charset="0"/>
              </a:rPr>
              <a:t>Pilih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</a:rPr>
              <a:t>Kuota Bersama </a:t>
            </a:r>
            <a:r>
              <a:rPr lang="en-US" sz="1600">
                <a:latin typeface="Arial" panose="020B0604020202020204" pitchFamily="34" charset="0"/>
                <a:cs typeface="Times New Roman" panose="02020603050405020304" charset="0"/>
              </a:rPr>
              <a:t>untuk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</a:rPr>
              <a:t>Token Aplikasi.</a:t>
            </a:r>
            <a:r>
              <a:rPr lang="en-US" sz="1600" b="0">
                <a:latin typeface="Arial" panose="020B0604020202020204" pitchFamily="34" charset="0"/>
                <a:cs typeface="Times New Roman" panose="02020603050405020304" charset="0"/>
              </a:rPr>
              <a:t>Lengkapi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</a:rPr>
              <a:t>Deskripsi.</a:t>
            </a:r>
            <a:r>
              <a:rPr lang="en-US" sz="1600" b="0">
                <a:latin typeface="Arial" panose="020B0604020202020204" pitchFamily="34" charset="0"/>
                <a:cs typeface="Times New Roman" panose="02020603050405020304" charset="0"/>
              </a:rPr>
              <a:t>Klik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</a:rPr>
              <a:t>Simpan.</a:t>
            </a:r>
            <a:endParaRPr lang="en-US" sz="1600" b="1">
              <a:latin typeface="Arial" panose="020B0604020202020204" pitchFamily="3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195" y="139065"/>
            <a:ext cx="9214485" cy="56000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5100" y="5642610"/>
            <a:ext cx="52705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600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Setelah berhasil disimpan maka akan tampil halaman detail dari aplikasi yang telah berhasil dibuat.</a:t>
            </a:r>
            <a:endParaRPr lang="en-US" sz="1600">
              <a:latin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912495" y="5047615"/>
            <a:ext cx="103663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Pada menu </a:t>
            </a:r>
            <a:r>
              <a:rPr lang="en-US" b="1">
                <a:latin typeface="Arial" panose="020B0604020202020204" pitchFamily="34" charset="0"/>
                <a:cs typeface="Times New Roman" panose="02020603050405020304" charset="0"/>
              </a:rPr>
              <a:t>OAuth2 Token </a:t>
            </a:r>
            <a:r>
              <a:rPr lang="en-US">
                <a:latin typeface="Arial" panose="020B0604020202020204" pitchFamily="34" charset="0"/>
                <a:cs typeface="Times New Roman" panose="02020603050405020304" charset="0"/>
              </a:rPr>
              <a:t>dan </a:t>
            </a:r>
            <a:r>
              <a:rPr lang="en-US" b="1">
                <a:latin typeface="Arial" panose="020B0604020202020204" pitchFamily="34" charset="0"/>
                <a:cs typeface="Times New Roman" panose="02020603050405020304" charset="0"/>
              </a:rPr>
              <a:t>API Key </a:t>
            </a:r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digunakan untuk mendapatkan detail kredensial dari aplikasi yang dibutuhkan untuk dapat melakukan pemanggilan API di SPLP. Menu </a:t>
            </a:r>
            <a:r>
              <a:rPr lang="en-US" b="1">
                <a:latin typeface="Arial" panose="020B0604020202020204" pitchFamily="34" charset="0"/>
                <a:cs typeface="Times New Roman" panose="02020603050405020304" charset="0"/>
              </a:rPr>
              <a:t>Langganan </a:t>
            </a:r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digunakan untuk melakukan proses berlangganan API yang diinginkan.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267970"/>
            <a:ext cx="11947525" cy="4683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Langganan API</a:t>
            </a:r>
            <a:endParaRPr lang="en-US" b="1"/>
          </a:p>
        </p:txBody>
      </p:sp>
      <p:sp>
        <p:nvSpPr>
          <p:cNvPr id="100" name="Text Box 99"/>
          <p:cNvSpPr txBox="1"/>
          <p:nvPr/>
        </p:nvSpPr>
        <p:spPr>
          <a:xfrm>
            <a:off x="154940" y="2264410"/>
            <a:ext cx="325628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latin typeface="Arial" panose="020B0604020202020204" pitchFamily="34" charset="0"/>
                <a:cs typeface="Times New Roman" panose="02020603050405020304" charset="0"/>
              </a:rPr>
              <a:t>Klik menu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</a:rPr>
              <a:t>API </a:t>
            </a:r>
            <a:r>
              <a:rPr lang="en-US" sz="1600" b="0">
                <a:latin typeface="Arial" panose="020B0604020202020204" pitchFamily="34" charset="0"/>
                <a:cs typeface="Times New Roman" panose="02020603050405020304" charset="0"/>
              </a:rPr>
              <a:t>pada bagian atas sebelah logo SPLP.</a:t>
            </a:r>
            <a:endParaRPr lang="en-US" sz="1600" b="0">
              <a:latin typeface="Arial" panose="020B0604020202020204" pitchFamily="34" charset="0"/>
              <a:cs typeface="Times New Roman" panose="02020603050405020304" charset="0"/>
            </a:endParaRPr>
          </a:p>
          <a:p>
            <a:pPr indent="0" algn="just"/>
            <a:r>
              <a:rPr lang="en-US" sz="1600">
                <a:latin typeface="Arial" panose="020B0604020202020204" pitchFamily="34" charset="0"/>
                <a:cs typeface="Times New Roman" panose="02020603050405020304" charset="0"/>
              </a:rPr>
              <a:t>Klik API yang hendak digunakan sehingga sistem menampilkan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</a:rPr>
              <a:t>Ringkasan API </a:t>
            </a:r>
            <a:r>
              <a:rPr lang="en-US" sz="1600">
                <a:latin typeface="Arial" panose="020B0604020202020204" pitchFamily="34" charset="0"/>
                <a:cs typeface="Times New Roman" panose="02020603050405020304" charset="0"/>
              </a:rPr>
              <a:t>tersebut.</a:t>
            </a:r>
            <a:endParaRPr lang="en-US" sz="1600">
              <a:latin typeface="Arial" panose="020B0604020202020204" pitchFamily="3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1870" y="1873250"/>
            <a:ext cx="8427720" cy="43376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-214748233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347210" y="88900"/>
            <a:ext cx="10058400" cy="79222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303530" y="2967990"/>
            <a:ext cx="40436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Jika hendak berlangganan API, klik </a:t>
            </a:r>
            <a:r>
              <a:rPr lang="en-US" b="1">
                <a:latin typeface="Arial" panose="020B0604020202020204" pitchFamily="34" charset="0"/>
                <a:cs typeface="Times New Roman" panose="02020603050405020304" charset="0"/>
              </a:rPr>
              <a:t>Langganan </a:t>
            </a:r>
            <a:r>
              <a:rPr lang="en-US">
                <a:latin typeface="Arial" panose="020B0604020202020204" pitchFamily="34" charset="0"/>
                <a:cs typeface="Times New Roman" panose="02020603050405020304" charset="0"/>
              </a:rPr>
              <a:t>pada menu sebelah kiri.</a:t>
            </a:r>
            <a:endParaRPr lang="en-US">
              <a:latin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3530" y="473710"/>
            <a:ext cx="4043680" cy="2430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Pada halaman </a:t>
            </a:r>
            <a:r>
              <a:rPr lang="en-US" b="1">
                <a:latin typeface="Arial" panose="020B0604020202020204" pitchFamily="34" charset="0"/>
                <a:cs typeface="Times New Roman" panose="02020603050405020304" charset="0"/>
              </a:rPr>
              <a:t>Ringkasan API </a:t>
            </a:r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ini, dapat terlihat informasi grafis terkait penggunaan API (</a:t>
            </a:r>
            <a:r>
              <a:rPr lang="en-US" b="1">
                <a:latin typeface="Arial" panose="020B0604020202020204" pitchFamily="34" charset="0"/>
                <a:cs typeface="Times New Roman" panose="02020603050405020304" charset="0"/>
              </a:rPr>
              <a:t>traffic, error rate, request </a:t>
            </a:r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dan </a:t>
            </a:r>
            <a:r>
              <a:rPr lang="en-US" b="1">
                <a:latin typeface="Arial" panose="020B0604020202020204" pitchFamily="34" charset="0"/>
                <a:cs typeface="Times New Roman" panose="02020603050405020304" charset="0"/>
              </a:rPr>
              <a:t>latency</a:t>
            </a:r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).</a:t>
            </a:r>
            <a:endParaRPr lang="en-US" b="0">
              <a:latin typeface="Arial" panose="020B0604020202020204" pitchFamily="34" charset="0"/>
              <a:cs typeface="Times New Roman" panose="02020603050405020304" charset="0"/>
            </a:endParaRPr>
          </a:p>
          <a:p>
            <a:pPr indent="0"/>
            <a:endParaRPr lang="en-US" sz="1600"/>
          </a:p>
          <a:p>
            <a:pPr indent="0"/>
            <a:r>
              <a:rPr lang="en-US" sz="1600"/>
              <a:t>Untuk lebih lengkap lakukan </a:t>
            </a:r>
            <a:r>
              <a:rPr lang="en-US" sz="1600" b="1"/>
              <a:t>scroll kebawah </a:t>
            </a:r>
            <a:r>
              <a:rPr lang="en-US" sz="1600"/>
              <a:t>untuk melihat informasi lain seperti: </a:t>
            </a:r>
            <a:r>
              <a:rPr lang="en-US" sz="1600" b="1"/>
              <a:t> Rating, URL, Quota, Tag, Sources Swagger , dan Komentar</a:t>
            </a:r>
            <a:r>
              <a:rPr lang="en-US" sz="1600"/>
              <a:t>.</a:t>
            </a:r>
            <a:endParaRPr 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Gambar 3. Alur Pemesanan Akses L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855345"/>
            <a:ext cx="11306175" cy="514731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048510" y="168275"/>
            <a:ext cx="809561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bIns="107950">
            <a:spAutoFit/>
          </a:bodyPr>
          <a:p>
            <a:pPr indent="0" algn="ctr"/>
            <a:r>
              <a:rPr lang="en-US" sz="2800" b="1">
                <a:latin typeface="Arial" panose="020B0604020202020204" pitchFamily="34" charset="0"/>
                <a:cs typeface="Times New Roman" panose="02020603050405020304" charset="0"/>
              </a:rPr>
              <a:t>Alur Berlangganan API - Portal Pengguna</a:t>
            </a:r>
            <a:endParaRPr lang="en-US" sz="2800" b="1">
              <a:latin typeface="Arial" panose="020B0604020202020204" pitchFamily="3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1879600"/>
            <a:ext cx="32245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00000"/>
              </a:lnSpc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Untuk berlangganan API dapat dilakukan dengan tiga cara: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Wizard Berlangganan &amp; Pembuatan Key API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Menggunakan menu Langganan pada API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Menggunakan menu Langganan pada Aplikasi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0" y="641350"/>
            <a:ext cx="322453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en-US" sz="1600" b="0">
                <a:latin typeface="Arial" panose="020B0604020202020204" pitchFamily="34" charset="0"/>
                <a:cs typeface="Times New Roman" panose="02020603050405020304" charset="0"/>
              </a:rPr>
              <a:t>Pilih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</a:rPr>
              <a:t>Aplikasi </a:t>
            </a:r>
            <a:r>
              <a:rPr lang="en-US" sz="1600" b="0">
                <a:latin typeface="Arial" panose="020B0604020202020204" pitchFamily="34" charset="0"/>
                <a:cs typeface="Times New Roman" panose="02020603050405020304" charset="0"/>
              </a:rPr>
              <a:t>yang hendak berlangganan API beserta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</a:rPr>
              <a:t>Kebijakan Langganan API </a:t>
            </a:r>
            <a:r>
              <a:rPr lang="en-US" sz="1600" b="0">
                <a:latin typeface="Arial" panose="020B0604020202020204" pitchFamily="34" charset="0"/>
                <a:cs typeface="Times New Roman" panose="02020603050405020304" charset="0"/>
              </a:rPr>
              <a:t>/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</a:rPr>
              <a:t>Quota</a:t>
            </a:r>
            <a:r>
              <a:rPr lang="en-US" sz="1600">
                <a:latin typeface="Arial" panose="020B0604020202020204" pitchFamily="34" charset="0"/>
                <a:cs typeface="Times New Roman" panose="02020603050405020304" charset="0"/>
              </a:rPr>
              <a:t>.</a:t>
            </a:r>
            <a:endParaRPr lang="en-US" sz="1600">
              <a:latin typeface="Arial" panose="020B0604020202020204" pitchFamily="3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4530" y="272415"/>
            <a:ext cx="8891905" cy="5506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37160" y="427990"/>
            <a:ext cx="197675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Benglangganan API berhasil dilakukan.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7160" y="1455420"/>
            <a:ext cx="2205355" cy="1383665"/>
          </a:xfrm>
          <a:prstGeom prst="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p>
            <a:pPr indent="0" algn="just">
              <a:lnSpc>
                <a:spcPct val="100000"/>
              </a:lnSpc>
            </a:pPr>
            <a:r>
              <a:rPr lang="en-US" sz="1400" b="0">
                <a:latin typeface="Arial" panose="020B0604020202020204" pitchFamily="34" charset="0"/>
                <a:cs typeface="Times New Roman" panose="02020603050405020304" charset="0"/>
              </a:rPr>
              <a:t>Untuk bisa berlangganan diperlukan persetujuan Penyedia API (Publisher)</a:t>
            </a:r>
            <a:endParaRPr lang="en-US" sz="1400" b="0">
              <a:latin typeface="Arial" panose="020B0604020202020204" pitchFamily="34" charset="0"/>
              <a:cs typeface="Times New Roman" panose="02020603050405020304" charset="0"/>
            </a:endParaRPr>
          </a:p>
          <a:p>
            <a:pPr indent="0" algn="just">
              <a:lnSpc>
                <a:spcPct val="100000"/>
              </a:lnSpc>
            </a:pPr>
            <a:r>
              <a:rPr lang="en-US" sz="1400" b="1">
                <a:latin typeface="Arial" panose="020B0604020202020204" pitchFamily="34" charset="0"/>
                <a:cs typeface="Times New Roman" panose="02020603050405020304" charset="0"/>
              </a:rPr>
              <a:t>Status Aplikasi </a:t>
            </a:r>
            <a:r>
              <a:rPr lang="en-US" sz="1400">
                <a:latin typeface="Arial" panose="020B0604020202020204" pitchFamily="34" charset="0"/>
                <a:cs typeface="Times New Roman" panose="02020603050405020304" charset="0"/>
              </a:rPr>
              <a:t>akan berubah </a:t>
            </a:r>
            <a:r>
              <a:rPr lang="en-US" sz="1400" b="0">
                <a:latin typeface="Arial" panose="020B0604020202020204" pitchFamily="34" charset="0"/>
                <a:cs typeface="Times New Roman" panose="02020603050405020304" charset="0"/>
              </a:rPr>
              <a:t>dari </a:t>
            </a:r>
            <a:r>
              <a:rPr lang="en-US" sz="1400" b="1">
                <a:latin typeface="Arial" panose="020B0604020202020204" pitchFamily="34" charset="0"/>
                <a:cs typeface="Times New Roman" panose="02020603050405020304" charset="0"/>
              </a:rPr>
              <a:t>ON_HOLD</a:t>
            </a:r>
            <a:r>
              <a:rPr lang="en-US" sz="1400" b="1">
                <a:latin typeface="Arial" panose="020B0604020202020204" pitchFamily="34" charset="0"/>
                <a:cs typeface="Times New Roman" panose="02020603050405020304" charset="0"/>
              </a:rPr>
              <a:t> </a:t>
            </a:r>
            <a:r>
              <a:rPr lang="en-US" sz="1400" b="0">
                <a:latin typeface="Arial" panose="020B0604020202020204" pitchFamily="34" charset="0"/>
                <a:cs typeface="Times New Roman" panose="02020603050405020304" charset="0"/>
              </a:rPr>
              <a:t>jadi </a:t>
            </a:r>
            <a:r>
              <a:rPr lang="en-US" sz="1400" b="1">
                <a:latin typeface="Arial" panose="020B0604020202020204" pitchFamily="34" charset="0"/>
                <a:cs typeface="Times New Roman" panose="02020603050405020304" charset="0"/>
              </a:rPr>
              <a:t>UNBLOCKED</a:t>
            </a:r>
            <a:r>
              <a:rPr lang="en-US" sz="1400" b="0">
                <a:latin typeface="Arial" panose="020B0604020202020204" pitchFamily="34" charset="0"/>
                <a:cs typeface="Times New Roman" panose="02020603050405020304" charset="0"/>
              </a:rPr>
              <a:t>.</a:t>
            </a:r>
            <a:endParaRPr lang="en-US" sz="1400" b="0">
              <a:latin typeface="Arial" panose="020B0604020202020204" pitchFamily="3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3010" y="427990"/>
            <a:ext cx="955357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Gambar 4. Alur Verifikasi Pemesanan Akses L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1774825"/>
            <a:ext cx="12007850" cy="393001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176780" y="831850"/>
            <a:ext cx="78390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bIns="107950">
            <a:spAutoFit/>
          </a:bodyPr>
          <a:p>
            <a:pPr indent="0" algn="ctr"/>
            <a:r>
              <a:rPr lang="en-US" sz="2800" b="1">
                <a:latin typeface="Arial" panose="020B0604020202020204" pitchFamily="34" charset="0"/>
                <a:cs typeface="Times New Roman" panose="02020603050405020304" charset="0"/>
              </a:rPr>
              <a:t>Alur Berlangganan API sisi Penyedia</a:t>
            </a:r>
            <a:endParaRPr lang="en-US" sz="2800" b="1">
              <a:latin typeface="Arial" panose="020B0604020202020204" pitchFamily="3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Tes API di Portal Pengguna (Select)</a:t>
            </a:r>
            <a:endParaRPr lang="en-US" b="1"/>
          </a:p>
        </p:txBody>
      </p:sp>
      <p:pic>
        <p:nvPicPr>
          <p:cNvPr id="3" name="Content Placeholder -2147482319"/>
          <p:cNvPicPr>
            <a:picLocks noChangeAspect="1"/>
          </p:cNvPicPr>
          <p:nvPr>
            <p:ph idx="1"/>
          </p:nvPr>
        </p:nvPicPr>
        <p:blipFill>
          <a:blip r:embed="rId1"/>
          <a:srcRect b="52335"/>
          <a:stretch>
            <a:fillRect/>
          </a:stretch>
        </p:blipFill>
        <p:spPr>
          <a:xfrm>
            <a:off x="1282065" y="1805940"/>
            <a:ext cx="9688830" cy="4390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 b="27627"/>
          <a:stretch>
            <a:fillRect/>
          </a:stretch>
        </p:blipFill>
        <p:spPr>
          <a:xfrm>
            <a:off x="151765" y="67945"/>
            <a:ext cx="7637780" cy="2357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35" y="257810"/>
            <a:ext cx="6151245" cy="104330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900420" y="257810"/>
            <a:ext cx="6119495" cy="1050290"/>
          </a:xfrm>
          <a:prstGeom prst="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315960" y="1791335"/>
            <a:ext cx="3077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Jika tombol </a:t>
            </a:r>
            <a:r>
              <a:rPr lang="en-US" b="1"/>
              <a:t>GET TEST KEY </a:t>
            </a:r>
            <a:r>
              <a:rPr lang="en-US"/>
              <a:t>tidak tersedia lakukan </a:t>
            </a:r>
            <a:r>
              <a:rPr lang="en-US" b="1"/>
              <a:t>Generate Key Prduction</a:t>
            </a:r>
            <a:r>
              <a:rPr lang="en-US"/>
              <a:t> terlebih </a:t>
            </a:r>
            <a:r>
              <a:rPr lang="en-US">
                <a:sym typeface="+mn-ea"/>
              </a:rPr>
              <a:t>dahulu.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05" y="2713355"/>
            <a:ext cx="5730240" cy="160464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230370" y="2345055"/>
            <a:ext cx="11957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ym typeface="+mn-ea"/>
              </a:rPr>
              <a:t>Scroll down ...</a:t>
            </a:r>
            <a:endParaRPr lang="en-US" sz="1400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315960" y="2713355"/>
            <a:ext cx="3077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Klik </a:t>
            </a:r>
            <a:r>
              <a:rPr lang="en-US" b="1"/>
              <a:t>tab Aplikasi</a:t>
            </a:r>
            <a:r>
              <a:rPr lang="en-US"/>
              <a:t>, pilih </a:t>
            </a:r>
            <a:r>
              <a:rPr lang="en-US" i="1"/>
              <a:t>aplikasi</a:t>
            </a:r>
            <a:endParaRPr lang="en-US"/>
          </a:p>
          <a:p>
            <a:r>
              <a:rPr lang="en-US"/>
              <a:t>Klik </a:t>
            </a:r>
            <a:r>
              <a:rPr lang="en-US" b="1"/>
              <a:t>Kunci Priduction</a:t>
            </a:r>
            <a:endParaRPr lang="en-US"/>
          </a:p>
          <a:p>
            <a:r>
              <a:rPr lang="en-US"/>
              <a:t>Klik </a:t>
            </a:r>
            <a:r>
              <a:rPr lang="en-US" b="1"/>
              <a:t>Generate </a:t>
            </a:r>
            <a:r>
              <a:rPr lang="en-US"/>
              <a:t>/ </a:t>
            </a:r>
            <a:r>
              <a:rPr lang="en-US" b="1"/>
              <a:t>Update Keys</a:t>
            </a:r>
            <a:endParaRPr lang="en-US" b="1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750" y="4340860"/>
            <a:ext cx="6908165" cy="1874520"/>
          </a:xfrm>
          <a:prstGeom prst="rect">
            <a:avLst/>
          </a:prstGeom>
        </p:spPr>
      </p:pic>
      <p:sp>
        <p:nvSpPr>
          <p:cNvPr id="17" name="Bent Arrow 16"/>
          <p:cNvSpPr/>
          <p:nvPr/>
        </p:nvSpPr>
        <p:spPr>
          <a:xfrm flipV="1">
            <a:off x="4105275" y="4340860"/>
            <a:ext cx="1006475" cy="95885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338195" cy="1290955"/>
          </a:xfrm>
        </p:spPr>
        <p:txBody>
          <a:bodyPr>
            <a:normAutofit/>
          </a:bodyPr>
          <a:p>
            <a:r>
              <a:rPr lang="en-US" b="1"/>
              <a:t>Desain Arsitektur Aplikasi SPLP</a:t>
            </a:r>
            <a:endParaRPr lang="en-US" b="1"/>
          </a:p>
        </p:txBody>
      </p:sp>
      <p:pic>
        <p:nvPicPr>
          <p:cNvPr id="3" name="Content Placeholder -2147482623" descr="468FA87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18280" y="594360"/>
            <a:ext cx="8173720" cy="53225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logo-kominfo-mirip-dikit"/>
          <p:cNvPicPr>
            <a:picLocks noChangeAspect="1"/>
          </p:cNvPicPr>
          <p:nvPr/>
        </p:nvPicPr>
        <p:blipFill>
          <a:blip r:embed="rId2"/>
          <a:srcRect l="16800" t="6035" r="17696" b="17319"/>
          <a:stretch>
            <a:fillRect/>
          </a:stretch>
        </p:blipFill>
        <p:spPr>
          <a:xfrm>
            <a:off x="11554460" y="6209030"/>
            <a:ext cx="540000" cy="53943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988185"/>
            <a:ext cx="3338195" cy="4316730"/>
          </a:xfrm>
        </p:spPr>
        <p:txBody>
          <a:bodyPr>
            <a:normAutofit/>
          </a:bodyPr>
          <a:p>
            <a:pPr mar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Core Components:</a:t>
            </a:r>
            <a:endParaRPr lang="en-US" sz="2400" b="1" dirty="0">
              <a:solidFill>
                <a:schemeClr val="bg1"/>
              </a:solidFill>
            </a:endParaRP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1. Integration / ESB</a:t>
            </a:r>
            <a:endParaRPr lang="en-US" sz="1800" b="1" dirty="0"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Backend &amp; Service Bus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dari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proses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integrasi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layanan pemerintah yang belum memiliki API.</a:t>
            </a:r>
            <a:endParaRPr lang="en-US" sz="1800" b="1" dirty="0"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800" b="1" dirty="0">
                <a:solidFill>
                  <a:schemeClr val="bg1"/>
                </a:solidFill>
                <a:sym typeface="+mn-ea"/>
              </a:rPr>
              <a:t>2. API Management</a:t>
            </a:r>
            <a:endParaRPr lang="en-US" sz="1800" b="1" dirty="0">
              <a:solidFill>
                <a:schemeClr val="bg1"/>
              </a:solidFill>
              <a:sym typeface="+mn-ea"/>
            </a:endParaRP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600" dirty="0">
                <a:solidFill>
                  <a:schemeClr val="bg1"/>
                </a:solidFill>
                <a:sym typeface="+mn-ea"/>
              </a:rPr>
              <a:t>Pusat p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engelolaan</a:t>
            </a:r>
            <a:r>
              <a:rPr lang="en-US" sz="1600" dirty="0">
                <a:solidFill>
                  <a:schemeClr val="bg1"/>
                </a:solidFill>
                <a:sym typeface="+mn-ea"/>
              </a:rPr>
              <a:t> API untuk </a:t>
            </a:r>
            <a:r>
              <a:rPr lang="en-US" sz="1600" dirty="0" err="1">
                <a:solidFill>
                  <a:schemeClr val="bg1"/>
                </a:solidFill>
                <a:sym typeface="+mn-ea"/>
              </a:rPr>
              <a:t>berbagi pakai layanan dan data pemerintah (Katalog API).</a:t>
            </a:r>
            <a:endParaRPr lang="en-US" sz="1600" dirty="0">
              <a:solidFill>
                <a:schemeClr val="bg1"/>
              </a:solidFill>
            </a:endParaRP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3. Konsolidasi</a:t>
            </a:r>
            <a:endParaRPr lang="en-US" sz="1800" b="1" dirty="0" err="1">
              <a:solidFill>
                <a:schemeClr val="accent2">
                  <a:lumMod val="60000"/>
                  <a:lumOff val="40000"/>
                </a:schemeClr>
              </a:solidFill>
              <a:sym typeface="+mn-ea"/>
            </a:endParaRPr>
          </a:p>
          <a:p>
            <a:pPr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</a:pP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Layanan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 pengakomodir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pengguna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dalam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melakukan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migrasi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 data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antar aplikasi sejenis ke aplikas umum atau ke versi lain.</a:t>
            </a:r>
            <a:endParaRPr lang="en-US" sz="1600" dirty="0" err="1">
              <a:solidFill>
                <a:schemeClr val="accent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/>
              <a:t>Alur Operasi Penggunaan API Portal Pengguna</a:t>
            </a:r>
            <a:endParaRPr lang="en-US" sz="4000" b="1"/>
          </a:p>
        </p:txBody>
      </p:sp>
      <p:pic>
        <p:nvPicPr>
          <p:cNvPr id="4" name="Content Placeholder 3" descr="Gambar 6. Alur Operasi Pemanfaatan LI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815" y="1920875"/>
            <a:ext cx="11911965" cy="40328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383540"/>
            <a:ext cx="33083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Pilih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Jenis Keamanan dan Jenis Key</a:t>
            </a:r>
            <a:r>
              <a:rPr lang="en-US" sz="1600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 pada bagian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Keamanan</a:t>
            </a:r>
            <a:r>
              <a:rPr lang="en-US" sz="1600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.</a:t>
            </a:r>
            <a:endParaRPr lang="en-US" sz="1600">
              <a:latin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(aktifkan di pengaturan Runtime)</a:t>
            </a:r>
            <a:endParaRPr lang="en-US" sz="1600">
              <a:latin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endParaRPr lang="en-US" sz="1600">
              <a:latin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sz="1600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Kemudian klik </a:t>
            </a:r>
            <a:r>
              <a:rPr lang="en-US" sz="1600" b="1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Get Test Key</a:t>
            </a:r>
            <a:r>
              <a:rPr lang="en-US" sz="1600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, kini API dapat coba digunakan.</a:t>
            </a:r>
            <a:endParaRPr lang="en-US" sz="1600">
              <a:latin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0" y="107315"/>
            <a:ext cx="8776970" cy="61252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144780"/>
            <a:ext cx="5760000" cy="22603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" y="2528570"/>
            <a:ext cx="5760000" cy="31328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t="21316"/>
          <a:stretch>
            <a:fillRect/>
          </a:stretch>
        </p:blipFill>
        <p:spPr>
          <a:xfrm>
            <a:off x="6241415" y="144780"/>
            <a:ext cx="5760085" cy="61976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27245" y="588645"/>
            <a:ext cx="1228725" cy="42291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1475" y="5084445"/>
            <a:ext cx="5485130" cy="57721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729865" y="2186305"/>
            <a:ext cx="518795" cy="70993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836285" y="4224020"/>
            <a:ext cx="518795" cy="70993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151765"/>
            <a:ext cx="5760000" cy="13063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t="21811"/>
          <a:stretch>
            <a:fillRect/>
          </a:stretch>
        </p:blipFill>
        <p:spPr>
          <a:xfrm>
            <a:off x="211455" y="1662430"/>
            <a:ext cx="5760085" cy="4550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b="16031"/>
          <a:stretch>
            <a:fillRect/>
          </a:stretch>
        </p:blipFill>
        <p:spPr>
          <a:xfrm>
            <a:off x="6190615" y="151765"/>
            <a:ext cx="5760085" cy="60769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73905" y="615315"/>
            <a:ext cx="1228725" cy="42291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9250" y="5635625"/>
            <a:ext cx="5485130" cy="57721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" y="2565400"/>
            <a:ext cx="3333750" cy="11430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702560" y="1285240"/>
            <a:ext cx="518795" cy="70993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836285" y="4224020"/>
            <a:ext cx="518795" cy="70993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188595"/>
            <a:ext cx="5760000" cy="1385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" y="1727835"/>
            <a:ext cx="5760000" cy="4438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b="17115"/>
          <a:stretch>
            <a:fillRect/>
          </a:stretch>
        </p:blipFill>
        <p:spPr>
          <a:xfrm>
            <a:off x="6089015" y="121920"/>
            <a:ext cx="5760085" cy="56184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07230" y="615315"/>
            <a:ext cx="1228725" cy="42291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2575" y="5702300"/>
            <a:ext cx="5485130" cy="57721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" y="2629535"/>
            <a:ext cx="3467100" cy="119062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702560" y="1285240"/>
            <a:ext cx="518795" cy="70993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836285" y="4224020"/>
            <a:ext cx="518795" cy="70993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116840"/>
            <a:ext cx="5760000" cy="14572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704340"/>
            <a:ext cx="5760000" cy="4440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55" y="116840"/>
            <a:ext cx="5760000" cy="565169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67250" y="588645"/>
            <a:ext cx="1228725" cy="42291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2595" y="5568950"/>
            <a:ext cx="5485130" cy="57721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25" y="2456815"/>
            <a:ext cx="2266950" cy="97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25" y="2523490"/>
            <a:ext cx="3267075" cy="11430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702560" y="1285240"/>
            <a:ext cx="518795" cy="70993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5836285" y="4224020"/>
            <a:ext cx="518795" cy="70993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Import Postman Collection</a:t>
            </a:r>
            <a:endParaRPr lang="en-US" b="1"/>
          </a:p>
        </p:txBody>
      </p:sp>
      <p:pic>
        <p:nvPicPr>
          <p:cNvPr id="5" name="Content Placeholder 4" descr="Gambar 5. Alur Unduh Komponen LI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160" y="1975485"/>
            <a:ext cx="11725275" cy="39693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2"/>
          <p:cNvSpPr>
            <a:spLocks noGrp="1"/>
          </p:cNvSpPr>
          <p:nvPr/>
        </p:nvSpPr>
        <p:spPr>
          <a:xfrm>
            <a:off x="233680" y="281305"/>
            <a:ext cx="4672330" cy="1194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68300" y="281305"/>
            <a:ext cx="4813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Pada halaman </a:t>
            </a:r>
            <a:r>
              <a:rPr lang="en-US" sz="1600" b="1"/>
              <a:t>Coba (Tab API)</a:t>
            </a:r>
            <a:endParaRPr lang="en-US" sz="1600"/>
          </a:p>
          <a:p>
            <a:r>
              <a:rPr lang="en-US" sz="1600"/>
              <a:t>Klik </a:t>
            </a:r>
            <a:r>
              <a:rPr lang="en-US" sz="1600" b="1"/>
              <a:t>Postman Collection</a:t>
            </a:r>
            <a:endParaRPr lang="en-US" sz="1600" b="1"/>
          </a:p>
          <a:p>
            <a:r>
              <a:rPr lang="en-US" sz="1600"/>
              <a:t>File Postman Collection akan tersimpan</a:t>
            </a:r>
            <a:endParaRPr lang="en-US" sz="1600"/>
          </a:p>
          <a:p>
            <a:r>
              <a:rPr lang="en-US" sz="1600">
                <a:sym typeface="+mn-ea"/>
              </a:rPr>
              <a:t>Buka aplikasi </a:t>
            </a:r>
            <a:r>
              <a:rPr lang="en-US" sz="1600" b="1">
                <a:sym typeface="+mn-ea"/>
              </a:rPr>
              <a:t>Postman </a:t>
            </a:r>
            <a:r>
              <a:rPr lang="en-US" sz="1600">
                <a:sym typeface="+mn-ea"/>
              </a:rPr>
              <a:t>untuk membuka file </a:t>
            </a:r>
            <a:r>
              <a:rPr lang="en-US" sz="1600" b="1">
                <a:sym typeface="+mn-ea"/>
              </a:rPr>
              <a:t>Postman Collection </a:t>
            </a:r>
            <a:r>
              <a:rPr lang="en-US" sz="1600">
                <a:sym typeface="+mn-ea"/>
              </a:rPr>
              <a:t>tersebut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Klik </a:t>
            </a:r>
            <a:r>
              <a:rPr lang="en-US" sz="1600" b="1">
                <a:sym typeface="+mn-ea"/>
              </a:rPr>
              <a:t>OpenAPI </a:t>
            </a:r>
            <a:r>
              <a:rPr lang="en-US" sz="1600">
                <a:sym typeface="+mn-ea"/>
              </a:rPr>
              <a:t>untuk unduh dalam bentuk </a:t>
            </a:r>
            <a:r>
              <a:rPr lang="en-US" sz="1600" b="1">
                <a:sym typeface="+mn-ea"/>
              </a:rPr>
              <a:t>swageger.json</a:t>
            </a:r>
            <a:endParaRPr lang="en-US" sz="1600" b="1">
              <a:sym typeface="+mn-ea"/>
            </a:endParaRPr>
          </a:p>
        </p:txBody>
      </p:sp>
      <p:graphicFrame>
        <p:nvGraphicFramePr>
          <p:cNvPr id="9" name="Object 8"/>
          <p:cNvGraphicFramePr/>
          <p:nvPr/>
        </p:nvGraphicFramePr>
        <p:xfrm>
          <a:off x="5262245" y="69850"/>
          <a:ext cx="6236335" cy="161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7353300" imgH="2019300" progId="Paint.Picture">
                  <p:embed/>
                </p:oleObj>
              </mc:Choice>
              <mc:Fallback>
                <p:oleObj name="" r:id="rId1" imgW="7353300" imgH="20193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2245" y="69850"/>
                        <a:ext cx="6236335" cy="161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68300" y="1849755"/>
            <a:ext cx="36391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Klik </a:t>
            </a:r>
            <a:r>
              <a:rPr lang="en-US" sz="1600" b="1"/>
              <a:t>File</a:t>
            </a:r>
            <a:endParaRPr lang="en-US" sz="1600"/>
          </a:p>
          <a:p>
            <a:pPr algn="l"/>
            <a:r>
              <a:rPr lang="en-US" sz="1600"/>
              <a:t>Klik </a:t>
            </a:r>
            <a:r>
              <a:rPr lang="en-US" sz="1600" b="1"/>
              <a:t>Import</a:t>
            </a:r>
            <a:endParaRPr lang="en-US" sz="1600"/>
          </a:p>
          <a:p>
            <a:pPr algn="l"/>
            <a:r>
              <a:rPr lang="en-US" sz="1600"/>
              <a:t>Klik </a:t>
            </a:r>
            <a:r>
              <a:rPr lang="en-US" sz="1600" b="1"/>
              <a:t>Upload Files</a:t>
            </a:r>
            <a:endParaRPr lang="en-US" sz="1600"/>
          </a:p>
          <a:p>
            <a:pPr algn="l"/>
            <a:r>
              <a:rPr lang="en-US" sz="1600"/>
              <a:t>Pilih file </a:t>
            </a:r>
            <a:r>
              <a:rPr lang="en-US" sz="1600">
                <a:sym typeface="+mn-ea"/>
              </a:rPr>
              <a:t>Postmant Collection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Klik </a:t>
            </a:r>
            <a:r>
              <a:rPr lang="en-US" sz="1600" b="1">
                <a:sym typeface="+mn-ea"/>
              </a:rPr>
              <a:t>Import</a:t>
            </a:r>
            <a:endParaRPr lang="en-US" sz="1600">
              <a:sym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05" y="1912620"/>
            <a:ext cx="6518275" cy="4340860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68325" y="3305175"/>
          <a:ext cx="4122420" cy="129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4" imgW="5743575" imgH="1990725" progId="Paint.Picture">
                  <p:embed/>
                </p:oleObj>
              </mc:Choice>
              <mc:Fallback>
                <p:oleObj name="" r:id="rId4" imgW="5743575" imgH="1990725" progId="Paint.Picture">
                  <p:embed/>
                  <p:pic>
                    <p:nvPicPr>
                      <p:cNvPr id="0" name="Picture 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325" y="3305175"/>
                        <a:ext cx="4122420" cy="129413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/>
          <p:nvPr/>
        </p:nvGraphicFramePr>
        <p:xfrm>
          <a:off x="637540" y="4695190"/>
          <a:ext cx="3984625" cy="142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6" imgW="3981450" imgH="2009775" progId="Paint.Picture">
                  <p:embed/>
                </p:oleObj>
              </mc:Choice>
              <mc:Fallback>
                <p:oleObj name="" r:id="rId6" imgW="3981450" imgH="2009775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7"/>
                      <a:srcRect b="29040"/>
                      <a:stretch>
                        <a:fillRect/>
                      </a:stretch>
                    </p:blipFill>
                    <p:spPr>
                      <a:xfrm>
                        <a:off x="637540" y="4695190"/>
                        <a:ext cx="3984625" cy="1427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3169285"/>
            <a:ext cx="10191750" cy="3108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133350"/>
            <a:ext cx="7195820" cy="36925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343140" y="252095"/>
            <a:ext cx="4810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/>
              <a:t>Gunakan </a:t>
            </a:r>
            <a:r>
              <a:rPr lang="en-US" sz="1600" b="1"/>
              <a:t>Token </a:t>
            </a:r>
            <a:r>
              <a:rPr lang="en-US" sz="1600"/>
              <a:t>yang di-</a:t>
            </a:r>
            <a:r>
              <a:rPr lang="en-US" sz="1600" b="1"/>
              <a:t>Generate </a:t>
            </a:r>
            <a:r>
              <a:rPr lang="en-US" sz="1600"/>
              <a:t>di halaman </a:t>
            </a:r>
            <a:r>
              <a:rPr lang="en-US" sz="1600" b="1"/>
              <a:t>OAuth2 Token </a:t>
            </a:r>
            <a:r>
              <a:rPr lang="en-US" sz="1600"/>
              <a:t>pada halaman </a:t>
            </a:r>
            <a:r>
              <a:rPr lang="en-US" sz="1600" b="1"/>
              <a:t>Aplikasi Portal Pengguna </a:t>
            </a:r>
            <a:r>
              <a:rPr lang="en-US" sz="1600"/>
              <a:t>untuk melakukan percobaan melalui Aplikasi Postman menggunakan Postmant Collection. Bisa juga gunakan </a:t>
            </a:r>
            <a:r>
              <a:rPr lang="en-US" sz="1600" b="1"/>
              <a:t>API Key </a:t>
            </a:r>
            <a:r>
              <a:rPr lang="en-US" sz="1600"/>
              <a:t>untuk Validitas yang lebih lama.</a:t>
            </a:r>
            <a:endParaRPr lang="en-US" sz="1600"/>
          </a:p>
          <a:p>
            <a:pPr algn="just"/>
            <a:endParaRPr lang="en-US" sz="1600"/>
          </a:p>
          <a:p>
            <a:pPr algn="just"/>
            <a:r>
              <a:rPr lang="en-US" sz="1600"/>
              <a:t>Pengguna dapat meminta Penyedia mematikan konfigurasi </a:t>
            </a:r>
            <a:r>
              <a:rPr lang="en-US" sz="1600" b="1"/>
              <a:t>Keamanan </a:t>
            </a:r>
            <a:r>
              <a:rPr lang="en-US" sz="1600"/>
              <a:t>di </a:t>
            </a:r>
            <a:r>
              <a:rPr lang="en-US" sz="1600" b="1"/>
              <a:t>Konfigurasi Resources </a:t>
            </a:r>
            <a:r>
              <a:rPr lang="en-US" sz="1600"/>
              <a:t>shingga percobaan dapan digunakan tanpa perlu “</a:t>
            </a:r>
            <a:r>
              <a:rPr lang="en-US" sz="1600" b="1"/>
              <a:t>Credentials</a:t>
            </a:r>
            <a:r>
              <a:rPr lang="en-US" sz="1600"/>
              <a:t>”. 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API Management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</a:rPr>
              <a:t>(Production &amp; Development)</a:t>
            </a:r>
            <a:endParaRPr lang="en-US" sz="1600" b="1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87730" y="1873885"/>
          <a:ext cx="10658475" cy="4305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 descr="logo-kominfo-mirip-dikit"/>
          <p:cNvPicPr>
            <a:picLocks noChangeAspect="1"/>
          </p:cNvPicPr>
          <p:nvPr/>
        </p:nvPicPr>
        <p:blipFill>
          <a:blip r:embed="rId6"/>
          <a:srcRect l="16800" t="6035" r="17696" b="17319"/>
          <a:stretch>
            <a:fillRect/>
          </a:stretch>
        </p:blipFill>
        <p:spPr>
          <a:xfrm>
            <a:off x="124460" y="154305"/>
            <a:ext cx="540000" cy="5394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Portal Pengguna SPLP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9870" y="2103755"/>
            <a:ext cx="4582795" cy="2650490"/>
          </a:xfrm>
        </p:spPr>
        <p:txBody>
          <a:bodyPr/>
          <a:p>
            <a:pPr marL="457200" indent="-457200">
              <a:lnSpc>
                <a:spcPct val="60000"/>
              </a:lnSpc>
              <a:buFont typeface="Arial" panose="020B0604020202020204" pitchFamily="34" charset="0"/>
              <a:buAutoNum type="arabicPeriod"/>
            </a:pPr>
            <a:r>
              <a:rPr lang="en-US" sz="2400">
                <a:sym typeface="+mn-ea"/>
              </a:rPr>
              <a:t>Masuk ke Portal</a:t>
            </a:r>
            <a:endParaRPr lang="en-US" sz="2400">
              <a:sym typeface="+mn-ea"/>
            </a:endParaRPr>
          </a:p>
          <a:p>
            <a:pPr marL="457200" indent="-457200">
              <a:lnSpc>
                <a:spcPct val="60000"/>
              </a:lnSpc>
              <a:buFont typeface="Arial" panose="020B0604020202020204" pitchFamily="34" charset="0"/>
              <a:buAutoNum type="arabicPeriod"/>
            </a:pPr>
            <a:r>
              <a:rPr lang="en-US" sz="2400">
                <a:sym typeface="+mn-ea"/>
              </a:rPr>
              <a:t>Pengguna SPLP</a:t>
            </a:r>
            <a:endParaRPr lang="en-US" sz="2400"/>
          </a:p>
          <a:p>
            <a:pPr marL="457200" indent="-457200">
              <a:lnSpc>
                <a:spcPct val="60000"/>
              </a:lnSpc>
              <a:buFont typeface="Arial" panose="020B0604020202020204" pitchFamily="34" charset="0"/>
              <a:buAutoNum type="arabicPeriod"/>
            </a:pPr>
            <a:r>
              <a:rPr lang="en-US" sz="2400">
                <a:sym typeface="+mn-ea"/>
              </a:rPr>
              <a:t>Buat Aplikasi</a:t>
            </a:r>
            <a:endParaRPr lang="en-US" sz="2400"/>
          </a:p>
          <a:p>
            <a:pPr marL="457200" indent="-457200">
              <a:lnSpc>
                <a:spcPct val="60000"/>
              </a:lnSpc>
              <a:buFont typeface="Arial" panose="020B0604020202020204" pitchFamily="34" charset="0"/>
              <a:buAutoNum type="arabicPeriod"/>
            </a:pPr>
            <a:r>
              <a:rPr lang="en-US" sz="2400">
                <a:sym typeface="+mn-ea"/>
              </a:rPr>
              <a:t>Langganan API</a:t>
            </a:r>
            <a:endParaRPr lang="en-US" sz="2400"/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sz="2400">
                <a:sym typeface="+mn-ea"/>
              </a:rPr>
              <a:t>Tes / Menggunakan API</a:t>
            </a:r>
            <a:endParaRPr lang="en-US" sz="2400">
              <a:sym typeface="+mn-ea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sz="2400">
                <a:sym typeface="+mn-ea"/>
              </a:rPr>
              <a:t>Import Postman Collection</a:t>
            </a:r>
            <a:endParaRPr lang="en-US" sz="2400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29580" y="1737360"/>
            <a:ext cx="5561965" cy="4534535"/>
          </a:xfrm>
          <a:prstGeom prst="rect">
            <a:avLst/>
          </a:prstGeom>
        </p:spPr>
      </p:pic>
      <p:pic>
        <p:nvPicPr>
          <p:cNvPr id="6" name="Picture 5" descr="logo-kominfo-mirip-dikit"/>
          <p:cNvPicPr>
            <a:picLocks noChangeAspect="1"/>
          </p:cNvPicPr>
          <p:nvPr/>
        </p:nvPicPr>
        <p:blipFill>
          <a:blip r:embed="rId2"/>
          <a:srcRect l="16800" t="6035" r="17696" b="17319"/>
          <a:stretch>
            <a:fillRect/>
          </a:stretch>
        </p:blipFill>
        <p:spPr>
          <a:xfrm>
            <a:off x="124460" y="154305"/>
            <a:ext cx="540000" cy="5394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Masuk ke Portal Pengguna SPLP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325" y="1737360"/>
            <a:ext cx="9951720" cy="4023360"/>
          </a:xfrm>
        </p:spPr>
        <p:txBody>
          <a:bodyPr/>
          <a:p>
            <a:r>
              <a:rPr lang="en-US"/>
              <a:t>Masuk atau buat akun di Portal Pengguna SPLP pada halaman https://splpdev.layanan.go.id/devportal.</a:t>
            </a:r>
            <a:endParaRPr lang="en-US"/>
          </a:p>
        </p:txBody>
      </p:sp>
      <p:pic>
        <p:nvPicPr>
          <p:cNvPr id="4" name="Content Placeholder -2147482527"/>
          <p:cNvPicPr>
            <a:picLocks noChangeAspect="1"/>
          </p:cNvPicPr>
          <p:nvPr>
            <p:ph sz="half" idx="2"/>
          </p:nvPr>
        </p:nvPicPr>
        <p:blipFill>
          <a:blip r:embed="rId1"/>
          <a:srcRect b="13020"/>
          <a:stretch>
            <a:fillRect/>
          </a:stretch>
        </p:blipFill>
        <p:spPr>
          <a:xfrm>
            <a:off x="1203325" y="2507615"/>
            <a:ext cx="9421495" cy="357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Akun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931285"/>
          </a:xfrm>
        </p:spPr>
        <p:txBody>
          <a:bodyPr/>
          <a:p>
            <a:pPr algn="ctr"/>
            <a:r>
              <a:rPr lang="en-US">
                <a:sym typeface="+mn-ea"/>
              </a:rPr>
              <a:t>Akun ini hanya dapat digunakan di aplikasi </a:t>
            </a:r>
            <a:r>
              <a:rPr lang="en-US" b="1">
                <a:sym typeface="+mn-ea"/>
              </a:rPr>
              <a:t>SPLP / ESB Devlopment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pPr algn="ctr"/>
            <a:r>
              <a:rPr lang="en-US">
                <a:sym typeface="+mn-ea"/>
              </a:rPr>
              <a:t>Untuk mendapatkan Akses aplikasi </a:t>
            </a:r>
            <a:r>
              <a:rPr lang="en-US" b="1">
                <a:sym typeface="+mn-ea"/>
              </a:rPr>
              <a:t>Production </a:t>
            </a:r>
            <a:r>
              <a:rPr lang="en-US">
                <a:sym typeface="+mn-ea"/>
              </a:rPr>
              <a:t>lakukan permohonan akses dengan cara bersurat kepada </a:t>
            </a:r>
            <a:r>
              <a:rPr lang="en-US" b="1">
                <a:sym typeface="+mn-ea"/>
              </a:rPr>
              <a:t>Direktur Layanan Aplikasi Informatika Pemerintah Kementerian Komunikasi dan infromatika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pPr algn="ctr"/>
            <a:r>
              <a:rPr lang="en-US">
                <a:sym typeface="+mn-ea"/>
              </a:rPr>
              <a:t>Dihimbau agar tidak menggunakan data yang bersifat rahasia pada </a:t>
            </a:r>
            <a:r>
              <a:rPr lang="en-US" b="1">
                <a:sym typeface="+mn-ea"/>
              </a:rPr>
              <a:t>Aplikasi SPLP / ESB Development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algn="l"/>
            <a:endParaRPr lang="en-US" sz="1000">
              <a:sym typeface="+mn-ea"/>
            </a:endParaRPr>
          </a:p>
          <a:p>
            <a:pPr algn="l"/>
            <a:endParaRPr lang="en-US" sz="1000">
              <a:sym typeface="+mn-ea"/>
            </a:endParaRPr>
          </a:p>
          <a:p>
            <a:pPr algn="l"/>
            <a:r>
              <a:rPr lang="en-US" sz="1000">
                <a:sym typeface="+mn-ea"/>
              </a:rPr>
              <a:t>* bagi yang belum mengajuka akses akun akan di non-aktifkan sampai melakukan pengajuan</a:t>
            </a:r>
            <a:endParaRPr lang="en-US" sz="1000"/>
          </a:p>
          <a:p>
            <a:endParaRPr lang="en-US" sz="1000"/>
          </a:p>
        </p:txBody>
      </p:sp>
      <p:graphicFrame>
        <p:nvGraphicFramePr>
          <p:cNvPr id="5" name="Table 4"/>
          <p:cNvGraphicFramePr/>
          <p:nvPr/>
        </p:nvGraphicFramePr>
        <p:xfrm>
          <a:off x="4107815" y="0"/>
          <a:ext cx="808355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/>
                <a:gridCol w="2797810"/>
                <a:gridCol w="3575981"/>
                <a:gridCol w="1107779"/>
              </a:tblGrid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Nama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Username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Password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Kepulauwan Mentawai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admin@mentawaikab.go.id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rowSpan="19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Pesisir Selatan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admin@pesisirselatankab.go.id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Padang Pariaman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admin@padangpariamankab.go.id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Agam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admin@agamkab.go.id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Pasaman Barat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admin@pasamanbaratkab.go.id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Pasaman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admin@pasamankab.go.id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Limapuluh Kota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admin@limapuluhkotakab.go.id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Tanah Datar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admin@tanahdatar.go.id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Sijunjung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admin@sijunjung.go.id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Dharmasraya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admin@dharmasrayakab.go.id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Solok Selatan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admin@solselkab.go.id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Kab. Solok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admin@solokkab.go.id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Kota Padang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admin@padang.go.id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Kota Pariaman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admin@pariamankota.go.id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Kota Padang Panjang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admin@padangpanjang.go.id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Kota Bukittinggi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admin@bukittinggikota.go.id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Kota Payakumbuh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admin@payakumbuhkota.go.id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Kota Sawahlunto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admin@sawahluntokota.go.id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Kota Solok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admin@solokkota.go.id</a:t>
                      </a:r>
                      <a:endParaRPr lang="en-US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 b="1"/>
              <a:t>Alur Pendaftaran</a:t>
            </a:r>
            <a:endParaRPr lang="en-US" b="1"/>
          </a:p>
        </p:txBody>
      </p:sp>
      <p:pic>
        <p:nvPicPr>
          <p:cNvPr id="5" name="Content Placeholder 4" descr="Gambar 1. Alur Pendaftaran Akun Katalog Nasional LI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9805" y="1863090"/>
            <a:ext cx="10233025" cy="4247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200025"/>
            <a:ext cx="2914015" cy="3705860"/>
          </a:xfrm>
          <a:prstGeom prst="rect">
            <a:avLst/>
          </a:prstGeom>
        </p:spPr>
      </p:pic>
      <p:graphicFrame>
        <p:nvGraphicFramePr>
          <p:cNvPr id="5" name="Object 4"/>
          <p:cNvGraphicFramePr/>
          <p:nvPr/>
        </p:nvGraphicFramePr>
        <p:xfrm>
          <a:off x="3961765" y="200025"/>
          <a:ext cx="7999730" cy="556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11439525" imgH="8229600" progId="Paint.Picture">
                  <p:embed/>
                </p:oleObj>
              </mc:Choice>
              <mc:Fallback>
                <p:oleObj name="" r:id="rId2" imgW="11439525" imgH="82296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61765" y="200025"/>
                        <a:ext cx="7999730" cy="556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3300730" y="1894205"/>
            <a:ext cx="461645" cy="3175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11125" y="4071620"/>
            <a:ext cx="37731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Lengkapi form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kemudian klik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Daftar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Lengkapi form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Buat Akun Baru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kemudia klik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Daftar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Lakukan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Log in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di halaman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https://splp.layanan.go.id/publisher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413385" y="2408555"/>
            <a:ext cx="2462530" cy="786765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Buat Aplikasi</a:t>
            </a:r>
            <a:endParaRPr lang="en-US" b="1"/>
          </a:p>
        </p:txBody>
      </p:sp>
      <p:sp>
        <p:nvSpPr>
          <p:cNvPr id="100" name="Text Box 99"/>
          <p:cNvSpPr txBox="1"/>
          <p:nvPr/>
        </p:nvSpPr>
        <p:spPr>
          <a:xfrm>
            <a:off x="1097280" y="5610860"/>
            <a:ext cx="7176135" cy="7004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10000"/>
              </a:lnSpc>
            </a:pPr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Pada bagian </a:t>
            </a:r>
            <a:r>
              <a:rPr lang="en-US" b="1">
                <a:latin typeface="Arial" panose="020B0604020202020204" pitchFamily="34" charset="0"/>
                <a:cs typeface="Times New Roman" panose="02020603050405020304" charset="0"/>
              </a:rPr>
              <a:t>Aplikasi </a:t>
            </a:r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portal Pengguna (sebelah atas), klik tombol </a:t>
            </a:r>
            <a:r>
              <a:rPr lang="en-US" b="1">
                <a:latin typeface="Arial" panose="020B0604020202020204" pitchFamily="34" charset="0"/>
                <a:cs typeface="Times New Roman" panose="02020603050405020304" charset="0"/>
              </a:rPr>
              <a:t>Tambah Aplikasi Baru </a:t>
            </a:r>
            <a:r>
              <a:rPr lang="en-US" b="0">
                <a:latin typeface="Arial" panose="020B0604020202020204" pitchFamily="34" charset="0"/>
                <a:cs typeface="Times New Roman" panose="02020603050405020304" charset="0"/>
              </a:rPr>
              <a:t>untuk membuat Aplikasi.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3226"/>
          <a:stretch>
            <a:fillRect/>
          </a:stretch>
        </p:blipFill>
        <p:spPr>
          <a:xfrm>
            <a:off x="1057275" y="1833245"/>
            <a:ext cx="10077450" cy="3681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4867</Words>
  <Application>WPS Presentation</Application>
  <PresentationFormat>Widescreen</PresentationFormat>
  <Paragraphs>281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Times New Roman</vt:lpstr>
      <vt:lpstr>Calibri Light</vt:lpstr>
      <vt:lpstr>Microsoft YaHei</vt:lpstr>
      <vt:lpstr>Arial Unicode MS</vt:lpstr>
      <vt:lpstr>Consolas</vt:lpstr>
      <vt:lpstr>Calibri</vt:lpstr>
      <vt:lpstr>Retrospect</vt:lpstr>
      <vt:lpstr>Paint.Picture</vt:lpstr>
      <vt:lpstr>Paint.Picture</vt:lpstr>
      <vt:lpstr>Paint.Picture</vt:lpstr>
      <vt:lpstr>Paint.Picture</vt:lpstr>
      <vt:lpstr>Bimbingan  Teknis SPLP</vt:lpstr>
      <vt:lpstr>Desain Arsitektur Aplikasi SPLP</vt:lpstr>
      <vt:lpstr>API Management (Production &amp; Development)</vt:lpstr>
      <vt:lpstr>Portal Pengguna SPLP</vt:lpstr>
      <vt:lpstr>Masuk ke Portal Pengguna SPLP</vt:lpstr>
      <vt:lpstr>Akun</vt:lpstr>
      <vt:lpstr>Alur Pendaftaran</vt:lpstr>
      <vt:lpstr>PowerPoint 演示文稿</vt:lpstr>
      <vt:lpstr>Buat Aplikasi</vt:lpstr>
      <vt:lpstr>PowerPoint 演示文稿</vt:lpstr>
      <vt:lpstr>PowerPoint 演示文稿</vt:lpstr>
      <vt:lpstr>Langganan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 API di Portal Pengguna (Select)</vt:lpstr>
      <vt:lpstr>PowerPoint 演示文稿</vt:lpstr>
      <vt:lpstr>Alur Operasi Penggunaan API Portal Pengguna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Import Postman Collection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SPLP - Interopabilitas</dc:title>
  <dc:creator>fajar ali</dc:creator>
  <cp:lastModifiedBy>Noorfaza</cp:lastModifiedBy>
  <cp:revision>226</cp:revision>
  <cp:lastPrinted>2022-01-27T02:12:00Z</cp:lastPrinted>
  <dcterms:created xsi:type="dcterms:W3CDTF">2022-01-27T01:07:00Z</dcterms:created>
  <dcterms:modified xsi:type="dcterms:W3CDTF">2022-08-08T18:24:10Z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</Properties>
</file>