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92" r:id="rId2"/>
    <p:sldId id="288" r:id="rId3"/>
    <p:sldId id="296" r:id="rId4"/>
    <p:sldId id="276" r:id="rId5"/>
    <p:sldId id="293" r:id="rId6"/>
    <p:sldId id="299" r:id="rId7"/>
    <p:sldId id="302" r:id="rId8"/>
    <p:sldId id="304" r:id="rId9"/>
    <p:sldId id="308" r:id="rId10"/>
    <p:sldId id="303" r:id="rId11"/>
    <p:sldId id="306" r:id="rId12"/>
    <p:sldId id="305" r:id="rId13"/>
    <p:sldId id="307" r:id="rId14"/>
    <p:sldId id="294" r:id="rId15"/>
    <p:sldId id="265" r:id="rId16"/>
    <p:sldId id="298" r:id="rId17"/>
    <p:sldId id="300" r:id="rId18"/>
    <p:sldId id="301" r:id="rId19"/>
    <p:sldId id="297" r:id="rId20"/>
    <p:sldId id="309" r:id="rId21"/>
    <p:sldId id="310" r:id="rId22"/>
    <p:sldId id="295" r:id="rId23"/>
    <p:sldId id="27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ướng Phi" initials="HP" lastIdx="1" clrIdx="0">
    <p:extLst>
      <p:ext uri="{19B8F6BF-5375-455C-9EA6-DF929625EA0E}">
        <p15:presenceInfo xmlns:p15="http://schemas.microsoft.com/office/powerpoint/2012/main" userId="2d766b5780d1c1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99"/>
    <a:srgbClr val="003300"/>
    <a:srgbClr val="FF3300"/>
    <a:srgbClr val="FF0066"/>
    <a:srgbClr val="00FF00"/>
    <a:srgbClr val="D60093"/>
    <a:srgbClr val="9A72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5" autoAdjust="0"/>
    <p:restoredTop sz="94107" autoAdjust="0"/>
  </p:normalViewPr>
  <p:slideViewPr>
    <p:cSldViewPr>
      <p:cViewPr varScale="1">
        <p:scale>
          <a:sx n="87" d="100"/>
          <a:sy n="87" d="100"/>
        </p:scale>
        <p:origin x="110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C0328B5D-978E-490C-8CD4-0EBF3D86D9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0499C8EE-D5E4-4377-BCE2-1A20C37181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3BD519-264C-45E7-98F5-22A366F6B3FC}" type="datetimeFigureOut">
              <a:rPr lang="en-US" smtClean="0"/>
              <a:t>5/23/2021</a:t>
            </a:fld>
            <a:endParaRPr lang="en-US"/>
          </a:p>
        </p:txBody>
      </p:sp>
      <p:sp>
        <p:nvSpPr>
          <p:cNvPr id="4" name="Chỗ dành sẵn cho Chân trang 3">
            <a:extLst>
              <a:ext uri="{FF2B5EF4-FFF2-40B4-BE49-F238E27FC236}">
                <a16:creationId xmlns:a16="http://schemas.microsoft.com/office/drawing/2014/main" id="{87F6EFEA-C6E1-427B-A12D-8CB2158C3F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2E1C45B9-52B2-4D06-826D-DADD1CB202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F03106-B616-46CF-BD56-9CFC028AE69C}" type="slidenum">
              <a:rPr lang="en-US" smtClean="0"/>
              <a:t>‹#›</a:t>
            </a:fld>
            <a:endParaRPr lang="en-US"/>
          </a:p>
        </p:txBody>
      </p:sp>
    </p:spTree>
    <p:extLst>
      <p:ext uri="{BB962C8B-B14F-4D97-AF65-F5344CB8AC3E}">
        <p14:creationId xmlns:p14="http://schemas.microsoft.com/office/powerpoint/2010/main" val="20493287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651B5-52D9-4791-8B22-F463502A6119}" type="datetimeFigureOut">
              <a:rPr lang="en-US" smtClean="0"/>
              <a:t>5/23/2021</a:t>
            </a:fld>
            <a:endParaRPr lang="en-US"/>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CC34E-C6AE-4673-8AF8-BAD3CF02C61D}" type="slidenum">
              <a:rPr lang="en-US" smtClean="0"/>
              <a:t>‹#›</a:t>
            </a:fld>
            <a:endParaRPr lang="en-US"/>
          </a:p>
        </p:txBody>
      </p:sp>
    </p:spTree>
    <p:extLst>
      <p:ext uri="{BB962C8B-B14F-4D97-AF65-F5344CB8AC3E}">
        <p14:creationId xmlns:p14="http://schemas.microsoft.com/office/powerpoint/2010/main" val="343641790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r>
              <a:rPr lang="en-US" altLang="en-US"/>
              <a:t>2</a:t>
            </a:r>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r>
              <a:rPr lang="en-US" altLang="en-US"/>
              <a:t>2</a:t>
            </a:r>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r>
              <a:rPr lang="en-US" altLang="en-US"/>
              <a:t>2</a:t>
            </a:r>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r>
              <a:rPr lang="en-US" altLang="en-US"/>
              <a:t>2</a:t>
            </a:r>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r>
              <a:rPr lang="en-US" altLang="en-US"/>
              <a:t>2</a:t>
            </a:r>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r>
              <a:rPr lang="en-US" altLang="en-US"/>
              <a:t>2</a:t>
            </a:r>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r>
              <a:rPr lang="en-US" altLang="en-US"/>
              <a:t>2</a:t>
            </a:r>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r>
              <a:rPr lang="en-US" altLang="en-US"/>
              <a:t>2</a:t>
            </a:r>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r>
              <a:rPr lang="en-US" altLang="en-US"/>
              <a:t>2</a:t>
            </a:r>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r>
              <a:rPr lang="en-US" altLang="en-US"/>
              <a:t>2</a:t>
            </a:r>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r>
              <a:rPr lang="en-US" altLang="en-US"/>
              <a:t>2</a:t>
            </a:r>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a:t>2</a:t>
            </a:r>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81597"/>
            <a:ext cx="7086600" cy="944563"/>
          </a:xfrm>
        </p:spPr>
        <p:txBody>
          <a:bodyPr/>
          <a:lstStyle/>
          <a:p>
            <a:pPr algn="ctr"/>
            <a:r>
              <a:rPr lang="vi-VN" altLang="en-US" sz="1800">
                <a:solidFill>
                  <a:schemeClr val="accent2"/>
                </a:solidFill>
                <a:latin typeface="Times New Roman" panose="02020603050405020304" pitchFamily="18" charset="0"/>
                <a:cs typeface="Times New Roman" panose="02020603050405020304" pitchFamily="18" charset="0"/>
              </a:rPr>
              <a:t>BỘ GIÁO DỤC VÀ ĐÀO TẠO</a:t>
            </a:r>
            <a:br>
              <a:rPr lang="vi-VN" altLang="en-US" sz="1800">
                <a:solidFill>
                  <a:schemeClr val="accent2"/>
                </a:solidFill>
                <a:latin typeface="Times New Roman" panose="02020603050405020304" pitchFamily="18" charset="0"/>
                <a:cs typeface="Times New Roman" panose="02020603050405020304" pitchFamily="18" charset="0"/>
              </a:rPr>
            </a:br>
            <a:r>
              <a:rPr lang="vi-VN" altLang="en-US" sz="1800">
                <a:solidFill>
                  <a:schemeClr val="accent2"/>
                </a:solidFill>
                <a:latin typeface="Times New Roman" panose="02020603050405020304" pitchFamily="18" charset="0"/>
                <a:cs typeface="Times New Roman" panose="02020603050405020304" pitchFamily="18" charset="0"/>
              </a:rPr>
              <a:t>TRƯỜNG ĐẠI HỌC CẦN THƠ </a:t>
            </a:r>
            <a:br>
              <a:rPr lang="vi-VN" altLang="en-US" sz="1800">
                <a:solidFill>
                  <a:schemeClr val="accent2"/>
                </a:solidFill>
                <a:latin typeface="Times New Roman" panose="02020603050405020304" pitchFamily="18" charset="0"/>
                <a:cs typeface="Times New Roman" panose="02020603050405020304" pitchFamily="18" charset="0"/>
              </a:rPr>
            </a:br>
            <a:r>
              <a:rPr lang="en-US" altLang="en-US" sz="1800">
                <a:solidFill>
                  <a:schemeClr val="accent2"/>
                </a:solidFill>
                <a:latin typeface="Times New Roman" panose="02020603050405020304" pitchFamily="18" charset="0"/>
                <a:cs typeface="Times New Roman" panose="02020603050405020304" pitchFamily="18" charset="0"/>
              </a:rPr>
              <a:t>KHOA CÔNG NGHỆ THÔNG TIN VÀ TRUYỀN THÔNG</a:t>
            </a:r>
            <a:endParaRPr lang="vi-VN" sz="1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544294"/>
            <a:ext cx="8534400" cy="3103905"/>
          </a:xfrm>
        </p:spPr>
        <p:txBody>
          <a:bodyPr/>
          <a:lstStyle/>
          <a:p>
            <a:pPr marL="0" indent="0" algn="ctr">
              <a:buNone/>
            </a:pPr>
            <a:r>
              <a:rPr lang="en-US" sz="2400" err="1">
                <a:solidFill>
                  <a:srgbClr val="00B050"/>
                </a:solidFill>
                <a:latin typeface="Times New Roman" panose="02020603050405020304" pitchFamily="18" charset="0"/>
                <a:cs typeface="Times New Roman" panose="02020603050405020304" pitchFamily="18" charset="0"/>
              </a:rPr>
              <a:t>Báo</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cáo</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bài</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tập</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nhóm</a:t>
            </a:r>
            <a:endParaRPr lang="en-US" sz="2400">
              <a:solidFill>
                <a:srgbClr val="00B050"/>
              </a:solidFill>
              <a:latin typeface="Times New Roman" panose="02020603050405020304" pitchFamily="18" charset="0"/>
              <a:cs typeface="Times New Roman" panose="02020603050405020304" pitchFamily="18" charset="0"/>
            </a:endParaRPr>
          </a:p>
          <a:p>
            <a:pPr marL="0" indent="0" algn="ctr">
              <a:buNone/>
            </a:pPr>
            <a:r>
              <a:rPr lang="en-US" sz="2400" err="1">
                <a:solidFill>
                  <a:srgbClr val="00B050"/>
                </a:solidFill>
                <a:latin typeface="Times New Roman" panose="02020603050405020304" pitchFamily="18" charset="0"/>
                <a:cs typeface="Times New Roman" panose="02020603050405020304" pitchFamily="18" charset="0"/>
              </a:rPr>
              <a:t>Nguyên</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lý</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máy</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học</a:t>
            </a:r>
            <a:endParaRPr lang="en-US" sz="2400">
              <a:solidFill>
                <a:srgbClr val="00B050"/>
              </a:solidFill>
              <a:latin typeface="Times New Roman" panose="02020603050405020304" pitchFamily="18" charset="0"/>
              <a:cs typeface="Times New Roman" panose="02020603050405020304" pitchFamily="18" charset="0"/>
            </a:endParaRPr>
          </a:p>
          <a:p>
            <a:pPr marL="0" indent="0" algn="ctr">
              <a:buNone/>
            </a:pPr>
            <a:endParaRPr lang="en-US" sz="2400">
              <a:solidFill>
                <a:srgbClr val="00B050"/>
              </a:solidFill>
              <a:latin typeface="Times New Roman" panose="02020603050405020304" pitchFamily="18" charset="0"/>
              <a:cs typeface="Times New Roman" panose="02020603050405020304" pitchFamily="18" charset="0"/>
            </a:endParaRPr>
          </a:p>
          <a:p>
            <a:pPr marL="0" indent="0" algn="ctr">
              <a:buNone/>
            </a:pPr>
            <a:r>
              <a:rPr lang="en-US" sz="3200" err="1">
                <a:solidFill>
                  <a:srgbClr val="00B050"/>
                </a:solidFill>
                <a:latin typeface="Times New Roman" panose="02020603050405020304" pitchFamily="18" charset="0"/>
                <a:cs typeface="Times New Roman" panose="02020603050405020304" pitchFamily="18" charset="0"/>
              </a:rPr>
              <a:t>Đề</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tài</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xây</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dựng</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mô</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hình</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máy</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học</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cho</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tập</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dữ</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liệu</a:t>
            </a:r>
            <a:r>
              <a:rPr lang="en-US" sz="3200">
                <a:solidFill>
                  <a:srgbClr val="00B050"/>
                </a:solidFill>
                <a:latin typeface="Times New Roman" panose="02020603050405020304" pitchFamily="18" charset="0"/>
                <a:cs typeface="Times New Roman" panose="02020603050405020304" pitchFamily="18" charset="0"/>
              </a:rPr>
              <a:t> </a:t>
            </a:r>
            <a:r>
              <a:rPr lang="en-US" sz="3200" b="1">
                <a:solidFill>
                  <a:srgbClr val="00B050"/>
                </a:solidFill>
                <a:latin typeface="Times New Roman" panose="02020603050405020304" pitchFamily="18" charset="0"/>
                <a:cs typeface="Times New Roman" panose="02020603050405020304" pitchFamily="18" charset="0"/>
              </a:rPr>
              <a:t>“</a:t>
            </a:r>
            <a:r>
              <a:rPr lang="en-US" sz="2800" b="1">
                <a:solidFill>
                  <a:srgbClr val="00B050"/>
                </a:solidFill>
                <a:latin typeface="Times New Roman" panose="02020603050405020304" pitchFamily="18" charset="0"/>
                <a:cs typeface="Times New Roman" panose="02020603050405020304" pitchFamily="18" charset="0"/>
              </a:rPr>
              <a:t>SEOUL BIKE SHARING DEMAND DATASET</a:t>
            </a:r>
            <a:r>
              <a:rPr lang="en-US" sz="3200" b="1">
                <a:solidFill>
                  <a:srgbClr val="00B050"/>
                </a:solidFill>
                <a:latin typeface="Times New Roman" panose="02020603050405020304" pitchFamily="18" charset="0"/>
                <a:cs typeface="Times New Roman" panose="02020603050405020304" pitchFamily="18" charset="0"/>
              </a:rPr>
              <a:t>”</a:t>
            </a:r>
            <a:endParaRPr lang="vi-VN" sz="3200">
              <a:solidFill>
                <a:srgbClr val="00B05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a:t>
            </a:fld>
            <a:endParaRPr lang="en-US" altLang="en-US">
              <a:latin typeface="Times New Roman" panose="02020603050405020304" pitchFamily="18" charset="0"/>
              <a:cs typeface="Times New Roman" panose="02020603050405020304" pitchFamily="18" charset="0"/>
            </a:endParaRPr>
          </a:p>
        </p:txBody>
      </p:sp>
      <p:sp>
        <p:nvSpPr>
          <p:cNvPr id="6" name="Rectangle 5"/>
          <p:cNvSpPr/>
          <p:nvPr/>
        </p:nvSpPr>
        <p:spPr>
          <a:xfrm>
            <a:off x="-457200" y="4830634"/>
            <a:ext cx="4572000" cy="784830"/>
          </a:xfrm>
          <a:prstGeom prst="rect">
            <a:avLst/>
          </a:prstGeom>
        </p:spPr>
        <p:txBody>
          <a:bodyPr>
            <a:spAutoFit/>
          </a:bodyPr>
          <a:lstStyle/>
          <a:p>
            <a:pPr algn="ctr">
              <a:spcBef>
                <a:spcPct val="50000"/>
              </a:spcBef>
            </a:pPr>
            <a:r>
              <a:rPr lang="vi-VN" altLang="en-US" b="1" i="1">
                <a:solidFill>
                  <a:srgbClr val="FF0000"/>
                </a:solidFill>
                <a:latin typeface="Times New Roman" panose="02020603050405020304" pitchFamily="18" charset="0"/>
                <a:cs typeface="Times New Roman" panose="02020603050405020304" pitchFamily="18" charset="0"/>
              </a:rPr>
              <a:t>Gi</a:t>
            </a:r>
            <a:r>
              <a:rPr lang="en-US" altLang="en-US" b="1" i="1" err="1">
                <a:solidFill>
                  <a:srgbClr val="FF0000"/>
                </a:solidFill>
                <a:latin typeface="Times New Roman" panose="02020603050405020304" pitchFamily="18" charset="0"/>
                <a:cs typeface="Times New Roman" panose="02020603050405020304" pitchFamily="18" charset="0"/>
              </a:rPr>
              <a:t>ảng</a:t>
            </a:r>
            <a:r>
              <a:rPr lang="vi-VN" altLang="en-US" b="1" i="1">
                <a:solidFill>
                  <a:srgbClr val="FF0000"/>
                </a:solidFill>
                <a:latin typeface="Times New Roman" panose="02020603050405020304" pitchFamily="18" charset="0"/>
                <a:cs typeface="Times New Roman" panose="02020603050405020304" pitchFamily="18" charset="0"/>
              </a:rPr>
              <a:t> viên hướng dẫn:</a:t>
            </a:r>
          </a:p>
          <a:p>
            <a:pPr algn="ctr">
              <a:spcBef>
                <a:spcPct val="50000"/>
              </a:spcBef>
            </a:pPr>
            <a:r>
              <a:rPr lang="en-US" altLang="en-US" b="1" i="1">
                <a:solidFill>
                  <a:srgbClr val="FF0000"/>
                </a:solidFill>
                <a:latin typeface="Times New Roman" panose="02020603050405020304" pitchFamily="18" charset="0"/>
                <a:cs typeface="Times New Roman" panose="02020603050405020304" pitchFamily="18" charset="0"/>
              </a:rPr>
              <a:t>TS. </a:t>
            </a:r>
            <a:r>
              <a:rPr lang="en-US" altLang="en-US" b="1" i="1" err="1">
                <a:solidFill>
                  <a:srgbClr val="FF0000"/>
                </a:solidFill>
                <a:latin typeface="Times New Roman" panose="02020603050405020304" pitchFamily="18" charset="0"/>
                <a:cs typeface="Times New Roman" panose="02020603050405020304" pitchFamily="18" charset="0"/>
              </a:rPr>
              <a:t>Trần</a:t>
            </a:r>
            <a:r>
              <a:rPr lang="en-US" altLang="en-US" b="1" i="1">
                <a:solidFill>
                  <a:srgbClr val="FF0000"/>
                </a:solidFill>
                <a:latin typeface="Times New Roman" panose="02020603050405020304" pitchFamily="18" charset="0"/>
                <a:cs typeface="Times New Roman" panose="02020603050405020304" pitchFamily="18" charset="0"/>
              </a:rPr>
              <a:t> </a:t>
            </a:r>
            <a:r>
              <a:rPr lang="en-US" altLang="en-US" b="1" i="1" err="1">
                <a:solidFill>
                  <a:srgbClr val="FF0000"/>
                </a:solidFill>
                <a:latin typeface="Times New Roman" panose="02020603050405020304" pitchFamily="18" charset="0"/>
                <a:cs typeface="Times New Roman" panose="02020603050405020304" pitchFamily="18" charset="0"/>
              </a:rPr>
              <a:t>Nguyễn</a:t>
            </a:r>
            <a:r>
              <a:rPr lang="en-US" altLang="en-US" b="1" i="1">
                <a:solidFill>
                  <a:srgbClr val="FF0000"/>
                </a:solidFill>
                <a:latin typeface="Times New Roman" panose="02020603050405020304" pitchFamily="18" charset="0"/>
                <a:cs typeface="Times New Roman" panose="02020603050405020304" pitchFamily="18" charset="0"/>
              </a:rPr>
              <a:t> </a:t>
            </a:r>
            <a:r>
              <a:rPr lang="en-US" altLang="en-US" b="1" i="1" err="1">
                <a:solidFill>
                  <a:srgbClr val="FF0000"/>
                </a:solidFill>
                <a:latin typeface="Times New Roman" panose="02020603050405020304" pitchFamily="18" charset="0"/>
                <a:cs typeface="Times New Roman" panose="02020603050405020304" pitchFamily="18" charset="0"/>
              </a:rPr>
              <a:t>Dương</a:t>
            </a:r>
            <a:r>
              <a:rPr lang="en-US" altLang="en-US" b="1" i="1">
                <a:solidFill>
                  <a:srgbClr val="FF0000"/>
                </a:solidFill>
                <a:latin typeface="Times New Roman" panose="02020603050405020304" pitchFamily="18" charset="0"/>
                <a:cs typeface="Times New Roman" panose="02020603050405020304" pitchFamily="18" charset="0"/>
              </a:rPr>
              <a:t> Chi</a:t>
            </a:r>
            <a:endParaRPr lang="vi-VN" altLang="en-US" b="1" i="1">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114800" y="4876800"/>
            <a:ext cx="5029200" cy="1477328"/>
          </a:xfrm>
          <a:prstGeom prst="rect">
            <a:avLst/>
          </a:prstGeom>
        </p:spPr>
        <p:txBody>
          <a:bodyPr wrap="square">
            <a:spAutoFit/>
          </a:bodyPr>
          <a:lstStyle/>
          <a:p>
            <a:pPr marL="285750" indent="-285750">
              <a:buFont typeface="Wingdings" panose="05000000000000000000" pitchFamily="2" charset="2"/>
              <a:buChar char="v"/>
            </a:pPr>
            <a:r>
              <a:rPr lang="vi-VN" altLang="en-US" i="1">
                <a:latin typeface="Times New Roman" panose="02020603050405020304" pitchFamily="18" charset="0"/>
                <a:cs typeface="Times New Roman" panose="02020603050405020304" pitchFamily="18" charset="0"/>
              </a:rPr>
              <a:t>Sinh viên thực hiện</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MSSV</a:t>
            </a:r>
          </a:p>
          <a:p>
            <a:pPr marL="285750" indent="-285750">
              <a:buFont typeface="Arial" panose="020B0604020202020204" pitchFamily="34" charset="0"/>
              <a:buChar char="•"/>
            </a:pPr>
            <a:r>
              <a:rPr lang="en-US" altLang="en-US" err="1">
                <a:latin typeface="Times New Roman" panose="02020603050405020304" pitchFamily="18" charset="0"/>
                <a:cs typeface="Times New Roman" panose="02020603050405020304" pitchFamily="18" charset="0"/>
              </a:rPr>
              <a:t>Trần</a:t>
            </a:r>
            <a:r>
              <a:rPr lang="en-US" altLang="en-US">
                <a:latin typeface="Times New Roman" panose="02020603050405020304" pitchFamily="18" charset="0"/>
                <a:cs typeface="Times New Roman" panose="02020603050405020304" pitchFamily="18" charset="0"/>
              </a:rPr>
              <a:t> Qui </a:t>
            </a:r>
            <a:r>
              <a:rPr lang="en-US" altLang="en-US" err="1">
                <a:latin typeface="Times New Roman" panose="02020603050405020304" pitchFamily="18" charset="0"/>
                <a:cs typeface="Times New Roman" panose="02020603050405020304" pitchFamily="18" charset="0"/>
              </a:rPr>
              <a:t>Nhơn</a:t>
            </a:r>
            <a:r>
              <a:rPr lang="en-US" altLang="en-US">
                <a:latin typeface="Times New Roman" panose="02020603050405020304" pitchFamily="18" charset="0"/>
                <a:cs typeface="Times New Roman" panose="02020603050405020304" pitchFamily="18" charset="0"/>
              </a:rPr>
              <a:t>            		B1510849</a:t>
            </a: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Huỳnh Trương Minh Quang 	B1510210</a:t>
            </a:r>
          </a:p>
          <a:p>
            <a:pPr marL="285750" indent="-285750">
              <a:buFont typeface="Arial" panose="020B0604020202020204" pitchFamily="34" charset="0"/>
              <a:buChar char="•"/>
            </a:pPr>
            <a:r>
              <a:rPr lang="en-US" altLang="en-US" err="1">
                <a:latin typeface="Times New Roman" panose="02020603050405020304" pitchFamily="18" charset="0"/>
                <a:cs typeface="Times New Roman" panose="02020603050405020304" pitchFamily="18" charset="0"/>
              </a:rPr>
              <a:t>Nguyễn</a:t>
            </a:r>
            <a:r>
              <a:rPr lang="en-US" altLang="en-US">
                <a:latin typeface="Times New Roman" panose="02020603050405020304" pitchFamily="18" charset="0"/>
                <a:cs typeface="Times New Roman" panose="02020603050405020304" pitchFamily="18" charset="0"/>
              </a:rPr>
              <a:t> </a:t>
            </a:r>
            <a:r>
              <a:rPr lang="en-US" altLang="en-US" err="1">
                <a:latin typeface="Times New Roman" panose="02020603050405020304" pitchFamily="18" charset="0"/>
                <a:cs typeface="Times New Roman" panose="02020603050405020304" pitchFamily="18" charset="0"/>
              </a:rPr>
              <a:t>Trần</a:t>
            </a:r>
            <a:r>
              <a:rPr lang="en-US" altLang="en-US">
                <a:latin typeface="Times New Roman" panose="02020603050405020304" pitchFamily="18" charset="0"/>
                <a:cs typeface="Times New Roman" panose="02020603050405020304" pitchFamily="18" charset="0"/>
              </a:rPr>
              <a:t> </a:t>
            </a:r>
            <a:r>
              <a:rPr lang="en-US" altLang="en-US" err="1">
                <a:latin typeface="Times New Roman" panose="02020603050405020304" pitchFamily="18" charset="0"/>
                <a:cs typeface="Times New Roman" panose="02020603050405020304" pitchFamily="18" charset="0"/>
              </a:rPr>
              <a:t>Đăng</a:t>
            </a:r>
            <a:r>
              <a:rPr lang="en-US" altLang="en-US">
                <a:latin typeface="Times New Roman" panose="02020603050405020304" pitchFamily="18" charset="0"/>
                <a:cs typeface="Times New Roman" panose="02020603050405020304" pitchFamily="18" charset="0"/>
              </a:rPr>
              <a:t> Khoa		B1812349</a:t>
            </a: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Cao Minh </a:t>
            </a:r>
            <a:r>
              <a:rPr lang="en-US" altLang="en-US" err="1">
                <a:latin typeface="Times New Roman" panose="02020603050405020304" pitchFamily="18" charset="0"/>
                <a:cs typeface="Times New Roman" panose="02020603050405020304" pitchFamily="18" charset="0"/>
              </a:rPr>
              <a:t>Nhựt</a:t>
            </a:r>
            <a:r>
              <a:rPr lang="en-US" altLang="en-US">
                <a:latin typeface="Times New Roman" panose="02020603050405020304" pitchFamily="18" charset="0"/>
                <a:cs typeface="Times New Roman" panose="02020603050405020304" pitchFamily="18" charset="0"/>
              </a:rPr>
              <a:t>  		B1709556          </a:t>
            </a:r>
          </a:p>
        </p:txBody>
      </p:sp>
    </p:spTree>
    <p:extLst>
      <p:ext uri="{BB962C8B-B14F-4D97-AF65-F5344CB8AC3E}">
        <p14:creationId xmlns:p14="http://schemas.microsoft.com/office/powerpoint/2010/main" val="206783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22" name="Picture 21" descr="Chart, scatter chart&#10;&#10;Description automatically generated">
            <a:extLst>
              <a:ext uri="{FF2B5EF4-FFF2-40B4-BE49-F238E27FC236}">
                <a16:creationId xmlns:a16="http://schemas.microsoft.com/office/drawing/2014/main" id="{C91EA78F-5497-46D6-8D03-0A7DDADFD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24" name="Picture 23" descr="Chart, scatter chart&#10;&#10;Description automatically generated">
            <a:extLst>
              <a:ext uri="{FF2B5EF4-FFF2-40B4-BE49-F238E27FC236}">
                <a16:creationId xmlns:a16="http://schemas.microsoft.com/office/drawing/2014/main" id="{BE5A5BA2-3259-4905-9FBD-02B2AA06E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33" name="Straight Connector 32">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10</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61057236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30" name="Picture 29" descr="Chart, scatter chart&#10;&#10;Description automatically generated">
            <a:extLst>
              <a:ext uri="{FF2B5EF4-FFF2-40B4-BE49-F238E27FC236}">
                <a16:creationId xmlns:a16="http://schemas.microsoft.com/office/drawing/2014/main" id="{418BFBB4-183A-4B90-A951-01A1D1C51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32" name="Picture 31" descr="Chart, scatter chart&#10;&#10;Description automatically generated">
            <a:extLst>
              <a:ext uri="{FF2B5EF4-FFF2-40B4-BE49-F238E27FC236}">
                <a16:creationId xmlns:a16="http://schemas.microsoft.com/office/drawing/2014/main" id="{E42DCBA7-C60B-4597-885F-47C8A5804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41" name="Straight Connector 40">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11</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6331230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26" name="Picture 25" descr="Chart, scatter chart&#10;&#10;Description automatically generated">
            <a:extLst>
              <a:ext uri="{FF2B5EF4-FFF2-40B4-BE49-F238E27FC236}">
                <a16:creationId xmlns:a16="http://schemas.microsoft.com/office/drawing/2014/main" id="{BDBBB0B9-77E4-4CAB-B764-070D592E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28" name="Picture 27" descr="Chart, scatter chart&#10;&#10;Description automatically generated">
            <a:extLst>
              <a:ext uri="{FF2B5EF4-FFF2-40B4-BE49-F238E27FC236}">
                <a16:creationId xmlns:a16="http://schemas.microsoft.com/office/drawing/2014/main" id="{F3624B86-4910-4E59-AA1B-D4ECE0858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37" name="Straight Connector 36">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12</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168289831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34" name="Picture 33" descr="Chart&#10;&#10;Description automatically generated">
            <a:extLst>
              <a:ext uri="{FF2B5EF4-FFF2-40B4-BE49-F238E27FC236}">
                <a16:creationId xmlns:a16="http://schemas.microsoft.com/office/drawing/2014/main" id="{07833E62-470F-49DE-A2E4-39B837F95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36" name="Picture 35" descr="Chart, scatter chart&#10;&#10;Description automatically generated">
            <a:extLst>
              <a:ext uri="{FF2B5EF4-FFF2-40B4-BE49-F238E27FC236}">
                <a16:creationId xmlns:a16="http://schemas.microsoft.com/office/drawing/2014/main" id="{D1BC6C64-C7C2-4A9C-8884-AC9CAC2FA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45" name="Straight Connector 44">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13</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3663233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1023" y="-934769"/>
            <a:ext cx="2424873" cy="2708393"/>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3756" y="-134088"/>
            <a:ext cx="1635955" cy="1226966"/>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713565" y="311926"/>
            <a:ext cx="4059393" cy="1911083"/>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548980" y="1613994"/>
            <a:ext cx="1185708" cy="88928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7781" y="5494508"/>
            <a:ext cx="2444907" cy="1774587"/>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211282" y="5555951"/>
            <a:ext cx="928467" cy="69635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1" y="1407983"/>
            <a:ext cx="5389379" cy="4042034"/>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p:cNvSpPr>
            <a:spLocks noGrp="1"/>
          </p:cNvSpPr>
          <p:nvPr>
            <p:ph type="sldNum" sz="quarter" idx="12"/>
          </p:nvPr>
        </p:nvSpPr>
        <p:spPr>
          <a:xfrm>
            <a:off x="241299" y="6356350"/>
            <a:ext cx="1926608" cy="365125"/>
          </a:xfrm>
        </p:spPr>
        <p:txBody>
          <a:bodyPr vert="horz" lIns="91440" tIns="45720" rIns="91440" bIns="45720" rtlCol="0" anchor="ctr">
            <a:normAutofit/>
          </a:bodyPr>
          <a:lstStyle/>
          <a:p>
            <a:pPr algn="l">
              <a:spcAft>
                <a:spcPts val="600"/>
              </a:spcAft>
            </a:pPr>
            <a:fld id="{0F4F63AB-74FF-4D4D-9C96-7E67E70BF8FF}" type="slidenum">
              <a:rPr lang="en-US" altLang="en-US" sz="1200">
                <a:solidFill>
                  <a:srgbClr val="FFFFFF"/>
                </a:solidFill>
                <a:latin typeface="+mn-lt"/>
              </a:rPr>
              <a:pPr algn="l">
                <a:spcAft>
                  <a:spcPts val="600"/>
                </a:spcAft>
              </a:pPr>
              <a:t>14</a:t>
            </a:fld>
            <a:endParaRPr lang="en-US" altLang="en-US" sz="1200">
              <a:solidFill>
                <a:srgbClr val="FFFFFF"/>
              </a:solidFill>
              <a:latin typeface="+mn-lt"/>
            </a:endParaRPr>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3" y="882212"/>
            <a:ext cx="6791435" cy="5093576"/>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Content Placeholder 4">
            <a:extLst>
              <a:ext uri="{FF2B5EF4-FFF2-40B4-BE49-F238E27FC236}">
                <a16:creationId xmlns:a16="http://schemas.microsoft.com/office/drawing/2014/main" id="{A0EDD946-17B8-4824-8924-528E48C3A3CF}"/>
              </a:ext>
            </a:extLst>
          </p:cNvPr>
          <p:cNvSpPr>
            <a:spLocks noGrp="1"/>
          </p:cNvSpPr>
          <p:nvPr>
            <p:ph idx="1"/>
          </p:nvPr>
        </p:nvSpPr>
        <p:spPr>
          <a:xfrm>
            <a:off x="3329724" y="4518923"/>
            <a:ext cx="2921857" cy="1141851"/>
          </a:xfrm>
          <a:noFill/>
        </p:spPr>
        <p:txBody>
          <a:bodyPr vert="horz" lIns="91440" tIns="45720" rIns="91440" bIns="45720" rtlCol="0">
            <a:normAutofit/>
          </a:bodyPr>
          <a:lstStyle/>
          <a:p>
            <a:pPr marL="0" indent="0" algn="ctr">
              <a:lnSpc>
                <a:spcPct val="90000"/>
              </a:lnSpc>
              <a:spcBef>
                <a:spcPts val="1000"/>
              </a:spcBef>
              <a:buNone/>
            </a:pPr>
            <a:r>
              <a:rPr lang="en-US" sz="2000">
                <a:solidFill>
                  <a:srgbClr val="080808"/>
                </a:solidFill>
                <a:latin typeface="Times New Roman" panose="02020603050405020304" pitchFamily="18" charset="0"/>
                <a:cs typeface="Times New Roman" panose="02020603050405020304" pitchFamily="18" charset="0"/>
              </a:rPr>
              <a:t>Decision tree regressor</a:t>
            </a:r>
            <a:endParaRPr lang="en-US" sz="2000" kern="1200">
              <a:solidFill>
                <a:srgbClr val="080808"/>
              </a:solidFill>
              <a:latin typeface="Times New Roman" panose="02020603050405020304" pitchFamily="18" charset="0"/>
              <a:cs typeface="Times New Roman" panose="02020603050405020304" pitchFamily="18" charset="0"/>
            </a:endParaRPr>
          </a:p>
        </p:txBody>
      </p:sp>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2403481" y="2353641"/>
            <a:ext cx="4337037" cy="2150719"/>
          </a:xfrm>
          <a:noFill/>
        </p:spPr>
        <p:txBody>
          <a:bodyPr vert="horz" lIns="91440" tIns="45720" rIns="91440" bIns="45720" rtlCol="0" anchor="ctr">
            <a:normAutofit/>
          </a:bodyPr>
          <a:lstStyle/>
          <a:p>
            <a:pPr algn="ctr">
              <a:lnSpc>
                <a:spcPct val="90000"/>
              </a:lnSpc>
            </a:pPr>
            <a:r>
              <a:rPr lang="en-US" sz="3100" kern="1200">
                <a:solidFill>
                  <a:srgbClr val="080808"/>
                </a:solidFill>
                <a:latin typeface="Times New Roman" panose="02020603050405020304" pitchFamily="18" charset="0"/>
                <a:cs typeface="Times New Roman" panose="02020603050405020304" pitchFamily="18" charset="0"/>
              </a:rPr>
              <a:t>Mô hình máy học</a:t>
            </a: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3393" y="5778692"/>
            <a:ext cx="2231794" cy="1926608"/>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0046" y="5363543"/>
            <a:ext cx="959985" cy="71998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786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15</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152400" y="1473994"/>
            <a:ext cx="8839200" cy="5029200"/>
          </a:xfrm>
        </p:spPr>
        <p:txBody>
          <a:bodyPr/>
          <a:lstStyle/>
          <a:p>
            <a:r>
              <a:rPr lang="en-US" b="1">
                <a:latin typeface="Times New Roman" panose="02020603050405020304" pitchFamily="18" charset="0"/>
                <a:cs typeface="Times New Roman" panose="02020603050405020304" pitchFamily="18" charset="0"/>
              </a:rPr>
              <a:t>Chia tập dữ liệu:</a:t>
            </a:r>
          </a:p>
          <a:p>
            <a:pPr marL="0" indent="0">
              <a:buNone/>
            </a:pPr>
            <a:r>
              <a:rPr lang="en-US">
                <a:latin typeface="Times New Roman" panose="02020603050405020304" pitchFamily="18" charset="0"/>
                <a:cs typeface="Times New Roman" panose="02020603050405020304" pitchFamily="18" charset="0"/>
              </a:rPr>
              <a:t>Chia tập dữ liệu bằng phương pháp hold-out với </a:t>
            </a:r>
          </a:p>
          <a:p>
            <a:pPr marL="0" indent="0">
              <a:buNone/>
            </a:pPr>
            <a:r>
              <a:rPr lang="en-US">
                <a:latin typeface="Times New Roman" panose="02020603050405020304" pitchFamily="18" charset="0"/>
                <a:cs typeface="Times New Roman" panose="02020603050405020304" pitchFamily="18" charset="0"/>
              </a:rPr>
              <a:t>	70% training – 15% validation – 15% test</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BBE2359-3343-423B-9136-0FC75E6A3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25366"/>
            <a:ext cx="5715000" cy="636009"/>
          </a:xfrm>
          <a:prstGeom prst="rect">
            <a:avLst/>
          </a:prstGeom>
        </p:spPr>
      </p:pic>
      <p:pic>
        <p:nvPicPr>
          <p:cNvPr id="15" name="Picture 14">
            <a:extLst>
              <a:ext uri="{FF2B5EF4-FFF2-40B4-BE49-F238E27FC236}">
                <a16:creationId xmlns:a16="http://schemas.microsoft.com/office/drawing/2014/main" id="{BD83AA27-ACFF-429A-8C91-5C339F44D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60328"/>
            <a:ext cx="9144000" cy="1566894"/>
          </a:xfrm>
          <a:prstGeom prst="rect">
            <a:avLst/>
          </a:prstGeom>
        </p:spPr>
      </p:pic>
    </p:spTree>
    <p:extLst>
      <p:ext uri="{BB962C8B-B14F-4D97-AF65-F5344CB8AC3E}">
        <p14:creationId xmlns:p14="http://schemas.microsoft.com/office/powerpoint/2010/main" val="39269881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16</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76200" y="1352610"/>
            <a:ext cx="8991600" cy="5276789"/>
          </a:xfrm>
        </p:spPr>
        <p:txBody>
          <a:bodyPr/>
          <a:lstStyle/>
          <a:p>
            <a:r>
              <a:rPr lang="en-US" sz="2400" b="1">
                <a:latin typeface="Times New Roman" panose="02020603050405020304" pitchFamily="18" charset="0"/>
                <a:cs typeface="Times New Roman" panose="02020603050405020304" pitchFamily="18" charset="0"/>
              </a:rPr>
              <a:t>Xây dựng cây hồi quy:</a:t>
            </a:r>
          </a:p>
          <a:p>
            <a:pPr marL="0" indent="0">
              <a:buNone/>
            </a:pPr>
            <a:r>
              <a:rPr lang="en-US" sz="2400">
                <a:latin typeface="Times New Roman" panose="02020603050405020304" pitchFamily="18" charset="0"/>
                <a:cs typeface="Times New Roman" panose="02020603050405020304" pitchFamily="18" charset="0"/>
              </a:rPr>
              <a:t>Xây dựng cây hồi quy bằng tập dữ liệu training với tiêu chí chia nhánh ‘mse’ - Mean Squared Error</a:t>
            </a:r>
          </a:p>
          <a:p>
            <a:pPr marL="0" indent="0">
              <a:buNone/>
            </a:pPr>
            <a:r>
              <a:rPr lang="en-US" sz="2400">
                <a:latin typeface="Times New Roman" panose="02020603050405020304" pitchFamily="18" charset="0"/>
                <a:cs typeface="Times New Roman" panose="02020603050405020304" pitchFamily="18" charset="0"/>
              </a:rPr>
              <a:t>Dùng moving average (trung bình trượt hay đường trung bình) để sinh ra tập các điểm trung bình của từng thuộc tính, ta gọi là candidate (ứng cứ viên để làm điểm chia)</a:t>
            </a: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Với mỗi candidate ta thực hiện chia tập dữ liệu ra làm hai theo điều kiện: lelf &lt;= candidate, right &gt; candidate</a:t>
            </a: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10AA0A2-DCAC-4F38-9D02-FC3E53B68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3828317"/>
            <a:ext cx="8305800" cy="519112"/>
          </a:xfrm>
          <a:prstGeom prst="rect">
            <a:avLst/>
          </a:prstGeom>
        </p:spPr>
      </p:pic>
      <p:pic>
        <p:nvPicPr>
          <p:cNvPr id="13" name="Picture 12">
            <a:extLst>
              <a:ext uri="{FF2B5EF4-FFF2-40B4-BE49-F238E27FC236}">
                <a16:creationId xmlns:a16="http://schemas.microsoft.com/office/drawing/2014/main" id="{A21765DE-2291-4F3F-9FDD-1B2A73DF5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544649"/>
            <a:ext cx="5598989" cy="519112"/>
          </a:xfrm>
          <a:prstGeom prst="rect">
            <a:avLst/>
          </a:prstGeom>
        </p:spPr>
      </p:pic>
    </p:spTree>
    <p:extLst>
      <p:ext uri="{BB962C8B-B14F-4D97-AF65-F5344CB8AC3E}">
        <p14:creationId xmlns:p14="http://schemas.microsoft.com/office/powerpoint/2010/main" val="40086124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17</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76200" y="1352611"/>
            <a:ext cx="8839200" cy="5029200"/>
          </a:xfrm>
        </p:spPr>
        <p:txBody>
          <a:bodyPr/>
          <a:lstStyle/>
          <a:p>
            <a:r>
              <a:rPr lang="en-US" sz="2400" b="1">
                <a:latin typeface="Times New Roman" panose="02020603050405020304" pitchFamily="18" charset="0"/>
                <a:cs typeface="Times New Roman" panose="02020603050405020304" pitchFamily="18" charset="0"/>
              </a:rPr>
              <a:t>Xây dựng cây hồi quy:</a:t>
            </a:r>
          </a:p>
          <a:p>
            <a:pPr marL="0" indent="0">
              <a:buNone/>
            </a:pPr>
            <a:r>
              <a:rPr lang="en-US" sz="2400">
                <a:latin typeface="Times New Roman" panose="02020603050405020304" pitchFamily="18" charset="0"/>
                <a:cs typeface="Times New Roman" panose="02020603050405020304" pitchFamily="18" charset="0"/>
              </a:rPr>
              <a:t>Tìm MSE nhỏ nhất sau khi chia ở từng candidate</a:t>
            </a:r>
          </a:p>
        </p:txBody>
      </p:sp>
      <p:pic>
        <p:nvPicPr>
          <p:cNvPr id="5" name="Picture 4" descr="Text&#10;&#10;Description automatically generated">
            <a:extLst>
              <a:ext uri="{FF2B5EF4-FFF2-40B4-BE49-F238E27FC236}">
                <a16:creationId xmlns:a16="http://schemas.microsoft.com/office/drawing/2014/main" id="{B539977A-9BC7-4233-977A-1D8B1BF3A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85663"/>
            <a:ext cx="6400800" cy="3606247"/>
          </a:xfrm>
          <a:prstGeom prst="rect">
            <a:avLst/>
          </a:prstGeom>
        </p:spPr>
      </p:pic>
    </p:spTree>
    <p:extLst>
      <p:ext uri="{BB962C8B-B14F-4D97-AF65-F5344CB8AC3E}">
        <p14:creationId xmlns:p14="http://schemas.microsoft.com/office/powerpoint/2010/main" val="26397851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18</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76200" y="1352611"/>
            <a:ext cx="8839200" cy="5029200"/>
          </a:xfrm>
        </p:spPr>
        <p:txBody>
          <a:bodyPr/>
          <a:lstStyle/>
          <a:p>
            <a:r>
              <a:rPr lang="en-US" sz="2400" b="1">
                <a:latin typeface="Times New Roman" panose="02020603050405020304" pitchFamily="18" charset="0"/>
                <a:cs typeface="Times New Roman" panose="02020603050405020304" pitchFamily="18" charset="0"/>
              </a:rPr>
              <a:t>Xây dựng cây hồi quy:</a:t>
            </a:r>
            <a:endParaRPr lang="en-US" sz="240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7A27B0BF-2030-44AD-8CD2-E88A294FB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981200"/>
            <a:ext cx="10858378" cy="5429189"/>
          </a:xfrm>
          <a:prstGeom prst="rect">
            <a:avLst/>
          </a:prstGeom>
        </p:spPr>
      </p:pic>
    </p:spTree>
    <p:extLst>
      <p:ext uri="{BB962C8B-B14F-4D97-AF65-F5344CB8AC3E}">
        <p14:creationId xmlns:p14="http://schemas.microsoft.com/office/powerpoint/2010/main" val="2232046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19</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152400" y="1409700"/>
            <a:ext cx="8915400" cy="5448300"/>
          </a:xfrm>
        </p:spPr>
        <p:txBody>
          <a:bodyPr/>
          <a:lstStyle/>
          <a:p>
            <a:r>
              <a:rPr lang="en-US" b="1">
                <a:latin typeface="Times New Roman" panose="02020603050405020304" pitchFamily="18" charset="0"/>
                <a:cs typeface="Times New Roman" panose="02020603050405020304" pitchFamily="18" charset="0"/>
              </a:rPr>
              <a:t>Cắt nhánh:</a:t>
            </a:r>
          </a:p>
          <a:p>
            <a:pPr marL="0" indent="0">
              <a:buNone/>
            </a:pPr>
            <a:r>
              <a:rPr lang="en-US">
                <a:latin typeface="Times New Roman" panose="02020603050405020304" pitchFamily="18" charset="0"/>
                <a:cs typeface="Times New Roman" panose="02020603050405020304" pitchFamily="18" charset="0"/>
              </a:rPr>
              <a:t>Cắt nhánh bằng phương pháp ‘post-pruning’, sau khi dựng cây đầy đủ mới bắt đầu cắt tỉa</a:t>
            </a:r>
          </a:p>
          <a:p>
            <a:pPr marL="0" indent="0">
              <a:buNone/>
            </a:pPr>
            <a:r>
              <a:rPr lang="en-US">
                <a:latin typeface="Times New Roman" panose="02020603050405020304" pitchFamily="18" charset="0"/>
                <a:cs typeface="Times New Roman" panose="02020603050405020304" pitchFamily="18" charset="0"/>
              </a:rPr>
              <a:t>Sử dụng thuật toán Reduced error pruning</a:t>
            </a:r>
          </a:p>
          <a:p>
            <a:pPr marL="0" indent="0">
              <a:buNone/>
            </a:pPr>
            <a:r>
              <a:rPr lang="en-US">
                <a:latin typeface="Times New Roman" panose="02020603050405020304" pitchFamily="18" charset="0"/>
                <a:cs typeface="Times New Roman" panose="02020603050405020304" pitchFamily="18" charset="0"/>
              </a:rPr>
              <a:t>Dùng tập validation dự đoán và dùng chỉ số mse tính được trước khi cắt và sau khi cắt</a:t>
            </a:r>
          </a:p>
          <a:p>
            <a:pPr marL="0" indent="0">
              <a:buNone/>
            </a:pPr>
            <a:r>
              <a:rPr lang="en-US">
                <a:latin typeface="Times New Roman" panose="02020603050405020304" pitchFamily="18" charset="0"/>
                <a:cs typeface="Times New Roman" panose="02020603050405020304" pitchFamily="18" charset="0"/>
              </a:rPr>
              <a:t>	Cắt khi: errors_leaf &lt;= errors_decision_node</a:t>
            </a:r>
          </a:p>
        </p:txBody>
      </p:sp>
      <p:pic>
        <p:nvPicPr>
          <p:cNvPr id="7" name="Picture 6" descr="Table&#10;&#10;Description automatically generated">
            <a:extLst>
              <a:ext uri="{FF2B5EF4-FFF2-40B4-BE49-F238E27FC236}">
                <a16:creationId xmlns:a16="http://schemas.microsoft.com/office/drawing/2014/main" id="{CED6629B-4A9C-4F8A-B760-9056BF151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545" y="4948482"/>
            <a:ext cx="6445109" cy="1828800"/>
          </a:xfrm>
          <a:prstGeom prst="rect">
            <a:avLst/>
          </a:prstGeom>
        </p:spPr>
      </p:pic>
    </p:spTree>
    <p:extLst>
      <p:ext uri="{BB962C8B-B14F-4D97-AF65-F5344CB8AC3E}">
        <p14:creationId xmlns:p14="http://schemas.microsoft.com/office/powerpoint/2010/main" val="31685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bicycle, outdoor, ground, parked&#10;&#10;Description automatically generated">
            <a:extLst>
              <a:ext uri="{FF2B5EF4-FFF2-40B4-BE49-F238E27FC236}">
                <a16:creationId xmlns:a16="http://schemas.microsoft.com/office/drawing/2014/main" id="{DBABDDE0-E311-46B0-AD4B-5B4D63DBA5DC}"/>
              </a:ext>
            </a:extLst>
          </p:cNvPr>
          <p:cNvPicPr>
            <a:picLocks noChangeAspect="1"/>
          </p:cNvPicPr>
          <p:nvPr/>
        </p:nvPicPr>
        <p:blipFill rotWithShape="1">
          <a:blip r:embed="rId2">
            <a:extLst>
              <a:ext uri="{28A0092B-C50C-407E-A947-70E740481C1C}">
                <a14:useLocalDpi xmlns:a14="http://schemas.microsoft.com/office/drawing/2010/main" val="0"/>
              </a:ext>
            </a:extLst>
          </a:blip>
          <a:srcRect l="16258" r="13420"/>
          <a:stretch/>
        </p:blipFill>
        <p:spPr>
          <a:xfrm>
            <a:off x="1891767" y="10"/>
            <a:ext cx="7252231"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0F4F63AB-74FF-4D4D-9C96-7E67E70BF8FF}" type="slidenum">
              <a:rPr lang="en-US" altLang="en-US">
                <a:solidFill>
                  <a:srgbClr val="FFFFFF"/>
                </a:solidFill>
              </a:rPr>
              <a:pPr>
                <a:spcAft>
                  <a:spcPts val="600"/>
                </a:spcAft>
              </a:pPr>
              <a:t>2</a:t>
            </a:fld>
            <a:endParaRPr lang="en-US" altLang="en-US">
              <a:solidFill>
                <a:srgbClr val="FFFFFF"/>
              </a:solidFill>
            </a:endParaRPr>
          </a:p>
        </p:txBody>
      </p:sp>
      <p:sp>
        <p:nvSpPr>
          <p:cNvPr id="17" name="Title 1">
            <a:extLst>
              <a:ext uri="{FF2B5EF4-FFF2-40B4-BE49-F238E27FC236}">
                <a16:creationId xmlns:a16="http://schemas.microsoft.com/office/drawing/2014/main" id="{D5944435-965B-4923-8E45-0A8A15253D9C}"/>
              </a:ext>
            </a:extLst>
          </p:cNvPr>
          <p:cNvSpPr>
            <a:spLocks noGrp="1"/>
          </p:cNvSpPr>
          <p:nvPr>
            <p:ph type="title"/>
          </p:nvPr>
        </p:nvSpPr>
        <p:spPr>
          <a:xfrm>
            <a:off x="29308" y="267145"/>
            <a:ext cx="3247292" cy="1899912"/>
          </a:xfrm>
        </p:spPr>
        <p:txBody>
          <a:bodyPr>
            <a:normAutofit/>
          </a:bodyPr>
          <a:lstStyle/>
          <a:p>
            <a:r>
              <a:rPr lang="en-US" sz="3500">
                <a:solidFill>
                  <a:srgbClr val="00B050"/>
                </a:solidFill>
                <a:latin typeface="Times New Roman" panose="02020603050405020304" pitchFamily="18" charset="0"/>
                <a:cs typeface="Times New Roman" panose="02020603050405020304" pitchFamily="18" charset="0"/>
              </a:rPr>
              <a:t>Nội dung chính</a:t>
            </a:r>
          </a:p>
        </p:txBody>
      </p:sp>
      <p:sp>
        <p:nvSpPr>
          <p:cNvPr id="19" name="Content Placeholder 2">
            <a:extLst>
              <a:ext uri="{FF2B5EF4-FFF2-40B4-BE49-F238E27FC236}">
                <a16:creationId xmlns:a16="http://schemas.microsoft.com/office/drawing/2014/main" id="{154AB71C-1831-412F-8854-666C750ABB75}"/>
              </a:ext>
            </a:extLst>
          </p:cNvPr>
          <p:cNvSpPr>
            <a:spLocks noGrp="1"/>
          </p:cNvSpPr>
          <p:nvPr>
            <p:ph idx="1"/>
          </p:nvPr>
        </p:nvSpPr>
        <p:spPr>
          <a:xfrm>
            <a:off x="26375" y="1904999"/>
            <a:ext cx="3555025" cy="4685855"/>
          </a:xfrm>
        </p:spPr>
        <p:txBody>
          <a:bodyPr>
            <a:normAutofit/>
          </a:bodyPr>
          <a:lstStyle/>
          <a:p>
            <a:pPr>
              <a:lnSpc>
                <a:spcPct val="20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Thông tin tập dữ liệu </a:t>
            </a:r>
          </a:p>
          <a:p>
            <a:pPr>
              <a:lnSpc>
                <a:spcPct val="20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Mô hình máy học</a:t>
            </a:r>
          </a:p>
          <a:p>
            <a:pPr>
              <a:lnSpc>
                <a:spcPct val="20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So sánh với mô hình khác</a:t>
            </a:r>
          </a:p>
          <a:p>
            <a:pPr>
              <a:lnSpc>
                <a:spcPct val="20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249909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7FB-B75C-46DE-B917-F8B415622304}"/>
              </a:ext>
            </a:extLst>
          </p:cNvPr>
          <p:cNvSpPr>
            <a:spLocks noGrp="1"/>
          </p:cNvSpPr>
          <p:nvPr>
            <p:ph type="title"/>
          </p:nvPr>
        </p:nvSpPr>
        <p:spPr>
          <a:xfrm>
            <a:off x="1295400" y="162376"/>
            <a:ext cx="7086600" cy="809901"/>
          </a:xfrm>
        </p:spPr>
        <p:txBody>
          <a:bodyPr/>
          <a:lstStyle/>
          <a:p>
            <a:r>
              <a:rPr lang="en-US" sz="3200">
                <a:latin typeface="Times New Roman" panose="02020603050405020304" pitchFamily="18" charset="0"/>
                <a:cs typeface="Times New Roman" panose="02020603050405020304" pitchFamily="18" charset="0"/>
              </a:rPr>
              <a:t>So sánh với mô hình khác</a:t>
            </a:r>
            <a:endParaRPr lang="en-US"/>
          </a:p>
        </p:txBody>
      </p:sp>
      <p:sp>
        <p:nvSpPr>
          <p:cNvPr id="5" name="Slide Number Placeholder 4">
            <a:extLst>
              <a:ext uri="{FF2B5EF4-FFF2-40B4-BE49-F238E27FC236}">
                <a16:creationId xmlns:a16="http://schemas.microsoft.com/office/drawing/2014/main" id="{2FE6286C-0DB3-46B6-8657-46F3F89CE4E9}"/>
              </a:ext>
            </a:extLst>
          </p:cNvPr>
          <p:cNvSpPr>
            <a:spLocks noGrp="1"/>
          </p:cNvSpPr>
          <p:nvPr>
            <p:ph type="sldNum" sz="quarter" idx="12"/>
          </p:nvPr>
        </p:nvSpPr>
        <p:spPr/>
        <p:txBody>
          <a:bodyPr/>
          <a:lstStyle/>
          <a:p>
            <a:fld id="{0F4F63AB-74FF-4D4D-9C96-7E67E70BF8FF}" type="slidenum">
              <a:rPr lang="en-US" altLang="en-US" smtClean="0"/>
              <a:pPr/>
              <a:t>20</a:t>
            </a:fld>
            <a:endParaRPr lang="en-US" altLang="en-US"/>
          </a:p>
        </p:txBody>
      </p:sp>
      <p:sp>
        <p:nvSpPr>
          <p:cNvPr id="8" name="Content Placeholder 7">
            <a:extLst>
              <a:ext uri="{FF2B5EF4-FFF2-40B4-BE49-F238E27FC236}">
                <a16:creationId xmlns:a16="http://schemas.microsoft.com/office/drawing/2014/main" id="{EC8F505E-C66C-4897-A136-3BFDF6802D92}"/>
              </a:ext>
            </a:extLst>
          </p:cNvPr>
          <p:cNvSpPr>
            <a:spLocks noGrp="1"/>
          </p:cNvSpPr>
          <p:nvPr>
            <p:ph idx="1"/>
          </p:nvPr>
        </p:nvSpPr>
        <p:spPr>
          <a:xfrm>
            <a:off x="838200" y="1828800"/>
            <a:ext cx="1905000" cy="583529"/>
          </a:xfrm>
        </p:spPr>
        <p:txBody>
          <a:bodyPr/>
          <a:lstStyle/>
          <a:p>
            <a:pPr marL="0" indent="0">
              <a:buNone/>
            </a:pPr>
            <a:r>
              <a:rPr lang="en-US" sz="2800" b="0" i="0">
                <a:solidFill>
                  <a:srgbClr val="123654"/>
                </a:solidFill>
                <a:effectLst/>
                <a:latin typeface="Times New Roman" panose="02020603050405020304" pitchFamily="18" charset="0"/>
                <a:cs typeface="Times New Roman" panose="02020603050405020304" pitchFamily="18" charset="0"/>
              </a:rPr>
              <a:t>Regression</a:t>
            </a: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C5F45C5-D051-461E-8AFB-F1750640A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637431"/>
            <a:ext cx="2611118" cy="457200"/>
          </a:xfrm>
          <a:prstGeom prst="rect">
            <a:avLst/>
          </a:prstGeom>
        </p:spPr>
      </p:pic>
      <p:sp>
        <p:nvSpPr>
          <p:cNvPr id="17" name="Content Placeholder 7">
            <a:extLst>
              <a:ext uri="{FF2B5EF4-FFF2-40B4-BE49-F238E27FC236}">
                <a16:creationId xmlns:a16="http://schemas.microsoft.com/office/drawing/2014/main" id="{9B020B14-D959-4AD8-AB08-2A52E1AE3C8E}"/>
              </a:ext>
            </a:extLst>
          </p:cNvPr>
          <p:cNvSpPr txBox="1">
            <a:spLocks/>
          </p:cNvSpPr>
          <p:nvPr/>
        </p:nvSpPr>
        <p:spPr bwMode="auto">
          <a:xfrm>
            <a:off x="4352192" y="1828799"/>
            <a:ext cx="3429000" cy="583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2400">
                <a:latin typeface="Times New Roman" panose="02020603050405020304" pitchFamily="18" charset="0"/>
                <a:cs typeface="Times New Roman" panose="02020603050405020304" pitchFamily="18" charset="0"/>
              </a:rPr>
              <a:t>DecisionTreeRegressor (sklearn)</a:t>
            </a:r>
          </a:p>
        </p:txBody>
      </p:sp>
      <p:pic>
        <p:nvPicPr>
          <p:cNvPr id="19" name="Picture 18">
            <a:extLst>
              <a:ext uri="{FF2B5EF4-FFF2-40B4-BE49-F238E27FC236}">
                <a16:creationId xmlns:a16="http://schemas.microsoft.com/office/drawing/2014/main" id="{76E0DF3A-03E6-47CB-9B02-40AC2E851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637431"/>
            <a:ext cx="2611118" cy="421788"/>
          </a:xfrm>
          <a:prstGeom prst="rect">
            <a:avLst/>
          </a:prstGeom>
        </p:spPr>
      </p:pic>
      <p:sp>
        <p:nvSpPr>
          <p:cNvPr id="21" name="Content Placeholder 7">
            <a:extLst>
              <a:ext uri="{FF2B5EF4-FFF2-40B4-BE49-F238E27FC236}">
                <a16:creationId xmlns:a16="http://schemas.microsoft.com/office/drawing/2014/main" id="{3A6EDD30-3ADC-4B98-B8C2-6CC5AD612092}"/>
              </a:ext>
            </a:extLst>
          </p:cNvPr>
          <p:cNvSpPr txBox="1">
            <a:spLocks/>
          </p:cNvSpPr>
          <p:nvPr/>
        </p:nvSpPr>
        <p:spPr bwMode="auto">
          <a:xfrm>
            <a:off x="457200" y="4152810"/>
            <a:ext cx="3429000" cy="583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2400">
                <a:latin typeface="Times New Roman" panose="02020603050405020304" pitchFamily="18" charset="0"/>
                <a:cs typeface="Times New Roman" panose="02020603050405020304" pitchFamily="18" charset="0"/>
              </a:rPr>
              <a:t>DecisionTreeRegressor</a:t>
            </a:r>
          </a:p>
        </p:txBody>
      </p:sp>
      <p:pic>
        <p:nvPicPr>
          <p:cNvPr id="23" name="Picture 22" descr="Text&#10;&#10;Description automatically generated">
            <a:extLst>
              <a:ext uri="{FF2B5EF4-FFF2-40B4-BE49-F238E27FC236}">
                <a16:creationId xmlns:a16="http://schemas.microsoft.com/office/drawing/2014/main" id="{38E9F2A2-8B6D-41CC-9885-702CE7346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782961"/>
            <a:ext cx="4572000" cy="856523"/>
          </a:xfrm>
          <a:prstGeom prst="rect">
            <a:avLst/>
          </a:prstGeom>
        </p:spPr>
      </p:pic>
    </p:spTree>
    <p:extLst>
      <p:ext uri="{BB962C8B-B14F-4D97-AF65-F5344CB8AC3E}">
        <p14:creationId xmlns:p14="http://schemas.microsoft.com/office/powerpoint/2010/main" val="242655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7FB-B75C-46DE-B917-F8B415622304}"/>
              </a:ext>
            </a:extLst>
          </p:cNvPr>
          <p:cNvSpPr>
            <a:spLocks noGrp="1"/>
          </p:cNvSpPr>
          <p:nvPr>
            <p:ph type="title"/>
          </p:nvPr>
        </p:nvSpPr>
        <p:spPr/>
        <p:txBody>
          <a:bodyPr/>
          <a:lstStyle/>
          <a:p>
            <a:r>
              <a:rPr lang="en-US" sz="3200">
                <a:latin typeface="Times New Roman" panose="02020603050405020304" pitchFamily="18" charset="0"/>
                <a:cs typeface="Times New Roman" panose="02020603050405020304" pitchFamily="18" charset="0"/>
              </a:rPr>
              <a:t>So sánh với mô hình khác</a:t>
            </a:r>
            <a:endParaRPr lang="en-US"/>
          </a:p>
        </p:txBody>
      </p:sp>
      <p:pic>
        <p:nvPicPr>
          <p:cNvPr id="7" name="Content Placeholder 6" descr="Table&#10;&#10;Description automatically generated">
            <a:extLst>
              <a:ext uri="{FF2B5EF4-FFF2-40B4-BE49-F238E27FC236}">
                <a16:creationId xmlns:a16="http://schemas.microsoft.com/office/drawing/2014/main" id="{7AB2C573-DE7B-499F-8538-19B487E6C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8001000" cy="4559840"/>
          </a:xfrm>
        </p:spPr>
      </p:pic>
      <p:sp>
        <p:nvSpPr>
          <p:cNvPr id="5" name="Slide Number Placeholder 4">
            <a:extLst>
              <a:ext uri="{FF2B5EF4-FFF2-40B4-BE49-F238E27FC236}">
                <a16:creationId xmlns:a16="http://schemas.microsoft.com/office/drawing/2014/main" id="{2FE6286C-0DB3-46B6-8657-46F3F89CE4E9}"/>
              </a:ext>
            </a:extLst>
          </p:cNvPr>
          <p:cNvSpPr>
            <a:spLocks noGrp="1"/>
          </p:cNvSpPr>
          <p:nvPr>
            <p:ph type="sldNum" sz="quarter" idx="12"/>
          </p:nvPr>
        </p:nvSpPr>
        <p:spPr/>
        <p:txBody>
          <a:bodyPr/>
          <a:lstStyle/>
          <a:p>
            <a:fld id="{0F4F63AB-74FF-4D4D-9C96-7E67E70BF8FF}" type="slidenum">
              <a:rPr lang="en-US" altLang="en-US" smtClean="0"/>
              <a:pPr/>
              <a:t>21</a:t>
            </a:fld>
            <a:endParaRPr lang="en-US" altLang="en-US"/>
          </a:p>
        </p:txBody>
      </p:sp>
    </p:spTree>
    <p:extLst>
      <p:ext uri="{BB962C8B-B14F-4D97-AF65-F5344CB8AC3E}">
        <p14:creationId xmlns:p14="http://schemas.microsoft.com/office/powerpoint/2010/main" val="3034044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6" descr="Computer script on a screen">
            <a:extLst>
              <a:ext uri="{FF2B5EF4-FFF2-40B4-BE49-F238E27FC236}">
                <a16:creationId xmlns:a16="http://schemas.microsoft.com/office/drawing/2014/main" id="{05B78AB9-80DF-43A2-8A15-E20965A70B00}"/>
              </a:ext>
            </a:extLst>
          </p:cNvPr>
          <p:cNvPicPr>
            <a:picLocks noChangeAspect="1"/>
          </p:cNvPicPr>
          <p:nvPr/>
        </p:nvPicPr>
        <p:blipFill rotWithShape="1">
          <a:blip r:embed="rId2"/>
          <a:srcRect r="10999" b="-1"/>
          <a:stretch/>
        </p:blipFill>
        <p:spPr>
          <a:xfrm>
            <a:off x="20" y="10"/>
            <a:ext cx="9143980" cy="6857990"/>
          </a:xfrm>
          <a:prstGeom prst="rect">
            <a:avLst/>
          </a:prstGeom>
        </p:spPr>
      </p:pic>
      <p:sp>
        <p:nvSpPr>
          <p:cNvPr id="16"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E8D67-D02E-405F-B6FD-9EBCAE2E591A}"/>
              </a:ext>
            </a:extLst>
          </p:cNvPr>
          <p:cNvSpPr>
            <a:spLocks noGrp="1"/>
          </p:cNvSpPr>
          <p:nvPr>
            <p:ph type="title"/>
          </p:nvPr>
        </p:nvSpPr>
        <p:spPr>
          <a:xfrm>
            <a:off x="392906" y="5317240"/>
            <a:ext cx="8408194" cy="744836"/>
          </a:xfrm>
        </p:spPr>
        <p:txBody>
          <a:bodyPr vert="horz" lIns="91440" tIns="45720" rIns="91440" bIns="45720" rtlCol="0" anchor="ctr">
            <a:normAutofit/>
          </a:bodyPr>
          <a:lstStyle/>
          <a:p>
            <a:pPr algn="ctr">
              <a:lnSpc>
                <a:spcPct val="90000"/>
              </a:lnSpc>
            </a:pPr>
            <a:r>
              <a:rPr lang="en-US" sz="3100">
                <a:solidFill>
                  <a:schemeClr val="tx1">
                    <a:lumMod val="85000"/>
                    <a:lumOff val="15000"/>
                  </a:schemeClr>
                </a:solidFill>
                <a:latin typeface="Times New Roman" panose="02020603050405020304" pitchFamily="18" charset="0"/>
                <a:cs typeface="Times New Roman" panose="02020603050405020304" pitchFamily="18" charset="0"/>
              </a:rPr>
              <a:t>Demo</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89B0A0F-24E5-46AC-BF96-1F711B566E7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457200">
              <a:spcAft>
                <a:spcPts val="600"/>
              </a:spcAft>
            </a:pPr>
            <a:fld id="{0F4F63AB-74FF-4D4D-9C96-7E67E70BF8FF}" type="slidenum">
              <a:rPr lang="en-US" altLang="en-US" sz="1200">
                <a:solidFill>
                  <a:srgbClr val="FFFFFF"/>
                </a:solidFill>
                <a:latin typeface="+mn-lt"/>
              </a:rPr>
              <a:pPr defTabSz="457200">
                <a:spcAft>
                  <a:spcPts val="600"/>
                </a:spcAft>
              </a:pPr>
              <a:t>22</a:t>
            </a:fld>
            <a:endParaRPr lang="en-US" altLang="en-US" sz="1200">
              <a:solidFill>
                <a:srgbClr val="FFFFFF"/>
              </a:solidFill>
              <a:latin typeface="+mn-lt"/>
            </a:endParaRPr>
          </a:p>
        </p:txBody>
      </p:sp>
    </p:spTree>
    <p:extLst>
      <p:ext uri="{BB962C8B-B14F-4D97-AF65-F5344CB8AC3E}">
        <p14:creationId xmlns:p14="http://schemas.microsoft.com/office/powerpoint/2010/main" val="221398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9">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9143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êu đề 1">
            <a:extLst>
              <a:ext uri="{FF2B5EF4-FFF2-40B4-BE49-F238E27FC236}">
                <a16:creationId xmlns:a16="http://schemas.microsoft.com/office/drawing/2014/main" id="{3D65CBDC-FFEB-4A8B-B028-858184C42EA4}"/>
              </a:ext>
            </a:extLst>
          </p:cNvPr>
          <p:cNvSpPr>
            <a:spLocks noGrp="1"/>
          </p:cNvSpPr>
          <p:nvPr>
            <p:ph type="title"/>
          </p:nvPr>
        </p:nvSpPr>
        <p:spPr>
          <a:xfrm>
            <a:off x="487836" y="4559523"/>
            <a:ext cx="8176104" cy="1236440"/>
          </a:xfrm>
          <a:noFill/>
        </p:spPr>
        <p:txBody>
          <a:bodyPr vert="horz" lIns="91440" tIns="45720" rIns="91440" bIns="45720" rtlCol="0" anchor="b">
            <a:normAutofit/>
          </a:bodyPr>
          <a:lstStyle/>
          <a:p>
            <a:pPr algn="ctr">
              <a:lnSpc>
                <a:spcPct val="90000"/>
              </a:lnSpc>
            </a:pPr>
            <a:r>
              <a:rPr lang="en-US" sz="3800">
                <a:solidFill>
                  <a:schemeClr val="bg1"/>
                </a:solidFill>
                <a:latin typeface="Times New Roman" panose="02020603050405020304" pitchFamily="18" charset="0"/>
                <a:cs typeface="Times New Roman" panose="02020603050405020304" pitchFamily="18" charset="0"/>
              </a:rPr>
              <a:t>Cảm ơn mọi người đã lắng nghe và theo dõi</a:t>
            </a:r>
          </a:p>
        </p:txBody>
      </p:sp>
      <p:pic>
        <p:nvPicPr>
          <p:cNvPr id="5" name="Picture 4" descr="A picture containing outdoor, tree, road, bench&#10;&#10;Description automatically generated">
            <a:extLst>
              <a:ext uri="{FF2B5EF4-FFF2-40B4-BE49-F238E27FC236}">
                <a16:creationId xmlns:a16="http://schemas.microsoft.com/office/drawing/2014/main" id="{8A7322E1-DB46-4E85-9B6F-A448A6E0A55F}"/>
              </a:ext>
            </a:extLst>
          </p:cNvPr>
          <p:cNvPicPr>
            <a:picLocks noChangeAspect="1"/>
          </p:cNvPicPr>
          <p:nvPr/>
        </p:nvPicPr>
        <p:blipFill rotWithShape="1">
          <a:blip r:embed="rId2">
            <a:extLst>
              <a:ext uri="{28A0092B-C50C-407E-A947-70E740481C1C}">
                <a14:useLocalDpi xmlns:a14="http://schemas.microsoft.com/office/drawing/2010/main" val="0"/>
              </a:ext>
            </a:extLst>
          </a:blip>
          <a:srcRect t="17909" b="12633"/>
          <a:stretch/>
        </p:blipFill>
        <p:spPr>
          <a:xfrm>
            <a:off x="20" y="1"/>
            <a:ext cx="9143979" cy="4239482"/>
          </a:xfrm>
          <a:prstGeom prst="rect">
            <a:avLst/>
          </a:prstGeom>
        </p:spPr>
      </p:pic>
      <p:sp>
        <p:nvSpPr>
          <p:cNvPr id="2" name="Slide Number Placeholder 1"/>
          <p:cNvSpPr>
            <a:spLocks noGrp="1"/>
          </p:cNvSpPr>
          <p:nvPr>
            <p:ph type="sldNum" sz="quarter" idx="12"/>
          </p:nvPr>
        </p:nvSpPr>
        <p:spPr>
          <a:xfrm>
            <a:off x="6457950" y="6356350"/>
            <a:ext cx="2057400" cy="365125"/>
          </a:xfrm>
        </p:spPr>
        <p:txBody>
          <a:bodyPr vert="horz" lIns="91440" tIns="45720" rIns="91440" bIns="45720" rtlCol="0" anchor="ctr">
            <a:normAutofit/>
          </a:bodyPr>
          <a:lstStyle/>
          <a:p>
            <a:pPr fontAlgn="auto">
              <a:spcBef>
                <a:spcPts val="0"/>
              </a:spcBef>
              <a:spcAft>
                <a:spcPts val="600"/>
              </a:spcAft>
              <a:defRPr/>
            </a:pPr>
            <a:fld id="{0F4F63AB-74FF-4D4D-9C96-7E67E70BF8FF}" type="slidenum">
              <a:rPr lang="en-US" altLang="en-US" sz="1200">
                <a:solidFill>
                  <a:schemeClr val="bg1">
                    <a:alpha val="80000"/>
                  </a:schemeClr>
                </a:solidFill>
                <a:latin typeface="Calibri" panose="020F0502020204030204"/>
              </a:rPr>
              <a:pPr fontAlgn="auto">
                <a:spcBef>
                  <a:spcPts val="0"/>
                </a:spcBef>
                <a:spcAft>
                  <a:spcPts val="600"/>
                </a:spcAft>
                <a:defRPr/>
              </a:pPr>
              <a:t>23</a:t>
            </a:fld>
            <a:endParaRPr lang="en-US" altLang="en-US" sz="1200">
              <a:solidFill>
                <a:schemeClr val="bg1">
                  <a:alpha val="80000"/>
                </a:schemeClr>
              </a:solidFill>
              <a:latin typeface="Calibri" panose="020F0502020204030204"/>
            </a:endParaRPr>
          </a:p>
        </p:txBody>
      </p:sp>
    </p:spTree>
    <p:extLst>
      <p:ext uri="{BB962C8B-B14F-4D97-AF65-F5344CB8AC3E}">
        <p14:creationId xmlns:p14="http://schemas.microsoft.com/office/powerpoint/2010/main" val="336820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text, ground, outdoor&#10;&#10;Description automatically generated">
            <a:extLst>
              <a:ext uri="{FF2B5EF4-FFF2-40B4-BE49-F238E27FC236}">
                <a16:creationId xmlns:a16="http://schemas.microsoft.com/office/drawing/2014/main" id="{85D07950-BD2D-4350-AA5C-209CB2FFF0D7}"/>
              </a:ext>
            </a:extLst>
          </p:cNvPr>
          <p:cNvPicPr>
            <a:picLocks noChangeAspect="1"/>
          </p:cNvPicPr>
          <p:nvPr/>
        </p:nvPicPr>
        <p:blipFill rotWithShape="1">
          <a:blip r:embed="rId2">
            <a:extLst>
              <a:ext uri="{28A0092B-C50C-407E-A947-70E740481C1C}">
                <a14:useLocalDpi xmlns:a14="http://schemas.microsoft.com/office/drawing/2010/main" val="0"/>
              </a:ext>
            </a:extLst>
          </a:blip>
          <a:srcRect l="5680" r="5319" b="-1"/>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E8D67-D02E-405F-B6FD-9EBCAE2E591A}"/>
              </a:ext>
            </a:extLst>
          </p:cNvPr>
          <p:cNvSpPr>
            <a:spLocks noGrp="1"/>
          </p:cNvSpPr>
          <p:nvPr>
            <p:ph type="title"/>
          </p:nvPr>
        </p:nvSpPr>
        <p:spPr>
          <a:xfrm>
            <a:off x="392906" y="5317240"/>
            <a:ext cx="8408194" cy="744836"/>
          </a:xfrm>
        </p:spPr>
        <p:txBody>
          <a:bodyPr vert="horz" lIns="91440" tIns="45720" rIns="91440" bIns="45720" rtlCol="0">
            <a:normAutofit/>
          </a:bodyPr>
          <a:lstStyle/>
          <a:p>
            <a:pPr algn="ctr"/>
            <a:r>
              <a:rPr lang="en-US" sz="3100">
                <a:solidFill>
                  <a:schemeClr val="tx1">
                    <a:lumMod val="85000"/>
                    <a:lumOff val="15000"/>
                  </a:schemeClr>
                </a:solidFill>
              </a:rPr>
              <a:t>Thông tin tập dữ liệu</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89B0A0F-24E5-46AC-BF96-1F711B566E73}"/>
              </a:ext>
            </a:extLst>
          </p:cNvPr>
          <p:cNvSpPr>
            <a:spLocks noGrp="1"/>
          </p:cNvSpPr>
          <p:nvPr>
            <p:ph type="sldNum" sz="quarter" idx="12"/>
          </p:nvPr>
        </p:nvSpPr>
        <p:spPr>
          <a:xfrm>
            <a:off x="6457950" y="6356350"/>
            <a:ext cx="2057400" cy="365125"/>
          </a:xfrm>
        </p:spPr>
        <p:txBody>
          <a:bodyPr vert="horz" lIns="91440" tIns="45720" rIns="91440" bIns="45720" rtlCol="0">
            <a:normAutofit/>
          </a:bodyPr>
          <a:lstStyle/>
          <a:p>
            <a:pPr defTabSz="457200">
              <a:spcAft>
                <a:spcPts val="600"/>
              </a:spcAft>
            </a:pPr>
            <a:fld id="{0F4F63AB-74FF-4D4D-9C96-7E67E70BF8FF}" type="slidenum">
              <a:rPr lang="en-US" altLang="en-US">
                <a:solidFill>
                  <a:srgbClr val="FFFFFF"/>
                </a:solidFill>
                <a:latin typeface="+mn-lt"/>
              </a:rPr>
              <a:pPr defTabSz="457200">
                <a:spcAft>
                  <a:spcPts val="600"/>
                </a:spcAft>
              </a:pPr>
              <a:t>3</a:t>
            </a:fld>
            <a:endParaRPr lang="en-US" altLang="en-US">
              <a:solidFill>
                <a:srgbClr val="FFFFFF"/>
              </a:solidFill>
              <a:latin typeface="+mn-lt"/>
            </a:endParaRPr>
          </a:p>
        </p:txBody>
      </p:sp>
    </p:spTree>
    <p:extLst>
      <p:ext uri="{BB962C8B-B14F-4D97-AF65-F5344CB8AC3E}">
        <p14:creationId xmlns:p14="http://schemas.microsoft.com/office/powerpoint/2010/main" val="396159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0"/>
            <a:ext cx="6019800" cy="1470025"/>
          </a:xfrm>
        </p:spPr>
        <p:txBody>
          <a:bodyPr/>
          <a:lstStyle/>
          <a:p>
            <a:r>
              <a:rPr lang="en-US" sz="3600">
                <a:latin typeface="Times New Roman" panose="02020603050405020304" pitchFamily="18" charset="0"/>
                <a:cs typeface="Times New Roman" panose="02020603050405020304" pitchFamily="18" charset="0"/>
              </a:rPr>
              <a:t>Thông tin tập dữ liệu</a:t>
            </a:r>
            <a:endParaRPr lang="en-US"/>
          </a:p>
        </p:txBody>
      </p:sp>
      <p:sp>
        <p:nvSpPr>
          <p:cNvPr id="5" name="Slide Number Placeholder 4"/>
          <p:cNvSpPr>
            <a:spLocks noGrp="1"/>
          </p:cNvSpPr>
          <p:nvPr>
            <p:ph type="sldNum" sz="quarter" idx="4"/>
          </p:nvPr>
        </p:nvSpPr>
        <p:spPr/>
        <p:txBody>
          <a:bodyPr/>
          <a:lstStyle/>
          <a:p>
            <a:fld id="{A15EAB53-327E-4220-A7C8-79A6407182B7}" type="slidenum">
              <a:rPr lang="en-US" altLang="en-US" smtClean="0"/>
              <a:pPr/>
              <a:t>4</a:t>
            </a:fld>
            <a:endParaRPr lang="en-US" altLang="en-US"/>
          </a:p>
        </p:txBody>
      </p:sp>
      <p:sp>
        <p:nvSpPr>
          <p:cNvPr id="7" name="Rectangle 6"/>
          <p:cNvSpPr/>
          <p:nvPr/>
        </p:nvSpPr>
        <p:spPr>
          <a:xfrm>
            <a:off x="152400" y="1295400"/>
            <a:ext cx="3733800" cy="5444054"/>
          </a:xfrm>
          <a:prstGeom prst="rect">
            <a:avLst/>
          </a:prstGeom>
        </p:spPr>
        <p:txBody>
          <a:bodyPr wrap="square">
            <a:spAutoFit/>
          </a:bodyPr>
          <a:lstStyle/>
          <a:p>
            <a:pPr algn="just">
              <a:lnSpc>
                <a:spcPct val="150000"/>
              </a:lnSpc>
              <a:buFont typeface="Wingdings" panose="05000000000000000000" pitchFamily="2" charset="2"/>
              <a:buChar char="Ø"/>
            </a:pPr>
            <a:r>
              <a:rPr lang="en-US">
                <a:solidFill>
                  <a:srgbClr val="000066"/>
                </a:solidFill>
                <a:latin typeface="Times New Roman" panose="02020603050405020304" pitchFamily="18" charset="0"/>
                <a:cs typeface="Times New Roman" panose="02020603050405020304" pitchFamily="18" charset="0"/>
              </a:rPr>
              <a:t>Mô tả:</a:t>
            </a:r>
          </a:p>
          <a:p>
            <a:pPr algn="just">
              <a:lnSpc>
                <a:spcPct val="150000"/>
              </a:lnSpc>
            </a:pPr>
            <a:r>
              <a:rPr lang="en-US">
                <a:solidFill>
                  <a:srgbClr val="000066"/>
                </a:solidFill>
                <a:latin typeface="Times New Roman" panose="02020603050405020304" pitchFamily="18" charset="0"/>
                <a:cs typeface="Times New Roman" panose="02020603050405020304" pitchFamily="18" charset="0"/>
              </a:rPr>
              <a:t>Phương pháp cho thuê xe công cộng đang được áp dụng rộng rãi ở các thành phố lớn</a:t>
            </a:r>
          </a:p>
          <a:p>
            <a:pPr algn="just">
              <a:lnSpc>
                <a:spcPct val="150000"/>
              </a:lnSpc>
            </a:pPr>
            <a:r>
              <a:rPr lang="en-US">
                <a:solidFill>
                  <a:srgbClr val="000066"/>
                </a:solidFill>
                <a:latin typeface="Times New Roman" panose="02020603050405020304" pitchFamily="18" charset="0"/>
                <a:cs typeface="Times New Roman" panose="02020603050405020304" pitchFamily="18" charset="0"/>
              </a:rPr>
              <a:t>Khi cần thuê xe đạp trong thành phố có thể đến các nơi đổ xe gọi là docking station, sẽ có một số lượng xe nhất định, sau đó có thể trả xe ở một dock bất kỳ</a:t>
            </a:r>
          </a:p>
          <a:p>
            <a:pPr algn="just">
              <a:lnSpc>
                <a:spcPct val="150000"/>
              </a:lnSpc>
            </a:pPr>
            <a:r>
              <a:rPr lang="en-US">
                <a:solidFill>
                  <a:srgbClr val="000066"/>
                </a:solidFill>
                <a:latin typeface="Times New Roman" panose="02020603050405020304" pitchFamily="18" charset="0"/>
                <a:cs typeface="Times New Roman" panose="02020603050405020304" pitchFamily="18" charset="0"/>
              </a:rPr>
              <a:t>Tập dữ liệu thu thập số lượng xe đạp cho thuê mỗi giờ ở hệ thống cho thuê xe đạp công cộng tại Seoul, với các dữ liệu thời tiết và ngày lễ tương ứng.</a:t>
            </a:r>
          </a:p>
        </p:txBody>
      </p:sp>
      <p:pic>
        <p:nvPicPr>
          <p:cNvPr id="9" name="Picture 8" descr="Map&#10;&#10;Description automatically generated">
            <a:extLst>
              <a:ext uri="{FF2B5EF4-FFF2-40B4-BE49-F238E27FC236}">
                <a16:creationId xmlns:a16="http://schemas.microsoft.com/office/drawing/2014/main" id="{1078FE7E-8D15-4E2A-BBFC-1DEDB3B5E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605" y="1676401"/>
            <a:ext cx="5176671" cy="3962400"/>
          </a:xfrm>
          <a:prstGeom prst="rect">
            <a:avLst/>
          </a:prstGeom>
        </p:spPr>
      </p:pic>
    </p:spTree>
    <p:extLst>
      <p:ext uri="{BB962C8B-B14F-4D97-AF65-F5344CB8AC3E}">
        <p14:creationId xmlns:p14="http://schemas.microsoft.com/office/powerpoint/2010/main" val="836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82600" y="640080"/>
            <a:ext cx="2322320" cy="5613236"/>
          </a:xfrm>
        </p:spPr>
        <p:txBody>
          <a:bodyPr anchor="ctr">
            <a:normAutofit/>
          </a:bodyPr>
          <a:lstStyle/>
          <a:p>
            <a:r>
              <a:rPr lang="en-US">
                <a:solidFill>
                  <a:srgbClr val="FFFFFF"/>
                </a:solidFill>
                <a:latin typeface="Times New Roman" panose="02020603050405020304" pitchFamily="18" charset="0"/>
                <a:cs typeface="Times New Roman" panose="02020603050405020304" pitchFamily="18" charset="0"/>
              </a:rPr>
              <a:t>Thông tin tập dữ liệu</a:t>
            </a:r>
            <a:endParaRPr lang="en-US">
              <a:solidFill>
                <a:srgbClr val="FFFFFF"/>
              </a:solidFill>
            </a:endParaRPr>
          </a:p>
        </p:txBody>
      </p:sp>
      <p:sp>
        <p:nvSpPr>
          <p:cNvPr id="17" name="Content Placeholder 16">
            <a:extLst>
              <a:ext uri="{FF2B5EF4-FFF2-40B4-BE49-F238E27FC236}">
                <a16:creationId xmlns:a16="http://schemas.microsoft.com/office/drawing/2014/main" id="{A748D245-0B58-4E3C-A51A-7826CAB1949E}"/>
              </a:ext>
            </a:extLst>
          </p:cNvPr>
          <p:cNvSpPr>
            <a:spLocks noGrp="1"/>
          </p:cNvSpPr>
          <p:nvPr>
            <p:ph idx="1"/>
          </p:nvPr>
        </p:nvSpPr>
        <p:spPr>
          <a:xfrm>
            <a:off x="3248128" y="241220"/>
            <a:ext cx="5505566" cy="1719599"/>
          </a:xfrm>
        </p:spPr>
        <p:txBody>
          <a:bodyPr anchor="ctr">
            <a:normAutofit/>
          </a:bodyPr>
          <a:lstStyle/>
          <a:p>
            <a:pPr marL="285750" indent="-285750">
              <a:lnSpc>
                <a:spcPct val="90000"/>
              </a:lnSpc>
              <a:buFont typeface="Wingdings" panose="05000000000000000000" pitchFamily="2" charset="2"/>
              <a:buChar char="Ø"/>
            </a:pPr>
            <a:r>
              <a:rPr lang="en-US" sz="1800" err="1">
                <a:latin typeface="Times New Roman" panose="02020603050405020304" pitchFamily="18" charset="0"/>
                <a:cs typeface="Times New Roman" panose="02020603050405020304" pitchFamily="18" charset="0"/>
              </a:rPr>
              <a:t>Thuộc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tính</a:t>
            </a:r>
            <a:endParaRPr lang="en-US" sz="1800">
              <a:latin typeface="Times New Roman" panose="02020603050405020304" pitchFamily="18" charset="0"/>
              <a:cs typeface="Times New Roman" panose="02020603050405020304" pitchFamily="18" charset="0"/>
            </a:endParaRPr>
          </a:p>
          <a:p>
            <a:pPr marL="0" indent="0">
              <a:lnSpc>
                <a:spcPct val="90000"/>
              </a:lnSpc>
              <a:buNone/>
            </a:pPr>
            <a:r>
              <a:rPr lang="en-US" sz="1800" err="1">
                <a:latin typeface="Times New Roman" panose="02020603050405020304" pitchFamily="18" charset="0"/>
                <a:cs typeface="Times New Roman" panose="02020603050405020304" pitchFamily="18" charset="0"/>
              </a:rPr>
              <a:t>Tập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liệu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chứa</a:t>
            </a:r>
            <a:r>
              <a:rPr lang="en-US" sz="1800">
                <a:latin typeface="Times New Roman" panose="02020603050405020304" pitchFamily="18" charset="0"/>
                <a:cs typeface="Times New Roman" panose="02020603050405020304" pitchFamily="18" charset="0"/>
              </a:rPr>
              <a:t> 8760 </a:t>
            </a:r>
            <a:r>
              <a:rPr lang="en-US" sz="1800" err="1">
                <a:latin typeface="Times New Roman" panose="02020603050405020304" pitchFamily="18" charset="0"/>
                <a:cs typeface="Times New Roman" panose="02020603050405020304" pitchFamily="18" charset="0"/>
              </a:rPr>
              <a:t>dòng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liệu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được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thập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từ</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tháng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ngày</a:t>
            </a:r>
            <a:r>
              <a:rPr lang="en-US" sz="1800">
                <a:latin typeface="Times New Roman" panose="02020603050405020304" pitchFamily="18" charset="0"/>
                <a:cs typeface="Times New Roman" panose="02020603050405020304" pitchFamily="18" charset="0"/>
              </a:rPr>
              <a:t> 1 </a:t>
            </a:r>
            <a:r>
              <a:rPr lang="en-US" sz="1800" err="1">
                <a:latin typeface="Times New Roman" panose="02020603050405020304" pitchFamily="18" charset="0"/>
                <a:cs typeface="Times New Roman" panose="02020603050405020304" pitchFamily="18" charset="0"/>
              </a:rPr>
              <a:t>tháng</a:t>
            </a:r>
            <a:r>
              <a:rPr lang="en-US" sz="1800">
                <a:latin typeface="Times New Roman" panose="02020603050405020304" pitchFamily="18" charset="0"/>
                <a:cs typeface="Times New Roman" panose="02020603050405020304" pitchFamily="18" charset="0"/>
              </a:rPr>
              <a:t> 12 </a:t>
            </a:r>
            <a:r>
              <a:rPr lang="en-US" sz="1800" err="1">
                <a:latin typeface="Times New Roman" panose="02020603050405020304" pitchFamily="18" charset="0"/>
                <a:cs typeface="Times New Roman" panose="02020603050405020304" pitchFamily="18" charset="0"/>
              </a:rPr>
              <a:t>năm</a:t>
            </a:r>
            <a:r>
              <a:rPr lang="en-US" sz="1800">
                <a:latin typeface="Times New Roman" panose="02020603050405020304" pitchFamily="18" charset="0"/>
                <a:cs typeface="Times New Roman" panose="02020603050405020304" pitchFamily="18" charset="0"/>
              </a:rPr>
              <a:t> 2017 </a:t>
            </a:r>
            <a:r>
              <a:rPr lang="en-US" sz="1800" err="1">
                <a:latin typeface="Times New Roman" panose="02020603050405020304" pitchFamily="18" charset="0"/>
                <a:cs typeface="Times New Roman" panose="02020603050405020304" pitchFamily="18" charset="0"/>
              </a:rPr>
              <a:t>đến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ngày</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cuối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cùng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của</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tháng</a:t>
            </a:r>
            <a:r>
              <a:rPr lang="en-US" sz="1800">
                <a:latin typeface="Times New Roman" panose="02020603050405020304" pitchFamily="18" charset="0"/>
                <a:cs typeface="Times New Roman" panose="02020603050405020304" pitchFamily="18" charset="0"/>
              </a:rPr>
              <a:t> 11 </a:t>
            </a:r>
            <a:r>
              <a:rPr lang="en-US" sz="1800" err="1">
                <a:latin typeface="Times New Roman" panose="02020603050405020304" pitchFamily="18" charset="0"/>
                <a:cs typeface="Times New Roman" panose="02020603050405020304" pitchFamily="18" charset="0"/>
              </a:rPr>
              <a:t>tức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ngày</a:t>
            </a:r>
            <a:r>
              <a:rPr lang="en-US" sz="1800">
                <a:latin typeface="Times New Roman" panose="02020603050405020304" pitchFamily="18" charset="0"/>
                <a:cs typeface="Times New Roman" panose="02020603050405020304" pitchFamily="18" charset="0"/>
              </a:rPr>
              <a:t> 30/11/2018</a:t>
            </a:r>
          </a:p>
          <a:p>
            <a:pPr marL="0" indent="0">
              <a:lnSpc>
                <a:spcPct val="90000"/>
              </a:lnSpc>
              <a:buNone/>
            </a:pPr>
            <a:r>
              <a:rPr lang="en-US" sz="1800" err="1">
                <a:latin typeface="Times New Roman" panose="02020603050405020304" pitchFamily="18" charset="0"/>
                <a:cs typeface="Times New Roman" panose="02020603050405020304" pitchFamily="18" charset="0"/>
              </a:rPr>
              <a:t>Và</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liệu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có</a:t>
            </a:r>
            <a:r>
              <a:rPr lang="en-US" sz="1800">
                <a:latin typeface="Times New Roman" panose="02020603050405020304" pitchFamily="18" charset="0"/>
                <a:cs typeface="Times New Roman" panose="02020603050405020304" pitchFamily="18" charset="0"/>
              </a:rPr>
              <a:t> 14 </a:t>
            </a:r>
            <a:r>
              <a:rPr lang="en-US" sz="1800" err="1">
                <a:latin typeface="Times New Roman" panose="02020603050405020304" pitchFamily="18" charset="0"/>
                <a:cs typeface="Times New Roman" panose="02020603050405020304" pitchFamily="18" charset="0"/>
              </a:rPr>
              <a:t>thuộc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tính</a:t>
            </a:r>
            <a:endParaRPr lang="en-US" sz="1800"/>
          </a:p>
        </p:txBody>
      </p:sp>
      <p:pic>
        <p:nvPicPr>
          <p:cNvPr id="14" name="Picture 13" descr="Text&#10;&#10;Description automatically generated">
            <a:extLst>
              <a:ext uri="{FF2B5EF4-FFF2-40B4-BE49-F238E27FC236}">
                <a16:creationId xmlns:a16="http://schemas.microsoft.com/office/drawing/2014/main" id="{068D4DA5-7946-4724-8488-68FAC3CF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810" y="1911610"/>
            <a:ext cx="5840481" cy="2438400"/>
          </a:xfrm>
          <a:prstGeom prst="rect">
            <a:avLst/>
          </a:prstGeom>
        </p:spPr>
      </p:pic>
      <p:sp>
        <p:nvSpPr>
          <p:cNvPr id="5" name="Slide Number Placeholder 4"/>
          <p:cNvSpPr>
            <a:spLocks noGrp="1"/>
          </p:cNvSpPr>
          <p:nvPr>
            <p:ph type="sldNum" sz="quarter" idx="12"/>
          </p:nvPr>
        </p:nvSpPr>
        <p:spPr>
          <a:xfrm>
            <a:off x="7900987" y="6356350"/>
            <a:ext cx="614363" cy="365125"/>
          </a:xfrm>
        </p:spPr>
        <p:txBody>
          <a:bodyPr>
            <a:normAutofit/>
          </a:bodyPr>
          <a:lstStyle/>
          <a:p>
            <a:pPr>
              <a:spcAft>
                <a:spcPts val="600"/>
              </a:spcAft>
            </a:pPr>
            <a:fld id="{A15EAB53-327E-4220-A7C8-79A6407182B7}" type="slidenum">
              <a:rPr lang="en-US" altLang="en-US" sz="1000">
                <a:solidFill>
                  <a:prstClr val="black">
                    <a:tint val="75000"/>
                  </a:prstClr>
                </a:solidFill>
              </a:rPr>
              <a:pPr>
                <a:spcAft>
                  <a:spcPts val="600"/>
                </a:spcAft>
              </a:pPr>
              <a:t>5</a:t>
            </a:fld>
            <a:endParaRPr lang="en-US" altLang="en-US" sz="1000">
              <a:solidFill>
                <a:prstClr val="black">
                  <a:tint val="75000"/>
                </a:prstClr>
              </a:solidFill>
            </a:endParaRPr>
          </a:p>
        </p:txBody>
      </p:sp>
      <p:sp>
        <p:nvSpPr>
          <p:cNvPr id="20" name="Content Placeholder 16">
            <a:extLst>
              <a:ext uri="{FF2B5EF4-FFF2-40B4-BE49-F238E27FC236}">
                <a16:creationId xmlns:a16="http://schemas.microsoft.com/office/drawing/2014/main" id="{B5B3B5DB-62DB-41A5-A4F9-AC86E82B14BB}"/>
              </a:ext>
            </a:extLst>
          </p:cNvPr>
          <p:cNvSpPr txBox="1">
            <a:spLocks/>
          </p:cNvSpPr>
          <p:nvPr/>
        </p:nvSpPr>
        <p:spPr bwMode="auto">
          <a:xfrm>
            <a:off x="3230543" y="4599417"/>
            <a:ext cx="5505566" cy="167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90000"/>
              </a:lnSpc>
              <a:buFont typeface="Wingdings" panose="05000000000000000000" pitchFamily="2" charset="2"/>
              <a:buChar char="Ø"/>
            </a:pPr>
            <a:r>
              <a:rPr lang="en-US" sz="1800" err="1">
                <a:latin typeface="Times New Roman" panose="02020603050405020304" pitchFamily="18" charset="0"/>
                <a:cs typeface="Times New Roman" panose="02020603050405020304" pitchFamily="18" charset="0"/>
              </a:rPr>
              <a:t>Mục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đích</a:t>
            </a:r>
            <a:endParaRPr lang="en-US" sz="1800">
              <a:latin typeface="Times New Roman" panose="02020603050405020304" pitchFamily="18" charset="0"/>
              <a:cs typeface="Times New Roman" panose="02020603050405020304" pitchFamily="18" charset="0"/>
            </a:endParaRPr>
          </a:p>
          <a:p>
            <a:pPr marL="0" indent="0">
              <a:lnSpc>
                <a:spcPct val="90000"/>
              </a:lnSpc>
              <a:buFontTx/>
              <a:buNone/>
            </a:pPr>
            <a:r>
              <a:rPr lang="en-US" sz="1800" err="1">
                <a:latin typeface="Times New Roman" panose="02020603050405020304" pitchFamily="18" charset="0"/>
                <a:cs typeface="Times New Roman" panose="02020603050405020304" pitchFamily="18" charset="0"/>
              </a:rPr>
              <a:t>Để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xe</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đạp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cho</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thuê</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tại</a:t>
            </a:r>
            <a:r>
              <a:rPr lang="en-US" sz="1800">
                <a:latin typeface="Times New Roman" panose="02020603050405020304" pitchFamily="18" charset="0"/>
                <a:cs typeface="Times New Roman" panose="02020603050405020304" pitchFamily="18" charset="0"/>
              </a:rPr>
              <a:t> Seoul </a:t>
            </a:r>
            <a:r>
              <a:rPr lang="en-US" sz="1800" err="1">
                <a:latin typeface="Times New Roman" panose="02020603050405020304" pitchFamily="18" charset="0"/>
                <a:cs typeface="Times New Roman" panose="02020603050405020304" pitchFamily="18" charset="0"/>
              </a:rPr>
              <a:t>luôn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đầy</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đủ</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và</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có</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tiếp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cận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với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mọi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người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đúng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thời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điểm</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nhất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có</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thể</a:t>
            </a:r>
            <a:r>
              <a:rPr lang="en-US" sz="1800">
                <a:latin typeface="Times New Roman" panose="02020603050405020304" pitchFamily="18" charset="0"/>
                <a:cs typeface="Times New Roman" panose="02020603050405020304" pitchFamily="18" charset="0"/>
              </a:rPr>
              <a:t>, ta </a:t>
            </a:r>
            <a:r>
              <a:rPr lang="en-US" sz="1800" err="1">
                <a:latin typeface="Times New Roman" panose="02020603050405020304" pitchFamily="18" charset="0"/>
                <a:cs typeface="Times New Roman" panose="02020603050405020304" pitchFamily="18" charset="0"/>
              </a:rPr>
              <a:t>có</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dùng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tập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liệu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đoán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được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số</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lượng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xe</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đạp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cung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cấp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mỗi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giờ</a:t>
            </a:r>
            <a:r>
              <a:rPr lang="en-US" sz="1800">
                <a:latin typeface="Times New Roman" panose="02020603050405020304" pitchFamily="18" charset="0"/>
                <a:cs typeface="Times New Roman" panose="02020603050405020304" pitchFamily="18" charset="0"/>
              </a:rPr>
              <a:t>. </a:t>
            </a:r>
          </a:p>
          <a:p>
            <a:pPr marL="0" indent="0">
              <a:lnSpc>
                <a:spcPct val="90000"/>
              </a:lnSpc>
              <a:buFontTx/>
              <a:buNone/>
            </a:pPr>
            <a:r>
              <a:rPr lang="en-US" sz="1800">
                <a:latin typeface="Times New Roman" panose="02020603050405020304" pitchFamily="18" charset="0"/>
                <a:cs typeface="Times New Roman" panose="02020603050405020304" pitchFamily="18" charset="0"/>
              </a:rPr>
              <a:t>Nên thuộc tính Số lượng xe đạp sẽ là thuộc tính cần đoán trong mô hình</a:t>
            </a:r>
          </a:p>
        </p:txBody>
      </p:sp>
    </p:spTree>
    <p:extLst>
      <p:ext uri="{BB962C8B-B14F-4D97-AF65-F5344CB8AC3E}">
        <p14:creationId xmlns:p14="http://schemas.microsoft.com/office/powerpoint/2010/main" val="82092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0"/>
            <a:ext cx="6019800" cy="1470025"/>
          </a:xfrm>
        </p:spPr>
        <p:txBody>
          <a:bodyPr/>
          <a:lstStyle/>
          <a:p>
            <a:r>
              <a:rPr lang="en-US" sz="3600">
                <a:latin typeface="Times New Roman" panose="02020603050405020304" pitchFamily="18" charset="0"/>
                <a:cs typeface="Times New Roman" panose="02020603050405020304" pitchFamily="18" charset="0"/>
              </a:rPr>
              <a:t>Thông tin tập dữ liệu</a:t>
            </a:r>
            <a:endParaRPr lang="en-US"/>
          </a:p>
        </p:txBody>
      </p:sp>
      <p:sp>
        <p:nvSpPr>
          <p:cNvPr id="5" name="Slide Number Placeholder 4"/>
          <p:cNvSpPr>
            <a:spLocks noGrp="1"/>
          </p:cNvSpPr>
          <p:nvPr>
            <p:ph type="sldNum" sz="quarter" idx="4"/>
          </p:nvPr>
        </p:nvSpPr>
        <p:spPr/>
        <p:txBody>
          <a:bodyPr/>
          <a:lstStyle/>
          <a:p>
            <a:fld id="{A15EAB53-327E-4220-A7C8-79A6407182B7}" type="slidenum">
              <a:rPr lang="en-US" altLang="en-US" smtClean="0"/>
              <a:pPr/>
              <a:t>6</a:t>
            </a:fld>
            <a:endParaRPr lang="en-US" altLang="en-US"/>
          </a:p>
        </p:txBody>
      </p:sp>
      <p:sp>
        <p:nvSpPr>
          <p:cNvPr id="7" name="Rectangle 6"/>
          <p:cNvSpPr/>
          <p:nvPr/>
        </p:nvSpPr>
        <p:spPr>
          <a:xfrm>
            <a:off x="152400" y="1295400"/>
            <a:ext cx="8839200" cy="1704569"/>
          </a:xfrm>
          <a:prstGeom prst="rect">
            <a:avLst/>
          </a:prstGeom>
        </p:spPr>
        <p:txBody>
          <a:bodyPr wrap="square">
            <a:spAutoFit/>
          </a:bodyPr>
          <a:lstStyle/>
          <a:p>
            <a:pPr algn="just">
              <a:lnSpc>
                <a:spcPct val="150000"/>
              </a:lnSpc>
              <a:buFont typeface="Wingdings" panose="05000000000000000000" pitchFamily="2" charset="2"/>
              <a:buChar char="Ø"/>
            </a:pPr>
            <a:r>
              <a:rPr lang="en-US">
                <a:solidFill>
                  <a:srgbClr val="000066"/>
                </a:solidFill>
                <a:latin typeface="Times New Roman" panose="02020603050405020304" pitchFamily="18" charset="0"/>
                <a:cs typeface="Times New Roman" panose="02020603050405020304" pitchFamily="18" charset="0"/>
              </a:rPr>
              <a:t>Chuẩn hóa dữ liệu</a:t>
            </a:r>
          </a:p>
          <a:p>
            <a:pPr algn="just">
              <a:lnSpc>
                <a:spcPct val="150000"/>
              </a:lnSpc>
            </a:pPr>
            <a:r>
              <a:rPr lang="en-US">
                <a:solidFill>
                  <a:srgbClr val="000066"/>
                </a:solidFill>
                <a:latin typeface="Times New Roman" panose="02020603050405020304" pitchFamily="18" charset="0"/>
                <a:cs typeface="Times New Roman" panose="02020603050405020304" pitchFamily="18" charset="0"/>
              </a:rPr>
              <a:t>Với các thuộc tính có dữ liệu không phải kiểu int hay float sẽ được chuyển đổi thành kiểu số như sau</a:t>
            </a:r>
          </a:p>
          <a:p>
            <a:pPr algn="just">
              <a:lnSpc>
                <a:spcPct val="150000"/>
              </a:lnSpc>
            </a:pPr>
            <a:endParaRPr lang="en-US">
              <a:solidFill>
                <a:srgbClr val="000066"/>
              </a:solidFill>
              <a:latin typeface="Times New Roman" panose="02020603050405020304" pitchFamily="18" charset="0"/>
              <a:cs typeface="Times New Roman" panose="02020603050405020304" pitchFamily="18" charset="0"/>
            </a:endParaRPr>
          </a:p>
        </p:txBody>
      </p:sp>
      <p:pic>
        <p:nvPicPr>
          <p:cNvPr id="4" name="Picture 3" descr="Graphical user interface, text, application, table&#10;&#10;Description automatically generated">
            <a:extLst>
              <a:ext uri="{FF2B5EF4-FFF2-40B4-BE49-F238E27FC236}">
                <a16:creationId xmlns:a16="http://schemas.microsoft.com/office/drawing/2014/main" id="{087117A5-B1B4-4EB7-9186-6D069F672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90800"/>
            <a:ext cx="4968671" cy="3787468"/>
          </a:xfrm>
          <a:prstGeom prst="rect">
            <a:avLst/>
          </a:prstGeom>
        </p:spPr>
      </p:pic>
    </p:spTree>
    <p:extLst>
      <p:ext uri="{BB962C8B-B14F-4D97-AF65-F5344CB8AC3E}">
        <p14:creationId xmlns:p14="http://schemas.microsoft.com/office/powerpoint/2010/main" val="75856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15" name="Picture 14" descr="Chart, histogram&#10;&#10;Description automatically generated">
            <a:extLst>
              <a:ext uri="{FF2B5EF4-FFF2-40B4-BE49-F238E27FC236}">
                <a16:creationId xmlns:a16="http://schemas.microsoft.com/office/drawing/2014/main" id="{CE66A60F-5BB5-4713-91AA-C8175E79C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11" name="Picture 10" descr="Chart, scatter chart&#10;&#10;Description automatically generated">
            <a:extLst>
              <a:ext uri="{FF2B5EF4-FFF2-40B4-BE49-F238E27FC236}">
                <a16:creationId xmlns:a16="http://schemas.microsoft.com/office/drawing/2014/main" id="{EF6402BA-3C25-4063-A6F5-536EB1863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24" name="Straight Connector 23">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a:lnSpc>
                <a:spcPct val="90000"/>
              </a:lnSpc>
              <a:spcAft>
                <a:spcPts val="600"/>
              </a:spcAft>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7</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41700004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40" name="Picture 39" descr="Chart&#10;&#10;Description automatically generated">
            <a:extLst>
              <a:ext uri="{FF2B5EF4-FFF2-40B4-BE49-F238E27FC236}">
                <a16:creationId xmlns:a16="http://schemas.microsoft.com/office/drawing/2014/main" id="{1F323B97-9FCA-4270-ABDE-F45BA278B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38" name="Picture 37" descr="Chart&#10;&#10;Description automatically generated">
            <a:extLst>
              <a:ext uri="{FF2B5EF4-FFF2-40B4-BE49-F238E27FC236}">
                <a16:creationId xmlns:a16="http://schemas.microsoft.com/office/drawing/2014/main" id="{CAFEEC5F-02D7-490B-9763-4B5FBC211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49" name="Straight Connector 48">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8</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33567076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42" name="Picture 41" descr="Chart&#10;&#10;Description automatically generated">
            <a:extLst>
              <a:ext uri="{FF2B5EF4-FFF2-40B4-BE49-F238E27FC236}">
                <a16:creationId xmlns:a16="http://schemas.microsoft.com/office/drawing/2014/main" id="{7486EA9B-8879-4774-A1A5-F407B9772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663" y="320040"/>
            <a:ext cx="5740388" cy="4305291"/>
          </a:xfrm>
          <a:prstGeom prst="rect">
            <a:avLst/>
          </a:prstGeom>
        </p:spPr>
      </p:pic>
      <p:sp>
        <p:nvSpPr>
          <p:cNvPr id="49" name="Rectangle 48">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kern="1200">
                <a:solidFill>
                  <a:schemeClr val="bg1"/>
                </a:solidFill>
                <a:latin typeface="Times New Roman" panose="02020603050405020304" pitchFamily="18" charset="0"/>
                <a:cs typeface="Times New Roman" panose="02020603050405020304" pitchFamily="18" charset="0"/>
              </a:rPr>
              <a:t>Thông tin tập dữ liệu</a:t>
            </a:r>
          </a:p>
        </p:txBody>
      </p:sp>
      <p:cxnSp>
        <p:nvCxnSpPr>
          <p:cNvPr id="51" name="Straight Connector 50">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900987" y="6556248"/>
            <a:ext cx="614363" cy="274320"/>
          </a:xfrm>
        </p:spPr>
        <p:txBody>
          <a:bodyPr vert="horz" lIns="91440" tIns="45720" rIns="91440" bIns="45720" rtlCol="0" anchor="ctr">
            <a:normAutofit/>
          </a:bodyPr>
          <a:lstStyle/>
          <a:p>
            <a:pPr>
              <a:spcAft>
                <a:spcPts val="600"/>
              </a:spcAft>
            </a:pPr>
            <a:fld id="{A15EAB53-327E-4220-A7C8-79A6407182B7}" type="slidenum">
              <a:rPr lang="en-US" altLang="en-US" sz="1000">
                <a:solidFill>
                  <a:schemeClr val="tx1">
                    <a:alpha val="80000"/>
                  </a:schemeClr>
                </a:solidFill>
                <a:latin typeface="+mn-lt"/>
              </a:rPr>
              <a:pPr>
                <a:spcAft>
                  <a:spcPts val="600"/>
                </a:spcAft>
              </a:pPr>
              <a:t>9</a:t>
            </a:fld>
            <a:endParaRPr lang="en-US" altLang="en-US" sz="1000">
              <a:solidFill>
                <a:schemeClr val="tx1">
                  <a:alpha val="80000"/>
                </a:schemeClr>
              </a:solidFill>
              <a:latin typeface="+mn-lt"/>
            </a:endParaRPr>
          </a:p>
        </p:txBody>
      </p:sp>
    </p:spTree>
    <p:extLst>
      <p:ext uri="{BB962C8B-B14F-4D97-AF65-F5344CB8AC3E}">
        <p14:creationId xmlns:p14="http://schemas.microsoft.com/office/powerpoint/2010/main" val="17803182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3133</TotalTime>
  <Words>800</Words>
  <Application>Microsoft Office PowerPoint</Application>
  <PresentationFormat>On-screen Show (4:3)</PresentationFormat>
  <Paragraphs>107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Tw Cen MT</vt:lpstr>
      <vt:lpstr>Wingdings</vt:lpstr>
      <vt:lpstr>Default Design</vt:lpstr>
      <vt:lpstr>BỘ GIÁO DỤC VÀ ĐÀO TẠO TRƯỜNG ĐẠI HỌC CẦN THƠ  KHOA CÔNG NGHỆ THÔNG TIN VÀ TRUYỀN THÔNG</vt:lpstr>
      <vt:lpstr>Nội dung chính</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Mô hình máy học</vt:lpstr>
      <vt:lpstr>Mô hình máy học:  Decision tree regressor</vt:lpstr>
      <vt:lpstr>Mô hình máy học:  Decision tree regressor</vt:lpstr>
      <vt:lpstr>Mô hình máy học:  Decision tree regressor</vt:lpstr>
      <vt:lpstr>Mô hình máy học:  Decision tree regressor</vt:lpstr>
      <vt:lpstr>Mô hình máy học:  Decision tree regressor</vt:lpstr>
      <vt:lpstr>So sánh với mô hình khác</vt:lpstr>
      <vt:lpstr>So sánh với mô hình khác</vt:lpstr>
      <vt:lpstr>Demo</vt:lpstr>
      <vt:lpstr>Cảm ơn mọi người đã lắng nghe và theo dõi</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Huỳnh Trương</cp:lastModifiedBy>
  <cp:revision>262</cp:revision>
  <dcterms:created xsi:type="dcterms:W3CDTF">2008-08-06T06:37:20Z</dcterms:created>
  <dcterms:modified xsi:type="dcterms:W3CDTF">2021-05-23T21:27:43Z</dcterms:modified>
</cp:coreProperties>
</file>