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jpeg"/>
  <Override PartName="/ppt/media/image17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4" r:id="rId2"/>
    <p:sldId id="318" r:id="rId3"/>
    <p:sldId id="329" r:id="rId4"/>
    <p:sldId id="321" r:id="rId5"/>
    <p:sldId id="379" r:id="rId6"/>
    <p:sldId id="376" r:id="rId7"/>
    <p:sldId id="380" r:id="rId8"/>
    <p:sldId id="381" r:id="rId9"/>
    <p:sldId id="382" r:id="rId10"/>
    <p:sldId id="330" r:id="rId11"/>
    <p:sldId id="30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00"/>
    <a:srgbClr val="CC00FF"/>
    <a:srgbClr val="00FF00"/>
    <a:srgbClr val="996633"/>
    <a:srgbClr val="FFCCCC"/>
    <a:srgbClr val="CC9900"/>
    <a:srgbClr val="FFCC00"/>
    <a:srgbClr val="000099"/>
    <a:srgbClr val="9A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23" autoAdjust="0"/>
    <p:restoredTop sz="94364" autoAdjust="0"/>
  </p:normalViewPr>
  <p:slideViewPr>
    <p:cSldViewPr>
      <p:cViewPr varScale="1">
        <p:scale>
          <a:sx n="73" d="100"/>
          <a:sy n="73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smtClean="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A09965BB-0B53-4CD5-8DE2-A1763CA43EEA}" type="datetimeFigureOut">
              <a:rPr lang="en-US"/>
              <a:pPr>
                <a:defRPr/>
              </a:pPr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 smtClean="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CD67A05A-86B5-42CD-A6CB-3462C69FE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7DDC9-E402-4759-8BDE-1D657B5B2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F1212-BB1D-4CF4-8566-C9EF12C19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D213-61B6-4DE2-9155-36A54AD0D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62A75-B7F2-4FDC-8912-209E9348F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0E0D0-F203-4368-BF2C-8B7A95A6D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1E2FE-BCCA-409B-9EBC-55EE07196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2026A-13F4-4EFE-97C3-8EBFC8728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BAA54-90E6-4EF2-AF29-83C23148C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2D5E9-3DD2-4FC1-970D-AF412838D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6EB8B-92E9-46F4-B3F6-8F0E611F5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2878B-9FDC-452F-9DC0-31474570F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C208C-F4B2-45C4-A298-635D01EAB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C6F7400-3231-4E72-800D-CCB4B98A1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"/>
            <a:ext cx="8229600" cy="1371599"/>
          </a:xfrm>
        </p:spPr>
        <p:txBody>
          <a:bodyPr/>
          <a:lstStyle/>
          <a:p>
            <a:pPr algn="ctr" eaLnBrk="1" hangingPunct="1"/>
            <a:r>
              <a:rPr lang="vi-VN" altLang="en-US" sz="3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TRƯỜNG ĐẠI HỌC CẦN THƠ</a:t>
            </a:r>
            <a:br>
              <a:rPr lang="vi-VN" altLang="en-US" sz="3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vi-VN" altLang="en-US" sz="3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KHOA </a:t>
            </a:r>
            <a:r>
              <a:rPr lang="en-US" altLang="en-US" sz="380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CNTT &amp; TT</a:t>
            </a:r>
            <a:endParaRPr lang="en-US" altLang="en-US" sz="38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88" y="1600200"/>
            <a:ext cx="9142412" cy="5257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endParaRPr lang="en-US" altLang="en-US" sz="24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vi-VN" altLang="en-US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Báo cáo </a:t>
            </a:r>
            <a:r>
              <a:rPr lang="en-US" altLang="en-US" sz="24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altLang="en-US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altLang="en-US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altLang="en-US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altLang="en-US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altLang="en-US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altLang="en-US" sz="24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altLang="en-US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altLang="en-US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vi-VN" altLang="en-US" sz="2400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Ôtômát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i="1" u="sng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endParaRPr lang="en-US" altLang="en-US" sz="2300" i="1" u="sng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endParaRPr lang="en-US" altLang="en-US" sz="2300" i="1" u="sng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endParaRPr lang="en-US" altLang="en-US" sz="2300" i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endParaRPr lang="en-US" altLang="en-US" sz="2300" i="1" u="sng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ct val="80000"/>
              </a:lnSpc>
            </a:pPr>
            <a:r>
              <a:rPr lang="vi-VN" altLang="en-US" sz="2300" i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Giảng viên hướng dẫn:</a:t>
            </a:r>
            <a:r>
              <a:rPr lang="vi-VN" altLang="en-US" sz="2300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vi-VN" altLang="en-US" sz="2300" i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Sinh viên thực hiện:</a:t>
            </a:r>
          </a:p>
          <a:p>
            <a:pPr algn="l" eaLnBrk="1" hangingPunct="1">
              <a:lnSpc>
                <a:spcPct val="80000"/>
              </a:lnSpc>
            </a:pPr>
            <a:r>
              <a:rPr lang="en-US" altLang="en-US" sz="2300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3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300" dirty="0" err="1" smtClean="0"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 Chi</a:t>
            </a:r>
            <a:r>
              <a:rPr lang="vi-VN" altLang="en-US" sz="2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3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vi-VN" altLang="en-US" sz="2300" dirty="0" smtClean="0">
                <a:latin typeface="Times New Roman" pitchFamily="18" charset="0"/>
                <a:cs typeface="Times New Roman" pitchFamily="18" charset="0"/>
              </a:rPr>
              <a:t>Huỳnh </a:t>
            </a:r>
            <a:r>
              <a:rPr lang="vi-VN" altLang="en-US" sz="2300" dirty="0">
                <a:latin typeface="Times New Roman" pitchFamily="18" charset="0"/>
                <a:cs typeface="Times New Roman" pitchFamily="18" charset="0"/>
              </a:rPr>
              <a:t>Trương Minh </a:t>
            </a:r>
            <a:r>
              <a:rPr lang="vi-VN" altLang="en-US" sz="2300" dirty="0" smtClean="0">
                <a:latin typeface="Times New Roman" pitchFamily="18" charset="0"/>
                <a:cs typeface="Times New Roman" pitchFamily="18" charset="0"/>
              </a:rPr>
              <a:t>Quang</a:t>
            </a:r>
            <a:endParaRPr lang="en-US" alt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564" y="3505200"/>
            <a:ext cx="9164782" cy="3352800"/>
          </a:xfrm>
        </p:spPr>
        <p:txBody>
          <a:bodyPr/>
          <a:lstStyle/>
          <a:p>
            <a:pPr algn="r"/>
            <a:r>
              <a:rPr lang="en-US" sz="8000" i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80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2A75-B7F2-4FDC-8912-209E9348F3A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126679"/>
            <a:ext cx="2038133" cy="20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67600" y="13381"/>
            <a:ext cx="1485900" cy="4231407"/>
          </a:xfrm>
        </p:spPr>
        <p:txBody>
          <a:bodyPr vert="vert"/>
          <a:lstStyle/>
          <a:p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 LUẬN</a:t>
            </a:r>
            <a:endParaRPr lang="vi-V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-914400"/>
            <a:ext cx="8229600" cy="7239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Cám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endParaRPr lang="en-US" sz="32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endParaRPr lang="en-US" dirty="0" smtClean="0">
              <a:solidFill>
                <a:srgbClr val="00B050"/>
              </a:solidFill>
              <a:latin typeface="Forte" pitchFamily="66" charset="0"/>
              <a:cs typeface="Times New Roman" pitchFamily="18" charset="0"/>
            </a:endParaRPr>
          </a:p>
          <a:p>
            <a:pPr algn="ctr">
              <a:buFontTx/>
              <a:buNone/>
            </a:pPr>
            <a:endParaRPr lang="en-US" dirty="0" smtClean="0">
              <a:solidFill>
                <a:srgbClr val="00B050"/>
              </a:solidFill>
              <a:latin typeface="Forte" pitchFamily="66" charset="0"/>
              <a:cs typeface="Times New Roman" pitchFamily="18" charset="0"/>
            </a:endParaRPr>
          </a:p>
          <a:p>
            <a:pPr algn="ctr">
              <a:buFontTx/>
              <a:buNone/>
            </a:pPr>
            <a:endParaRPr lang="en-US" dirty="0" smtClean="0">
              <a:solidFill>
                <a:srgbClr val="00B050"/>
              </a:solidFill>
              <a:latin typeface="Forte" pitchFamily="66" charset="0"/>
              <a:cs typeface="Times New Roman" pitchFamily="18" charset="0"/>
            </a:endParaRPr>
          </a:p>
          <a:p>
            <a:pPr algn="ctr">
              <a:buFontTx/>
              <a:buNone/>
            </a:pPr>
            <a:endParaRPr lang="en-US" dirty="0" smtClean="0">
              <a:solidFill>
                <a:srgbClr val="00B050"/>
              </a:solidFill>
              <a:latin typeface="Forte" pitchFamily="66" charset="0"/>
              <a:cs typeface="Times New Roman" pitchFamily="18" charset="0"/>
            </a:endParaRPr>
          </a:p>
          <a:p>
            <a:pPr algn="ctr">
              <a:buFontTx/>
              <a:buNone/>
            </a:pPr>
            <a:endParaRPr lang="en-US" dirty="0" smtClean="0">
              <a:solidFill>
                <a:srgbClr val="00B050"/>
              </a:solidFill>
              <a:latin typeface="Forte" pitchFamily="66" charset="0"/>
              <a:cs typeface="Times New Roman" pitchFamily="18" charset="0"/>
            </a:endParaRPr>
          </a:p>
          <a:p>
            <a:pPr algn="ctr">
              <a:buFontTx/>
              <a:buNone/>
            </a:pPr>
            <a:endParaRPr lang="en-US" dirty="0" smtClean="0">
              <a:solidFill>
                <a:srgbClr val="00B050"/>
              </a:solidFill>
              <a:latin typeface="Forte" pitchFamily="66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65" y="739719"/>
            <a:ext cx="4954588" cy="4137081"/>
          </a:xfrm>
          <a:prstGeom prst="rect">
            <a:avLst/>
          </a:prstGeom>
        </p:spPr>
      </p:pic>
      <p:sp>
        <p:nvSpPr>
          <p:cNvPr id="7" name="Title 4"/>
          <p:cNvSpPr txBox="1">
            <a:spLocks/>
          </p:cNvSpPr>
          <p:nvPr/>
        </p:nvSpPr>
        <p:spPr bwMode="auto">
          <a:xfrm rot="10800000">
            <a:off x="229394" y="2359893"/>
            <a:ext cx="1485900" cy="423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vert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6633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 LUẬN</a:t>
            </a:r>
            <a:endParaRPr lang="vi-VN" kern="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76" y="4785414"/>
            <a:ext cx="2038133" cy="2038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GIỚI THIỆU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3716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regular grammar (RG)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G(V, T, P, 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(Variables)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(Terminal symbols)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(Production rules)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(Starting variable)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Ôtômát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finite automata (FA)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M(Q, A,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[S], F):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(set of all States)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(set of Input symbols or Alphabets)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(Transition functions)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(Starting state)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(Final states or accept states)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065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353429">
            <a:off x="1009009" y="1593670"/>
            <a:ext cx="9333100" cy="5135562"/>
          </a:xfrm>
        </p:spPr>
        <p:txBody>
          <a:bodyPr/>
          <a:lstStyle/>
          <a:p>
            <a:r>
              <a:rPr lang="en-US" sz="80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</a:t>
            </a:r>
            <a:endParaRPr lang="en-US" sz="80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2A75-B7F2-4FDC-8912-209E9348F3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RG sang FA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371600"/>
            <a:ext cx="449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G({S, A, B}, {0,  1},  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-&gt; 0A | 0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A -&gt; 1B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B -&gt; 0A | 0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96" y="3870787"/>
            <a:ext cx="2143424" cy="1057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28" y="4763770"/>
            <a:ext cx="2095792" cy="714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828" y="5478245"/>
            <a:ext cx="2210108" cy="8764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43" y="2189761"/>
            <a:ext cx="1457914" cy="14865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09" y="2189761"/>
            <a:ext cx="2182107" cy="9910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309" y="3110430"/>
            <a:ext cx="2162477" cy="9145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37315"/>
            <a:ext cx="2239280" cy="7908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6" y="4960867"/>
            <a:ext cx="2258338" cy="7813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" y="5774890"/>
            <a:ext cx="2239280" cy="7718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6" y="4100826"/>
            <a:ext cx="7758870" cy="2179941"/>
          </a:xfrm>
          <a:prstGeom prst="rect">
            <a:avLst/>
          </a:prstGeom>
        </p:spPr>
      </p:pic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038600" y="1371600"/>
            <a:ext cx="511179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M(Q,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[A]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[S], F):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Q: S, 0A, A, B, 1B, 0, [Eps]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[S]: 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F: Eps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[A]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0, 1</a:t>
            </a:r>
          </a:p>
          <a:p>
            <a:pPr marL="0" indent="0">
              <a:buNone/>
            </a:pP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S, Eps) = 0A,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S, Eps)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0,</a:t>
            </a:r>
          </a:p>
          <a:p>
            <a:pPr marL="0" indent="0">
              <a:buNone/>
            </a:pP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Eps)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1B,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Eps)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0A</a:t>
            </a:r>
          </a:p>
          <a:p>
            <a:pPr marL="0" indent="0">
              <a:buNone/>
            </a:pP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Eps)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</a:p>
          <a:p>
            <a:pPr marL="0" indent="0">
              <a:buNone/>
            </a:pP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0A, 0)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A,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1B, 1)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</a:p>
          <a:p>
            <a:pPr marL="0" indent="0">
              <a:buNone/>
            </a:pP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0, 0)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Eps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09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FA sang RG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371600"/>
            <a:ext cx="449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M(Q,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[A],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[S], F):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[S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]: 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[A]: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0, 1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A, 1)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B, 0)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038600" y="1371600"/>
            <a:ext cx="5105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G(V, T, P, [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S])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V: S, A, B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T: 0, 1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S]: 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 -&gt; 0A | 0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-&gt; 1B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 -&gt; 0A | 0</a:t>
            </a:r>
          </a:p>
        </p:txBody>
      </p:sp>
    </p:spTree>
    <p:extLst>
      <p:ext uri="{BB962C8B-B14F-4D97-AF65-F5344CB8AC3E}">
        <p14:creationId xmlns:p14="http://schemas.microsoft.com/office/powerpoint/2010/main" val="37911977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Left-linear RG sang FA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371600"/>
            <a:ext cx="426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G({S, A, B}, {0,  1},  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-&gt; A01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A -&gt; A01 | B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B -&gt; 0</a:t>
            </a:r>
          </a:p>
          <a:p>
            <a:pPr marL="0" indent="0"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038600" y="1371600"/>
            <a:ext cx="511179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P: S -&gt; 10A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 -&gt; 10A | B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B -&gt; 0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032202" y="1371600"/>
            <a:ext cx="511179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M(Q,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[A]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[S], F): 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S, A, 10A, 0A, B, 1B, 0, [Eps]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[S]: [Eps]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F: 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[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A]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0, 1</a:t>
            </a:r>
          </a:p>
          <a:p>
            <a:pPr marL="0" indent="0">
              <a:buNone/>
            </a:pPr>
            <a:r>
              <a:rPr lang="el-GR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Eps, 0) = 0, </a:t>
            </a:r>
            <a:r>
              <a:rPr lang="el-GR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0,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Eps) =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B,</a:t>
            </a:r>
          </a:p>
          <a:p>
            <a:pPr marL="0" indent="0">
              <a:buNone/>
            </a:pPr>
            <a:r>
              <a:rPr lang="el-GR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B,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Eps) =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A, </a:t>
            </a:r>
            <a:r>
              <a:rPr lang="el-GR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(10A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Eps) =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  <a:p>
            <a:pPr marL="0" indent="0">
              <a:buNone/>
            </a:pPr>
            <a:r>
              <a:rPr lang="el-GR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10A,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Eps) =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</a:t>
            </a:r>
          </a:p>
          <a:p>
            <a:pPr marL="0" indent="0">
              <a:buNone/>
            </a:pPr>
            <a:r>
              <a:rPr lang="el-GR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A, 0)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0A, </a:t>
            </a:r>
            <a:r>
              <a:rPr lang="el-G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0A, 1)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10A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8429"/>
            <a:ext cx="8305800" cy="20537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5" y="4005943"/>
            <a:ext cx="861806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17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FA sang left-linear RG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371600"/>
            <a:ext cx="4038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M(Q,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[A],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[S], F):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[S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]: 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[A]: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0, 1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A, 1)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B, 0)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038600" y="1371600"/>
            <a:ext cx="5105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rgbClr val="000066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0066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66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G(V, T, P, [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S])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V: S, A, B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T: 0, 1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S]: 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 -&gt; A0 | 0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-&gt; B1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 -&gt; A0 | 0</a:t>
            </a:r>
          </a:p>
        </p:txBody>
      </p:sp>
    </p:spTree>
    <p:extLst>
      <p:ext uri="{BB962C8B-B14F-4D97-AF65-F5344CB8AC3E}">
        <p14:creationId xmlns:p14="http://schemas.microsoft.com/office/powerpoint/2010/main" val="37058308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59205" cy="1981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0E0D0-F203-4368-BF2C-8B7A95A6D3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44" y="1835774"/>
            <a:ext cx="1873909" cy="1604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60" y="4757281"/>
            <a:ext cx="1873909" cy="1604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6234314" cy="2170563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2362199" y="1039791"/>
            <a:ext cx="838200" cy="758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324099" y="3585482"/>
            <a:ext cx="914400" cy="836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366657" y="5244800"/>
            <a:ext cx="1371600" cy="949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19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60E0D0-F203-4368-BF2C-8B7A95A6D3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926919" cy="1454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91" y="5103607"/>
            <a:ext cx="2095979" cy="158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1" y="4512858"/>
            <a:ext cx="6841800" cy="2190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507" y="0"/>
            <a:ext cx="1850694" cy="1381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>
          <a:xfrm>
            <a:off x="2133600" y="269828"/>
            <a:ext cx="155836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876274" y="5588794"/>
            <a:ext cx="960095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59" y="1733279"/>
            <a:ext cx="7207480" cy="1923404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5400000">
            <a:off x="1410808" y="3133317"/>
            <a:ext cx="103222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 rot="5400000">
            <a:off x="6318829" y="549263"/>
            <a:ext cx="1035079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34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685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Forte</vt:lpstr>
      <vt:lpstr>Times New Roman</vt:lpstr>
      <vt:lpstr>Wingdings</vt:lpstr>
      <vt:lpstr>Default Design</vt:lpstr>
      <vt:lpstr>TRƯỜNG ĐẠI HỌC CẦN THƠ KHOA CNTT &amp; TT</vt:lpstr>
      <vt:lpstr>GIỚI THIỆU</vt:lpstr>
      <vt:lpstr>THUẬT TOÁN</vt:lpstr>
      <vt:lpstr>RG sang FA</vt:lpstr>
      <vt:lpstr>FA sang RG</vt:lpstr>
      <vt:lpstr>Left-linear RG sang FA</vt:lpstr>
      <vt:lpstr>FA sang left-linear RG</vt:lpstr>
      <vt:lpstr>PowerPoint Presentation</vt:lpstr>
      <vt:lpstr>PowerPoint Presentation</vt:lpstr>
      <vt:lpstr>DEMO</vt:lpstr>
      <vt:lpstr>THẢO LUẬN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Huỳnh Trương Minh Quang</cp:lastModifiedBy>
  <cp:revision>484</cp:revision>
  <dcterms:created xsi:type="dcterms:W3CDTF">2008-08-06T06:37:20Z</dcterms:created>
  <dcterms:modified xsi:type="dcterms:W3CDTF">2019-12-05T13:37:44Z</dcterms:modified>
</cp:coreProperties>
</file>