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0" r:id="rId23"/>
    <p:sldId id="279" r:id="rId24"/>
    <p:sldId id="278" r:id="rId25"/>
    <p:sldId id="280" r:id="rId26"/>
    <p:sldId id="281" r:id="rId27"/>
    <p:sldId id="283" r:id="rId28"/>
    <p:sldId id="286" r:id="rId29"/>
    <p:sldId id="284" r:id="rId30"/>
    <p:sldId id="282" r:id="rId31"/>
    <p:sldId id="285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6BE1-F869-4BB9-9D5C-491A2B51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EACC5-9993-486C-93A8-F943C0742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B8A7-E624-4559-AF18-282D0A1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61EA-A47E-44BB-A031-99EABE68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C20D-8CEE-432D-A488-09D4BE2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3931-CA77-4154-85A2-CDE0891C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BE74E-3EB3-412B-B8F1-43E8F67FC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E7162-7693-4055-8F0C-9BAC1D9A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6320-80A5-41B9-A317-8E5F17A2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71B4-237F-4106-839C-E2862BE0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481B9-531F-4E35-8782-AFE17BA6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947BF-0FB9-4790-9058-D2E00258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4914-DD24-438A-BFC3-3A0E3867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7EC03-D589-4BFA-B5A5-72B5E979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A1FA-ABE6-4BBC-99F0-8A37800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5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F31F-600C-47E3-81E9-BCB7FCD1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9544-2735-41B4-A7B3-109CC41E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A5A9-D9C0-460F-84D8-FBBF5AD8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5D80-BAB5-47B0-903A-44726C14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18B5-7976-4DE3-9B48-78757EC4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D705-C592-4A9C-A6E2-C0B84A04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ED52-E2DC-487A-B618-17724E6B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A796-0A5C-4A2C-BF15-362578FD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EB6D-5049-4AE8-8371-F1DB4868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27FF-3FBE-4EC2-84ED-D6A0ED16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2A56-0A1F-4537-9116-6DFB0CE2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F78C-E5D0-40C4-81C2-8C9650CD4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22654-2C5B-4293-9723-A51EDD336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EE03-9A42-440C-BE19-525EEF0F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68CF4-C399-41F3-AEE0-F100EF13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E0C3B-FD2B-4941-B97F-8B9CD792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F20F-CCD3-43E3-B661-B6A9FF5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B4E4-8A3B-4D4D-A07C-E65B009B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6BFF-4617-4C3C-8003-A9225AE8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6D51D-007E-4118-AB68-126A352E6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D7004-F998-4A4A-9947-24746ABC3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319D7-5EFB-4D26-A3DF-BF374076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893C1-D637-4EE6-90BE-18D8F33F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63B40-32E8-4C90-8FED-824087D2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B6AF-CD11-4018-86FA-4FD670B0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93545-EF73-43C8-B62A-DA2B4EBC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4102-6E8E-4A96-AD3D-A02C9B34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951EB-1E9E-403A-A978-4E02A8CE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66B10-58F7-401B-BD79-50189A50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512FE-3B9A-4892-92A7-3A8E16DA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719B-F153-4553-B3F9-07FE8252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95A5-721C-426D-8069-4B3B4F73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3065-41A1-46B3-B469-7FA2FACC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CF983-55FF-4A5D-89D7-09C5CF5E6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33EBD-A34E-4A27-8495-FC861BAD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09B14-ABE6-4ADB-A3C3-38C39706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1C800-3534-44F8-8F53-C79D4F5A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0459-41CF-42C5-987F-8AC80C5D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B6928-0965-4E3B-B999-BD71B45C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33D95-65A5-48CC-A636-07694F94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5FA7A-3105-44DC-A919-788E3331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FD68-65A3-47A1-9ACE-73C2ABFE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B7B15-2E22-4FD2-9CFD-070F070F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F763C-3F83-476D-AA80-F2694BA0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0FB07-A9F9-46BA-9C3E-BC179590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AA3C-1780-423D-81C0-B78B2A425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C4D9-6F62-4374-98E3-7C7D42CD9F0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41C8-8349-4F8D-843D-315B6CB0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491B2-FDF5-4825-BD1A-F06814AD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5A3F-0F41-4E5A-94C2-A19D46CA5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3588-81E1-4F4F-A2C7-095F81889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9FF09-9A1E-4CB6-B654-A2A9E4B38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18632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101E0D-6B38-4BC4-A992-F8E10BC866F7}"/>
                  </a:ext>
                </a:extLst>
              </p:cNvPr>
              <p:cNvSpPr/>
              <p:nvPr/>
            </p:nvSpPr>
            <p:spPr>
              <a:xfrm>
                <a:off x="2214098" y="1767959"/>
                <a:ext cx="45585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3600" dirty="0" smtClean="0"/>
                        <m:t>Ω</m:t>
                      </m:r>
                      <m:r>
                        <a:rPr lang="el-GR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l-GR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𝐻𝐻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𝑇𝐻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101E0D-6B38-4BC4-A992-F8E10BC86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8" y="1767959"/>
                <a:ext cx="455855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BECC80-22DC-4F87-A87E-54D81BCD6CC5}"/>
                  </a:ext>
                </a:extLst>
              </p:cNvPr>
              <p:cNvSpPr/>
              <p:nvPr/>
            </p:nvSpPr>
            <p:spPr>
              <a:xfrm>
                <a:off x="2214098" y="2968109"/>
                <a:ext cx="3117392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𝐻𝑇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𝑇𝐻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BECC80-22DC-4F87-A87E-54D81BCD6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8" y="2968109"/>
                <a:ext cx="3117392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86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33A4D7-6949-4D98-B231-E801047A3A78}"/>
              </a:ext>
            </a:extLst>
          </p:cNvPr>
          <p:cNvCxnSpPr/>
          <p:nvPr/>
        </p:nvCxnSpPr>
        <p:spPr>
          <a:xfrm>
            <a:off x="882805" y="3940794"/>
            <a:ext cx="2286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9312DD-0F74-4421-8880-9D5710C72A20}"/>
              </a:ext>
            </a:extLst>
          </p:cNvPr>
          <p:cNvCxnSpPr>
            <a:cxnSpLocks/>
          </p:cNvCxnSpPr>
          <p:nvPr/>
        </p:nvCxnSpPr>
        <p:spPr>
          <a:xfrm flipV="1">
            <a:off x="882805" y="2569194"/>
            <a:ext cx="2286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C69FE6-E363-4818-9498-251263C5A9FA}"/>
              </a:ext>
            </a:extLst>
          </p:cNvPr>
          <p:cNvCxnSpPr/>
          <p:nvPr/>
        </p:nvCxnSpPr>
        <p:spPr>
          <a:xfrm>
            <a:off x="3454555" y="2569194"/>
            <a:ext cx="22860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5A3193-2623-481D-B628-F31DA929FDED}"/>
              </a:ext>
            </a:extLst>
          </p:cNvPr>
          <p:cNvCxnSpPr>
            <a:cxnSpLocks/>
          </p:cNvCxnSpPr>
          <p:nvPr/>
        </p:nvCxnSpPr>
        <p:spPr>
          <a:xfrm flipV="1">
            <a:off x="3454555" y="1654794"/>
            <a:ext cx="22860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67EE8F-1375-4083-B657-D9F3997B415B}"/>
              </a:ext>
            </a:extLst>
          </p:cNvPr>
          <p:cNvCxnSpPr/>
          <p:nvPr/>
        </p:nvCxnSpPr>
        <p:spPr>
          <a:xfrm>
            <a:off x="3454555" y="5312394"/>
            <a:ext cx="22860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45E733-973D-416C-93B1-CB410A561618}"/>
              </a:ext>
            </a:extLst>
          </p:cNvPr>
          <p:cNvCxnSpPr>
            <a:cxnSpLocks/>
          </p:cNvCxnSpPr>
          <p:nvPr/>
        </p:nvCxnSpPr>
        <p:spPr>
          <a:xfrm flipV="1">
            <a:off x="3454555" y="4397994"/>
            <a:ext cx="22860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F47975-7F74-4730-A4EE-D90356973DBB}"/>
                  </a:ext>
                </a:extLst>
              </p:cNvPr>
              <p:cNvSpPr/>
              <p:nvPr/>
            </p:nvSpPr>
            <p:spPr>
              <a:xfrm>
                <a:off x="3105374" y="2384528"/>
                <a:ext cx="412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F47975-7F74-4730-A4EE-D90356973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374" y="2384528"/>
                <a:ext cx="4126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097C11-AC3E-4730-BD00-80A664C49A04}"/>
                  </a:ext>
                </a:extLst>
              </p:cNvPr>
              <p:cNvSpPr/>
              <p:nvPr/>
            </p:nvSpPr>
            <p:spPr>
              <a:xfrm>
                <a:off x="3105375" y="5127728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097C11-AC3E-4730-BD00-80A664C49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375" y="5127728"/>
                <a:ext cx="3804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EA29BF-31FD-47A2-923C-D537807F8F66}"/>
                  </a:ext>
                </a:extLst>
              </p:cNvPr>
              <p:cNvSpPr/>
              <p:nvPr/>
            </p:nvSpPr>
            <p:spPr>
              <a:xfrm>
                <a:off x="5740555" y="1470128"/>
                <a:ext cx="412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EA29BF-31FD-47A2-923C-D537807F8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55" y="1470128"/>
                <a:ext cx="4126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AF37C-CA65-405B-9916-10D13DB6E998}"/>
                  </a:ext>
                </a:extLst>
              </p:cNvPr>
              <p:cNvSpPr/>
              <p:nvPr/>
            </p:nvSpPr>
            <p:spPr>
              <a:xfrm>
                <a:off x="5740554" y="4213328"/>
                <a:ext cx="412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AF37C-CA65-405B-9916-10D13DB6E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54" y="4213328"/>
                <a:ext cx="4126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B4B137-6E02-4FAF-9453-4A34C73AD4B2}"/>
                  </a:ext>
                </a:extLst>
              </p:cNvPr>
              <p:cNvSpPr/>
              <p:nvPr/>
            </p:nvSpPr>
            <p:spPr>
              <a:xfrm>
                <a:off x="5756615" y="3298928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B4B137-6E02-4FAF-9453-4A34C73AD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615" y="3298928"/>
                <a:ext cx="380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4B20FD2-EE5E-4579-A88C-A4B7A42A95FF}"/>
                  </a:ext>
                </a:extLst>
              </p:cNvPr>
              <p:cNvSpPr/>
              <p:nvPr/>
            </p:nvSpPr>
            <p:spPr>
              <a:xfrm>
                <a:off x="5740554" y="6073619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4B20FD2-EE5E-4579-A88C-A4B7A42A9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54" y="6073619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39470E-9C02-4373-A84B-25B2F150E44B}"/>
                  </a:ext>
                </a:extLst>
              </p:cNvPr>
              <p:cNvSpPr/>
              <p:nvPr/>
            </p:nvSpPr>
            <p:spPr>
              <a:xfrm rot="19748076">
                <a:off x="1241488" y="2891498"/>
                <a:ext cx="1358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39470E-9C02-4373-A84B-25B2F150E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48076">
                <a:off x="1241488" y="2891498"/>
                <a:ext cx="13584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CB2B94-FDAA-4A8D-BA6E-99B3907CE466}"/>
                  </a:ext>
                </a:extLst>
              </p:cNvPr>
              <p:cNvSpPr/>
              <p:nvPr/>
            </p:nvSpPr>
            <p:spPr>
              <a:xfrm rot="20475026">
                <a:off x="3885876" y="1701028"/>
                <a:ext cx="1358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CB2B94-FDAA-4A8D-BA6E-99B3907CE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5026">
                <a:off x="3885876" y="1701028"/>
                <a:ext cx="13584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588398-0550-41EC-80AF-75E578A2B0F3}"/>
                  </a:ext>
                </a:extLst>
              </p:cNvPr>
              <p:cNvSpPr/>
              <p:nvPr/>
            </p:nvSpPr>
            <p:spPr>
              <a:xfrm rot="20299259">
                <a:off x="3889015" y="4451177"/>
                <a:ext cx="1358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588398-0550-41EC-80AF-75E578A2B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9259">
                <a:off x="3889015" y="4451177"/>
                <a:ext cx="13584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261B89-2FDB-4594-8074-6796F8144B01}"/>
                  </a:ext>
                </a:extLst>
              </p:cNvPr>
              <p:cNvSpPr/>
              <p:nvPr/>
            </p:nvSpPr>
            <p:spPr>
              <a:xfrm rot="1805689">
                <a:off x="1636495" y="4277765"/>
                <a:ext cx="1326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261B89-2FDB-4594-8074-6796F8144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5689">
                <a:off x="1636495" y="4277765"/>
                <a:ext cx="13263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7C90BE-E803-4155-B37A-8920CAB62DCE}"/>
                  </a:ext>
                </a:extLst>
              </p:cNvPr>
              <p:cNvSpPr/>
              <p:nvPr/>
            </p:nvSpPr>
            <p:spPr>
              <a:xfrm rot="1401353">
                <a:off x="4157886" y="2691673"/>
                <a:ext cx="1326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F7C90BE-E803-4155-B37A-8920CAB62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1353">
                <a:off x="4157886" y="2691673"/>
                <a:ext cx="13263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62E7C3-BB09-4FDE-8E96-0A129EC0794A}"/>
                  </a:ext>
                </a:extLst>
              </p:cNvPr>
              <p:cNvSpPr/>
              <p:nvPr/>
            </p:nvSpPr>
            <p:spPr>
              <a:xfrm rot="1401353">
                <a:off x="4220770" y="5454035"/>
                <a:ext cx="1326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62E7C3-BB09-4FDE-8E96-0A129EC07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01353">
                <a:off x="4220770" y="5454035"/>
                <a:ext cx="132632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223DC4D6-E7D0-448B-84AD-BEC7F4BCAB79}"/>
              </a:ext>
            </a:extLst>
          </p:cNvPr>
          <p:cNvSpPr/>
          <p:nvPr/>
        </p:nvSpPr>
        <p:spPr>
          <a:xfrm>
            <a:off x="517358" y="146476"/>
            <a:ext cx="9018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Our experiment consists of independent trials.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80433D-B42F-4C0E-8BE2-74D91DF1E6DB}"/>
                  </a:ext>
                </a:extLst>
              </p:cNvPr>
              <p:cNvSpPr/>
              <p:nvPr/>
            </p:nvSpPr>
            <p:spPr>
              <a:xfrm>
                <a:off x="6342838" y="1423961"/>
                <a:ext cx="5372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𝐻𝐻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80433D-B42F-4C0E-8BE2-74D91DF1E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38" y="1423961"/>
                <a:ext cx="537249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6976F7B-47CB-4E2D-8E6E-FA0CF2257AC5}"/>
                  </a:ext>
                </a:extLst>
              </p:cNvPr>
              <p:cNvSpPr/>
              <p:nvPr/>
            </p:nvSpPr>
            <p:spPr>
              <a:xfrm>
                <a:off x="6342838" y="3206595"/>
                <a:ext cx="52845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6976F7B-47CB-4E2D-8E6E-FA0CF2257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38" y="3206595"/>
                <a:ext cx="52845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1AA043-E7EC-4458-93DB-47F463327C32}"/>
                  </a:ext>
                </a:extLst>
              </p:cNvPr>
              <p:cNvSpPr/>
              <p:nvPr/>
            </p:nvSpPr>
            <p:spPr>
              <a:xfrm>
                <a:off x="6342838" y="4213328"/>
                <a:ext cx="53308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1AA043-E7EC-4458-93DB-47F463327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38" y="4213328"/>
                <a:ext cx="533081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F4F6D6A-B51A-468F-9464-35B33144949E}"/>
                  </a:ext>
                </a:extLst>
              </p:cNvPr>
              <p:cNvSpPr/>
              <p:nvPr/>
            </p:nvSpPr>
            <p:spPr>
              <a:xfrm>
                <a:off x="6313309" y="5995961"/>
                <a:ext cx="52868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F4F6D6A-B51A-468F-9464-35B331449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09" y="5995961"/>
                <a:ext cx="528683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27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6C614CE2-4DA8-42EF-8B9F-73EBC2941A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0625" y="849313"/>
                <a:ext cx="9144000" cy="165576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/>
                  <a:t>An event is a subset of the sample space.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i="0" smtClean="0"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m:rPr>
                          <m:nor/>
                        </m:rPr>
                        <a:rPr lang="el-GR" sz="3600" dirty="0"/>
                        <m:t>Ω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6C614CE2-4DA8-42EF-8B9F-73EBC2941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25" y="849313"/>
                <a:ext cx="9144000" cy="1655762"/>
              </a:xfrm>
              <a:prstGeom prst="rect">
                <a:avLst/>
              </a:prstGeom>
              <a:blipFill>
                <a:blip r:embed="rId2"/>
                <a:stretch>
                  <a:fillRect l="-2000" t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C8DC9CF-4F24-457F-A597-AFE4900ED5CC}"/>
              </a:ext>
            </a:extLst>
          </p:cNvPr>
          <p:cNvSpPr/>
          <p:nvPr/>
        </p:nvSpPr>
        <p:spPr>
          <a:xfrm>
            <a:off x="499249" y="4024919"/>
            <a:ext cx="10792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What are some events that correspond to Experiment 2?</a:t>
            </a:r>
          </a:p>
        </p:txBody>
      </p:sp>
    </p:spTree>
    <p:extLst>
      <p:ext uri="{BB962C8B-B14F-4D97-AF65-F5344CB8AC3E}">
        <p14:creationId xmlns:p14="http://schemas.microsoft.com/office/powerpoint/2010/main" val="422295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05748C4-3727-4209-9A1E-CE50770B22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661327"/>
                  </p:ext>
                </p:extLst>
              </p:nvPr>
            </p:nvGraphicFramePr>
            <p:xfrm>
              <a:off x="2422292" y="396280"/>
              <a:ext cx="8127999" cy="63042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2439">
                      <a:extLst>
                        <a:ext uri="{9D8B030D-6E8A-4147-A177-3AD203B41FA5}">
                          <a16:colId xmlns:a16="http://schemas.microsoft.com/office/drawing/2014/main" val="2899214202"/>
                        </a:ext>
                      </a:extLst>
                    </a:gridCol>
                    <a:gridCol w="1048215">
                      <a:extLst>
                        <a:ext uri="{9D8B030D-6E8A-4147-A177-3AD203B41FA5}">
                          <a16:colId xmlns:a16="http://schemas.microsoft.com/office/drawing/2014/main" val="2617472062"/>
                        </a:ext>
                      </a:extLst>
                    </a:gridCol>
                    <a:gridCol w="5097345">
                      <a:extLst>
                        <a:ext uri="{9D8B030D-6E8A-4147-A177-3AD203B41FA5}">
                          <a16:colId xmlns:a16="http://schemas.microsoft.com/office/drawing/2014/main" val="1155628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Event 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P(E) 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Other “Interesting” Names for Event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94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The result was 7.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52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Both heads.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2297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Heads then tails.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8897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𝑇𝐻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Tails then heads.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Both tails.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05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First toss was heads.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73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𝑇𝐻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Second toss was heads.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793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Both the same.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73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𝑇𝐻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Both different.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28696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Second toss was tails.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0277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First toss was tails.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8955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𝑇𝐻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 least one head.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981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First toss was heads or second toss was tails.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104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First toss was tails or second toss was heads.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8827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 least one tail.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8379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The coin was tossed twice.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5419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05748C4-3727-4209-9A1E-CE50770B22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661327"/>
                  </p:ext>
                </p:extLst>
              </p:nvPr>
            </p:nvGraphicFramePr>
            <p:xfrm>
              <a:off x="2422292" y="396280"/>
              <a:ext cx="8127999" cy="63042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2439">
                      <a:extLst>
                        <a:ext uri="{9D8B030D-6E8A-4147-A177-3AD203B41FA5}">
                          <a16:colId xmlns:a16="http://schemas.microsoft.com/office/drawing/2014/main" val="2899214202"/>
                        </a:ext>
                      </a:extLst>
                    </a:gridCol>
                    <a:gridCol w="1048215">
                      <a:extLst>
                        <a:ext uri="{9D8B030D-6E8A-4147-A177-3AD203B41FA5}">
                          <a16:colId xmlns:a16="http://schemas.microsoft.com/office/drawing/2014/main" val="2617472062"/>
                        </a:ext>
                      </a:extLst>
                    </a:gridCol>
                    <a:gridCol w="5097345">
                      <a:extLst>
                        <a:ext uri="{9D8B030D-6E8A-4147-A177-3AD203B41FA5}">
                          <a16:colId xmlns:a16="http://schemas.microsoft.com/office/drawing/2014/main" val="1155628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Event 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P(E) 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Other “Interesting” Names for Event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394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108197" r="-311077" b="-1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The result was 7.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52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208197" r="-311077" b="-14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Both heads.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2297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08197" r="-311077" b="-1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Heads then tails.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8897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415000" r="-311077" b="-1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Tails then heads.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1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506557" r="-311077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Both tails.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057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606557" r="-311077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First toss was heads.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73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706557" r="-311077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Second toss was heads.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5793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806557" r="-311077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Both the same.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673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906557" r="-311077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Both different.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28696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1006557" r="-311077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Second toss was tails.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0277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1106557" r="-311077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First toss was tails.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8955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1226667" r="-311077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 least one head.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981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1304918" r="-31107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First toss was heads or second toss was tails.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104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1404918" r="-31107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First toss was tails or second toss was heads.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8827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1504918" r="-31107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 least one tail.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8379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1604918" r="-31107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The coin was tossed twice.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5419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6362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854E4D-0205-4433-AC54-BEFCBDD48758}"/>
                  </a:ext>
                </a:extLst>
              </p:cNvPr>
              <p:cNvSpPr/>
              <p:nvPr/>
            </p:nvSpPr>
            <p:spPr>
              <a:xfrm>
                <a:off x="1356158" y="1014090"/>
                <a:ext cx="10151901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Independence and Dependence: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Two events E and F are independent if the probability that both happen is the product of the probabilities that each happens.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Events E and F are independent </a:t>
                </a:r>
                <a:r>
                  <a:rPr lang="en-US" sz="3600" u="sng" dirty="0"/>
                  <a:t>if and only if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854E4D-0205-4433-AC54-BEFCBDD48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58" y="1014090"/>
                <a:ext cx="10151901" cy="4524315"/>
              </a:xfrm>
              <a:prstGeom prst="rect">
                <a:avLst/>
              </a:prstGeom>
              <a:blipFill>
                <a:blip r:embed="rId2"/>
                <a:stretch>
                  <a:fillRect l="-1801" t="-2019" r="-2041" b="-4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83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A453C4-096A-45D9-A1B0-59482C931128}"/>
              </a:ext>
            </a:extLst>
          </p:cNvPr>
          <p:cNvSpPr/>
          <p:nvPr/>
        </p:nvSpPr>
        <p:spPr>
          <a:xfrm>
            <a:off x="1239746" y="947183"/>
            <a:ext cx="488518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Independ or Dependent?</a:t>
            </a:r>
          </a:p>
          <a:p>
            <a:endParaRPr lang="en-US" sz="3600" dirty="0"/>
          </a:p>
          <a:p>
            <a:r>
              <a:rPr lang="en-US" sz="3600" dirty="0"/>
              <a:t>E = “first flip heads”</a:t>
            </a:r>
          </a:p>
          <a:p>
            <a:r>
              <a:rPr lang="en-US" sz="3600" dirty="0"/>
              <a:t>F = “both flips tails”</a:t>
            </a:r>
          </a:p>
        </p:txBody>
      </p:sp>
    </p:spTree>
    <p:extLst>
      <p:ext uri="{BB962C8B-B14F-4D97-AF65-F5344CB8AC3E}">
        <p14:creationId xmlns:p14="http://schemas.microsoft.com/office/powerpoint/2010/main" val="426162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A453C4-096A-45D9-A1B0-59482C931128}"/>
                  </a:ext>
                </a:extLst>
              </p:cNvPr>
              <p:cNvSpPr/>
              <p:nvPr/>
            </p:nvSpPr>
            <p:spPr>
              <a:xfrm>
                <a:off x="1172839" y="671691"/>
                <a:ext cx="4885183" cy="563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Independ or Dependent?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E = “first flip heads”</a:t>
                </a:r>
              </a:p>
              <a:p>
                <a:r>
                  <a:rPr lang="en-US" sz="3600" dirty="0"/>
                  <a:t>F = “both flips tails”</a:t>
                </a:r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3600" dirty="0"/>
                  <a:t>=0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E and F are </a:t>
                </a:r>
                <a:r>
                  <a:rPr lang="en-US" sz="3600" u="sng" dirty="0"/>
                  <a:t>dependent</a:t>
                </a:r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A453C4-096A-45D9-A1B0-59482C931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39" y="671691"/>
                <a:ext cx="4885183" cy="5632311"/>
              </a:xfrm>
              <a:prstGeom prst="rect">
                <a:avLst/>
              </a:prstGeom>
              <a:blipFill>
                <a:blip r:embed="rId2"/>
                <a:stretch>
                  <a:fillRect l="-3741" t="-1623" r="-2618" b="-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78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A453C4-096A-45D9-A1B0-59482C931128}"/>
              </a:ext>
            </a:extLst>
          </p:cNvPr>
          <p:cNvSpPr/>
          <p:nvPr/>
        </p:nvSpPr>
        <p:spPr>
          <a:xfrm>
            <a:off x="1239746" y="947183"/>
            <a:ext cx="488518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Independ or Dependent?</a:t>
            </a:r>
          </a:p>
          <a:p>
            <a:endParaRPr lang="en-US" sz="3600" dirty="0"/>
          </a:p>
          <a:p>
            <a:r>
              <a:rPr lang="en-US" sz="3600" dirty="0"/>
              <a:t>E = “first flip heads”</a:t>
            </a:r>
          </a:p>
          <a:p>
            <a:r>
              <a:rPr lang="en-US" sz="3600" dirty="0"/>
              <a:t>F = “both flips different”</a:t>
            </a:r>
          </a:p>
        </p:txBody>
      </p:sp>
    </p:spTree>
    <p:extLst>
      <p:ext uri="{BB962C8B-B14F-4D97-AF65-F5344CB8AC3E}">
        <p14:creationId xmlns:p14="http://schemas.microsoft.com/office/powerpoint/2010/main" val="241713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A453C4-096A-45D9-A1B0-59482C931128}"/>
                  </a:ext>
                </a:extLst>
              </p:cNvPr>
              <p:cNvSpPr/>
              <p:nvPr/>
            </p:nvSpPr>
            <p:spPr>
              <a:xfrm>
                <a:off x="1295502" y="924881"/>
                <a:ext cx="4885183" cy="563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Independ or Dependent?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E = “first flip heads”</a:t>
                </a:r>
              </a:p>
              <a:p>
                <a:r>
                  <a:rPr lang="en-US" sz="3600" dirty="0"/>
                  <a:t>F = “both flips different”</a:t>
                </a:r>
              </a:p>
              <a:p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3600" dirty="0"/>
                  <a:t>=0.25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E and F are </a:t>
                </a:r>
                <a:r>
                  <a:rPr lang="en-US" sz="3600" u="sng" dirty="0"/>
                  <a:t>independent</a:t>
                </a:r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A453C4-096A-45D9-A1B0-59482C931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2" y="924881"/>
                <a:ext cx="4885183" cy="5632311"/>
              </a:xfrm>
              <a:prstGeom prst="rect">
                <a:avLst/>
              </a:prstGeom>
              <a:blipFill>
                <a:blip r:embed="rId2"/>
                <a:stretch>
                  <a:fillRect l="-3870" t="-1732" r="-2622" b="-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5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A453C4-096A-45D9-A1B0-59482C931128}"/>
                  </a:ext>
                </a:extLst>
              </p:cNvPr>
              <p:cNvSpPr/>
              <p:nvPr/>
            </p:nvSpPr>
            <p:spPr>
              <a:xfrm>
                <a:off x="1295502" y="924881"/>
                <a:ext cx="9654996" cy="4015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Conditional Probability:</a:t>
                </a:r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The probability that E occurs given that F has occurred.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A453C4-096A-45D9-A1B0-59482C931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2" y="924881"/>
                <a:ext cx="9654996" cy="4015779"/>
              </a:xfrm>
              <a:prstGeom prst="rect">
                <a:avLst/>
              </a:prstGeom>
              <a:blipFill>
                <a:blip r:embed="rId2"/>
                <a:stretch>
                  <a:fillRect l="-1958" t="-2432" b="-5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97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614CE2-4DA8-42EF-8B9F-73EBC2941A6E}"/>
              </a:ext>
            </a:extLst>
          </p:cNvPr>
          <p:cNvSpPr txBox="1">
            <a:spLocks/>
          </p:cNvSpPr>
          <p:nvPr/>
        </p:nvSpPr>
        <p:spPr>
          <a:xfrm>
            <a:off x="1190625" y="84931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P(E) means “the probability of event E”.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This is relative to an “experiment”.</a:t>
            </a:r>
          </a:p>
        </p:txBody>
      </p:sp>
    </p:spTree>
    <p:extLst>
      <p:ext uri="{BB962C8B-B14F-4D97-AF65-F5344CB8AC3E}">
        <p14:creationId xmlns:p14="http://schemas.microsoft.com/office/powerpoint/2010/main" val="2408381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A453C4-096A-45D9-A1B0-59482C931128}"/>
                  </a:ext>
                </a:extLst>
              </p:cNvPr>
              <p:cNvSpPr/>
              <p:nvPr/>
            </p:nvSpPr>
            <p:spPr>
              <a:xfrm>
                <a:off x="1295502" y="924881"/>
                <a:ext cx="10190254" cy="4015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Again, with Experiment 2: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E = “both tosses were heads”</a:t>
                </a:r>
              </a:p>
              <a:p>
                <a:r>
                  <a:rPr lang="en-US" sz="3600" dirty="0"/>
                  <a:t>F = “the second toss was heads”</a:t>
                </a:r>
              </a:p>
              <a:p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den>
                      </m:f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A453C4-096A-45D9-A1B0-59482C931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2" y="924881"/>
                <a:ext cx="10190254" cy="4015779"/>
              </a:xfrm>
              <a:prstGeom prst="rect">
                <a:avLst/>
              </a:prstGeom>
              <a:blipFill>
                <a:blip r:embed="rId2"/>
                <a:stretch>
                  <a:fillRect l="-1855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66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A453C4-096A-45D9-A1B0-59482C931128}"/>
                  </a:ext>
                </a:extLst>
              </p:cNvPr>
              <p:cNvSpPr/>
              <p:nvPr/>
            </p:nvSpPr>
            <p:spPr>
              <a:xfrm>
                <a:off x="1295502" y="924881"/>
                <a:ext cx="10190254" cy="4015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A slightly different situation: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E = “both tosses were heads”</a:t>
                </a:r>
              </a:p>
              <a:p>
                <a:r>
                  <a:rPr lang="en-US" sz="3600" dirty="0"/>
                  <a:t>F = “at least one toss was heads”</a:t>
                </a:r>
              </a:p>
              <a:p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den>
                      </m:f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0.75</m:t>
                          </m:r>
                        </m:den>
                      </m:f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=0.3333….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A453C4-096A-45D9-A1B0-59482C931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02" y="924881"/>
                <a:ext cx="10190254" cy="4015779"/>
              </a:xfrm>
              <a:prstGeom prst="rect">
                <a:avLst/>
              </a:prstGeom>
              <a:blipFill>
                <a:blip r:embed="rId2"/>
                <a:stretch>
                  <a:fillRect l="-1855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20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624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Bayes Theorem:</a:t>
                </a:r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Proof: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</a:t>
                </a:r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6240876"/>
              </a:xfrm>
              <a:prstGeom prst="rect">
                <a:avLst/>
              </a:prstGeom>
              <a:blipFill>
                <a:blip r:embed="rId2"/>
                <a:stretch>
                  <a:fillRect l="-1824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75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319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Bayes Theorem – alternate form:</a:t>
                </a:r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|~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den>
                    </m:f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600" dirty="0"/>
                  <a:t> represents the probability of “not E”.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3190810"/>
              </a:xfrm>
              <a:prstGeom prst="rect">
                <a:avLst/>
              </a:prstGeom>
              <a:blipFill>
                <a:blip r:embed="rId2"/>
                <a:stretch>
                  <a:fillRect l="-1824" t="-2863" b="-6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85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Bayes Theorem Example from our Book:</a:t>
                </a:r>
              </a:p>
              <a:p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A disease affects 1 in every 10,000 people. Let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600" dirty="0"/>
                  <a:t> represent the event that an individual has the disease.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A test for this disease gives the correct test result 99% of the time. Let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represent the event than an individual tests positive for the disease.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5632311"/>
              </a:xfrm>
              <a:prstGeom prst="rect">
                <a:avLst/>
              </a:prstGeom>
              <a:blipFill>
                <a:blip r:embed="rId2"/>
                <a:stretch>
                  <a:fillRect l="-1824" t="-1623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640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5738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Apply Bayes Theorem:</a:t>
                </a:r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r>
                            <a:rPr lang="en-US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|~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dirty="0"/>
              </a:p>
              <a:p>
                <a:pPr marL="1828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0.99</m:t>
                              </m:r>
                            </m:e>
                          </m:d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0.0001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0.99</m:t>
                              </m:r>
                            </m:e>
                          </m:d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0.0001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0.01</m:t>
                              </m:r>
                            </m:e>
                          </m:d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0.9999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/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3600" dirty="0"/>
                  <a:t> 0.0098</a:t>
                </a:r>
              </a:p>
              <a:p>
                <a:r>
                  <a:rPr lang="en-US" sz="3600" dirty="0"/>
                  <a:t>The probability that someone has the disease given that they test positive is less than 1%.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5738238"/>
              </a:xfrm>
              <a:prstGeom prst="rect">
                <a:avLst/>
              </a:prstGeom>
              <a:blipFill>
                <a:blip r:embed="rId2"/>
                <a:stretch>
                  <a:fillRect l="-1824" t="-1592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039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39D8E2-2058-4CC2-B7DE-A5E7EECEB8EA}"/>
              </a:ext>
            </a:extLst>
          </p:cNvPr>
          <p:cNvSpPr/>
          <p:nvPr/>
        </p:nvSpPr>
        <p:spPr>
          <a:xfrm>
            <a:off x="1230352" y="867772"/>
            <a:ext cx="103669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Random Variables: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random variable is a numeric function of the outcomes in the sample space.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By definition, a random variable has an associated probability distribution.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Statistics (expected value, variance, etc.) can be computed on random variables.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723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4206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Statistics on Random Variables:</a:t>
                </a:r>
              </a:p>
              <a:p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Let X be a random variable.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The expected value of X is: </a:t>
                </a:r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4206601"/>
              </a:xfrm>
              <a:prstGeom prst="rect">
                <a:avLst/>
              </a:prstGeom>
              <a:blipFill>
                <a:blip r:embed="rId2"/>
                <a:stretch>
                  <a:fillRect l="-1824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154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Example: N=number of heads in experiment 2.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The Expected Value of N =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3970318"/>
              </a:xfrm>
              <a:prstGeom prst="rect">
                <a:avLst/>
              </a:prstGeom>
              <a:blipFill>
                <a:blip r:embed="rId2"/>
                <a:stretch>
                  <a:fillRect l="-1824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42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6148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Statistics on Random Variables:</a:t>
                </a:r>
              </a:p>
              <a:p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The variance of X is: </a:t>
                </a:r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𝑋𝐸</m:t>
                          </m:r>
                          <m:d>
                            <m:d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:endParaRPr lang="en-US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6148158"/>
              </a:xfrm>
              <a:prstGeom prst="rect">
                <a:avLst/>
              </a:prstGeom>
              <a:blipFill>
                <a:blip r:embed="rId2"/>
                <a:stretch>
                  <a:fillRect l="-1824" t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0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614CE2-4DA8-42EF-8B9F-73EBC2941A6E}"/>
              </a:ext>
            </a:extLst>
          </p:cNvPr>
          <p:cNvSpPr txBox="1">
            <a:spLocks/>
          </p:cNvSpPr>
          <p:nvPr/>
        </p:nvSpPr>
        <p:spPr>
          <a:xfrm>
            <a:off x="1190625" y="84931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Example Experiment: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 fair coin is tossed and the outcome is recorded as “heads” or “tails”. Since the coin is “fair”, each of the outcomes is equally likely.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0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5330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Example: N=number of heads in experiment 2.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The Variance of N , 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𝑉𝐴𝑅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3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 </a:t>
                </a:r>
                <a:r>
                  <a:rPr lang="en-US" sz="3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0.25</m:t>
                            </m:r>
                          </m:e>
                        </m:d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0.25</m:t>
                            </m:r>
                          </m:e>
                        </m:d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600" b="0" dirty="0"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=1.5−1</m:t>
                      </m:r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5330434"/>
              </a:xfrm>
              <a:prstGeom prst="rect">
                <a:avLst/>
              </a:prstGeom>
              <a:blipFill>
                <a:blip r:embed="rId2"/>
                <a:stretch>
                  <a:fillRect l="-182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17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39D8E2-2058-4CC2-B7DE-A5E7EECEB8EA}"/>
              </a:ext>
            </a:extLst>
          </p:cNvPr>
          <p:cNvSpPr/>
          <p:nvPr/>
        </p:nvSpPr>
        <p:spPr>
          <a:xfrm>
            <a:off x="1230352" y="867772"/>
            <a:ext cx="103669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So far, we have discussed discrete probability distributions. Specifically, we have discussed situations related to the Bernoulli Distribution and the Binomial Distribution.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6649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Bernoulli Distribution:</a:t>
                </a:r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4524315"/>
              </a:xfrm>
              <a:prstGeom prst="rect">
                <a:avLst/>
              </a:prstGeom>
              <a:blipFill>
                <a:blip r:embed="rId2"/>
                <a:stretch>
                  <a:fillRect l="-1824" t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93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369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Binomial Distribution (think of as sum of n Bernoulli trials):</a:t>
                </a:r>
              </a:p>
              <a:p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3694216"/>
              </a:xfrm>
              <a:prstGeom prst="rect">
                <a:avLst/>
              </a:prstGeom>
              <a:blipFill>
                <a:blip r:embed="rId2"/>
                <a:stretch>
                  <a:fillRect l="-1824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976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39D8E2-2058-4CC2-B7DE-A5E7EECEB8EA}"/>
              </a:ext>
            </a:extLst>
          </p:cNvPr>
          <p:cNvSpPr/>
          <p:nvPr/>
        </p:nvSpPr>
        <p:spPr>
          <a:xfrm>
            <a:off x="1230352" y="867772"/>
            <a:ext cx="10366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Several continuous distributions: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Uniform Distribution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Normal Distribution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7546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/>
              <p:nvPr/>
            </p:nvSpPr>
            <p:spPr>
              <a:xfrm>
                <a:off x="1230352" y="867772"/>
                <a:ext cx="10366916" cy="4513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The Central Limit Theorem:</a:t>
                </a:r>
              </a:p>
              <a:p>
                <a:endParaRPr lang="en-US" sz="3600" dirty="0"/>
              </a:p>
              <a:p>
                <a:r>
                  <a:rPr lang="en-US" sz="3600" b="0" dirty="0">
                    <a:ea typeface="Cambria Math" panose="02040503050406030204" pitchFamily="18" charset="0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/>
                  <a:t> are independent random variables with mean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dirty="0"/>
                  <a:t> and (finite) standard deviation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dirty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600" dirty="0"/>
                  <a:t> is approximately normally distributed with mean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600" dirty="0"/>
                  <a:t> and standard deviation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600" dirty="0"/>
                  <a:t> .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A39D8E2-2058-4CC2-B7DE-A5E7EECEB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2" y="867772"/>
                <a:ext cx="10366916" cy="4513415"/>
              </a:xfrm>
              <a:prstGeom prst="rect">
                <a:avLst/>
              </a:prstGeom>
              <a:blipFill>
                <a:blip r:embed="rId2"/>
                <a:stretch>
                  <a:fillRect l="-1824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4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614CE2-4DA8-42EF-8B9F-73EBC2941A6E}"/>
              </a:ext>
            </a:extLst>
          </p:cNvPr>
          <p:cNvSpPr txBox="1">
            <a:spLocks/>
          </p:cNvSpPr>
          <p:nvPr/>
        </p:nvSpPr>
        <p:spPr>
          <a:xfrm>
            <a:off x="1190625" y="84931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Outcomes are unique.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Outcomes are mutually exclusive.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set of all possible outcomes for an experiment is referred to as the Sample Space and is often denoted with the Greek letter Omega: </a:t>
            </a:r>
            <a:r>
              <a:rPr lang="el-GR" sz="3600" dirty="0"/>
              <a:t>Ω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70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99FF57-C41B-4FF1-AD83-7585929E1924}"/>
              </a:ext>
            </a:extLst>
          </p:cNvPr>
          <p:cNvSpPr/>
          <p:nvPr/>
        </p:nvSpPr>
        <p:spPr>
          <a:xfrm>
            <a:off x="1237438" y="758309"/>
            <a:ext cx="9754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For an experiment with Sample Space </a:t>
            </a:r>
            <a:r>
              <a:rPr lang="el-GR" sz="3600" dirty="0"/>
              <a:t>Ω</a:t>
            </a:r>
            <a:r>
              <a:rPr lang="en-US" sz="3600" dirty="0"/>
              <a:t>, we have the following properties: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A30AE8-BD3B-4E17-85B1-E8ED848C681D}"/>
                  </a:ext>
                </a:extLst>
              </p:cNvPr>
              <p:cNvSpPr/>
              <p:nvPr/>
            </p:nvSpPr>
            <p:spPr>
              <a:xfrm>
                <a:off x="2091143" y="3719268"/>
                <a:ext cx="3147144" cy="1483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sz="3600" b="1">
                              <a:ea typeface="Cambria Math" panose="02040503050406030204" pitchFamily="18" charset="0"/>
                            </a:rPr>
                            <m:t>𝛚</m:t>
                          </m:r>
                          <m:r>
                            <a:rPr lang="el-GR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l-GR" sz="3600" dirty="0"/>
                            <m:t>Ω</m:t>
                          </m:r>
                        </m:sub>
                        <m:sup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3600" b="1">
                                  <a:ea typeface="Cambria Math" panose="02040503050406030204" pitchFamily="18" charset="0"/>
                                </a:rPr>
                                <m:t>𝛚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A30AE8-BD3B-4E17-85B1-E8ED848C6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143" y="3719268"/>
                <a:ext cx="3147144" cy="1483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E5889F-C8CE-4602-9835-9A2A2AA31060}"/>
                  </a:ext>
                </a:extLst>
              </p:cNvPr>
              <p:cNvSpPr/>
              <p:nvPr/>
            </p:nvSpPr>
            <p:spPr>
              <a:xfrm>
                <a:off x="2091143" y="2757436"/>
                <a:ext cx="490236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3600" b="1">
                            <a:ea typeface="Cambria Math" panose="02040503050406030204" pitchFamily="18" charset="0"/>
                          </a:rPr>
                          <m:t>𝛚</m:t>
                        </m:r>
                      </m:e>
                    </m:d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600" dirty="0"/>
                  <a:t>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600" b="1">
                        <a:ea typeface="Cambria Math" panose="02040503050406030204" pitchFamily="18" charset="0"/>
                      </a:rPr>
                      <m:t>𝛚</m:t>
                    </m:r>
                    <m:r>
                      <a:rPr lang="el-GR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l-GR" sz="3600" dirty="0"/>
                      <m:t>Ω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E5889F-C8CE-4602-9835-9A2A2AA31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143" y="2757436"/>
                <a:ext cx="4902368" cy="646331"/>
              </a:xfrm>
              <a:prstGeom prst="rect">
                <a:avLst/>
              </a:prstGeom>
              <a:blipFill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614CE2-4DA8-42EF-8B9F-73EBC2941A6E}"/>
              </a:ext>
            </a:extLst>
          </p:cNvPr>
          <p:cNvSpPr txBox="1">
            <a:spLocks/>
          </p:cNvSpPr>
          <p:nvPr/>
        </p:nvSpPr>
        <p:spPr>
          <a:xfrm>
            <a:off x="1190625" y="84931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For our experiment we have </a:t>
            </a:r>
            <a:r>
              <a:rPr lang="el-GR" sz="3600" dirty="0"/>
              <a:t>Ω</a:t>
            </a:r>
            <a:r>
              <a:rPr lang="en-US" sz="3600" dirty="0"/>
              <a:t>={“heads”, “tails”}.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P(“heads”)=0.5 and P(“tails”)=0.5.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probabilities of the outcomes in the sample space form the probability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9712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614CE2-4DA8-42EF-8B9F-73EBC2941A6E}"/>
              </a:ext>
            </a:extLst>
          </p:cNvPr>
          <p:cNvSpPr txBox="1">
            <a:spLocks/>
          </p:cNvSpPr>
          <p:nvPr/>
        </p:nvSpPr>
        <p:spPr>
          <a:xfrm>
            <a:off x="1190625" y="84931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An event is a subset of the sample space.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For our first experiment, the distinction between outcomes and events is subtle, so we will define a more interesting experiment.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847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614CE2-4DA8-42EF-8B9F-73EBC2941A6E}"/>
              </a:ext>
            </a:extLst>
          </p:cNvPr>
          <p:cNvSpPr txBox="1">
            <a:spLocks/>
          </p:cNvSpPr>
          <p:nvPr/>
        </p:nvSpPr>
        <p:spPr>
          <a:xfrm>
            <a:off x="1190625" y="849313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Experiment 2: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 fair coin is tossed twice and the outcome of each toss is recorded in order.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What is the sample space?</a:t>
            </a:r>
          </a:p>
        </p:txBody>
      </p:sp>
    </p:spTree>
    <p:extLst>
      <p:ext uri="{BB962C8B-B14F-4D97-AF65-F5344CB8AC3E}">
        <p14:creationId xmlns:p14="http://schemas.microsoft.com/office/powerpoint/2010/main" val="196622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67A1CD-A8EE-45EC-A917-D8BA419021D2}"/>
                  </a:ext>
                </a:extLst>
              </p:cNvPr>
              <p:cNvSpPr/>
              <p:nvPr/>
            </p:nvSpPr>
            <p:spPr>
              <a:xfrm>
                <a:off x="2214098" y="1767959"/>
                <a:ext cx="45585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3600" dirty="0" smtClean="0"/>
                        <m:t>Ω</m:t>
                      </m:r>
                      <m:r>
                        <a:rPr lang="el-GR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l-GR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𝐻𝐻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𝑇𝐻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𝑇𝑇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967A1CD-A8EE-45EC-A917-D8BA41902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8" y="1767959"/>
                <a:ext cx="455855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0AA03A8-9883-45B4-860A-73848B68989F}"/>
              </a:ext>
            </a:extLst>
          </p:cNvPr>
          <p:cNvSpPr/>
          <p:nvPr/>
        </p:nvSpPr>
        <p:spPr>
          <a:xfrm>
            <a:off x="2214098" y="3368159"/>
            <a:ext cx="84657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What are the probabilities of the outcomes?</a:t>
            </a:r>
          </a:p>
        </p:txBody>
      </p:sp>
    </p:spTree>
    <p:extLst>
      <p:ext uri="{BB962C8B-B14F-4D97-AF65-F5344CB8AC3E}">
        <p14:creationId xmlns:p14="http://schemas.microsoft.com/office/powerpoint/2010/main" val="403394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1126</Words>
  <Application>Microsoft Office PowerPoint</Application>
  <PresentationFormat>Widescreen</PresentationFormat>
  <Paragraphs>234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Douglas Galarus</dc:creator>
  <cp:lastModifiedBy>Douglas Galarus</cp:lastModifiedBy>
  <cp:revision>44</cp:revision>
  <dcterms:created xsi:type="dcterms:W3CDTF">2017-10-07T16:56:07Z</dcterms:created>
  <dcterms:modified xsi:type="dcterms:W3CDTF">2017-10-09T12:56:32Z</dcterms:modified>
</cp:coreProperties>
</file>