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0"/>
  </p:notesMasterIdLst>
  <p:sldIdLst>
    <p:sldId id="257" r:id="rId2"/>
    <p:sldId id="258" r:id="rId3"/>
    <p:sldId id="326" r:id="rId4"/>
    <p:sldId id="325" r:id="rId5"/>
    <p:sldId id="340" r:id="rId6"/>
    <p:sldId id="341" r:id="rId7"/>
    <p:sldId id="337" r:id="rId8"/>
    <p:sldId id="338" r:id="rId9"/>
    <p:sldId id="339" r:id="rId10"/>
    <p:sldId id="327" r:id="rId11"/>
    <p:sldId id="328" r:id="rId12"/>
    <p:sldId id="342" r:id="rId13"/>
    <p:sldId id="329" r:id="rId14"/>
    <p:sldId id="330" r:id="rId15"/>
    <p:sldId id="334" r:id="rId16"/>
    <p:sldId id="345" r:id="rId17"/>
    <p:sldId id="346" r:id="rId18"/>
    <p:sldId id="347" r:id="rId19"/>
    <p:sldId id="344" r:id="rId20"/>
    <p:sldId id="348" r:id="rId21"/>
    <p:sldId id="349" r:id="rId22"/>
    <p:sldId id="350" r:id="rId23"/>
    <p:sldId id="335" r:id="rId24"/>
    <p:sldId id="343" r:id="rId25"/>
    <p:sldId id="336" r:id="rId26"/>
    <p:sldId id="274" r:id="rId27"/>
    <p:sldId id="276"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B8F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0" autoAdjust="0"/>
    <p:restoredTop sz="95326" autoAdjust="0"/>
  </p:normalViewPr>
  <p:slideViewPr>
    <p:cSldViewPr snapToGrid="0">
      <p:cViewPr>
        <p:scale>
          <a:sx n="68" d="100"/>
          <a:sy n="68" d="100"/>
        </p:scale>
        <p:origin x="-516" y="-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pPr/>
              <a:t>16/05/2021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pPr/>
              <a:t>‹#›</a:t>
            </a:fld>
            <a:endParaRPr lang="en-ID"/>
          </a:p>
        </p:txBody>
      </p:sp>
    </p:spTree>
    <p:extLst>
      <p:ext uri="{BB962C8B-B14F-4D97-AF65-F5344CB8AC3E}">
        <p14:creationId xmlns=""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java/java_exceptions.htm" TargetMode="External"/><Relationship Id="rId2" Type="http://schemas.openxmlformats.org/officeDocument/2006/relationships/hyperlink" Target="https://www.w3schools.com/java/java_try_catch.asp" TargetMode="External"/><Relationship Id="rId1" Type="http://schemas.openxmlformats.org/officeDocument/2006/relationships/slideLayout" Target="../slideLayouts/slideLayout4.xml"/><Relationship Id="rId6" Type="http://schemas.openxmlformats.org/officeDocument/2006/relationships/hyperlink" Target="https://junaedigrafis.wordpress.com/2016/12/07/exception-handling/" TargetMode="External"/><Relationship Id="rId5" Type="http://schemas.openxmlformats.org/officeDocument/2006/relationships/hyperlink" Target="https://beginnersbook.com/2013/04/java-exception-handling/" TargetMode="External"/><Relationship Id="rId4" Type="http://schemas.openxmlformats.org/officeDocument/2006/relationships/hyperlink" Target="https://www.javatpoint.com/exception-handling-in-java"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5455024" y="4510369"/>
            <a:ext cx="4778189" cy="1189952"/>
          </a:xfrm>
        </p:spPr>
        <p:txBody>
          <a:bodyPr>
            <a:normAutofit fontScale="92500" lnSpcReduction="20000"/>
          </a:bodyPr>
          <a:lstStyle/>
          <a:p>
            <a:r>
              <a:rPr lang="en-US" i="0" dirty="0"/>
              <a:t>-</a:t>
            </a:r>
            <a:r>
              <a:rPr lang="en-US" i="0" dirty="0" err="1" smtClean="0"/>
              <a:t>penyusun</a:t>
            </a:r>
            <a:r>
              <a:rPr lang="en-US" i="0" dirty="0" smtClean="0"/>
              <a:t>-</a:t>
            </a:r>
            <a:endParaRPr lang="en-US" i="0" dirty="0"/>
          </a:p>
          <a:p>
            <a:endParaRPr lang="en-ID" sz="1400" dirty="0"/>
          </a:p>
          <a:p>
            <a:r>
              <a:rPr lang="en-ID" sz="1400" dirty="0" smtClean="0"/>
              <a:t>Team </a:t>
            </a:r>
            <a:r>
              <a:rPr lang="en-ID" sz="1400" dirty="0" err="1" smtClean="0"/>
              <a:t>penyusun</a:t>
            </a:r>
            <a:r>
              <a:rPr lang="en-ID" sz="1400" dirty="0" smtClean="0"/>
              <a:t> </a:t>
            </a:r>
            <a:r>
              <a:rPr lang="en-ID" sz="1400" dirty="0" err="1" smtClean="0"/>
              <a:t>matkul</a:t>
            </a:r>
            <a:r>
              <a:rPr lang="en-ID" sz="1400" dirty="0" smtClean="0"/>
              <a:t> PBO</a:t>
            </a:r>
            <a:endParaRPr lang="en-ID" sz="1400" dirty="0"/>
          </a:p>
          <a:p>
            <a:r>
              <a:rPr lang="en-ID" sz="1600" dirty="0" smtClean="0"/>
              <a:t>2021</a:t>
            </a:r>
            <a:endParaRPr lang="en-ID" sz="1600" dirty="0"/>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SISTEM INFORMASI</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grpSp>
        <p:nvGrpSpPr>
          <p:cNvPr id="15" name="Group 14">
            <a:extLst>
              <a:ext uri="{FF2B5EF4-FFF2-40B4-BE49-F238E27FC236}">
                <a16:creationId xmlns="" xmlns:a16="http://schemas.microsoft.com/office/drawing/2014/main" id="{74C436BC-D1AA-453A-871B-74953E6DDDAF}"/>
              </a:ext>
            </a:extLst>
          </p:cNvPr>
          <p:cNvGrpSpPr/>
          <p:nvPr/>
        </p:nvGrpSpPr>
        <p:grpSpPr>
          <a:xfrm>
            <a:off x="123824" y="2285439"/>
            <a:ext cx="5180949" cy="3525923"/>
            <a:chOff x="-167657" y="2003708"/>
            <a:chExt cx="5766308" cy="3924292"/>
          </a:xfrm>
        </p:grpSpPr>
        <p:sp>
          <p:nvSpPr>
            <p:cNvPr id="11" name="Rectangle 10">
              <a:extLst>
                <a:ext uri="{FF2B5EF4-FFF2-40B4-BE49-F238E27FC236}">
                  <a16:creationId xmlns="" xmlns:a16="http://schemas.microsoft.com/office/drawing/2014/main" id="{EB18B8BB-E556-400E-8B9E-06BAB46166C7}"/>
                </a:ext>
              </a:extLst>
            </p:cNvPr>
            <p:cNvSpPr/>
            <p:nvPr/>
          </p:nvSpPr>
          <p:spPr>
            <a:xfrm>
              <a:off x="1153396" y="5651001"/>
              <a:ext cx="3124202" cy="276999"/>
            </a:xfrm>
            <a:prstGeom prst="rect">
              <a:avLst/>
            </a:prstGeom>
          </p:spPr>
          <p:txBody>
            <a:bodyPr wrap="square">
              <a:spAutoFit/>
            </a:bodyPr>
            <a:lstStyle/>
            <a:p>
              <a:pPr algn="ctr"/>
              <a:r>
                <a:rPr lang="en-ID" sz="600" dirty="0">
                  <a:solidFill>
                    <a:srgbClr val="00B0F0"/>
                  </a:solidFill>
                </a:rPr>
                <a:t>&lt;a </a:t>
              </a:r>
              <a:r>
                <a:rPr lang="en-ID" sz="600" dirty="0" err="1">
                  <a:solidFill>
                    <a:srgbClr val="00B0F0"/>
                  </a:solidFill>
                </a:rPr>
                <a:t>href</a:t>
              </a:r>
              <a:r>
                <a:rPr lang="en-ID" sz="600" dirty="0">
                  <a:solidFill>
                    <a:srgbClr val="00B0F0"/>
                  </a:solidFill>
                </a:rPr>
                <a:t>='https://www.freepik.com/free-photos-vectors/background'&gt;Background vector created by </a:t>
              </a:r>
              <a:r>
                <a:rPr lang="en-ID" sz="600" dirty="0" err="1">
                  <a:solidFill>
                    <a:srgbClr val="00B0F0"/>
                  </a:solidFill>
                </a:rPr>
                <a:t>freepik</a:t>
              </a:r>
              <a:r>
                <a:rPr lang="en-ID" sz="600" dirty="0">
                  <a:solidFill>
                    <a:srgbClr val="00B0F0"/>
                  </a:solidFill>
                </a:rPr>
                <a:t> - www.freepik.com&lt;/a&gt;</a:t>
              </a:r>
            </a:p>
          </p:txBody>
        </p:sp>
        <p:pic>
          <p:nvPicPr>
            <p:cNvPr id="13" name="Picture 12">
              <a:extLst>
                <a:ext uri="{FF2B5EF4-FFF2-40B4-BE49-F238E27FC236}">
                  <a16:creationId xmlns="" xmlns:a16="http://schemas.microsoft.com/office/drawing/2014/main" id="{E051654B-CCA9-45A1-9EDA-5DA0E722A25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57" y="2003708"/>
              <a:ext cx="5766308" cy="3844206"/>
            </a:xfrm>
            <a:prstGeom prst="rect">
              <a:avLst/>
            </a:prstGeom>
          </p:spPr>
        </p:pic>
      </p:gr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5218508" y="2013043"/>
            <a:ext cx="5099199" cy="1591597"/>
          </a:xfrm>
        </p:spPr>
        <p:txBody>
          <a:bodyPr>
            <a:normAutofit/>
          </a:bodyPr>
          <a:lstStyle/>
          <a:p>
            <a:r>
              <a:rPr lang="en-US" sz="4800" smtClean="0"/>
              <a:t>Exception</a:t>
            </a:r>
            <a:endParaRPr lang="en-ID" sz="4800" dirty="0"/>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7964129" y="665384"/>
            <a:ext cx="3656373"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smtClean="0">
                <a:solidFill>
                  <a:schemeClr val="accent5">
                    <a:lumMod val="75000"/>
                  </a:schemeClr>
                </a:solidFill>
              </a:rPr>
              <a:t>PEMROGRAMAN BERORIENTASI OBYEK</a:t>
            </a:r>
            <a:endParaRPr lang="en-ID" sz="1200" b="1" dirty="0">
              <a:solidFill>
                <a:schemeClr val="accent5">
                  <a:lumMod val="75000"/>
                </a:schemeClr>
              </a:solidFill>
            </a:endParaRPr>
          </a:p>
        </p:txBody>
      </p:sp>
    </p:spTree>
    <p:extLst>
      <p:ext uri="{BB962C8B-B14F-4D97-AF65-F5344CB8AC3E}">
        <p14:creationId xmlns="" xmlns:p14="http://schemas.microsoft.com/office/powerpoint/2010/main" val="556541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354217"/>
          </a:xfrm>
          <a:prstGeom prst="rect">
            <a:avLst/>
          </a:prstGeom>
          <a:noFill/>
        </p:spPr>
        <p:txBody>
          <a:bodyPr wrap="square" rtlCol="0">
            <a:spAutoFit/>
          </a:bodyPr>
          <a:lstStyle/>
          <a:p>
            <a:pPr>
              <a:buFont typeface="Wingdings 2" pitchFamily="18" charset="2"/>
              <a:buNone/>
            </a:pPr>
            <a:r>
              <a:rPr lang="de-DE" sz="2200" smtClean="0"/>
              <a:t>Untuk menangani exception dalam Java, kita menggunakan blok </a:t>
            </a:r>
            <a:r>
              <a:rPr lang="de-DE" sz="2200" b="1" smtClean="0">
                <a:solidFill>
                  <a:srgbClr val="3333FF"/>
                </a:solidFill>
              </a:rPr>
              <a:t>try-catch-finally</a:t>
            </a:r>
          </a:p>
          <a:p>
            <a:pPr>
              <a:buFont typeface="Wingdings 2" pitchFamily="18" charset="2"/>
              <a:buNone/>
            </a:pPr>
            <a:endParaRPr lang="de-DE" sz="800" smtClean="0"/>
          </a:p>
          <a:p>
            <a:pPr>
              <a:buFont typeface="Wingdings 2" pitchFamily="18" charset="2"/>
              <a:buNone/>
            </a:pPr>
            <a:r>
              <a:rPr lang="de-DE" sz="2200" smtClean="0"/>
              <a:t>Yang dapat kita lakukan adalah, meletakkan </a:t>
            </a:r>
            <a:r>
              <a:rPr lang="de-DE" sz="2200" b="1" smtClean="0"/>
              <a:t>statement</a:t>
            </a:r>
            <a:r>
              <a:rPr lang="de-DE" sz="2200" smtClean="0"/>
              <a:t> di dalam program, yang mungkin dapat menghasilkan exception, di dalam blok try-catch-finally.</a:t>
            </a:r>
          </a:p>
          <a:p>
            <a:endParaRPr lang="en-US" sz="800" smtClean="0"/>
          </a:p>
        </p:txBody>
      </p:sp>
      <p:pic>
        <p:nvPicPr>
          <p:cNvPr id="6146" name="Picture 2"/>
          <p:cNvPicPr>
            <a:picLocks noChangeAspect="1" noChangeArrowheads="1"/>
          </p:cNvPicPr>
          <p:nvPr/>
        </p:nvPicPr>
        <p:blipFill>
          <a:blip r:embed="rId3"/>
          <a:srcRect/>
          <a:stretch>
            <a:fillRect/>
          </a:stretch>
        </p:blipFill>
        <p:spPr bwMode="auto">
          <a:xfrm>
            <a:off x="2110814" y="2606993"/>
            <a:ext cx="5767094" cy="4011923"/>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395173"/>
          </a:xfrm>
          <a:prstGeom prst="rect">
            <a:avLst/>
          </a:prstGeom>
          <a:noFill/>
        </p:spPr>
        <p:txBody>
          <a:bodyPr wrap="square" rtlCol="0">
            <a:spAutoFit/>
          </a:bodyPr>
          <a:lstStyle/>
          <a:p>
            <a:pPr>
              <a:lnSpc>
                <a:spcPct val="80000"/>
              </a:lnSpc>
              <a:buFont typeface="Verdana" pitchFamily="34" charset="0"/>
              <a:buNone/>
            </a:pPr>
            <a:r>
              <a:rPr lang="de-DE" sz="2400" smtClean="0"/>
              <a:t>Berikut ini adalah bentuk umum dari blok try-catch-finally :</a:t>
            </a:r>
            <a:endParaRPr lang="en-US" sz="800" smtClean="0"/>
          </a:p>
        </p:txBody>
      </p:sp>
      <p:pic>
        <p:nvPicPr>
          <p:cNvPr id="8" name="Picture 4"/>
          <p:cNvPicPr>
            <a:picLocks noChangeAspect="1" noChangeArrowheads="1"/>
          </p:cNvPicPr>
          <p:nvPr/>
        </p:nvPicPr>
        <p:blipFill>
          <a:blip r:embed="rId3"/>
          <a:srcRect/>
          <a:stretch>
            <a:fillRect/>
          </a:stretch>
        </p:blipFill>
        <p:spPr bwMode="auto">
          <a:xfrm>
            <a:off x="941753" y="1896648"/>
            <a:ext cx="7872413" cy="4084638"/>
          </a:xfrm>
          <a:prstGeom prst="rect">
            <a:avLst/>
          </a:prstGeom>
          <a:noFill/>
          <a:ln w="9525">
            <a:noFill/>
            <a:round/>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5878532"/>
          </a:xfrm>
          <a:prstGeom prst="rect">
            <a:avLst/>
          </a:prstGeom>
          <a:noFill/>
        </p:spPr>
        <p:txBody>
          <a:bodyPr wrap="square" rtlCol="0">
            <a:spAutoFit/>
          </a:bodyPr>
          <a:lstStyle/>
          <a:p>
            <a:pPr>
              <a:buFont typeface="Wingdings 2" pitchFamily="18" charset="2"/>
              <a:buNone/>
            </a:pPr>
            <a:r>
              <a:rPr lang="de-DE" sz="2200" smtClean="0"/>
              <a:t>Untuk menangani exception dalam Java, kita menggunakan blok </a:t>
            </a:r>
            <a:r>
              <a:rPr lang="de-DE" sz="2200" b="1" smtClean="0">
                <a:solidFill>
                  <a:srgbClr val="3333FF"/>
                </a:solidFill>
              </a:rPr>
              <a:t>try-catch-finally</a:t>
            </a:r>
          </a:p>
          <a:p>
            <a:pPr>
              <a:buFont typeface="Wingdings 2" pitchFamily="18" charset="2"/>
              <a:buNone/>
            </a:pPr>
            <a:endParaRPr lang="de-DE" sz="800" smtClean="0"/>
          </a:p>
          <a:p>
            <a:pPr marL="457200" indent="-457200" fontAlgn="base">
              <a:buFont typeface="Arial" pitchFamily="34" charset="0"/>
              <a:buChar char="•"/>
            </a:pPr>
            <a:r>
              <a:rPr lang="en-US" sz="2200" b="1" i="1" smtClean="0"/>
              <a:t>try</a:t>
            </a:r>
            <a:endParaRPr lang="en-US" sz="2200" smtClean="0"/>
          </a:p>
          <a:p>
            <a:pPr fontAlgn="base"/>
            <a:r>
              <a:rPr lang="en-US" sz="2200" i="1" smtClean="0"/>
              <a:t>Keyword</a:t>
            </a:r>
            <a:r>
              <a:rPr lang="en-US" sz="2200" smtClean="0"/>
              <a:t> ini biasanya digunakan dalam suatu </a:t>
            </a:r>
            <a:r>
              <a:rPr lang="en-US" sz="2200" i="1" smtClean="0"/>
              <a:t>block</a:t>
            </a:r>
            <a:r>
              <a:rPr lang="en-US" sz="2200" smtClean="0"/>
              <a:t> </a:t>
            </a:r>
            <a:r>
              <a:rPr lang="en-US" sz="2200" i="1" smtClean="0"/>
              <a:t>program</a:t>
            </a:r>
            <a:r>
              <a:rPr lang="en-US" sz="2200" smtClean="0"/>
              <a:t>. </a:t>
            </a:r>
            <a:r>
              <a:rPr lang="en-US" sz="2200" i="1" smtClean="0"/>
              <a:t>keyword</a:t>
            </a:r>
            <a:r>
              <a:rPr lang="en-US" sz="2200" smtClean="0"/>
              <a:t> ini digunakan untuk mencoba menjalankan </a:t>
            </a:r>
            <a:r>
              <a:rPr lang="en-US" sz="2200" i="1" smtClean="0"/>
              <a:t>block</a:t>
            </a:r>
            <a:r>
              <a:rPr lang="en-US" sz="2200" smtClean="0"/>
              <a:t> </a:t>
            </a:r>
            <a:r>
              <a:rPr lang="en-US" sz="2200" i="1" smtClean="0"/>
              <a:t>program</a:t>
            </a:r>
            <a:r>
              <a:rPr lang="en-US" sz="2200" smtClean="0"/>
              <a:t> kemudian mengenai dimana munculnya kesalahan yang ingin diproses.</a:t>
            </a:r>
          </a:p>
          <a:p>
            <a:pPr fontAlgn="base"/>
            <a:endParaRPr lang="en-US" sz="800" smtClean="0"/>
          </a:p>
          <a:p>
            <a:pPr marL="457200" indent="-457200" fontAlgn="base">
              <a:buFont typeface="Arial" pitchFamily="34" charset="0"/>
              <a:buChar char="•"/>
            </a:pPr>
            <a:r>
              <a:rPr lang="en-US" sz="2200" b="1" smtClean="0"/>
              <a:t>Catch</a:t>
            </a:r>
            <a:endParaRPr lang="en-US" sz="2200" smtClean="0"/>
          </a:p>
          <a:p>
            <a:pPr fontAlgn="base"/>
            <a:r>
              <a:rPr lang="en-US" sz="2200" smtClean="0"/>
              <a:t>Dalam java, keyword </a:t>
            </a:r>
            <a:r>
              <a:rPr lang="en-US" sz="2200" i="1" smtClean="0"/>
              <a:t>catch</a:t>
            </a:r>
            <a:r>
              <a:rPr lang="en-US" sz="2200" smtClean="0"/>
              <a:t> harus dipasangkan dengan </a:t>
            </a:r>
            <a:r>
              <a:rPr lang="en-US" sz="2200" i="1" smtClean="0"/>
              <a:t>try</a:t>
            </a:r>
            <a:r>
              <a:rPr lang="en-US" sz="2200" smtClean="0"/>
              <a:t>. Kegunaan keyword ini adalah menangkap kesalahan atau </a:t>
            </a:r>
            <a:r>
              <a:rPr lang="en-US" sz="2200" i="1" smtClean="0"/>
              <a:t>bug</a:t>
            </a:r>
            <a:r>
              <a:rPr lang="en-US" sz="2200" smtClean="0"/>
              <a:t> yang terjadi dalam </a:t>
            </a:r>
            <a:r>
              <a:rPr lang="en-US" sz="2200" i="1" smtClean="0"/>
              <a:t>block</a:t>
            </a:r>
            <a:r>
              <a:rPr lang="en-US" sz="2200" smtClean="0"/>
              <a:t> </a:t>
            </a:r>
            <a:r>
              <a:rPr lang="en-US" sz="2200" i="1" smtClean="0"/>
              <a:t>try.</a:t>
            </a:r>
            <a:r>
              <a:rPr lang="en-US" sz="2200" smtClean="0"/>
              <a:t>Setelah menangkap kesalahan yang terjadi maka </a:t>
            </a:r>
            <a:r>
              <a:rPr lang="en-US" sz="2200" i="1" smtClean="0"/>
              <a:t>developer</a:t>
            </a:r>
            <a:r>
              <a:rPr lang="en-US" sz="2200" smtClean="0"/>
              <a:t> dapat melakukan hal apapun pada </a:t>
            </a:r>
            <a:r>
              <a:rPr lang="en-US" sz="2200" i="1" smtClean="0"/>
              <a:t>block</a:t>
            </a:r>
            <a:r>
              <a:rPr lang="en-US" sz="2200" smtClean="0"/>
              <a:t> </a:t>
            </a:r>
            <a:r>
              <a:rPr lang="en-US" sz="2200" i="1" smtClean="0"/>
              <a:t>catch</a:t>
            </a:r>
            <a:r>
              <a:rPr lang="en-US" sz="2200" smtClean="0"/>
              <a:t>.</a:t>
            </a:r>
          </a:p>
          <a:p>
            <a:pPr fontAlgn="base"/>
            <a:endParaRPr lang="en-US" sz="800" smtClean="0"/>
          </a:p>
          <a:p>
            <a:pPr marL="457200" indent="-457200" fontAlgn="base">
              <a:buFont typeface="Arial" pitchFamily="34" charset="0"/>
              <a:buChar char="•"/>
            </a:pPr>
            <a:r>
              <a:rPr lang="en-US" sz="2200" b="1" smtClean="0"/>
              <a:t>finally</a:t>
            </a:r>
            <a:endParaRPr lang="en-US" sz="2200" smtClean="0"/>
          </a:p>
          <a:p>
            <a:pPr fontAlgn="base"/>
            <a:r>
              <a:rPr lang="en-US" sz="2200" i="1" smtClean="0"/>
              <a:t>Keyword</a:t>
            </a:r>
            <a:r>
              <a:rPr lang="en-US" sz="2200" smtClean="0"/>
              <a:t> ini merupakan </a:t>
            </a:r>
            <a:r>
              <a:rPr lang="en-US" sz="2200" i="1" smtClean="0"/>
              <a:t>keyword</a:t>
            </a:r>
            <a:r>
              <a:rPr lang="en-US" sz="2200" smtClean="0"/>
              <a:t> yang menunjukan bahwa </a:t>
            </a:r>
            <a:r>
              <a:rPr lang="en-US" sz="2200" i="1" smtClean="0"/>
              <a:t>block</a:t>
            </a:r>
            <a:r>
              <a:rPr lang="en-US" sz="2200" smtClean="0"/>
              <a:t> </a:t>
            </a:r>
            <a:r>
              <a:rPr lang="en-US" sz="2200" i="1" smtClean="0"/>
              <a:t>program</a:t>
            </a:r>
            <a:r>
              <a:rPr lang="en-US" sz="2200" smtClean="0"/>
              <a:t> tersebut akan selalu dieksekusi meskipun adanya kesalahan yang muncul atau pun tidak ada.</a:t>
            </a:r>
          </a:p>
          <a:p>
            <a:pPr fontAlgn="base"/>
            <a:endParaRPr lang="en-US" sz="2200" smtClean="0"/>
          </a:p>
          <a:p>
            <a:pPr fontAlgn="base"/>
            <a:endParaRPr lang="en-US" sz="2200" smtClean="0"/>
          </a:p>
          <a:p>
            <a:pPr fontAlgn="base"/>
            <a:endParaRPr lang="en-US" sz="2200" smtClean="0"/>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4351961"/>
          </a:xfrm>
          <a:prstGeom prst="rect">
            <a:avLst/>
          </a:prstGeom>
          <a:noFill/>
        </p:spPr>
        <p:txBody>
          <a:bodyPr wrap="square" rtlCol="0">
            <a:spAutoFit/>
          </a:bodyPr>
          <a:lstStyle/>
          <a:p>
            <a:pPr>
              <a:lnSpc>
                <a:spcPct val="80000"/>
              </a:lnSpc>
              <a:buFont typeface="Wingdings 2" pitchFamily="18" charset="2"/>
              <a:buNone/>
            </a:pPr>
            <a:r>
              <a:rPr lang="de-DE" sz="2400" smtClean="0"/>
              <a:t>Hal-hal yang perlu diperhatikan saat membuat sintak try-catch-finally :</a:t>
            </a:r>
          </a:p>
          <a:p>
            <a:pPr>
              <a:lnSpc>
                <a:spcPct val="80000"/>
              </a:lnSpc>
              <a:buFont typeface="Wingdings 2" pitchFamily="18" charset="2"/>
              <a:buNone/>
            </a:pPr>
            <a:endParaRPr lang="de-DE" sz="2400" smtClean="0"/>
          </a:p>
          <a:p>
            <a:pPr marL="457200" indent="-457200">
              <a:lnSpc>
                <a:spcPct val="80000"/>
              </a:lnSpc>
              <a:buFont typeface="Arial" pitchFamily="34" charset="0"/>
              <a:buChar char="•"/>
            </a:pPr>
            <a:r>
              <a:rPr lang="de-DE" sz="2400" smtClean="0"/>
              <a:t>Wajib membuat notasi </a:t>
            </a:r>
            <a:r>
              <a:rPr lang="de-DE" sz="2400" b="1" smtClean="0"/>
              <a:t>blok</a:t>
            </a:r>
          </a:p>
          <a:p>
            <a:pPr marL="457200" indent="-457200">
              <a:lnSpc>
                <a:spcPct val="80000"/>
              </a:lnSpc>
              <a:buFont typeface="Arial" pitchFamily="34" charset="0"/>
              <a:buChar char="•"/>
            </a:pPr>
            <a:endParaRPr lang="de-DE" sz="2400" smtClean="0"/>
          </a:p>
          <a:p>
            <a:pPr marL="457200" indent="-457200">
              <a:lnSpc>
                <a:spcPct val="80000"/>
              </a:lnSpc>
              <a:buFont typeface="Arial" pitchFamily="34" charset="0"/>
              <a:buChar char="•"/>
            </a:pPr>
            <a:r>
              <a:rPr lang="de-DE" sz="2400" smtClean="0"/>
              <a:t>Setiap blok </a:t>
            </a:r>
            <a:r>
              <a:rPr lang="de-DE" sz="2400" b="1" smtClean="0"/>
              <a:t>try</a:t>
            </a:r>
            <a:r>
              <a:rPr lang="de-DE" sz="2400" smtClean="0"/>
              <a:t> boleh memiliki lebih dari satu blok </a:t>
            </a:r>
            <a:r>
              <a:rPr lang="de-DE" sz="2400" b="1" smtClean="0"/>
              <a:t>catch</a:t>
            </a:r>
            <a:r>
              <a:rPr lang="de-DE" sz="2400" smtClean="0"/>
              <a:t> dan hanya boleh memiliki satu blok </a:t>
            </a:r>
            <a:r>
              <a:rPr lang="de-DE" sz="2400" b="1" smtClean="0"/>
              <a:t>finally</a:t>
            </a:r>
          </a:p>
          <a:p>
            <a:pPr marL="457200" indent="-457200">
              <a:lnSpc>
                <a:spcPct val="80000"/>
              </a:lnSpc>
              <a:buFont typeface="Arial" pitchFamily="34" charset="0"/>
              <a:buChar char="•"/>
            </a:pPr>
            <a:endParaRPr lang="de-DE" sz="2400" smtClean="0"/>
          </a:p>
          <a:p>
            <a:pPr marL="457200" indent="-457200">
              <a:lnSpc>
                <a:spcPct val="80000"/>
              </a:lnSpc>
              <a:buFont typeface="Arial" pitchFamily="34" charset="0"/>
              <a:buChar char="•"/>
            </a:pPr>
            <a:r>
              <a:rPr lang="de-DE" sz="2400" smtClean="0"/>
              <a:t>Blok catch dan blok finally harus muncul bersama blok try</a:t>
            </a:r>
          </a:p>
          <a:p>
            <a:pPr marL="457200" indent="-457200">
              <a:lnSpc>
                <a:spcPct val="80000"/>
              </a:lnSpc>
              <a:buFont typeface="Arial" pitchFamily="34" charset="0"/>
              <a:buChar char="•"/>
            </a:pPr>
            <a:endParaRPr lang="de-DE" sz="2400" smtClean="0"/>
          </a:p>
          <a:p>
            <a:pPr marL="457200" indent="-457200">
              <a:lnSpc>
                <a:spcPct val="80000"/>
              </a:lnSpc>
              <a:buFont typeface="Arial" pitchFamily="34" charset="0"/>
              <a:buChar char="•"/>
            </a:pPr>
            <a:r>
              <a:rPr lang="de-DE" sz="2400" smtClean="0"/>
              <a:t>Blok try harus diikuti minimal satu blok catch, atau satu blok finally, atau kedua blok catch dan finally</a:t>
            </a:r>
          </a:p>
          <a:p>
            <a:pPr marL="457200" indent="-457200">
              <a:lnSpc>
                <a:spcPct val="80000"/>
              </a:lnSpc>
              <a:buFont typeface="Arial" pitchFamily="34" charset="0"/>
              <a:buChar char="•"/>
            </a:pPr>
            <a:endParaRPr lang="de-DE" sz="2400" smtClean="0"/>
          </a:p>
          <a:p>
            <a:pPr marL="457200" indent="-457200">
              <a:lnSpc>
                <a:spcPct val="80000"/>
              </a:lnSpc>
              <a:buFont typeface="Arial" pitchFamily="34" charset="0"/>
              <a:buChar char="•"/>
            </a:pPr>
            <a:r>
              <a:rPr lang="de-DE" sz="2400" smtClean="0"/>
              <a:t>Setiap blok catch mendefinisikan penanganan exception. Di dalam header blok catch terdapat satu argumen yang akan ditangani oleh blok exception. </a:t>
            </a:r>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486287"/>
          </a:xfrm>
          <a:prstGeom prst="rect">
            <a:avLst/>
          </a:prstGeom>
          <a:noFill/>
        </p:spPr>
        <p:txBody>
          <a:bodyPr wrap="square" rtlCol="0">
            <a:spAutoFit/>
          </a:bodyPr>
          <a:lstStyle/>
          <a:p>
            <a:pPr>
              <a:lnSpc>
                <a:spcPct val="80000"/>
              </a:lnSpc>
              <a:buFont typeface="Verdana" pitchFamily="34" charset="0"/>
              <a:buNone/>
            </a:pPr>
            <a:r>
              <a:rPr lang="en-GB" sz="2200" smtClean="0"/>
              <a:t>Alur Program :</a:t>
            </a:r>
          </a:p>
          <a:p>
            <a:endParaRPr lang="en-US" sz="800" smtClean="0"/>
          </a:p>
        </p:txBody>
      </p:sp>
      <p:pic>
        <p:nvPicPr>
          <p:cNvPr id="8" name="Picture 4"/>
          <p:cNvPicPr>
            <a:picLocks noChangeAspect="1" noChangeArrowheads="1"/>
          </p:cNvPicPr>
          <p:nvPr/>
        </p:nvPicPr>
        <p:blipFill>
          <a:blip r:embed="rId3"/>
          <a:srcRect/>
          <a:stretch>
            <a:fillRect/>
          </a:stretch>
        </p:blipFill>
        <p:spPr bwMode="auto">
          <a:xfrm>
            <a:off x="2595318" y="1384054"/>
            <a:ext cx="7800707" cy="5286461"/>
          </a:xfrm>
          <a:prstGeom prst="rect">
            <a:avLst/>
          </a:prstGeom>
          <a:noFill/>
          <a:ln w="9525">
            <a:noFill/>
            <a:round/>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1027" name="Picture 3"/>
          <p:cNvPicPr>
            <a:picLocks noChangeAspect="1" noChangeArrowheads="1"/>
          </p:cNvPicPr>
          <p:nvPr/>
        </p:nvPicPr>
        <p:blipFill>
          <a:blip r:embed="rId3"/>
          <a:srcRect/>
          <a:stretch>
            <a:fillRect/>
          </a:stretch>
        </p:blipFill>
        <p:spPr bwMode="auto">
          <a:xfrm>
            <a:off x="1057420" y="1761538"/>
            <a:ext cx="8115671" cy="438604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8147612" y="1412629"/>
            <a:ext cx="3519609" cy="1569721"/>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4098" name="Picture 2"/>
          <p:cNvPicPr>
            <a:picLocks noChangeAspect="1" noChangeArrowheads="1"/>
          </p:cNvPicPr>
          <p:nvPr/>
        </p:nvPicPr>
        <p:blipFill>
          <a:blip r:embed="rId3"/>
          <a:srcRect/>
          <a:stretch>
            <a:fillRect/>
          </a:stretch>
        </p:blipFill>
        <p:spPr bwMode="auto">
          <a:xfrm>
            <a:off x="723460" y="1714134"/>
            <a:ext cx="8792554" cy="47429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7711146" y="1552649"/>
            <a:ext cx="4000500" cy="1304925"/>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5122" name="Picture 2"/>
          <p:cNvPicPr>
            <a:picLocks noChangeAspect="1" noChangeArrowheads="1"/>
          </p:cNvPicPr>
          <p:nvPr/>
        </p:nvPicPr>
        <p:blipFill>
          <a:blip r:embed="rId3"/>
          <a:srcRect/>
          <a:stretch>
            <a:fillRect/>
          </a:stretch>
        </p:blipFill>
        <p:spPr bwMode="auto">
          <a:xfrm>
            <a:off x="709831" y="1723879"/>
            <a:ext cx="8643123" cy="4634718"/>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8193697" y="1408309"/>
            <a:ext cx="3609037" cy="1489636"/>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6147" name="Picture 3"/>
          <p:cNvPicPr>
            <a:picLocks noChangeAspect="1" noChangeArrowheads="1"/>
          </p:cNvPicPr>
          <p:nvPr/>
        </p:nvPicPr>
        <p:blipFill>
          <a:blip r:embed="rId3"/>
          <a:srcRect/>
          <a:stretch>
            <a:fillRect/>
          </a:stretch>
        </p:blipFill>
        <p:spPr bwMode="auto">
          <a:xfrm>
            <a:off x="775849" y="2145918"/>
            <a:ext cx="8330864" cy="4508109"/>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a:srcRect/>
          <a:stretch>
            <a:fillRect/>
          </a:stretch>
        </p:blipFill>
        <p:spPr bwMode="auto">
          <a:xfrm>
            <a:off x="5952539" y="1357020"/>
            <a:ext cx="5886562" cy="1273638"/>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1026" name="Picture 2"/>
          <p:cNvPicPr>
            <a:picLocks noChangeAspect="1" noChangeArrowheads="1"/>
          </p:cNvPicPr>
          <p:nvPr/>
        </p:nvPicPr>
        <p:blipFill>
          <a:blip r:embed="rId3"/>
          <a:srcRect/>
          <a:stretch>
            <a:fillRect/>
          </a:stretch>
        </p:blipFill>
        <p:spPr bwMode="auto">
          <a:xfrm>
            <a:off x="1311079" y="1793630"/>
            <a:ext cx="9287079" cy="4142935"/>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143733" y="1225941"/>
            <a:ext cx="5354172" cy="809251"/>
          </a:xfrm>
        </p:spPr>
        <p:txBody>
          <a:bodyPr>
            <a:normAutofit/>
          </a:bodyPr>
          <a:lstStyle/>
          <a:p>
            <a:r>
              <a:rPr lang="en-ID" sz="3200" baseline="1207" dirty="0" err="1">
                <a:cs typeface="Times New Roman"/>
              </a:rPr>
              <a:t>Ca</a:t>
            </a:r>
            <a:r>
              <a:rPr lang="en-ID" sz="3200" spc="-29" baseline="1207" dirty="0" err="1">
                <a:cs typeface="Times New Roman"/>
              </a:rPr>
              <a:t>p</a:t>
            </a:r>
            <a:r>
              <a:rPr lang="en-ID" sz="3200" spc="-34" baseline="1207" dirty="0" err="1">
                <a:cs typeface="Times New Roman"/>
              </a:rPr>
              <a:t>a</a:t>
            </a:r>
            <a:r>
              <a:rPr lang="en-ID" sz="3200" spc="-9" baseline="1207" dirty="0" err="1">
                <a:cs typeface="Times New Roman"/>
              </a:rPr>
              <a:t>i</a:t>
            </a:r>
            <a:r>
              <a:rPr lang="en-ID" sz="3200" spc="-34" baseline="1207" dirty="0" err="1">
                <a:cs typeface="Times New Roman"/>
              </a:rPr>
              <a:t>a</a:t>
            </a:r>
            <a:r>
              <a:rPr lang="en-ID" sz="3200" baseline="1207" dirty="0" err="1">
                <a:cs typeface="Times New Roman"/>
              </a:rPr>
              <a:t>n</a:t>
            </a:r>
            <a:r>
              <a:rPr lang="en-ID" sz="3200" spc="14" baseline="1207" dirty="0">
                <a:cs typeface="Times New Roman"/>
              </a:rPr>
              <a:t> </a:t>
            </a:r>
            <a:r>
              <a:rPr lang="en-ID" sz="3200" spc="-9" baseline="1207" dirty="0" err="1">
                <a:cs typeface="Times New Roman"/>
              </a:rPr>
              <a:t>P</a:t>
            </a:r>
            <a:r>
              <a:rPr lang="en-ID" sz="3200" baseline="1207" dirty="0" err="1">
                <a:cs typeface="Times New Roman"/>
              </a:rPr>
              <a:t>e</a:t>
            </a:r>
            <a:r>
              <a:rPr lang="en-ID" sz="3200" spc="-19" baseline="1207" dirty="0" err="1">
                <a:cs typeface="Times New Roman"/>
              </a:rPr>
              <a:t>m</a:t>
            </a:r>
            <a:r>
              <a:rPr lang="en-ID" sz="3200" spc="-29" baseline="1207" dirty="0" err="1">
                <a:cs typeface="Times New Roman"/>
              </a:rPr>
              <a:t>b</a:t>
            </a:r>
            <a:r>
              <a:rPr lang="en-ID" sz="3200" spc="-14" baseline="1207" dirty="0" err="1">
                <a:cs typeface="Times New Roman"/>
              </a:rPr>
              <a:t>e</a:t>
            </a:r>
            <a:r>
              <a:rPr lang="en-ID" sz="3200" spc="-29" baseline="1207" dirty="0" err="1">
                <a:cs typeface="Times New Roman"/>
              </a:rPr>
              <a:t>l</a:t>
            </a:r>
            <a:r>
              <a:rPr lang="en-ID" sz="3200" spc="-19" baseline="1207" dirty="0" err="1">
                <a:cs typeface="Times New Roman"/>
              </a:rPr>
              <a:t>a</a:t>
            </a:r>
            <a:r>
              <a:rPr lang="en-ID" sz="3200" spc="-29" baseline="1207" dirty="0" err="1">
                <a:cs typeface="Times New Roman"/>
              </a:rPr>
              <a:t>j</a:t>
            </a:r>
            <a:r>
              <a:rPr lang="en-ID" sz="3200" spc="-19" baseline="1207" dirty="0" err="1">
                <a:cs typeface="Times New Roman"/>
              </a:rPr>
              <a:t>a</a:t>
            </a:r>
            <a:r>
              <a:rPr lang="en-ID" sz="3200" spc="-25" baseline="1207" dirty="0" err="1">
                <a:cs typeface="Times New Roman"/>
              </a:rPr>
              <a:t>r</a:t>
            </a:r>
            <a:r>
              <a:rPr lang="en-ID" sz="3200" spc="-34" baseline="1207" dirty="0" err="1">
                <a:cs typeface="Times New Roman"/>
              </a:rPr>
              <a:t>a</a:t>
            </a:r>
            <a:r>
              <a:rPr lang="en-ID" sz="3200" baseline="1207" dirty="0" err="1">
                <a:cs typeface="Times New Roman"/>
              </a:rPr>
              <a:t>n</a:t>
            </a:r>
            <a:endParaRPr lang="en-ID" sz="32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236498" y="1934970"/>
            <a:ext cx="6432663" cy="828493"/>
          </a:xfrm>
        </p:spPr>
        <p:txBody>
          <a:bodyPr>
            <a:normAutofit/>
          </a:bodyPr>
          <a:lstStyle/>
          <a:p>
            <a:pPr marL="0" indent="0">
              <a:buNone/>
            </a:pPr>
            <a:r>
              <a:rPr lang="en-US" sz="1600" smtClean="0"/>
              <a:t>Mahasiswa memiliki kemampuan menjelaskan dan mempraktekkan </a:t>
            </a:r>
            <a:r>
              <a:rPr lang="en-US" sz="1600" i="1" smtClean="0"/>
              <a:t>exception </a:t>
            </a:r>
            <a:r>
              <a:rPr lang="en-US" sz="1600" smtClean="0"/>
              <a:t>menggunakan</a:t>
            </a:r>
            <a:r>
              <a:rPr lang="en-ID" sz="1600" spc="-11" smtClean="0">
                <a:cs typeface="Times New Roman"/>
              </a:rPr>
              <a:t> </a:t>
            </a:r>
            <a:r>
              <a:rPr lang="en-ID" sz="1600" spc="-11" dirty="0" err="1" smtClean="0">
                <a:cs typeface="Times New Roman"/>
              </a:rPr>
              <a:t>bahasa</a:t>
            </a:r>
            <a:r>
              <a:rPr lang="en-ID" sz="1600" spc="-11" dirty="0" smtClean="0">
                <a:cs typeface="Times New Roman"/>
              </a:rPr>
              <a:t> </a:t>
            </a:r>
            <a:r>
              <a:rPr lang="en-ID" sz="1600" spc="-11" err="1" smtClean="0">
                <a:cs typeface="Times New Roman"/>
              </a:rPr>
              <a:t>pemrograman</a:t>
            </a:r>
            <a:r>
              <a:rPr lang="en-ID" sz="1600" spc="-11" smtClean="0">
                <a:cs typeface="Times New Roman"/>
              </a:rPr>
              <a:t> java.</a:t>
            </a:r>
            <a:endParaRPr lang="en-ID" sz="1600" dirty="0"/>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8096865" y="1640561"/>
            <a:ext cx="3160672" cy="3300150"/>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Title 1">
            <a:extLst>
              <a:ext uri="{FF2B5EF4-FFF2-40B4-BE49-F238E27FC236}">
                <a16:creationId xmlns="" xmlns:a16="http://schemas.microsoft.com/office/drawing/2014/main" id="{B539B913-656A-4855-BB9F-7EDD901C5AFB}"/>
              </a:ext>
            </a:extLst>
          </p:cNvPr>
          <p:cNvSpPr txBox="1">
            <a:spLocks/>
          </p:cNvSpPr>
          <p:nvPr/>
        </p:nvSpPr>
        <p:spPr>
          <a:xfrm>
            <a:off x="1128985" y="3064895"/>
            <a:ext cx="5354172"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en-ID" sz="3200" baseline="1207" dirty="0" err="1">
                <a:cs typeface="Times New Roman"/>
              </a:rPr>
              <a:t>Kemampuan</a:t>
            </a:r>
            <a:r>
              <a:rPr lang="en-ID" sz="3200" baseline="1207" dirty="0">
                <a:cs typeface="Times New Roman"/>
              </a:rPr>
              <a:t> Akhir yang </a:t>
            </a:r>
            <a:r>
              <a:rPr lang="en-ID" sz="3200" baseline="1207" dirty="0" err="1">
                <a:cs typeface="Times New Roman"/>
              </a:rPr>
              <a:t>Diharapkan</a:t>
            </a:r>
            <a:endParaRPr lang="en-ID" sz="3200" dirty="0">
              <a:solidFill>
                <a:srgbClr val="FFFF00"/>
              </a:solidFill>
            </a:endParaRPr>
          </a:p>
        </p:txBody>
      </p:sp>
      <p:sp>
        <p:nvSpPr>
          <p:cNvPr id="83" name="Content Placeholder 2">
            <a:extLst>
              <a:ext uri="{FF2B5EF4-FFF2-40B4-BE49-F238E27FC236}">
                <a16:creationId xmlns="" xmlns:a16="http://schemas.microsoft.com/office/drawing/2014/main" id="{FB3AE7A1-F012-4542-A649-7AB7CDD493BB}"/>
              </a:ext>
            </a:extLst>
          </p:cNvPr>
          <p:cNvSpPr txBox="1">
            <a:spLocks/>
          </p:cNvSpPr>
          <p:nvPr/>
        </p:nvSpPr>
        <p:spPr>
          <a:xfrm>
            <a:off x="1209367" y="3840900"/>
            <a:ext cx="6548285" cy="18224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smtClean="0"/>
              <a:t>Mahasiswa memiliki kemampuan  menjelaskan dan mempraktekkan dalam bentuk program  tentang penanganan </a:t>
            </a:r>
            <a:r>
              <a:rPr lang="en-US" sz="1600" i="1" smtClean="0"/>
              <a:t>exception.</a:t>
            </a:r>
            <a:endParaRPr lang="en-ID" sz="1600" dirty="0"/>
          </a:p>
        </p:txBody>
      </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099755" y="203912"/>
            <a:ext cx="2763922"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303136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7171" name="Picture 3"/>
          <p:cNvPicPr>
            <a:picLocks noChangeAspect="1" noChangeArrowheads="1"/>
          </p:cNvPicPr>
          <p:nvPr/>
        </p:nvPicPr>
        <p:blipFill>
          <a:blip r:embed="rId3"/>
          <a:srcRect/>
          <a:stretch>
            <a:fillRect/>
          </a:stretch>
        </p:blipFill>
        <p:spPr bwMode="auto">
          <a:xfrm>
            <a:off x="734232" y="2241605"/>
            <a:ext cx="9414556" cy="4215473"/>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7630989" y="1065261"/>
            <a:ext cx="3791113" cy="1692007"/>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027974"/>
          </a:xfrm>
          <a:prstGeom prst="rect">
            <a:avLst/>
          </a:prstGeom>
          <a:noFill/>
        </p:spPr>
        <p:txBody>
          <a:bodyPr wrap="square" rtlCol="0">
            <a:spAutoFit/>
          </a:bodyPr>
          <a:lstStyle/>
          <a:p>
            <a:pPr>
              <a:lnSpc>
                <a:spcPct val="80000"/>
              </a:lnSpc>
              <a:buFont typeface="Verdana" pitchFamily="34" charset="0"/>
              <a:buNone/>
            </a:pPr>
            <a:r>
              <a:rPr lang="en-GB" sz="2200" smtClean="0"/>
              <a:t>Contoh  :</a:t>
            </a:r>
          </a:p>
          <a:p>
            <a:pPr>
              <a:lnSpc>
                <a:spcPct val="80000"/>
              </a:lnSpc>
              <a:buFont typeface="Verdana" pitchFamily="34" charset="0"/>
              <a:buNone/>
            </a:pPr>
            <a:endParaRPr lang="en-GB" sz="2200" smtClean="0"/>
          </a:p>
          <a:p>
            <a:pPr>
              <a:lnSpc>
                <a:spcPct val="80000"/>
              </a:lnSpc>
              <a:buFont typeface="Verdana" pitchFamily="34" charset="0"/>
              <a:buNone/>
            </a:pPr>
            <a:endParaRPr lang="en-GB" sz="2200" smtClean="0"/>
          </a:p>
          <a:p>
            <a:endParaRPr lang="en-US" sz="800" smtClean="0"/>
          </a:p>
        </p:txBody>
      </p:sp>
      <p:pic>
        <p:nvPicPr>
          <p:cNvPr id="8195" name="Picture 3"/>
          <p:cNvPicPr>
            <a:picLocks noChangeAspect="1" noChangeArrowheads="1"/>
          </p:cNvPicPr>
          <p:nvPr/>
        </p:nvPicPr>
        <p:blipFill>
          <a:blip r:embed="rId3"/>
          <a:srcRect/>
          <a:stretch>
            <a:fillRect/>
          </a:stretch>
        </p:blipFill>
        <p:spPr bwMode="auto">
          <a:xfrm>
            <a:off x="634657" y="1655518"/>
            <a:ext cx="8542506" cy="3718340"/>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4020943" y="4954393"/>
            <a:ext cx="7018337" cy="1647825"/>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9219" name="Picture 3"/>
          <p:cNvPicPr>
            <a:picLocks noChangeAspect="1" noChangeArrowheads="1"/>
          </p:cNvPicPr>
          <p:nvPr/>
        </p:nvPicPr>
        <p:blipFill>
          <a:blip r:embed="rId3"/>
          <a:srcRect/>
          <a:stretch>
            <a:fillRect/>
          </a:stretch>
        </p:blipFill>
        <p:spPr bwMode="auto">
          <a:xfrm>
            <a:off x="724266" y="1301335"/>
            <a:ext cx="7318814" cy="4396080"/>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5355174" y="5205705"/>
            <a:ext cx="6109995" cy="1434521"/>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2055" name="Picture 7"/>
          <p:cNvPicPr>
            <a:picLocks noChangeAspect="1" noChangeArrowheads="1"/>
          </p:cNvPicPr>
          <p:nvPr/>
        </p:nvPicPr>
        <p:blipFill>
          <a:blip r:embed="rId3"/>
          <a:srcRect/>
          <a:stretch>
            <a:fillRect/>
          </a:stretch>
        </p:blipFill>
        <p:spPr bwMode="auto">
          <a:xfrm>
            <a:off x="748370" y="1420837"/>
            <a:ext cx="7185807" cy="5176236"/>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818633" y="1534038"/>
            <a:ext cx="3836215" cy="174373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3075" name="Picture 3"/>
          <p:cNvPicPr>
            <a:picLocks noChangeAspect="1" noChangeArrowheads="1"/>
          </p:cNvPicPr>
          <p:nvPr/>
        </p:nvPicPr>
        <p:blipFill>
          <a:blip r:embed="rId3"/>
          <a:srcRect/>
          <a:stretch>
            <a:fillRect/>
          </a:stretch>
        </p:blipFill>
        <p:spPr bwMode="auto">
          <a:xfrm>
            <a:off x="753428" y="1420838"/>
            <a:ext cx="8362437" cy="5173628"/>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7030257" y="1294448"/>
            <a:ext cx="4751410" cy="1547226"/>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pic>
        <p:nvPicPr>
          <p:cNvPr id="10242" name="Picture 2"/>
          <p:cNvPicPr>
            <a:picLocks noChangeAspect="1" noChangeArrowheads="1"/>
          </p:cNvPicPr>
          <p:nvPr/>
        </p:nvPicPr>
        <p:blipFill>
          <a:blip r:embed="rId3"/>
          <a:srcRect/>
          <a:stretch>
            <a:fillRect/>
          </a:stretch>
        </p:blipFill>
        <p:spPr bwMode="auto">
          <a:xfrm>
            <a:off x="722361" y="1073322"/>
            <a:ext cx="10039423" cy="5636702"/>
          </a:xfrm>
          <a:prstGeom prst="rect">
            <a:avLst/>
          </a:prstGeom>
          <a:noFill/>
          <a:ln w="9525">
            <a:noFill/>
            <a:miter lim="800000"/>
            <a:headEnd/>
            <a:tailEnd/>
          </a:ln>
          <a:effectLst/>
        </p:spPr>
      </p:pic>
      <p:sp>
        <p:nvSpPr>
          <p:cNvPr id="11" name="TextBox 10"/>
          <p:cNvSpPr txBox="1"/>
          <p:nvPr/>
        </p:nvSpPr>
        <p:spPr>
          <a:xfrm>
            <a:off x="680284" y="840181"/>
            <a:ext cx="10809030" cy="486287"/>
          </a:xfrm>
          <a:prstGeom prst="rect">
            <a:avLst/>
          </a:prstGeom>
          <a:noFill/>
        </p:spPr>
        <p:txBody>
          <a:bodyPr wrap="square" rtlCol="0">
            <a:spAutoFit/>
          </a:bodyPr>
          <a:lstStyle/>
          <a:p>
            <a:pPr>
              <a:lnSpc>
                <a:spcPct val="80000"/>
              </a:lnSpc>
              <a:buFont typeface="Verdana" pitchFamily="34" charset="0"/>
              <a:buNone/>
            </a:pPr>
            <a:r>
              <a:rPr lang="en-GB" sz="2200" smtClean="0"/>
              <a:t>Contoh :</a:t>
            </a:r>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 xmlns:a16="http://schemas.microsoft.com/office/drawing/2014/main" id="{E396116B-1D11-4E80-BA8C-27A291ECA9CE}"/>
              </a:ext>
            </a:extLst>
          </p:cNvPr>
          <p:cNvSpPr txBox="1">
            <a:spLocks/>
          </p:cNvSpPr>
          <p:nvPr/>
        </p:nvSpPr>
        <p:spPr>
          <a:xfrm>
            <a:off x="933351" y="884903"/>
            <a:ext cx="4140094" cy="8684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Signika" panose="02010003020600000004"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4000" dirty="0"/>
              <a:t>RANGKUMAN</a:t>
            </a:r>
            <a:endParaRPr lang="en-ID" sz="4000" dirty="0"/>
          </a:p>
        </p:txBody>
      </p:sp>
      <p:sp>
        <p:nvSpPr>
          <p:cNvPr id="5" name="Content Placeholder 4">
            <a:extLst>
              <a:ext uri="{FF2B5EF4-FFF2-40B4-BE49-F238E27FC236}">
                <a16:creationId xmlns="" xmlns:a16="http://schemas.microsoft.com/office/drawing/2014/main" id="{AB12D3A9-0059-4644-8312-23CD2113284B}"/>
              </a:ext>
            </a:extLst>
          </p:cNvPr>
          <p:cNvSpPr>
            <a:spLocks noGrp="1"/>
          </p:cNvSpPr>
          <p:nvPr>
            <p:ph sz="half" idx="2"/>
          </p:nvPr>
        </p:nvSpPr>
        <p:spPr>
          <a:xfrm>
            <a:off x="1694746" y="1999824"/>
            <a:ext cx="4012224" cy="750720"/>
          </a:xfrm>
        </p:spPr>
        <p:txBody>
          <a:bodyPr>
            <a:normAutofit/>
          </a:bodyPr>
          <a:lstStyle/>
          <a:p>
            <a:pPr marL="0" indent="0">
              <a:buNone/>
            </a:pPr>
            <a:r>
              <a:rPr lang="en-ID" smtClean="0"/>
              <a:t>Exception digunakan untuk menangani kesalahan saat program dijalankan.</a:t>
            </a:r>
            <a:endParaRPr lang="en-ID" dirty="0"/>
          </a:p>
        </p:txBody>
      </p:sp>
      <p:sp>
        <p:nvSpPr>
          <p:cNvPr id="7" name="Content Placeholder 6">
            <a:extLst>
              <a:ext uri="{FF2B5EF4-FFF2-40B4-BE49-F238E27FC236}">
                <a16:creationId xmlns="" xmlns:a16="http://schemas.microsoft.com/office/drawing/2014/main" id="{D7673C37-2E03-4712-BB9C-6A535E30311E}"/>
              </a:ext>
            </a:extLst>
          </p:cNvPr>
          <p:cNvSpPr>
            <a:spLocks noGrp="1"/>
          </p:cNvSpPr>
          <p:nvPr>
            <p:ph sz="quarter" idx="4"/>
          </p:nvPr>
        </p:nvSpPr>
        <p:spPr>
          <a:xfrm>
            <a:off x="6273881" y="2896988"/>
            <a:ext cx="4684171" cy="2214282"/>
          </a:xfrm>
        </p:spPr>
        <p:txBody>
          <a:bodyPr>
            <a:normAutofit/>
          </a:bodyPr>
          <a:lstStyle/>
          <a:p>
            <a:pPr marL="0" indent="0">
              <a:buNone/>
            </a:pPr>
            <a:r>
              <a:rPr lang="en-ID" smtClean="0"/>
              <a:t>Pengelolaan kesalahan dengan menggunakan exception handling, menjadikan saat program mengalami kesalahan program tidak berhenti begitu saja. </a:t>
            </a:r>
            <a:endParaRPr lang="en-ID" dirty="0"/>
          </a:p>
        </p:txBody>
      </p:sp>
      <p:pic>
        <p:nvPicPr>
          <p:cNvPr id="12" name="Google Shape;5183;p63">
            <a:extLst>
              <a:ext uri="{FF2B5EF4-FFF2-40B4-BE49-F238E27FC236}">
                <a16:creationId xmlns="" xmlns:a16="http://schemas.microsoft.com/office/drawing/2014/main" id="{F639259A-0845-448F-9AA8-5A76D14CB755}"/>
              </a:ext>
            </a:extLst>
          </p:cNvPr>
          <p:cNvPicPr preferRelativeResize="0"/>
          <p:nvPr/>
        </p:nvPicPr>
        <p:blipFill rotWithShape="1">
          <a:blip r:embed="rId2">
            <a:alphaModFix/>
          </a:blip>
          <a:srcRect/>
          <a:stretch/>
        </p:blipFill>
        <p:spPr>
          <a:xfrm>
            <a:off x="1788795" y="2896988"/>
            <a:ext cx="3440655" cy="2707399"/>
          </a:xfrm>
          <a:prstGeom prst="rect">
            <a:avLst/>
          </a:prstGeom>
          <a:noFill/>
          <a:ln>
            <a:noFill/>
          </a:ln>
        </p:spPr>
      </p:pic>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BADABD1-05DB-46C1-8E18-BAC1AB703B43}"/>
              </a:ext>
            </a:extLst>
          </p:cNvPr>
          <p:cNvSpPr>
            <a:spLocks noGrp="1"/>
          </p:cNvSpPr>
          <p:nvPr>
            <p:ph type="title"/>
          </p:nvPr>
        </p:nvSpPr>
        <p:spPr>
          <a:xfrm>
            <a:off x="1040483" y="1199421"/>
            <a:ext cx="9744637" cy="809251"/>
          </a:xfrm>
        </p:spPr>
        <p:txBody>
          <a:bodyPr/>
          <a:lstStyle/>
          <a:p>
            <a:r>
              <a:rPr lang="en-US" dirty="0"/>
              <a:t>SUMBER PUSTAKA</a:t>
            </a:r>
            <a:endParaRPr lang="en-ID" dirty="0"/>
          </a:p>
        </p:txBody>
      </p:sp>
      <p:sp>
        <p:nvSpPr>
          <p:cNvPr id="11" name="Content Placeholder 10">
            <a:extLst>
              <a:ext uri="{FF2B5EF4-FFF2-40B4-BE49-F238E27FC236}">
                <a16:creationId xmlns="" xmlns:a16="http://schemas.microsoft.com/office/drawing/2014/main" id="{82F5EEB3-A9D8-4005-86F7-E3EC45F5B078}"/>
              </a:ext>
            </a:extLst>
          </p:cNvPr>
          <p:cNvSpPr>
            <a:spLocks noGrp="1"/>
          </p:cNvSpPr>
          <p:nvPr>
            <p:ph idx="1"/>
          </p:nvPr>
        </p:nvSpPr>
        <p:spPr>
          <a:xfrm>
            <a:off x="1040483" y="2196652"/>
            <a:ext cx="9744637" cy="2976563"/>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hlinkClick r:id="rId2"/>
              </a:rPr>
              <a:t>https://www.w3schools.com/java/java_try_catch.asp</a:t>
            </a:r>
            <a:endParaRPr lang="en-US"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hlinkClick r:id="rId3"/>
              </a:rPr>
              <a:t>https://www.tutorialspoint.com/java/java_exceptions.htm</a:t>
            </a:r>
            <a:endParaRPr lang="en-US"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hlinkClick r:id="rId4"/>
              </a:rPr>
              <a:t>https://www.javatpoint.com/exception-handling-in-java</a:t>
            </a:r>
            <a:endParaRPr lang="en-US"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hlinkClick r:id="rId5"/>
              </a:rPr>
              <a:t>https://beginnersbook.com/2013/04/java-exception-handling/</a:t>
            </a:r>
            <a:endParaRPr lang="en-US"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hlinkClick r:id="rId6"/>
              </a:rPr>
              <a:t>https://junaedigrafis.wordpress.com/2016/12/07/exception-handling/</a:t>
            </a:r>
            <a:endParaRPr lang="en-US" smtClean="0">
              <a:latin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mtClean="0">
                <a:latin typeface="Calibri" panose="020F0502020204030204" pitchFamily="34" charset="0"/>
                <a:cs typeface="Times New Roman" panose="02020603050405020304" pitchFamily="18" charset="0"/>
              </a:rPr>
              <a:t>https://bahasajava.com/checked-unchecked-exception-java/</a:t>
            </a:r>
          </a:p>
          <a:p>
            <a:pPr marL="0" lvl="0" indent="0">
              <a:lnSpc>
                <a:spcPct val="107000"/>
              </a:lnSpc>
              <a:spcAft>
                <a:spcPts val="800"/>
              </a:spcAft>
              <a:buNone/>
            </a:pPr>
            <a:r>
              <a:rPr lang="en-US" smtClean="0">
                <a:latin typeface="Calibri" panose="020F0502020204030204" pitchFamily="34" charset="0"/>
                <a:cs typeface="Times New Roman" panose="02020603050405020304" pitchFamily="18" charset="0"/>
              </a:rPr>
              <a:t>Sumber </a:t>
            </a:r>
            <a:r>
              <a:rPr lang="en-US" dirty="0" err="1">
                <a:latin typeface="Calibri" panose="020F0502020204030204" pitchFamily="34" charset="0"/>
                <a:cs typeface="Times New Roman" panose="02020603050405020304" pitchFamily="18" charset="0"/>
              </a:rPr>
              <a:t>gambar</a:t>
            </a:r>
            <a:r>
              <a:rPr lang="en-US" dirty="0">
                <a:latin typeface="Calibri" panose="020F0502020204030204" pitchFamily="34" charset="0"/>
                <a:cs typeface="Times New Roman" panose="02020603050405020304" pitchFamily="18" charset="0"/>
              </a:rPr>
              <a:t>:</a:t>
            </a:r>
            <a:br>
              <a:rPr lang="en-US" dirty="0">
                <a:latin typeface="Calibri" panose="020F0502020204030204" pitchFamily="34" charset="0"/>
                <a:cs typeface="Times New Roman" panose="02020603050405020304" pitchFamily="18" charset="0"/>
              </a:rPr>
            </a:br>
            <a:r>
              <a:rPr lang="en-US" dirty="0">
                <a:latin typeface="Calibri" panose="020F0502020204030204" pitchFamily="34" charset="0"/>
                <a:cs typeface="Times New Roman" panose="02020603050405020304" pitchFamily="18" charset="0"/>
              </a:rPr>
              <a:t>www.freepik.com</a:t>
            </a:r>
          </a:p>
          <a:p>
            <a:pPr marL="0" lvl="0" indent="0">
              <a:lnSpc>
                <a:spcPct val="107000"/>
              </a:lnSpc>
              <a:spcAft>
                <a:spcPts val="800"/>
              </a:spcAft>
              <a:buNone/>
            </a:pPr>
            <a:endParaRPr lang="en-ID" dirty="0"/>
          </a:p>
        </p:txBody>
      </p:sp>
      <p:sp>
        <p:nvSpPr>
          <p:cNvPr id="2" name="Subtitle 4">
            <a:extLst>
              <a:ext uri="{FF2B5EF4-FFF2-40B4-BE49-F238E27FC236}">
                <a16:creationId xmlns="" xmlns:a16="http://schemas.microsoft.com/office/drawing/2014/main" id="{D104647F-50BD-48C3-8B26-D6EE8F894A65}"/>
              </a:ext>
            </a:extLst>
          </p:cNvPr>
          <p:cNvSpPr txBox="1">
            <a:spLocks/>
          </p:cNvSpPr>
          <p:nvPr/>
        </p:nvSpPr>
        <p:spPr>
          <a:xfrm>
            <a:off x="9144000" y="203912"/>
            <a:ext cx="2719677"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3" name="Subtitle 4">
            <a:extLst>
              <a:ext uri="{FF2B5EF4-FFF2-40B4-BE49-F238E27FC236}">
                <a16:creationId xmlns="" xmlns:a16="http://schemas.microsoft.com/office/drawing/2014/main" id="{343437FE-F437-4481-9094-ACF12EA147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Tree>
    <p:extLst>
      <p:ext uri="{BB962C8B-B14F-4D97-AF65-F5344CB8AC3E}">
        <p14:creationId xmlns="" xmlns:p14="http://schemas.microsoft.com/office/powerpoint/2010/main" val="287343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 xmlns:p14="http://schemas.microsoft.com/office/powerpoint/2010/main" val="182632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777790" y="888550"/>
            <a:ext cx="1845570" cy="584775"/>
          </a:xfrm>
          <a:prstGeom prst="rect">
            <a:avLst/>
          </a:prstGeom>
        </p:spPr>
        <p:txBody>
          <a:bodyPr wrap="none">
            <a:spAutoFit/>
          </a:bodyPr>
          <a:lstStyle/>
          <a:p>
            <a:r>
              <a:rPr lang="en-US" sz="3200" b="1" smtClean="0"/>
              <a:t>E</a:t>
            </a:r>
            <a:r>
              <a:rPr lang="de-DE" sz="3200" b="1" smtClean="0"/>
              <a:t>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750624" y="1501249"/>
            <a:ext cx="10685472" cy="2142125"/>
          </a:xfrm>
          <a:prstGeom prst="rect">
            <a:avLst/>
          </a:prstGeom>
          <a:noFill/>
        </p:spPr>
        <p:txBody>
          <a:bodyPr wrap="square" rtlCol="0">
            <a:spAutoFit/>
          </a:bodyPr>
          <a:lstStyle/>
          <a:p>
            <a:pPr>
              <a:lnSpc>
                <a:spcPct val="80000"/>
              </a:lnSpc>
              <a:buFont typeface="Wingdings 2" pitchFamily="18" charset="2"/>
              <a:buNone/>
            </a:pPr>
            <a:r>
              <a:rPr lang="de-DE" sz="2400" b="1" smtClean="0">
                <a:solidFill>
                  <a:srgbClr val="3333FF"/>
                </a:solidFill>
              </a:rPr>
              <a:t>Exception adalah</a:t>
            </a:r>
          </a:p>
          <a:p>
            <a:pPr>
              <a:lnSpc>
                <a:spcPct val="80000"/>
              </a:lnSpc>
              <a:buFont typeface="Wingdings 2" pitchFamily="18" charset="2"/>
              <a:buNone/>
            </a:pPr>
            <a:endParaRPr lang="de-DE" sz="2400" smtClean="0"/>
          </a:p>
          <a:p>
            <a:pPr marL="457200" indent="-457200">
              <a:lnSpc>
                <a:spcPct val="80000"/>
              </a:lnSpc>
              <a:buFont typeface="Arial" pitchFamily="34" charset="0"/>
              <a:buChar char="•"/>
            </a:pPr>
            <a:r>
              <a:rPr lang="de-DE" sz="2400" smtClean="0"/>
              <a:t>Event yang menyela alur proses normal suatu program.  Event ini biasanya berupa beberapa error.</a:t>
            </a:r>
          </a:p>
          <a:p>
            <a:pPr marL="457200" indent="-457200">
              <a:lnSpc>
                <a:spcPct val="80000"/>
              </a:lnSpc>
              <a:buFont typeface="Arial" pitchFamily="34" charset="0"/>
              <a:buChar char="•"/>
            </a:pPr>
            <a:endParaRPr lang="de-DE" sz="2400" smtClean="0"/>
          </a:p>
          <a:p>
            <a:pPr marL="457200" indent="-457200">
              <a:lnSpc>
                <a:spcPct val="80000"/>
              </a:lnSpc>
              <a:buFont typeface="Arial" pitchFamily="34" charset="0"/>
              <a:buChar char="•"/>
            </a:pPr>
            <a:r>
              <a:rPr lang="de-DE" sz="2400" smtClean="0"/>
              <a:t>Event ini akan menyebabkan program berhenti tidak normal.</a:t>
            </a:r>
          </a:p>
          <a:p>
            <a:endParaRPr lang="en-US"/>
          </a:p>
        </p:txBody>
      </p:sp>
      <p:pic>
        <p:nvPicPr>
          <p:cNvPr id="3075" name="Picture 3"/>
          <p:cNvPicPr>
            <a:picLocks noChangeAspect="1" noChangeArrowheads="1"/>
          </p:cNvPicPr>
          <p:nvPr/>
        </p:nvPicPr>
        <p:blipFill>
          <a:blip r:embed="rId3"/>
          <a:srcRect/>
          <a:stretch>
            <a:fillRect/>
          </a:stretch>
        </p:blipFill>
        <p:spPr bwMode="auto">
          <a:xfrm>
            <a:off x="3849857" y="4491771"/>
            <a:ext cx="4976889" cy="966494"/>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8483332" y="3432517"/>
            <a:ext cx="3206463" cy="2966524"/>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2874633"/>
          </a:xfrm>
          <a:prstGeom prst="rect">
            <a:avLst/>
          </a:prstGeom>
          <a:noFill/>
        </p:spPr>
        <p:txBody>
          <a:bodyPr wrap="square" rtlCol="0">
            <a:spAutoFit/>
          </a:bodyPr>
          <a:lstStyle/>
          <a:p>
            <a:pPr>
              <a:lnSpc>
                <a:spcPct val="90000"/>
              </a:lnSpc>
              <a:buFont typeface="Wingdings 2" pitchFamily="18" charset="2"/>
              <a:buNone/>
            </a:pPr>
            <a:r>
              <a:rPr lang="de-DE" sz="2400" smtClean="0"/>
              <a:t>Ada beberapa contoh dari exception :</a:t>
            </a:r>
          </a:p>
          <a:p>
            <a:pPr>
              <a:lnSpc>
                <a:spcPct val="90000"/>
              </a:lnSpc>
              <a:buFont typeface="Wingdings 2" pitchFamily="18" charset="2"/>
              <a:buNone/>
            </a:pPr>
            <a:endParaRPr lang="de-DE" sz="2400" smtClean="0"/>
          </a:p>
          <a:p>
            <a:pPr>
              <a:lnSpc>
                <a:spcPct val="90000"/>
              </a:lnSpc>
            </a:pPr>
            <a:r>
              <a:rPr lang="de-DE" sz="2400" b="1" smtClean="0">
                <a:solidFill>
                  <a:srgbClr val="3333FF"/>
                </a:solidFill>
              </a:rPr>
              <a:t>ArrayIndexOutOfBounds Exception</a:t>
            </a:r>
          </a:p>
          <a:p>
            <a:pPr>
              <a:lnSpc>
                <a:spcPct val="90000"/>
              </a:lnSpc>
              <a:buFont typeface="Wingdings 2" pitchFamily="18" charset="2"/>
              <a:buNone/>
            </a:pPr>
            <a:r>
              <a:rPr lang="de-DE" sz="2400" smtClean="0"/>
              <a:t>terjadi pada saat pengaksesan elemen array yang tidak ada</a:t>
            </a:r>
          </a:p>
          <a:p>
            <a:pPr>
              <a:lnSpc>
                <a:spcPct val="90000"/>
              </a:lnSpc>
              <a:buFont typeface="Wingdings 2" pitchFamily="18" charset="2"/>
              <a:buNone/>
            </a:pPr>
            <a:endParaRPr lang="de-DE" sz="2400" smtClean="0"/>
          </a:p>
          <a:p>
            <a:pPr>
              <a:lnSpc>
                <a:spcPct val="90000"/>
              </a:lnSpc>
            </a:pPr>
            <a:r>
              <a:rPr lang="de-DE" sz="2400" b="1" smtClean="0">
                <a:solidFill>
                  <a:srgbClr val="3333FF"/>
                </a:solidFill>
              </a:rPr>
              <a:t>NumberFormat Exception</a:t>
            </a:r>
          </a:p>
          <a:p>
            <a:pPr>
              <a:lnSpc>
                <a:spcPct val="90000"/>
              </a:lnSpc>
              <a:buFont typeface="Wingdings 2" pitchFamily="18" charset="2"/>
              <a:buNone/>
            </a:pPr>
            <a:r>
              <a:rPr lang="de-DE" sz="2400" smtClean="0"/>
              <a:t>terjadi ketika mencoba </a:t>
            </a:r>
            <a:r>
              <a:rPr lang="de-DE" sz="2400" i="1" smtClean="0"/>
              <a:t>passing</a:t>
            </a:r>
            <a:r>
              <a:rPr lang="de-DE" sz="2400" smtClean="0"/>
              <a:t> sebagai parameter bukan angka dalam method </a:t>
            </a:r>
            <a:r>
              <a:rPr lang="de-DE" sz="2400" b="1" smtClean="0"/>
              <a:t>Integer.parseInt</a:t>
            </a:r>
            <a:r>
              <a:rPr lang="de-DE" sz="2400" smtClean="0"/>
              <a:t> </a:t>
            </a:r>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212640"/>
          </a:xfrm>
          <a:prstGeom prst="rect">
            <a:avLst/>
          </a:prstGeom>
          <a:noFill/>
        </p:spPr>
        <p:txBody>
          <a:bodyPr wrap="square" rtlCol="0">
            <a:spAutoFit/>
          </a:bodyPr>
          <a:lstStyle/>
          <a:p>
            <a:pPr>
              <a:lnSpc>
                <a:spcPct val="90000"/>
              </a:lnSpc>
              <a:buFont typeface="Wingdings 2" pitchFamily="18" charset="2"/>
              <a:buNone/>
            </a:pPr>
            <a:r>
              <a:rPr lang="de-DE" sz="2400" smtClean="0"/>
              <a:t>Contoh :</a:t>
            </a:r>
          </a:p>
          <a:p>
            <a:pPr>
              <a:lnSpc>
                <a:spcPct val="90000"/>
              </a:lnSpc>
            </a:pPr>
            <a:r>
              <a:rPr lang="de-DE" sz="2400" b="1" smtClean="0">
                <a:solidFill>
                  <a:srgbClr val="3333FF"/>
                </a:solidFill>
              </a:rPr>
              <a:t>ArrayIndexOutOfBounds Exception </a:t>
            </a:r>
            <a:r>
              <a:rPr lang="de-DE" sz="2400" b="1" smtClean="0"/>
              <a:t>(</a:t>
            </a:r>
            <a:r>
              <a:rPr lang="de-DE" sz="2400" smtClean="0"/>
              <a:t>elemen array yang tidak ada)</a:t>
            </a:r>
          </a:p>
          <a:p>
            <a:pPr>
              <a:lnSpc>
                <a:spcPct val="90000"/>
              </a:lnSpc>
              <a:buFont typeface="Wingdings 2" pitchFamily="18" charset="2"/>
              <a:buNone/>
            </a:pPr>
            <a:endParaRPr lang="de-DE" sz="2400" smtClean="0"/>
          </a:p>
          <a:p>
            <a:endParaRPr lang="en-US" sz="800" smtClean="0"/>
          </a:p>
        </p:txBody>
      </p:sp>
      <p:pic>
        <p:nvPicPr>
          <p:cNvPr id="4099" name="Picture 3"/>
          <p:cNvPicPr>
            <a:picLocks noChangeAspect="1" noChangeArrowheads="1"/>
          </p:cNvPicPr>
          <p:nvPr/>
        </p:nvPicPr>
        <p:blipFill>
          <a:blip r:embed="rId3"/>
          <a:srcRect/>
          <a:stretch>
            <a:fillRect/>
          </a:stretch>
        </p:blipFill>
        <p:spPr bwMode="auto">
          <a:xfrm>
            <a:off x="620370" y="2184742"/>
            <a:ext cx="9050285" cy="3118778"/>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a:stretch>
            <a:fillRect/>
          </a:stretch>
        </p:blipFill>
        <p:spPr bwMode="auto">
          <a:xfrm>
            <a:off x="4845684" y="4881490"/>
            <a:ext cx="6536545" cy="1535430"/>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1212640"/>
          </a:xfrm>
          <a:prstGeom prst="rect">
            <a:avLst/>
          </a:prstGeom>
          <a:noFill/>
        </p:spPr>
        <p:txBody>
          <a:bodyPr wrap="square" rtlCol="0">
            <a:spAutoFit/>
          </a:bodyPr>
          <a:lstStyle/>
          <a:p>
            <a:pPr>
              <a:lnSpc>
                <a:spcPct val="90000"/>
              </a:lnSpc>
            </a:pPr>
            <a:r>
              <a:rPr lang="de-DE" sz="2400" b="1" smtClean="0">
                <a:solidFill>
                  <a:srgbClr val="3333FF"/>
                </a:solidFill>
              </a:rPr>
              <a:t>NumberFormat Exception</a:t>
            </a:r>
          </a:p>
          <a:p>
            <a:pPr>
              <a:lnSpc>
                <a:spcPct val="90000"/>
              </a:lnSpc>
              <a:buFont typeface="Wingdings 2" pitchFamily="18" charset="2"/>
              <a:buNone/>
            </a:pPr>
            <a:r>
              <a:rPr lang="de-DE" sz="2400" smtClean="0"/>
              <a:t>terjadi ketika mencoba </a:t>
            </a:r>
            <a:r>
              <a:rPr lang="de-DE" sz="2400" i="1" smtClean="0"/>
              <a:t>passing</a:t>
            </a:r>
            <a:r>
              <a:rPr lang="de-DE" sz="2400" smtClean="0"/>
              <a:t> sebagai parameter bukan angka dalam method </a:t>
            </a:r>
            <a:r>
              <a:rPr lang="de-DE" sz="2400" b="1" smtClean="0"/>
              <a:t>Integer.parseInt</a:t>
            </a:r>
            <a:r>
              <a:rPr lang="de-DE" sz="2400" smtClean="0"/>
              <a:t> </a:t>
            </a:r>
          </a:p>
          <a:p>
            <a:endParaRPr lang="en-US" sz="800" smtClean="0"/>
          </a:p>
        </p:txBody>
      </p:sp>
      <p:pic>
        <p:nvPicPr>
          <p:cNvPr id="5123" name="Picture 3"/>
          <p:cNvPicPr>
            <a:picLocks noChangeAspect="1" noChangeArrowheads="1"/>
          </p:cNvPicPr>
          <p:nvPr/>
        </p:nvPicPr>
        <p:blipFill>
          <a:blip r:embed="rId3"/>
          <a:srcRect/>
          <a:stretch>
            <a:fillRect/>
          </a:stretch>
        </p:blipFill>
        <p:spPr bwMode="auto">
          <a:xfrm>
            <a:off x="692395" y="2417885"/>
            <a:ext cx="9763208" cy="2477672"/>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4516755" y="4832326"/>
            <a:ext cx="7180263" cy="1666875"/>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4278094"/>
          </a:xfrm>
          <a:prstGeom prst="rect">
            <a:avLst/>
          </a:prstGeom>
          <a:noFill/>
        </p:spPr>
        <p:txBody>
          <a:bodyPr wrap="square" rtlCol="0">
            <a:spAutoFit/>
          </a:bodyPr>
          <a:lstStyle/>
          <a:p>
            <a:r>
              <a:rPr lang="en-US" sz="2400" smtClean="0"/>
              <a:t>Terdapat dua kategori exceptions dalam bahasa pemrograman Java, yaitu:</a:t>
            </a:r>
          </a:p>
          <a:p>
            <a:pPr marL="457200" indent="-457200">
              <a:buFont typeface="Arial" pitchFamily="34" charset="0"/>
              <a:buChar char="•"/>
            </a:pPr>
            <a:r>
              <a:rPr lang="en-US" sz="2400" i="1" smtClean="0"/>
              <a:t>Checked </a:t>
            </a:r>
          </a:p>
          <a:p>
            <a:r>
              <a:rPr lang="en-US" sz="2400" i="1" smtClean="0"/>
              <a:t>Checked exceptions</a:t>
            </a:r>
            <a:r>
              <a:rPr lang="en-US" sz="2400" smtClean="0"/>
              <a:t> merupakan exception yang diketahui pada saat compile time. </a:t>
            </a:r>
          </a:p>
          <a:p>
            <a:r>
              <a:rPr lang="en-US" sz="2400" smtClean="0"/>
              <a:t>Compile time error akan terjadi bila exceptions ini tidak ditangani dengan menggunakan blok try-catch atau dengan menggunakan keyword </a:t>
            </a:r>
            <a:r>
              <a:rPr lang="en-US" sz="2400" b="1" i="1" smtClean="0"/>
              <a:t>throws</a:t>
            </a:r>
            <a:r>
              <a:rPr lang="en-US" sz="2400" smtClean="0"/>
              <a:t>.</a:t>
            </a:r>
          </a:p>
          <a:p>
            <a:endParaRPr lang="en-US" sz="2400" smtClean="0"/>
          </a:p>
          <a:p>
            <a:pPr marL="457200" indent="-457200">
              <a:buFont typeface="Arial" pitchFamily="34" charset="0"/>
              <a:buChar char="•"/>
            </a:pPr>
            <a:r>
              <a:rPr lang="en-US" sz="2400" i="1" smtClean="0"/>
              <a:t>Unchecked</a:t>
            </a:r>
            <a:endParaRPr lang="en-US" sz="2400" smtClean="0"/>
          </a:p>
          <a:p>
            <a:pPr>
              <a:buFont typeface="Wingdings 2" pitchFamily="18" charset="2"/>
              <a:buNone/>
            </a:pPr>
            <a:r>
              <a:rPr lang="en-US" sz="2400" i="1" smtClean="0"/>
              <a:t>Unchecked exception</a:t>
            </a:r>
            <a:r>
              <a:rPr lang="en-US" sz="2400" smtClean="0"/>
              <a:t> merupakan exception yang terjadi pada saat runtime. Pada saat compile time semuanya akan berjalan normal, namun ketika runtime maka akan terlempar exception ini. Oleh sebab itulah uncheked exceptions disebut juga dengan </a:t>
            </a:r>
            <a:r>
              <a:rPr lang="en-US" sz="2400" b="1" i="1" smtClean="0"/>
              <a:t>runtime exceptions</a:t>
            </a:r>
            <a:r>
              <a:rPr lang="en-US" sz="2400" smtClean="0"/>
              <a:t>.</a:t>
            </a:r>
            <a:endParaRPr lang="de-DE" sz="2400" smtClean="0"/>
          </a:p>
          <a:p>
            <a:endParaRPr lang="en-US" sz="800" smtClean="0"/>
          </a:p>
        </p:txBody>
      </p:sp>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584775"/>
          </a:xfrm>
          <a:prstGeom prst="rect">
            <a:avLst/>
          </a:prstGeom>
          <a:noFill/>
        </p:spPr>
        <p:txBody>
          <a:bodyPr wrap="square" rtlCol="0">
            <a:spAutoFit/>
          </a:bodyPr>
          <a:lstStyle/>
          <a:p>
            <a:r>
              <a:rPr lang="en-US" sz="2400" i="1" smtClean="0"/>
              <a:t>Checked exceptions</a:t>
            </a:r>
            <a:r>
              <a:rPr lang="en-US" sz="2400" smtClean="0"/>
              <a:t> merupakan exception yang diketahui pada saat compile time. </a:t>
            </a:r>
          </a:p>
          <a:p>
            <a:endParaRPr lang="en-US" sz="800" smtClean="0"/>
          </a:p>
        </p:txBody>
      </p:sp>
      <p:pic>
        <p:nvPicPr>
          <p:cNvPr id="1026" name="Picture 2"/>
          <p:cNvPicPr>
            <a:picLocks noChangeAspect="1" noChangeArrowheads="1"/>
          </p:cNvPicPr>
          <p:nvPr/>
        </p:nvPicPr>
        <p:blipFill>
          <a:blip r:embed="rId3"/>
          <a:srcRect/>
          <a:stretch>
            <a:fillRect/>
          </a:stretch>
        </p:blipFill>
        <p:spPr bwMode="auto">
          <a:xfrm>
            <a:off x="622130" y="1825358"/>
            <a:ext cx="7945095" cy="16901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61549" y="4006289"/>
            <a:ext cx="9776679" cy="155076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6516949" y="5022167"/>
            <a:ext cx="5161928" cy="1547446"/>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4114734" y="3172264"/>
            <a:ext cx="7541900" cy="752622"/>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 xmlns:a16="http://schemas.microsoft.com/office/drawing/2014/main" id="{0545633D-6D09-4E09-BEEA-96C8F5CBE5E1}"/>
              </a:ext>
            </a:extLst>
          </p:cNvPr>
          <p:cNvSpPr txBox="1">
            <a:spLocks/>
          </p:cNvSpPr>
          <p:nvPr/>
        </p:nvSpPr>
        <p:spPr>
          <a:xfrm>
            <a:off x="9070258" y="203912"/>
            <a:ext cx="2793419"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PEMROGRAMAN BERORIENTASI OBYEK</a:t>
            </a:r>
            <a:endParaRPr lang="en-ID" sz="1050" b="1" dirty="0">
              <a:solidFill>
                <a:schemeClr val="accent5">
                  <a:lumMod val="75000"/>
                </a:schemeClr>
              </a:solidFill>
            </a:endParaRPr>
          </a:p>
        </p:txBody>
      </p:sp>
      <p:sp>
        <p:nvSpPr>
          <p:cNvPr id="6" name="Subtitle 4">
            <a:extLst>
              <a:ext uri="{FF2B5EF4-FFF2-40B4-BE49-F238E27FC236}">
                <a16:creationId xmlns="" xmlns:a16="http://schemas.microsoft.com/office/drawing/2014/main" id="{99EDC2A8-3E47-4BC4-A9CD-17B8D48342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SISTEM INFORMASI</a:t>
            </a:r>
            <a:endParaRPr lang="en-ID" sz="1050" b="1" dirty="0">
              <a:solidFill>
                <a:schemeClr val="accent5">
                  <a:lumMod val="75000"/>
                </a:schemeClr>
              </a:solidFill>
            </a:endParaRPr>
          </a:p>
        </p:txBody>
      </p:sp>
      <p:sp>
        <p:nvSpPr>
          <p:cNvPr id="5" name="Rectangle 4"/>
          <p:cNvSpPr/>
          <p:nvPr/>
        </p:nvSpPr>
        <p:spPr>
          <a:xfrm>
            <a:off x="668998" y="811450"/>
            <a:ext cx="1845570" cy="584775"/>
          </a:xfrm>
          <a:prstGeom prst="rect">
            <a:avLst/>
          </a:prstGeom>
        </p:spPr>
        <p:txBody>
          <a:bodyPr wrap="none">
            <a:spAutoFit/>
          </a:bodyPr>
          <a:lstStyle/>
          <a:p>
            <a:pPr marL="457200" indent="-457200"/>
            <a:r>
              <a:rPr lang="en-US" sz="3200" b="1" smtClean="0"/>
              <a:t>Exception</a:t>
            </a:r>
          </a:p>
        </p:txBody>
      </p:sp>
      <p:pic>
        <p:nvPicPr>
          <p:cNvPr id="9" name="Picture 4" descr="Sejarah dan Pentingnya Bahasa Pemrograman Java - PROXSISGROUP"/>
          <p:cNvPicPr>
            <a:picLocks noChangeAspect="1" noChangeArrowheads="1"/>
          </p:cNvPicPr>
          <p:nvPr/>
        </p:nvPicPr>
        <p:blipFill>
          <a:blip r:embed="rId2" cstate="print"/>
          <a:srcRect/>
          <a:stretch>
            <a:fillRect/>
          </a:stretch>
        </p:blipFill>
        <p:spPr bwMode="auto">
          <a:xfrm>
            <a:off x="10956311" y="532072"/>
            <a:ext cx="832402" cy="485568"/>
          </a:xfrm>
          <a:prstGeom prst="rect">
            <a:avLst/>
          </a:prstGeom>
          <a:noFill/>
        </p:spPr>
      </p:pic>
      <p:sp>
        <p:nvSpPr>
          <p:cNvPr id="10" name="TextBox 9"/>
          <p:cNvSpPr txBox="1"/>
          <p:nvPr/>
        </p:nvSpPr>
        <p:spPr>
          <a:xfrm>
            <a:off x="9453716" y="383467"/>
            <a:ext cx="973394" cy="369332"/>
          </a:xfrm>
          <a:prstGeom prst="rect">
            <a:avLst/>
          </a:prstGeom>
          <a:noFill/>
        </p:spPr>
        <p:txBody>
          <a:bodyPr wrap="square" rtlCol="0">
            <a:spAutoFit/>
          </a:bodyPr>
          <a:lstStyle/>
          <a:p>
            <a:r>
              <a:rPr lang="en-US" dirty="0" smtClean="0">
                <a:solidFill>
                  <a:schemeClr val="bg1"/>
                </a:solidFill>
              </a:rPr>
              <a:t>Nt’21</a:t>
            </a:r>
            <a:endParaRPr lang="en-US" dirty="0">
              <a:solidFill>
                <a:schemeClr val="bg1"/>
              </a:solidFill>
            </a:endParaRPr>
          </a:p>
        </p:txBody>
      </p:sp>
      <p:sp>
        <p:nvSpPr>
          <p:cNvPr id="11" name="TextBox 10"/>
          <p:cNvSpPr txBox="1"/>
          <p:nvPr/>
        </p:nvSpPr>
        <p:spPr>
          <a:xfrm>
            <a:off x="680284" y="1332561"/>
            <a:ext cx="10809030" cy="584775"/>
          </a:xfrm>
          <a:prstGeom prst="rect">
            <a:avLst/>
          </a:prstGeom>
          <a:noFill/>
        </p:spPr>
        <p:txBody>
          <a:bodyPr wrap="square" rtlCol="0">
            <a:spAutoFit/>
          </a:bodyPr>
          <a:lstStyle/>
          <a:p>
            <a:pPr>
              <a:buFont typeface="Wingdings 2" pitchFamily="18" charset="2"/>
              <a:buNone/>
            </a:pPr>
            <a:r>
              <a:rPr lang="en-US" sz="2400" i="1" smtClean="0"/>
              <a:t>Unchecked exception</a:t>
            </a:r>
            <a:r>
              <a:rPr lang="en-US" sz="2400" smtClean="0"/>
              <a:t> merupakan exception yang terjadi pada saat runtime. </a:t>
            </a:r>
            <a:endParaRPr lang="de-DE" sz="2400" smtClean="0"/>
          </a:p>
          <a:p>
            <a:endParaRPr lang="en-US" sz="800" smtClean="0"/>
          </a:p>
        </p:txBody>
      </p:sp>
      <p:pic>
        <p:nvPicPr>
          <p:cNvPr id="2050" name="Picture 2"/>
          <p:cNvPicPr>
            <a:picLocks noChangeAspect="1" noChangeArrowheads="1"/>
          </p:cNvPicPr>
          <p:nvPr/>
        </p:nvPicPr>
        <p:blipFill>
          <a:blip r:embed="rId3"/>
          <a:srcRect/>
          <a:stretch>
            <a:fillRect/>
          </a:stretch>
        </p:blipFill>
        <p:spPr bwMode="auto">
          <a:xfrm>
            <a:off x="680744" y="1844917"/>
            <a:ext cx="10025937" cy="298029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220827" y="4719199"/>
            <a:ext cx="6217407" cy="1677713"/>
          </a:xfrm>
          <a:prstGeom prst="rect">
            <a:avLst/>
          </a:prstGeom>
          <a:noFill/>
          <a:ln w="9525">
            <a:noFill/>
            <a:miter lim="800000"/>
            <a:headEnd/>
            <a:tailEnd/>
          </a:ln>
          <a:effectLst/>
        </p:spPr>
      </p:pic>
    </p:spTree>
    <p:extLst>
      <p:ext uri="{BB962C8B-B14F-4D97-AF65-F5344CB8AC3E}">
        <p14:creationId xmlns="" xmlns:p14="http://schemas.microsoft.com/office/powerpoint/2010/main" val="3146951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2674</TotalTime>
  <Words>654</Words>
  <Application>Microsoft Office PowerPoint</Application>
  <PresentationFormat>Custom</PresentationFormat>
  <Paragraphs>243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1_Custom Design</vt:lpstr>
      <vt:lpstr>Exception</vt:lpstr>
      <vt:lpstr>Capaian Pembelajaran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SUMBER PUSTAKA</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 banyu</dc:creator>
  <cp:lastModifiedBy>nawigr@outlook.com</cp:lastModifiedBy>
  <cp:revision>283</cp:revision>
  <dcterms:created xsi:type="dcterms:W3CDTF">2020-07-23T01:18:59Z</dcterms:created>
  <dcterms:modified xsi:type="dcterms:W3CDTF">2021-05-16T05:08:34Z</dcterms:modified>
</cp:coreProperties>
</file>