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9"/>
  </p:notesMasterIdLst>
  <p:sldIdLst>
    <p:sldId id="257" r:id="rId2"/>
    <p:sldId id="258" r:id="rId3"/>
    <p:sldId id="307" r:id="rId4"/>
    <p:sldId id="292" r:id="rId5"/>
    <p:sldId id="294" r:id="rId6"/>
    <p:sldId id="295" r:id="rId7"/>
    <p:sldId id="314" r:id="rId8"/>
    <p:sldId id="315" r:id="rId9"/>
    <p:sldId id="297" r:id="rId10"/>
    <p:sldId id="316" r:id="rId11"/>
    <p:sldId id="296" r:id="rId12"/>
    <p:sldId id="298" r:id="rId13"/>
    <p:sldId id="299" r:id="rId14"/>
    <p:sldId id="309" r:id="rId15"/>
    <p:sldId id="311" r:id="rId16"/>
    <p:sldId id="310" r:id="rId17"/>
    <p:sldId id="312" r:id="rId18"/>
    <p:sldId id="313" r:id="rId19"/>
    <p:sldId id="308" r:id="rId20"/>
    <p:sldId id="300" r:id="rId21"/>
    <p:sldId id="303" r:id="rId22"/>
    <p:sldId id="304" r:id="rId23"/>
    <p:sldId id="305" r:id="rId24"/>
    <p:sldId id="306" r:id="rId25"/>
    <p:sldId id="274" r:id="rId26"/>
    <p:sldId id="276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0" autoAdjust="0"/>
    <p:restoredTop sz="95326" autoAdjust="0"/>
  </p:normalViewPr>
  <p:slideViewPr>
    <p:cSldViewPr snapToGrid="0">
      <p:cViewPr>
        <p:scale>
          <a:sx n="70" d="100"/>
          <a:sy n="70" d="100"/>
        </p:scale>
        <p:origin x="-12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05/03/2021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/pdf/java_arrays.pdf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/>
              <a:t>-</a:t>
            </a:r>
            <a:r>
              <a:rPr lang="en-US" i="0" dirty="0" err="1" smtClean="0"/>
              <a:t>penyusun</a:t>
            </a:r>
            <a:r>
              <a:rPr lang="en-US" i="0" dirty="0" smtClean="0"/>
              <a:t>-</a:t>
            </a:r>
            <a:endParaRPr lang="en-US" i="0" dirty="0"/>
          </a:p>
          <a:p>
            <a:endParaRPr lang="en-ID" sz="1400" dirty="0"/>
          </a:p>
          <a:p>
            <a:r>
              <a:rPr lang="en-ID" sz="1400" dirty="0" smtClean="0"/>
              <a:t>Team </a:t>
            </a:r>
            <a:r>
              <a:rPr lang="en-ID" sz="1400" dirty="0" err="1" smtClean="0"/>
              <a:t>penyusun</a:t>
            </a:r>
            <a:r>
              <a:rPr lang="en-ID" sz="1400" dirty="0" smtClean="0"/>
              <a:t> </a:t>
            </a:r>
            <a:r>
              <a:rPr lang="en-ID" sz="1400" dirty="0" err="1" smtClean="0"/>
              <a:t>matkul</a:t>
            </a:r>
            <a:r>
              <a:rPr lang="en-ID" sz="1400" dirty="0" smtClean="0"/>
              <a:t> PBO</a:t>
            </a:r>
            <a:endParaRPr lang="en-ID" sz="1400" dirty="0"/>
          </a:p>
          <a:p>
            <a:r>
              <a:rPr lang="en-ID" sz="1600" dirty="0" smtClean="0"/>
              <a:t>2021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2723" y="2285999"/>
            <a:ext cx="6784258" cy="1591597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Tipe</a:t>
            </a:r>
            <a:r>
              <a:rPr lang="en-US" sz="4800" dirty="0" smtClean="0"/>
              <a:t> Data </a:t>
            </a:r>
            <a:r>
              <a:rPr lang="en-US" sz="4800" dirty="0" err="1" smtClean="0"/>
              <a:t>dan</a:t>
            </a:r>
            <a:r>
              <a:rPr lang="en-US" sz="4800" dirty="0" smtClean="0"/>
              <a:t> </a:t>
            </a:r>
            <a:r>
              <a:rPr lang="en-US" sz="4800" dirty="0" err="1" smtClean="0"/>
              <a:t>Variabel</a:t>
            </a:r>
            <a:endParaRPr lang="en-ID" sz="4800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7964129" y="665384"/>
            <a:ext cx="3656373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4618" y="844754"/>
            <a:ext cx="3429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reserved </a:t>
            </a:r>
            <a:r>
              <a:rPr lang="en-US" sz="3200" b="1" smtClean="0"/>
              <a:t>word java</a:t>
            </a:r>
            <a:endParaRPr lang="en-US" sz="3200" b="1" dirty="0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7701" y="1418383"/>
            <a:ext cx="10368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Reserved words yg tidak dapat digunakan sebagai nama variabel :</a:t>
            </a:r>
            <a:endParaRPr lang="en-US" sz="2400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4494" y="1876566"/>
            <a:ext cx="9952772" cy="460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419" y="1044281"/>
            <a:ext cx="10677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Contoh</a:t>
            </a:r>
            <a:r>
              <a:rPr lang="en-US" sz="2400" dirty="0" smtClean="0"/>
              <a:t> program : 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9769" y="1902541"/>
            <a:ext cx="8975010" cy="374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419" y="1044281"/>
            <a:ext cx="10677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Contoh</a:t>
            </a:r>
            <a:r>
              <a:rPr lang="en-US" sz="2400" dirty="0" smtClean="0"/>
              <a:t> program : 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2867" y="1763661"/>
            <a:ext cx="7218336" cy="404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419" y="948745"/>
            <a:ext cx="46014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mtClean="0"/>
              <a:t>Casting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755174" y="160458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/>
              <a:t>Casting</a:t>
            </a:r>
            <a:r>
              <a:rPr lang="en-US" sz="2400" smtClean="0"/>
              <a:t> </a:t>
            </a:r>
            <a:r>
              <a:rPr lang="en-US" sz="2400" smtClean="0"/>
              <a:t>adalah </a:t>
            </a:r>
            <a:r>
              <a:rPr lang="en-US" sz="2400" smtClean="0"/>
              <a:t>melakukan </a:t>
            </a:r>
            <a:r>
              <a:rPr lang="en-US" sz="2400" smtClean="0"/>
              <a:t>konversi  antar tipe yang tipenya </a:t>
            </a:r>
            <a:r>
              <a:rPr lang="en-US" sz="2400" smtClean="0"/>
              <a:t>tidak </a:t>
            </a:r>
            <a:r>
              <a:rPr lang="en-US" sz="2400" smtClean="0"/>
              <a:t>kompatibel.</a:t>
            </a:r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741527" y="4228490"/>
            <a:ext cx="109546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Casting pada Java terdiri dari </a:t>
            </a:r>
            <a:r>
              <a:rPr lang="en-US" sz="2400" smtClean="0"/>
              <a:t>dua </a:t>
            </a:r>
            <a:r>
              <a:rPr lang="en-US" sz="2400" smtClean="0"/>
              <a:t>cara 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smtClean="0"/>
              <a:t>Automatic </a:t>
            </a:r>
            <a:r>
              <a:rPr lang="en-US" sz="2400" smtClean="0"/>
              <a:t>casting adalah mengubah suatu tipe data ke tipe data baru tanpa perlu menyebutkan tipe data baru tersebut</a:t>
            </a:r>
            <a:r>
              <a:rPr lang="en-US" sz="2400" smtClean="0"/>
              <a:t>. </a:t>
            </a:r>
            <a:r>
              <a:rPr lang="en-US" sz="2400" smtClean="0"/>
              <a:t> (dari kecil ke besar)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smtClean="0"/>
              <a:t>Manual </a:t>
            </a:r>
            <a:r>
              <a:rPr lang="en-US" sz="2400" smtClean="0"/>
              <a:t>casting adalah mengubah suatu tipe data ke tipe data baru dengan harus menyebutkan tipe data baru tersebut</a:t>
            </a:r>
            <a:r>
              <a:rPr lang="en-US" sz="2400" smtClean="0"/>
              <a:t>. </a:t>
            </a:r>
            <a:r>
              <a:rPr lang="en-US" sz="2400" smtClean="0"/>
              <a:t>(</a:t>
            </a:r>
            <a:r>
              <a:rPr lang="en-US" sz="2400" smtClean="0"/>
              <a:t>dari </a:t>
            </a:r>
            <a:r>
              <a:rPr lang="en-US" sz="2400" smtClean="0"/>
              <a:t>besar ke kecil)</a:t>
            </a:r>
            <a:endParaRPr 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3582" y="2360779"/>
            <a:ext cx="8541863" cy="15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419" y="948745"/>
            <a:ext cx="46014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mtClean="0"/>
              <a:t>Casting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700584" y="1703654"/>
            <a:ext cx="109546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smtClean="0"/>
              <a:t>Automatic casting</a:t>
            </a:r>
          </a:p>
          <a:p>
            <a:pPr marL="457200" indent="-457200"/>
            <a:endParaRPr lang="en-US" sz="2400" smtClean="0"/>
          </a:p>
          <a:p>
            <a:pPr marL="457200" indent="-457200"/>
            <a:r>
              <a:rPr lang="en-US" sz="2400" smtClean="0"/>
              <a:t>Contoh 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740" y="2869087"/>
            <a:ext cx="8709902" cy="330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419" y="948745"/>
            <a:ext cx="46014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mtClean="0"/>
              <a:t>Casting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700584" y="1703654"/>
            <a:ext cx="109546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smtClean="0"/>
              <a:t>Manual </a:t>
            </a:r>
            <a:r>
              <a:rPr lang="en-US" sz="2400" smtClean="0"/>
              <a:t>casting</a:t>
            </a:r>
          </a:p>
          <a:p>
            <a:pPr marL="457200" indent="-457200"/>
            <a:endParaRPr lang="en-US" sz="2400" smtClean="0"/>
          </a:p>
          <a:p>
            <a:pPr marL="457200" indent="-457200"/>
            <a:r>
              <a:rPr lang="en-US" sz="2400" smtClean="0"/>
              <a:t>Contoh 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3018" y="2539335"/>
            <a:ext cx="8848955" cy="320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Up Arrow 12"/>
          <p:cNvSpPr/>
          <p:nvPr/>
        </p:nvSpPr>
        <p:spPr>
          <a:xfrm>
            <a:off x="4599295" y="3944202"/>
            <a:ext cx="723332" cy="32754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419" y="866857"/>
            <a:ext cx="46014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mtClean="0"/>
              <a:t>Konversi tipe data string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700584" y="1498934"/>
            <a:ext cx="109546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Konversi merupakan pemberian </a:t>
            </a:r>
            <a:r>
              <a:rPr lang="en-US" sz="2400" smtClean="0"/>
              <a:t>nilai kepada variabel yang berbeda tipe datanya.</a:t>
            </a:r>
            <a:endParaRPr lang="en-US" sz="2400" smtClean="0"/>
          </a:p>
          <a:p>
            <a:r>
              <a:rPr lang="en-US" sz="2400" smtClean="0"/>
              <a:t>Dalam java terdapat </a:t>
            </a:r>
            <a:r>
              <a:rPr lang="en-US" sz="2400" smtClean="0"/>
              <a:t>2 metode yang bisa digunakan </a:t>
            </a:r>
            <a:r>
              <a:rPr lang="en-US" sz="2400" smtClean="0"/>
              <a:t>untuk </a:t>
            </a:r>
            <a:r>
              <a:rPr lang="en-US" sz="2400" smtClean="0"/>
              <a:t>konversi </a:t>
            </a:r>
            <a:r>
              <a:rPr lang="en-US" sz="2400" smtClean="0"/>
              <a:t>tipe </a:t>
            </a:r>
            <a:r>
              <a:rPr lang="en-US" sz="2400" smtClean="0"/>
              <a:t>data :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b="1" smtClean="0"/>
              <a:t>Menggunakan method </a:t>
            </a:r>
            <a:r>
              <a:rPr lang="en-US" sz="2400" b="1" smtClean="0"/>
              <a:t>valueOf</a:t>
            </a:r>
            <a:r>
              <a:rPr lang="en-US" sz="2400" b="1" smtClean="0"/>
              <a:t>();</a:t>
            </a:r>
          </a:p>
          <a:p>
            <a:pPr fontAlgn="base"/>
            <a:endParaRPr lang="en-US" sz="2400" smtClean="0"/>
          </a:p>
          <a:p>
            <a:r>
              <a:rPr lang="en-US" sz="2400" smtClean="0"/>
              <a:t>Contoh 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0265" y="3001939"/>
            <a:ext cx="9194860" cy="334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419" y="948745"/>
            <a:ext cx="46014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mtClean="0"/>
              <a:t>Konversi tipe data string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700584" y="1703654"/>
            <a:ext cx="109546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itchFamily="34" charset="0"/>
              <a:buChar char="•"/>
            </a:pPr>
            <a:r>
              <a:rPr lang="en-US" sz="2400" b="1" smtClean="0"/>
              <a:t>Menggunakan </a:t>
            </a:r>
            <a:r>
              <a:rPr lang="en-US" sz="2400" b="1" smtClean="0"/>
              <a:t>method </a:t>
            </a:r>
            <a:r>
              <a:rPr lang="en-US" sz="2400" b="1" smtClean="0"/>
              <a:t>parse</a:t>
            </a:r>
            <a:r>
              <a:rPr lang="en-US" sz="2400" smtClean="0"/>
              <a:t>.</a:t>
            </a:r>
          </a:p>
          <a:p>
            <a:pPr marL="457200" indent="-457200" fontAlgn="base">
              <a:buFont typeface="Arial" pitchFamily="34" charset="0"/>
              <a:buChar char="•"/>
            </a:pPr>
            <a:endParaRPr lang="en-US" sz="2400" smtClean="0"/>
          </a:p>
          <a:p>
            <a:pPr marL="457200" indent="-457200" fontAlgn="base"/>
            <a:r>
              <a:rPr lang="en-US" sz="2400" smtClean="0"/>
              <a:t>Contoh :</a:t>
            </a:r>
          </a:p>
          <a:p>
            <a:endParaRPr lang="en-US" sz="240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3848" y="2518581"/>
            <a:ext cx="9424091" cy="345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419" y="948745"/>
            <a:ext cx="46014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mtClean="0"/>
              <a:t>Konversi tipe data string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700584" y="1703654"/>
            <a:ext cx="10954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/>
            <a:r>
              <a:rPr lang="en-US" sz="2400" smtClean="0"/>
              <a:t>Contoh :</a:t>
            </a:r>
          </a:p>
          <a:p>
            <a:pPr marL="457200" indent="-457200" fontAlgn="base"/>
            <a:endParaRPr lang="en-US" sz="2400" smtClean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4757" y="1957246"/>
            <a:ext cx="7842700" cy="440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419" y="1044281"/>
            <a:ext cx="46014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Access Modifier</a:t>
            </a:r>
            <a:endParaRPr lang="en-US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567" y="1856761"/>
            <a:ext cx="7064478" cy="361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733" y="1225941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498" y="1934970"/>
            <a:ext cx="6432663" cy="8284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D" sz="1600" dirty="0" err="1">
                <a:cs typeface="Times New Roman"/>
              </a:rPr>
              <a:t>Ma</a:t>
            </a:r>
            <a:r>
              <a:rPr lang="en-ID" sz="1600" spc="-11" dirty="0" err="1">
                <a:cs typeface="Times New Roman"/>
              </a:rPr>
              <a:t>h</a:t>
            </a:r>
            <a:r>
              <a:rPr lang="en-ID" sz="1600" spc="-40" dirty="0" err="1">
                <a:cs typeface="Times New Roman"/>
              </a:rPr>
              <a:t>a</a:t>
            </a:r>
            <a:r>
              <a:rPr lang="en-ID" sz="1600" spc="-29" dirty="0" err="1">
                <a:cs typeface="Times New Roman"/>
              </a:rPr>
              <a:t>s</a:t>
            </a:r>
            <a:r>
              <a:rPr lang="en-ID" sz="1600" dirty="0" err="1">
                <a:cs typeface="Times New Roman"/>
              </a:rPr>
              <a:t>i</a:t>
            </a:r>
            <a:r>
              <a:rPr lang="en-ID" sz="1600" spc="-35" dirty="0" err="1">
                <a:cs typeface="Times New Roman"/>
              </a:rPr>
              <a:t>s</a:t>
            </a:r>
            <a:r>
              <a:rPr lang="en-ID" sz="1600" spc="-11" dirty="0" err="1">
                <a:cs typeface="Times New Roman"/>
              </a:rPr>
              <a:t>w</a:t>
            </a:r>
            <a:r>
              <a:rPr lang="en-ID" sz="1600" dirty="0" err="1">
                <a:cs typeface="Times New Roman"/>
              </a:rPr>
              <a:t>a</a:t>
            </a:r>
            <a:r>
              <a:rPr lang="en-ID" sz="1600" spc="247" dirty="0">
                <a:cs typeface="Times New Roman"/>
              </a:rPr>
              <a:t> </a:t>
            </a:r>
            <a:r>
              <a:rPr lang="en-ID" sz="1600" spc="11" err="1">
                <a:cs typeface="Times New Roman"/>
              </a:rPr>
              <a:t>d</a:t>
            </a:r>
            <a:r>
              <a:rPr lang="en-ID" sz="1600" spc="5" err="1">
                <a:cs typeface="Times New Roman"/>
              </a:rPr>
              <a:t>a</a:t>
            </a:r>
            <a:r>
              <a:rPr lang="en-ID" sz="1600" spc="-5" err="1">
                <a:cs typeface="Times New Roman"/>
              </a:rPr>
              <a:t>p</a:t>
            </a:r>
            <a:r>
              <a:rPr lang="en-ID" sz="1600" spc="-11" err="1">
                <a:cs typeface="Times New Roman"/>
              </a:rPr>
              <a:t>a</a:t>
            </a:r>
            <a:r>
              <a:rPr lang="en-ID" sz="1600" err="1">
                <a:cs typeface="Times New Roman"/>
              </a:rPr>
              <a:t>t</a:t>
            </a:r>
            <a:r>
              <a:rPr lang="en-ID" sz="1600" spc="349">
                <a:cs typeface="Times New Roman"/>
              </a:rPr>
              <a:t> </a:t>
            </a:r>
            <a:r>
              <a:rPr lang="en-ID" sz="1600" spc="-17" smtClean="0">
                <a:cs typeface="Times New Roman"/>
              </a:rPr>
              <a:t>m</a:t>
            </a:r>
            <a:r>
              <a:rPr lang="en-ID" sz="1600" spc="5" smtClean="0">
                <a:cs typeface="Times New Roman"/>
              </a:rPr>
              <a:t>e</a:t>
            </a:r>
            <a:r>
              <a:rPr lang="en-ID" sz="1600" spc="-11" smtClean="0">
                <a:cs typeface="Times New Roman"/>
              </a:rPr>
              <a:t>mahami tipe data pada</a:t>
            </a:r>
            <a:r>
              <a:rPr lang="en-ID" sz="1600" spc="-11" smtClean="0">
                <a:cs typeface="Times New Roman"/>
              </a:rPr>
              <a:t> </a:t>
            </a:r>
            <a:r>
              <a:rPr lang="en-ID" sz="1600" spc="-11" dirty="0" err="1" smtClean="0">
                <a:cs typeface="Times New Roman"/>
              </a:rPr>
              <a:t>bahasa</a:t>
            </a:r>
            <a:r>
              <a:rPr lang="en-ID" sz="1600" spc="-11" dirty="0" smtClean="0">
                <a:cs typeface="Times New Roman"/>
              </a:rPr>
              <a:t> </a:t>
            </a:r>
            <a:r>
              <a:rPr lang="en-ID" sz="1600" spc="-11" err="1" smtClean="0">
                <a:cs typeface="Times New Roman"/>
              </a:rPr>
              <a:t>pemrograman</a:t>
            </a:r>
            <a:r>
              <a:rPr lang="en-ID" sz="1600" spc="-11" smtClean="0">
                <a:cs typeface="Times New Roman"/>
              </a:rPr>
              <a:t> </a:t>
            </a:r>
            <a:r>
              <a:rPr lang="en-ID" sz="1600" spc="-11" smtClean="0">
                <a:cs typeface="Times New Roman"/>
              </a:rPr>
              <a:t>java.</a:t>
            </a:r>
            <a:endParaRPr lang="en-ID" sz="16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=""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8096865" y="1640561"/>
            <a:ext cx="3160672" cy="3300150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=""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=""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=""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=""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=""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=""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=""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=""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=""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=""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=""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=""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=""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=""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=""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=""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=""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=""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=""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=""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=""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=""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=""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=""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=""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=""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=""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=""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=""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=""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=""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=""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=""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=""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=""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=""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=""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=""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=""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=""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=""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=""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=""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=""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=""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=""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=""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=""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=""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=""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=""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=""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=""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=""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=""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=""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=""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=""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=""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=""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=""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=""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=""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=""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=""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=""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=""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=""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=""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=""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=""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=""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=""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=""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=""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=""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128985" y="306489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=""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209367" y="3840900"/>
            <a:ext cx="6548285" cy="1822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dirty="0" err="1" smtClean="0"/>
              <a:t>Mahasiswa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kemampuan</a:t>
            </a:r>
            <a:r>
              <a:rPr lang="en-US" sz="1600" dirty="0" smtClean="0"/>
              <a:t> </a:t>
            </a:r>
            <a:r>
              <a:rPr lang="en-US" sz="1600" err="1" smtClean="0"/>
              <a:t>menjelaskan</a:t>
            </a:r>
            <a:r>
              <a:rPr lang="en-US" sz="1600" smtClean="0"/>
              <a:t> </a:t>
            </a:r>
            <a:r>
              <a:rPr lang="en-US" sz="1600" smtClean="0"/>
              <a:t>tipe data</a:t>
            </a:r>
            <a:endParaRPr lang="en-US" sz="1600" dirty="0" smtClean="0"/>
          </a:p>
          <a:p>
            <a:r>
              <a:rPr lang="en-US" sz="1600" dirty="0" err="1" smtClean="0"/>
              <a:t>Mahasiswa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kemampuan</a:t>
            </a:r>
            <a:r>
              <a:rPr lang="en-US" sz="1600" dirty="0" smtClean="0"/>
              <a:t> </a:t>
            </a:r>
            <a:r>
              <a:rPr lang="en-US" sz="1600" err="1" smtClean="0"/>
              <a:t>menjelaskan</a:t>
            </a:r>
            <a:r>
              <a:rPr lang="en-US" sz="1600" smtClean="0"/>
              <a:t> </a:t>
            </a:r>
            <a:r>
              <a:rPr lang="en-US" sz="1600" smtClean="0"/>
              <a:t>dan menggunakan variabel dengan tepat.</a:t>
            </a:r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099755" y="203912"/>
            <a:ext cx="2763922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31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419" y="1044281"/>
            <a:ext cx="46014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Access Modifier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840657" y="1720840"/>
            <a:ext cx="103828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buFont typeface="Arial" pitchFamily="34" charset="0"/>
              <a:buChar char="•"/>
              <a:tabLst>
                <a:tab pos="357188" algn="l"/>
                <a:tab pos="1797050" algn="l"/>
                <a:tab pos="2154238" algn="l"/>
              </a:tabLst>
            </a:pPr>
            <a:r>
              <a:rPr lang="en-US" sz="2400" dirty="0" smtClean="0"/>
              <a:t>Private 	:	Tingkat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pengubah</a:t>
            </a:r>
            <a:r>
              <a:rPr lang="en-US" sz="2400" dirty="0" smtClean="0"/>
              <a:t> private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.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diakses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.</a:t>
            </a:r>
          </a:p>
          <a:p>
            <a:pPr marL="357188" indent="-357188">
              <a:buFont typeface="Arial" pitchFamily="34" charset="0"/>
              <a:buChar char="•"/>
              <a:tabLst>
                <a:tab pos="357188" algn="l"/>
                <a:tab pos="1797050" algn="l"/>
                <a:tab pos="2154238" algn="l"/>
              </a:tabLst>
            </a:pPr>
            <a:r>
              <a:rPr lang="en-US" sz="2400" dirty="0" smtClean="0"/>
              <a:t>Default 	: 	Tingkat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pengubah</a:t>
            </a:r>
            <a:r>
              <a:rPr lang="en-US" sz="2400" dirty="0" smtClean="0"/>
              <a:t> default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.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diakses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.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pun,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default.</a:t>
            </a:r>
          </a:p>
          <a:p>
            <a:pPr marL="357188" indent="-357188">
              <a:buFont typeface="Arial" pitchFamily="34" charset="0"/>
              <a:buChar char="•"/>
              <a:tabLst>
                <a:tab pos="357188" algn="l"/>
                <a:tab pos="1797050" algn="l"/>
                <a:tab pos="2154238" algn="l"/>
              </a:tabLst>
            </a:pPr>
            <a:r>
              <a:rPr lang="en-US" sz="2400" dirty="0" smtClean="0"/>
              <a:t>Protected 	: 	Tingkat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pengubah</a:t>
            </a:r>
            <a:r>
              <a:rPr lang="en-US" sz="2400" dirty="0" smtClean="0"/>
              <a:t> protected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anak</a:t>
            </a:r>
            <a:r>
              <a:rPr lang="en-US" sz="2400" dirty="0" smtClean="0"/>
              <a:t>.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anak</a:t>
            </a:r>
            <a:r>
              <a:rPr lang="en-US" sz="2400" dirty="0" smtClean="0"/>
              <a:t>,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diakses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.</a:t>
            </a:r>
          </a:p>
          <a:p>
            <a:pPr marL="357188" indent="-357188">
              <a:buFont typeface="Arial" pitchFamily="34" charset="0"/>
              <a:buChar char="•"/>
              <a:tabLst>
                <a:tab pos="357188" algn="l"/>
                <a:tab pos="1797050" algn="l"/>
                <a:tab pos="2154238" algn="l"/>
              </a:tabLst>
            </a:pPr>
            <a:r>
              <a:rPr lang="en-US" sz="2400" dirty="0" smtClean="0"/>
              <a:t>Public 	: 	Tingkat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pengubah</a:t>
            </a:r>
            <a:r>
              <a:rPr lang="en-US" sz="2400" dirty="0" smtClean="0"/>
              <a:t> </a:t>
            </a:r>
            <a:r>
              <a:rPr lang="en-US" sz="2400" dirty="0" err="1" smtClean="0"/>
              <a:t>publik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mana-mana</a:t>
            </a:r>
            <a:r>
              <a:rPr lang="en-US" sz="2400" dirty="0" smtClean="0"/>
              <a:t>.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diakses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,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,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419" y="907801"/>
            <a:ext cx="61001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mtClean="0"/>
              <a:t>Array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796118" y="1573242"/>
            <a:ext cx="10695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Array adalah sebuah variabel yang bisa menyimpan banyak data dalam satu variabel.</a:t>
            </a:r>
          </a:p>
          <a:p>
            <a:r>
              <a:rPr lang="en-US" sz="2400" smtClean="0"/>
              <a:t>Array menggunakan indeks untuk mengakses data yang disimpannya. Index array dimulai dari 0.</a:t>
            </a:r>
            <a:endParaRPr 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8045" y="2606722"/>
            <a:ext cx="6059606" cy="329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4108" y="3329911"/>
            <a:ext cx="3393175" cy="109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flipV="1">
            <a:off x="4517409" y="3766782"/>
            <a:ext cx="668740" cy="2729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419" y="907801"/>
            <a:ext cx="61001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mtClean="0"/>
              <a:t>Array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796118" y="1573242"/>
            <a:ext cx="10695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Contoh :</a:t>
            </a:r>
            <a:endParaRPr lang="en-US" sz="24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4764" y="2665720"/>
            <a:ext cx="3933793" cy="201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373" y="2279532"/>
            <a:ext cx="6721103" cy="320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6291618" y="3548418"/>
            <a:ext cx="1337481" cy="996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39236" y="3521122"/>
            <a:ext cx="1569492" cy="9826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419" y="907801"/>
            <a:ext cx="61001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mtClean="0"/>
              <a:t>Array</a:t>
            </a:r>
            <a:endParaRPr lang="en-US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953" y="2379834"/>
            <a:ext cx="7301727" cy="336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11876" y="2953887"/>
            <a:ext cx="3642839" cy="206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714232" y="1573242"/>
            <a:ext cx="10695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Mencetak data array dari belakang</a:t>
            </a:r>
            <a:endParaRPr lang="en-US" sz="240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274257" y="3452884"/>
            <a:ext cx="600501" cy="10918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419" y="907801"/>
            <a:ext cx="61001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mtClean="0"/>
              <a:t>Array</a:t>
            </a:r>
            <a:endParaRPr lang="en-US" sz="3200" b="1" dirty="0"/>
          </a:p>
        </p:txBody>
      </p:sp>
      <p:sp>
        <p:nvSpPr>
          <p:cNvPr id="14" name="Rectangle 13"/>
          <p:cNvSpPr/>
          <p:nvPr/>
        </p:nvSpPr>
        <p:spPr>
          <a:xfrm>
            <a:off x="714232" y="1573242"/>
            <a:ext cx="10695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Penulisan :</a:t>
            </a:r>
            <a:endParaRPr lang="en-US" sz="240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0283" y="2227856"/>
            <a:ext cx="8764110" cy="359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E396116B-1D11-4E80-BA8C-27A291ECA9CE}"/>
              </a:ext>
            </a:extLst>
          </p:cNvPr>
          <p:cNvSpPr txBox="1">
            <a:spLocks/>
          </p:cNvSpPr>
          <p:nvPr/>
        </p:nvSpPr>
        <p:spPr>
          <a:xfrm>
            <a:off x="933351" y="884903"/>
            <a:ext cx="4140094" cy="86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ignika" panose="02010003020600000004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RANGKUMAN</a:t>
            </a:r>
            <a:endParaRPr lang="en-ID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B12D3A9-0059-4644-8312-23CD2113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94746" y="1999824"/>
            <a:ext cx="4012224" cy="750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mtClean="0"/>
              <a:t>Dalam membuat program tentu variabel merupakan komponen yg tidak dapat ditinggalkan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D7673C37-2E03-4712-BB9C-6A535E303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3881" y="2896988"/>
            <a:ext cx="4684171" cy="2214282"/>
          </a:xfrm>
        </p:spPr>
        <p:txBody>
          <a:bodyPr/>
          <a:lstStyle/>
          <a:p>
            <a:pPr marL="0" indent="0">
              <a:buNone/>
            </a:pP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err="1" smtClean="0"/>
              <a:t>menyelesaikan</a:t>
            </a:r>
            <a:r>
              <a:rPr lang="en-ID" smtClean="0"/>
              <a:t> </a:t>
            </a:r>
            <a:r>
              <a:rPr lang="en-ID" smtClean="0"/>
              <a:t>pembuatan program tentu pertlu dipertimbnagkan penggunaan tipe data apa yang tepat untuk mendeklarasikan variabel.</a:t>
            </a:r>
            <a:endParaRPr lang="en-ID" dirty="0"/>
          </a:p>
        </p:txBody>
      </p:sp>
      <p:pic>
        <p:nvPicPr>
          <p:cNvPr id="12" name="Google Shape;5183;p63">
            <a:extLst>
              <a:ext uri="{FF2B5EF4-FFF2-40B4-BE49-F238E27FC236}">
                <a16:creationId xmlns="" xmlns:a16="http://schemas.microsoft.com/office/drawing/2014/main" id="{F639259A-0845-448F-9AA8-5A76D14CB7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8795" y="2896988"/>
            <a:ext cx="3440655" cy="27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83" y="1199421"/>
            <a:ext cx="9744637" cy="809251"/>
          </a:xfrm>
        </p:spPr>
        <p:txBody>
          <a:bodyPr/>
          <a:lstStyle/>
          <a:p>
            <a:r>
              <a:rPr lang="en-US" dirty="0"/>
              <a:t>SUMBER PUSTAKA</a:t>
            </a:r>
            <a:endParaRPr lang="en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82F5EEB3-A9D8-4005-86F7-E3EC45F5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483" y="2196652"/>
            <a:ext cx="9744637" cy="297656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www.tutorialspoint.com/java/pdf/java_arrays.pdf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</a:rPr>
              <a:t>https://www.w3schools.com/java/java_type_casting.asp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www.freepik.com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dirty="0"/>
          </a:p>
        </p:txBody>
      </p:sp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D104647F-50BD-48C3-8B26-D6EE8F894A65}"/>
              </a:ext>
            </a:extLst>
          </p:cNvPr>
          <p:cNvSpPr txBox="1">
            <a:spLocks/>
          </p:cNvSpPr>
          <p:nvPr/>
        </p:nvSpPr>
        <p:spPr>
          <a:xfrm>
            <a:off x="9144000" y="203912"/>
            <a:ext cx="2719677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343437FE-F437-4481-9094-ACF12EA147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34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2562" y="3534764"/>
            <a:ext cx="4265772" cy="234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88550"/>
            <a:ext cx="1805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err="1" smtClean="0"/>
              <a:t>Tipe</a:t>
            </a:r>
            <a:r>
              <a:rPr lang="en-US" sz="3200" b="1" dirty="0" smtClean="0"/>
              <a:t> Data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501249"/>
            <a:ext cx="104405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Tipe data ialah klasifikasi data yang mengenalkan kompilator atau penerjemah bagaimana programmer bermaksud untuk menggunakan data.</a:t>
            </a:r>
          </a:p>
          <a:p>
            <a:r>
              <a:rPr lang="en-US" sz="2400" smtClean="0"/>
              <a:t>Tipe data dibutuhkan agar kompiler dapat mengetahui bagaimana sebuah data akan digunakan.  Untuk mengembangkan sebuah program, ada beberapa tipe data, diantaranya adalah Character, String, Array, Numbers dan Booleans.</a:t>
            </a:r>
          </a:p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3297" y="3684825"/>
            <a:ext cx="4847694" cy="1842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6158" y="1120566"/>
            <a:ext cx="1805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err="1" smtClean="0"/>
              <a:t>Tipe</a:t>
            </a:r>
            <a:r>
              <a:rPr lang="en-US" sz="3200" b="1" dirty="0" smtClean="0"/>
              <a:t> Data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1006" y="1679626"/>
            <a:ext cx="8258838" cy="442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6158" y="899346"/>
            <a:ext cx="1805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err="1" smtClean="0"/>
              <a:t>Tipe</a:t>
            </a:r>
            <a:r>
              <a:rPr lang="en-US" sz="3200" b="1" dirty="0" smtClean="0"/>
              <a:t> Data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036" y="2117470"/>
            <a:ext cx="9987449" cy="308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1045319" y="1774415"/>
            <a:ext cx="2178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err="1" smtClean="0"/>
              <a:t>Jangkauan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1438" y="899346"/>
            <a:ext cx="158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err="1" smtClean="0"/>
              <a:t>Variabel</a:t>
            </a:r>
            <a:endParaRPr lang="en-US" sz="3200" b="1" dirty="0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5407" y="1693210"/>
            <a:ext cx="10677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variabel</a:t>
            </a:r>
            <a:r>
              <a:rPr lang="en-US" sz="2400" dirty="0" smtClean="0"/>
              <a:t> 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dirty="0" err="1" smtClean="0"/>
              <a:t>pemograman</a:t>
            </a:r>
            <a:r>
              <a:rPr lang="en-US" sz="2400" dirty="0" smtClean="0"/>
              <a:t>.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 </a:t>
            </a:r>
            <a:r>
              <a:rPr lang="en-US" sz="2400" b="1" dirty="0" err="1" smtClean="0"/>
              <a:t>variabel</a:t>
            </a:r>
            <a:r>
              <a:rPr lang="en-US" sz="2400" dirty="0" smtClean="0"/>
              <a:t> </a:t>
            </a:r>
            <a:r>
              <a:rPr lang="en-US" sz="2400" dirty="0" err="1" smtClean="0"/>
              <a:t>tentu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 : 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0017" y="2861493"/>
            <a:ext cx="5934504" cy="221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419" y="907801"/>
            <a:ext cx="61001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mtClean="0"/>
              <a:t>Menampilkan data variabel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823413" y="1573238"/>
            <a:ext cx="1042234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Untuk mengeluarkan nilai dari variabel yang diinginkan, kita dapat menggunakan perintah sebagai berikut,</a:t>
            </a:r>
          </a:p>
          <a:p>
            <a:pPr>
              <a:spcBef>
                <a:spcPts val="600"/>
              </a:spcBef>
            </a:pPr>
            <a:r>
              <a:rPr lang="en-US" smtClean="0"/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 /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System.out.print() </a:t>
            </a:r>
          </a:p>
          <a:p>
            <a:endParaRPr lang="en-US" smtClean="0"/>
          </a:p>
          <a:p>
            <a:r>
              <a:rPr lang="en-US" smtClean="0"/>
              <a:t>Berikut ini adalah contoh programnya :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1038" y="2911807"/>
            <a:ext cx="7657033" cy="31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56242" y="3269705"/>
            <a:ext cx="3525841" cy="1752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flipV="1">
            <a:off x="6741994" y="3985146"/>
            <a:ext cx="1269242" cy="120100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419" y="907801"/>
            <a:ext cx="61001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mtClean="0"/>
              <a:t>Menampilkan data variabel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823413" y="1573238"/>
            <a:ext cx="104223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Perbedaan 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System.out.println()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dan System.out.print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: 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mtClean="0"/>
              <a:t>Pada perintah </a:t>
            </a:r>
            <a:r>
              <a:rPr lang="en-US" smtClean="0"/>
              <a:t>System.out.print </a:t>
            </a:r>
            <a:r>
              <a:rPr lang="en-US" smtClean="0"/>
              <a:t> : setelah </a:t>
            </a:r>
            <a:r>
              <a:rPr lang="en-US" smtClean="0"/>
              <a:t>mencetak, maka posisi kursor akan tepat berada </a:t>
            </a:r>
            <a:r>
              <a:rPr lang="en-US" smtClean="0"/>
              <a:t>disebelah </a:t>
            </a:r>
            <a:r>
              <a:rPr lang="en-US" smtClean="0"/>
              <a:t>kanan dari apa yang dicetak. </a:t>
            </a:r>
          </a:p>
          <a:p>
            <a:r>
              <a:rPr lang="en-US" smtClean="0"/>
              <a:t>Sedangkan </a:t>
            </a:r>
            <a:r>
              <a:rPr lang="en-US" smtClean="0"/>
              <a:t>pada </a:t>
            </a:r>
            <a:r>
              <a:rPr lang="en-US" smtClean="0"/>
              <a:t>perintah </a:t>
            </a:r>
            <a:r>
              <a:rPr lang="en-US" smtClean="0"/>
              <a:t>System.out.println :  </a:t>
            </a:r>
            <a:r>
              <a:rPr lang="en-US" smtClean="0"/>
              <a:t>setelah mencetak, maka posisi kursor akan pindah ke baris baru, tepat </a:t>
            </a:r>
            <a:r>
              <a:rPr lang="en-US" smtClean="0"/>
              <a:t>dibawah </a:t>
            </a:r>
            <a:r>
              <a:rPr lang="en-US" smtClean="0"/>
              <a:t>apa yg telah dicetak.</a:t>
            </a:r>
            <a:endParaRPr lang="en-US" smtClean="0"/>
          </a:p>
          <a:p>
            <a:r>
              <a:rPr lang="en-US" smtClean="0"/>
              <a:t>contoh </a:t>
            </a:r>
            <a:r>
              <a:rPr lang="en-US" smtClean="0"/>
              <a:t>programnya :</a:t>
            </a:r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663" y="3468593"/>
            <a:ext cx="6801749" cy="272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31896" y="4260661"/>
            <a:ext cx="3850587" cy="1544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7178722" y="4571997"/>
            <a:ext cx="368490" cy="5459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1914" y="899346"/>
            <a:ext cx="4569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Aturan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Penulisan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Variabel</a:t>
            </a:r>
            <a:endParaRPr lang="en-US" sz="3200" b="1" dirty="0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8645" y="1691343"/>
            <a:ext cx="103681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Aturan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diikuit</a:t>
            </a:r>
            <a:r>
              <a:rPr lang="en-US" sz="2400" dirty="0" smtClean="0"/>
              <a:t>, </a:t>
            </a:r>
            <a:r>
              <a:rPr lang="en-US" sz="2400" dirty="0" err="1" smtClean="0"/>
              <a:t>diantaranya</a:t>
            </a:r>
            <a:r>
              <a:rPr lang="en-US" sz="2400" dirty="0" smtClean="0"/>
              <a:t>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kata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Java (reserved word)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if, for, switch, </a:t>
            </a:r>
            <a:r>
              <a:rPr lang="en-US" sz="2400" dirty="0" err="1" smtClean="0"/>
              <a:t>dll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gabungan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, </a:t>
            </a:r>
            <a:r>
              <a:rPr lang="en-US" sz="2400" dirty="0" err="1" smtClean="0"/>
              <a:t>angka</a:t>
            </a:r>
            <a:r>
              <a:rPr lang="en-US" sz="2400" dirty="0" smtClean="0"/>
              <a:t> (0-9), </a:t>
            </a:r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(underscore), </a:t>
            </a:r>
            <a:r>
              <a:rPr lang="en-US" sz="2400" dirty="0" err="1" smtClean="0"/>
              <a:t>dan</a:t>
            </a:r>
            <a:r>
              <a:rPr lang="en-US" sz="2400" dirty="0" smtClean="0"/>
              <a:t> symbol dollar ($),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symbol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dihindari</a:t>
            </a:r>
            <a:r>
              <a:rPr lang="en-US" sz="2400" dirty="0" smtClean="0"/>
              <a:t>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diawali</a:t>
            </a:r>
            <a:r>
              <a:rPr lang="en-US" sz="2400" dirty="0" smtClean="0"/>
              <a:t> </a:t>
            </a:r>
            <a:r>
              <a:rPr lang="en-US" sz="2400" dirty="0" err="1" smtClean="0"/>
              <a:t>engan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sebaiknya</a:t>
            </a:r>
            <a:r>
              <a:rPr lang="en-US" sz="2400" dirty="0" smtClean="0"/>
              <a:t> </a:t>
            </a:r>
            <a:r>
              <a:rPr lang="en-US" sz="2400" dirty="0" err="1" smtClean="0"/>
              <a:t>diawali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Java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gaya</a:t>
            </a:r>
            <a:r>
              <a:rPr lang="en-US" sz="2400" dirty="0" smtClean="0"/>
              <a:t> </a:t>
            </a:r>
            <a:r>
              <a:rPr lang="en-US" sz="2400" dirty="0" err="1" smtClean="0"/>
              <a:t>CamelCase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Apabila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1 </a:t>
            </a:r>
            <a:r>
              <a:rPr lang="en-US" sz="2400" dirty="0" err="1" smtClean="0"/>
              <a:t>suku</a:t>
            </a:r>
            <a:r>
              <a:rPr lang="en-US" sz="2400" dirty="0" smtClean="0"/>
              <a:t> </a:t>
            </a:r>
            <a:r>
              <a:rPr lang="en-US" sz="2400" dirty="0" err="1" smtClean="0"/>
              <a:t>kata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kata</a:t>
            </a:r>
            <a:r>
              <a:rPr lang="en-US" sz="2400" dirty="0" smtClean="0"/>
              <a:t> ke-2 </a:t>
            </a:r>
            <a:r>
              <a:rPr lang="en-US" sz="2400" dirty="0" err="1" smtClean="0"/>
              <a:t>dituliskan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diawali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seterusnya</a:t>
            </a:r>
            <a:r>
              <a:rPr lang="en-US" sz="2400" dirty="0" smtClean="0"/>
              <a:t>,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namaVariabel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</TotalTime>
  <Words>749</Words>
  <Application>Microsoft Office PowerPoint</Application>
  <PresentationFormat>Custom</PresentationFormat>
  <Paragraphs>215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1_Custom Design</vt:lpstr>
      <vt:lpstr>Tipe Data dan Variabel</vt:lpstr>
      <vt:lpstr>Capaian Pembelajaran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SUMBER PUSTAKA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nawigr@outlook.com</cp:lastModifiedBy>
  <cp:revision>126</cp:revision>
  <dcterms:created xsi:type="dcterms:W3CDTF">2020-07-23T01:18:59Z</dcterms:created>
  <dcterms:modified xsi:type="dcterms:W3CDTF">2021-03-05T02:30:48Z</dcterms:modified>
</cp:coreProperties>
</file>