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0"/>
  </p:notesMasterIdLst>
  <p:sldIdLst>
    <p:sldId id="257" r:id="rId2"/>
    <p:sldId id="258" r:id="rId3"/>
    <p:sldId id="307" r:id="rId4"/>
    <p:sldId id="327" r:id="rId5"/>
    <p:sldId id="325" r:id="rId6"/>
    <p:sldId id="329" r:id="rId7"/>
    <p:sldId id="330" r:id="rId8"/>
    <p:sldId id="331" r:id="rId9"/>
    <p:sldId id="366" r:id="rId10"/>
    <p:sldId id="335" r:id="rId11"/>
    <p:sldId id="332" r:id="rId12"/>
    <p:sldId id="336" r:id="rId13"/>
    <p:sldId id="333" r:id="rId14"/>
    <p:sldId id="337" r:id="rId15"/>
    <p:sldId id="340" r:id="rId16"/>
    <p:sldId id="341" r:id="rId17"/>
    <p:sldId id="353" r:id="rId18"/>
    <p:sldId id="354" r:id="rId19"/>
    <p:sldId id="355" r:id="rId20"/>
    <p:sldId id="356" r:id="rId21"/>
    <p:sldId id="364" r:id="rId22"/>
    <p:sldId id="357" r:id="rId23"/>
    <p:sldId id="358" r:id="rId24"/>
    <p:sldId id="359" r:id="rId25"/>
    <p:sldId id="362" r:id="rId26"/>
    <p:sldId id="365" r:id="rId27"/>
    <p:sldId id="342" r:id="rId28"/>
    <p:sldId id="343" r:id="rId29"/>
    <p:sldId id="344" r:id="rId30"/>
    <p:sldId id="345" r:id="rId31"/>
    <p:sldId id="348" r:id="rId32"/>
    <p:sldId id="349" r:id="rId33"/>
    <p:sldId id="350" r:id="rId34"/>
    <p:sldId id="351" r:id="rId35"/>
    <p:sldId id="352" r:id="rId36"/>
    <p:sldId id="274" r:id="rId37"/>
    <p:sldId id="276" r:id="rId38"/>
    <p:sldId id="27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70" d="100"/>
          <a:sy n="70" d="100"/>
        </p:scale>
        <p:origin x="-43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26/03/2021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perators-in-java" TargetMode="External"/><Relationship Id="rId2" Type="http://schemas.openxmlformats.org/officeDocument/2006/relationships/hyperlink" Target="https://www.w3schools.com/java/java_type_casting.asp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CLASS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23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Class Variable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20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400" smtClean="0"/>
              <a:t>Class terdiri dari 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800" smtClean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i="1" smtClean="0"/>
              <a:t>Instance variable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endParaRPr lang="en-GB" sz="800" i="1" smtClean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i="1" smtClean="0"/>
              <a:t>Instance method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endParaRPr lang="en-GB" sz="800" smtClean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i="1" smtClean="0"/>
              <a:t>Class Variable</a:t>
            </a:r>
            <a:r>
              <a:rPr lang="en-GB" sz="2000" smtClean="0"/>
              <a:t> (</a:t>
            </a:r>
            <a:r>
              <a:rPr lang="en-GB" sz="2000" i="1" smtClean="0"/>
              <a:t>static member variable</a:t>
            </a:r>
            <a:r>
              <a:rPr lang="en-GB" sz="2000" smtClean="0"/>
              <a:t>)</a:t>
            </a:r>
            <a:r>
              <a:rPr lang="ar-SA" sz="2000" smtClean="0">
                <a:cs typeface="Arial" charset="0"/>
              </a:rPr>
              <a:t>‏</a:t>
            </a:r>
            <a:endParaRPr lang="en-GB" sz="2000" smtClean="0"/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variabel yang dimiliki oleh keseluruhan class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Variabel tersebut memiliki nilai (value) yang sama untuk semua object dalam class yang sama</a:t>
            </a:r>
            <a:r>
              <a:rPr lang="en-GB" sz="2000" smtClean="0">
                <a:solidFill>
                  <a:srgbClr val="FF0000"/>
                </a:solidFill>
              </a:rPr>
              <a:t>.</a:t>
            </a:r>
            <a:r>
              <a:rPr lang="en-GB" sz="2000" smtClean="0"/>
              <a:t> </a:t>
            </a:r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13187" y="3480180"/>
            <a:ext cx="9501234" cy="2906971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5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Instantiate Class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400" smtClean="0"/>
              <a:t>Untuk membuat sebuah object atau instance dari class, digunakan operator </a:t>
            </a:r>
            <a:r>
              <a:rPr lang="en-GB" sz="2400" b="1" smtClean="0"/>
              <a:t>new</a:t>
            </a:r>
            <a:r>
              <a:rPr lang="en-GB" sz="2400" smtClean="0"/>
              <a:t> </a:t>
            </a:r>
          </a:p>
          <a:p>
            <a:pPr>
              <a:spcBef>
                <a:spcPts val="1200"/>
              </a:spcBef>
              <a:buFont typeface="Wingdings 2" pitchFamily="18" charset="2"/>
              <a:buNone/>
            </a:pPr>
            <a:r>
              <a:rPr lang="en-GB" sz="2400" smtClean="0"/>
              <a:t>Sebagai contoh : 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String str2 = new String(</a:t>
            </a:r>
            <a:r>
              <a:rPr lang="en-GB" sz="2000" b="1" smtClean="0">
                <a:solidFill>
                  <a:srgbClr val="0000FF"/>
                </a:solidFill>
              </a:rPr>
              <a:t>“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Hello world!</a:t>
            </a:r>
            <a:r>
              <a:rPr lang="en-GB" sz="2000" b="1" smtClean="0">
                <a:solidFill>
                  <a:srgbClr val="0000FF"/>
                </a:solidFill>
              </a:rPr>
              <a:t>”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);</a:t>
            </a:r>
            <a:r>
              <a:rPr lang="en-GB" sz="2000" smtClean="0">
                <a:latin typeface="Courier New" pitchFamily="49" charset="0"/>
              </a:rPr>
              <a:t>  </a:t>
            </a:r>
            <a:br>
              <a:rPr lang="en-GB" sz="2000" smtClean="0">
                <a:latin typeface="Courier New" pitchFamily="49" charset="0"/>
              </a:rPr>
            </a:br>
            <a:r>
              <a:rPr lang="en-GB" sz="2400" smtClean="0"/>
              <a:t>atau sama dengan, 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String str2 = "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Hello world!";</a:t>
            </a:r>
            <a:endParaRPr lang="en-GB" sz="2400" smtClean="0"/>
          </a:p>
        </p:txBody>
      </p:sp>
      <p:pic>
        <p:nvPicPr>
          <p:cNvPr id="1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97842" y="4071582"/>
            <a:ext cx="5638800" cy="12985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5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Instantiate Class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 noGrp="1"/>
          </p:cNvSpPr>
          <p:nvPr>
            <p:ph type="body" sz="half" idx="1"/>
          </p:nvPr>
        </p:nvSpPr>
        <p:spPr>
          <a:xfrm>
            <a:off x="802941" y="2828514"/>
            <a:ext cx="10279040" cy="3276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GB">
                <a:solidFill>
                  <a:srgbClr val="FF3300"/>
                </a:solidFill>
              </a:rPr>
              <a:t>Operator </a:t>
            </a:r>
            <a:r>
              <a:rPr lang="en-GB" b="1">
                <a:solidFill>
                  <a:srgbClr val="FF3300"/>
                </a:solidFill>
              </a:rPr>
              <a:t>new</a:t>
            </a:r>
            <a:r>
              <a:rPr lang="en-GB" b="1"/>
              <a:t> 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/>
              <a:t>Mengalokasikan memory untuk object dan membuat sebuah  </a:t>
            </a:r>
            <a:r>
              <a:rPr lang="en-GB" sz="2400" b="1"/>
              <a:t>reference</a:t>
            </a:r>
            <a:r>
              <a:rPr lang="en-GB" sz="2400"/>
              <a:t> dari alokasi memory tersebut 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/>
              <a:t>Pada saat pembuatan object, class constructor dipanggil.  </a:t>
            </a:r>
            <a:br>
              <a:rPr lang="en-GB" sz="2400"/>
            </a:br>
            <a:endParaRPr lang="en-GB" sz="2400"/>
          </a:p>
          <a:p>
            <a:pPr>
              <a:lnSpc>
                <a:spcPct val="9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GB">
                <a:solidFill>
                  <a:srgbClr val="FF3300"/>
                </a:solidFill>
              </a:rPr>
              <a:t>Constructor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Verdana" pitchFamily="34" charset="0"/>
              <a:buNone/>
            </a:pPr>
            <a:r>
              <a:rPr lang="en-GB" sz="2400" smtClean="0"/>
              <a:t>merupakan </a:t>
            </a:r>
            <a:r>
              <a:rPr lang="en-GB" sz="2400"/>
              <a:t>sebuah method dimana penginisialisasian ditempatkan, nama constructor sama dengan nama class.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992" y="1966414"/>
            <a:ext cx="8759807" cy="57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1550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Method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>
          <a:xfrm>
            <a:off x="735249" y="1446661"/>
            <a:ext cx="10947234" cy="49404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GB" sz="2400" b="1">
                <a:solidFill>
                  <a:srgbClr val="FF3300"/>
                </a:solidFill>
              </a:rPr>
              <a:t>Method 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000" smtClean="0"/>
              <a:t>merupakan </a:t>
            </a:r>
            <a:r>
              <a:rPr lang="en-GB" sz="2000"/>
              <a:t>bagian code yang dapat dipanggil oleh program utama atau method lain untuk melakukan suatu fungsi tertentu. </a:t>
            </a:r>
            <a:br>
              <a:rPr lang="en-GB" sz="2000"/>
            </a:br>
            <a:endParaRPr lang="en-GB" sz="200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/>
              <a:t>Beberapa ciri method: 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000"/>
              <a:t>Dapat me-</a:t>
            </a:r>
            <a:r>
              <a:rPr lang="en-GB" sz="2000" i="1"/>
              <a:t>return value</a:t>
            </a:r>
            <a:r>
              <a:rPr lang="en-GB" sz="2000"/>
              <a:t> atau tidak sama sekali.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000"/>
              <a:t>Setelah method telah selesai dieksekusi, proses kembali kepada method yang memanggilnya. </a:t>
            </a:r>
            <a:endParaRPr lang="en-GB" sz="2000" smtClean="0"/>
          </a:p>
          <a:p>
            <a:pPr marL="914400" lvl="1" indent="-457200">
              <a:lnSpc>
                <a:spcPct val="90000"/>
              </a:lnSpc>
            </a:pPr>
            <a:endParaRPr lang="en-GB" smtClean="0"/>
          </a:p>
          <a:p>
            <a:pPr marL="457200" indent="-457200"/>
            <a:r>
              <a:rPr lang="en-GB" smtClean="0"/>
              <a:t>Alasan Menggunakan Method 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200" b="0" smtClean="0">
                <a:latin typeface="+mn-lt"/>
              </a:rPr>
              <a:t>Inti dari pemecahan masalah yang efektif adalah memilah dan membagi permasalahan.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200" b="0" smtClean="0">
                <a:latin typeface="+mn-lt"/>
              </a:rPr>
              <a:t>Proses tersebut dapat dilakukan dalam Java dengan membuat method untuk menyelesaikan bagian tertentu atas permasalahan.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200" b="0" smtClean="0">
                <a:latin typeface="+mn-lt"/>
              </a:rPr>
              <a:t>Ambil sebuah permasalahan, pilah menjadi beberapa bagian kecil, kemudian atur penulisannya menjadi program berskala besar. 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507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Memanggil Instance Method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GB" sz="2400" smtClean="0"/>
              <a:t>Berikut ini merupakan contoh pemanggilan method menggunakan class String. </a:t>
            </a:r>
            <a:br>
              <a:rPr lang="en-GB" sz="2400" smtClean="0"/>
            </a:br>
            <a:endParaRPr lang="en-GB" sz="800" smtClean="0"/>
          </a:p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GB" sz="2400" smtClean="0"/>
              <a:t>Gunakan Java API documentation untuk mengetahui seluruh method yang terdapat pada class String. </a:t>
            </a:r>
          </a:p>
          <a:p>
            <a:pPr>
              <a:lnSpc>
                <a:spcPct val="90000"/>
              </a:lnSpc>
              <a:spcBef>
                <a:spcPts val="613"/>
              </a:spcBef>
            </a:pPr>
            <a:endParaRPr lang="en-GB" sz="800" smtClean="0"/>
          </a:p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GB" sz="2400" smtClean="0"/>
              <a:t>Pemanggilan </a:t>
            </a:r>
            <a:r>
              <a:rPr lang="en-GB" sz="2400" i="1" smtClean="0"/>
              <a:t>instance method</a:t>
            </a:r>
            <a:r>
              <a:rPr lang="en-GB" sz="2400" smtClean="0"/>
              <a:t>, dapat didklarasikan pada dengan menggunakan sintaks berikut ini :</a:t>
            </a:r>
            <a:br>
              <a:rPr lang="en-GB" sz="2400" smtClean="0"/>
            </a:br>
            <a:r>
              <a:rPr lang="en-GB" sz="800" smtClean="0"/>
              <a:t> 	</a:t>
            </a:r>
            <a:r>
              <a:rPr lang="en-GB" sz="2400" smtClean="0"/>
              <a:t/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nameOfObject.nameOfMethod( parameters );</a:t>
            </a:r>
            <a:r>
              <a:rPr lang="en-GB" sz="28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endParaRPr lang="en-GB" sz="2800" b="1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GB" b="1" smtClean="0">
                <a:latin typeface="Courier New" pitchFamily="49" charset="0"/>
              </a:rPr>
              <a:t>Contoh : </a:t>
            </a:r>
            <a:endParaRPr lang="en-GB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1806" y="4228531"/>
            <a:ext cx="8996856" cy="233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928048" y="4708477"/>
            <a:ext cx="1146412" cy="8325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137779" y="4735774"/>
            <a:ext cx="996286" cy="7779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5108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Memanggil Instance Variable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 smtClean="0"/>
              <a:t>Perhatikan dua contoh method class String berikut : 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27963" y="2056262"/>
            <a:ext cx="8203806" cy="274774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5108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Memanggil Instance Variable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Grp="1"/>
          </p:cNvSpPr>
          <p:nvPr>
            <p:ph type="body" sz="half" idx="1"/>
          </p:nvPr>
        </p:nvSpPr>
        <p:spPr>
          <a:xfrm>
            <a:off x="779064" y="1884520"/>
            <a:ext cx="7116763" cy="482600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/>
              <a:t>Menggunakan methods, 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76872" y="2875120"/>
            <a:ext cx="8636000" cy="2455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String str1 = "Hello";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endParaRPr lang="en-GB" b="1">
              <a:solidFill>
                <a:srgbClr val="0000FF"/>
              </a:solidFill>
              <a:latin typeface="Courier New" pitchFamily="49" charset="0"/>
              <a:ea typeface="Lucida Sans Unicode" charset="0"/>
              <a:cs typeface="Lucida Sans Unicode" charset="0"/>
            </a:endParaRP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char x = </a:t>
            </a:r>
            <a:r>
              <a:rPr lang="en-GB" b="1">
                <a:solidFill>
                  <a:srgbClr val="FF3300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str1.charAt(0);</a:t>
            </a: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 </a:t>
            </a:r>
            <a:r>
              <a:rPr lang="en-GB" b="1" smtClean="0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  </a:t>
            </a:r>
            <a:r>
              <a:rPr lang="en-GB" b="1" smtClean="0">
                <a:latin typeface="Courier New" pitchFamily="49" charset="0"/>
                <a:ea typeface="Lucida Sans Unicode" charset="0"/>
                <a:cs typeface="Lucida Sans Unicode" charset="0"/>
              </a:rPr>
              <a:t>//</a:t>
            </a: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return character H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									//disimpan dalam variable x</a:t>
            </a: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endParaRPr lang="en-GB" b="1">
              <a:solidFill>
                <a:srgbClr val="0000FF"/>
              </a:solidFill>
              <a:latin typeface="Courier New" pitchFamily="49" charset="0"/>
              <a:ea typeface="Lucida Sans Unicode" charset="0"/>
              <a:cs typeface="Lucida Sans Unicode" charset="0"/>
            </a:endParaRP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String	str2 = "hello";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endParaRPr lang="en-GB" b="1">
              <a:solidFill>
                <a:srgbClr val="0000FF"/>
              </a:solidFill>
              <a:latin typeface="Courier New" pitchFamily="49" charset="0"/>
              <a:ea typeface="Lucida Sans Unicode" charset="0"/>
              <a:cs typeface="Lucida Sans Unicode" charset="0"/>
            </a:endParaRP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//return boolean value true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boolean result = </a:t>
            </a:r>
            <a:r>
              <a:rPr lang="en-GB" b="1">
                <a:solidFill>
                  <a:srgbClr val="FF3300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str1.equalsIgnoreCase( str2 );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717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Mendefinisikan class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buFont typeface="Verdana" pitchFamily="34" charset="0"/>
              <a:buNone/>
            </a:pPr>
            <a:endParaRPr lang="en-GB" sz="2400" smtClean="0"/>
          </a:p>
          <a:p>
            <a:pPr marL="0" lvl="1">
              <a:lnSpc>
                <a:spcPct val="90000"/>
              </a:lnSpc>
              <a:buFont typeface="Verdana" pitchFamily="34" charset="0"/>
              <a:buNone/>
            </a:pPr>
            <a:r>
              <a:rPr lang="en-GB" sz="2400" smtClean="0"/>
              <a:t>Beberapa hal yang perlu diperhatikan pada saat pendefinisian sintaks :</a:t>
            </a:r>
          </a:p>
          <a:p>
            <a:pPr marL="0" lvl="1">
              <a:lnSpc>
                <a:spcPct val="90000"/>
              </a:lnSpc>
              <a:buFont typeface="Verdana" pitchFamily="34" charset="0"/>
              <a:buNone/>
            </a:pPr>
            <a:endParaRPr lang="en-GB" sz="800" smtClean="0"/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r>
              <a:rPr lang="en-GB" sz="2400" b="1" smtClean="0">
                <a:solidFill>
                  <a:srgbClr val="0000FF"/>
                </a:solidFill>
              </a:rPr>
              <a:t>*	</a:t>
            </a:r>
            <a:r>
              <a:rPr lang="en-GB" sz="2400" smtClean="0"/>
              <a:t>bahwa boleh ada 0 atau lebih kejadian dari baris tersebut yang menggunakannya juga</a:t>
            </a:r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endParaRPr lang="en-GB" sz="800" smtClean="0"/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r>
              <a:rPr lang="en-GB" sz="2400" b="1" smtClean="0">
                <a:solidFill>
                  <a:srgbClr val="0000FF"/>
                </a:solidFill>
              </a:rPr>
              <a:t>&lt;description&gt;</a:t>
            </a:r>
            <a:r>
              <a:rPr lang="en-GB" sz="2400" smtClean="0"/>
              <a:t>	menandakan bahwa Anda harus mensubtitusikan nilai sebenarnya pada 	bagian ini daripada 	mengurangi penulisannya</a:t>
            </a:r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endParaRPr lang="en-GB" sz="800" smtClean="0"/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r>
              <a:rPr lang="en-GB" sz="2400" b="1" smtClean="0">
                <a:solidFill>
                  <a:srgbClr val="0000FF"/>
                </a:solidFill>
              </a:rPr>
              <a:t>[ ]</a:t>
            </a:r>
            <a:r>
              <a:rPr lang="en-GB" sz="2400" smtClean="0">
                <a:solidFill>
                  <a:srgbClr val="FFC000"/>
                </a:solidFill>
              </a:rPr>
              <a:t>	</a:t>
            </a:r>
            <a:r>
              <a:rPr lang="en-GB" sz="2400" smtClean="0"/>
              <a:t>menandakan bahwa bagian ini hanya pilihan</a:t>
            </a:r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endParaRPr lang="en-GB" sz="2400" smtClean="0"/>
          </a:p>
          <a:p>
            <a:pPr marL="2060575" lvl="1" indent="-2060575">
              <a:lnSpc>
                <a:spcPct val="90000"/>
              </a:lnSpc>
              <a:buFont typeface="Verdana" pitchFamily="34" charset="0"/>
              <a:buNone/>
              <a:tabLst>
                <a:tab pos="2060575" algn="l"/>
              </a:tabLst>
            </a:pPr>
            <a:r>
              <a:rPr lang="en-GB" sz="2400" smtClean="0"/>
              <a:t>Catatan 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smtClean="0"/>
              <a:t>Gunakan nama yang sesuai untuk penamaan class. Disarankan untuk tidak menggunakan XYZ sebagai nama class atau nama asal-asalan lainnya.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smtClean="0"/>
              <a:t>Nama class harus diawali dengan huruf Kapital.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smtClean="0"/>
              <a:t>Penamaan </a:t>
            </a:r>
            <a:r>
              <a:rPr lang="en-GB" sz="2400" b="1" smtClean="0"/>
              <a:t>file</a:t>
            </a:r>
            <a:r>
              <a:rPr lang="en-GB" sz="2400" smtClean="0"/>
              <a:t> harus tepat sama dengan nama yang digunakan oleh </a:t>
            </a:r>
            <a:r>
              <a:rPr lang="en-GB" sz="2400" b="1" smtClean="0"/>
              <a:t>class.</a:t>
            </a:r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717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Mendefinisikan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4"/>
            <a:ext cx="10809030" cy="5018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Verdana" pitchFamily="34" charset="0"/>
              <a:buNone/>
            </a:pPr>
            <a:r>
              <a:rPr lang="en-GB" sz="2000" smtClean="0"/>
              <a:t>Untuk mendefinisikan sebuah class, kita tuliskan :</a:t>
            </a:r>
          </a:p>
          <a:p>
            <a:pPr>
              <a:buFont typeface="Verdana" pitchFamily="34" charset="0"/>
              <a:buNone/>
            </a:pPr>
            <a:endParaRPr lang="en-GB" sz="800" smtClean="0"/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	&lt;modifier&gt; class &lt;name&gt; {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      &lt;attribute Declaration&gt;*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      &lt;constructor Declaration&gt;*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      &lt;method Declaration&gt;*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   }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endParaRPr lang="en-GB" sz="800" smtClean="0"/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&lt;modifier&gt;</a:t>
            </a:r>
            <a:r>
              <a:rPr lang="en-GB" sz="2000" smtClean="0"/>
              <a:t>  adalah sebuah modifier bertipe access yang </a:t>
            </a:r>
            <a:endParaRPr lang="en-GB" sz="2000" smtClean="0"/>
          </a:p>
          <a:p>
            <a:pPr lvl="1">
              <a:buFont typeface="Wingdings 2" pitchFamily="18" charset="2"/>
              <a:buNone/>
            </a:pPr>
            <a:r>
              <a:rPr lang="en-GB" sz="2000" smtClean="0"/>
              <a:t>dapat </a:t>
            </a:r>
            <a:r>
              <a:rPr lang="en-GB" sz="2000" smtClean="0"/>
              <a:t>dikombinasikan dengan modifier bertipe lainnya.</a:t>
            </a:r>
          </a:p>
          <a:p>
            <a:pPr marL="0" lvl="1">
              <a:buFont typeface="Wingdings 2" pitchFamily="18" charset="2"/>
              <a:buNone/>
            </a:pPr>
            <a:r>
              <a:rPr lang="en-GB" sz="2000" smtClean="0"/>
              <a:t>Contoh :</a:t>
            </a:r>
          </a:p>
          <a:p>
            <a:pPr marL="0" lvl="1">
              <a:buFont typeface="Wingdings 2" pitchFamily="18" charset="2"/>
              <a:buNone/>
            </a:pPr>
            <a:endParaRPr lang="en-GB" sz="800" smtClean="0"/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public class StudentRecord {</a:t>
            </a:r>
            <a:r>
              <a:rPr lang="en-GB" sz="2000" smtClean="0">
                <a:latin typeface="Courier New" pitchFamily="49" charset="0"/>
              </a:rPr>
              <a:t/>
            </a:r>
            <a:br>
              <a:rPr lang="en-GB" sz="2000" smtClean="0">
                <a:latin typeface="Courier New" pitchFamily="49" charset="0"/>
              </a:rPr>
            </a:br>
            <a:r>
              <a:rPr lang="en-GB" sz="2000" smtClean="0">
                <a:latin typeface="Courier New" pitchFamily="49" charset="0"/>
              </a:rPr>
              <a:t>	</a:t>
            </a:r>
            <a:r>
              <a:rPr lang="en-GB" sz="2000" b="1" smtClean="0">
                <a:latin typeface="Courier New" pitchFamily="49" charset="0"/>
              </a:rPr>
              <a:t>//kita akan tambahkan kode di sini nantinya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lvl="1">
              <a:buFont typeface="Wingdings 2" pitchFamily="18" charset="2"/>
              <a:buNone/>
            </a:pPr>
            <a:endParaRPr lang="en-GB" sz="800" smtClean="0"/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GB" sz="2000" smtClean="0"/>
              <a:t>  		– digunakan supaya class dapat diakses oleh  class-class lain di luar package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class</a:t>
            </a:r>
            <a:r>
              <a:rPr lang="en-GB" sz="2000" smtClean="0">
                <a:latin typeface="Courier New" pitchFamily="49" charset="0"/>
              </a:rPr>
              <a:t> 		</a:t>
            </a:r>
            <a:r>
              <a:rPr lang="en-GB" sz="2000" smtClean="0"/>
              <a:t>– merupakan </a:t>
            </a:r>
            <a:r>
              <a:rPr lang="en-GB" sz="2000" i="1" smtClean="0"/>
              <a:t>keyword</a:t>
            </a:r>
            <a:r>
              <a:rPr lang="en-GB" sz="2000" smtClean="0"/>
              <a:t> yang digunakan untuk membuat class dalam Java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StudentRecord</a:t>
            </a:r>
            <a:r>
              <a:rPr lang="en-GB" sz="2000" smtClean="0"/>
              <a:t> 	– merupakan </a:t>
            </a:r>
            <a:r>
              <a:rPr lang="en-GB" sz="2000" i="1" smtClean="0"/>
              <a:t>identifier</a:t>
            </a:r>
            <a:r>
              <a:rPr lang="en-GB" sz="2000" smtClean="0"/>
              <a:t> untuk mendeskripsikan class</a:t>
            </a:r>
            <a:endParaRPr lang="en-GB" sz="24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7029" y="883835"/>
            <a:ext cx="3398293" cy="376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4376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Mendeklarasikan atribut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Verdana" pitchFamily="34" charset="0"/>
              <a:buNone/>
            </a:pPr>
            <a:r>
              <a:rPr lang="en-GB" sz="2400" smtClean="0"/>
              <a:t>Pendeklarasian atribut dapat ditulis dengan menggunakan sintaks berikut ini,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endParaRPr lang="en-GB" b="1" smtClean="0">
              <a:latin typeface="Courier New" pitchFamily="49" charset="0"/>
            </a:endParaRP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&lt;modifier&gt; &lt;type&gt; &lt;name&gt; [= &lt;default_value&gt;];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latin typeface="Courier New" pitchFamily="49" charset="0"/>
              </a:rPr>
              <a:t>Contoh :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public class </a:t>
            </a:r>
            <a:r>
              <a:rPr lang="en-GB" sz="2000" b="1" smtClean="0">
                <a:solidFill>
                  <a:srgbClr val="0000FF"/>
                </a:solidFill>
              </a:rPr>
              <a:t>StudentRecord </a:t>
            </a:r>
            <a:r>
              <a:rPr lang="en-GB" sz="2000" smtClean="0">
                <a:solidFill>
                  <a:srgbClr val="0000FF"/>
                </a:solidFill>
              </a:rPr>
              <a:t>{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String 	name;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String 	address;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int 	age;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double	mathGrade;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double	englishGrade;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double	scienceGrade;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private</a:t>
            </a:r>
            <a:r>
              <a:rPr lang="en-GB" sz="2000" smtClean="0">
                <a:solidFill>
                  <a:srgbClr val="0000FF"/>
                </a:solidFill>
              </a:rPr>
              <a:t> double	average;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/>
              <a:t>//kita akan tambahkan kode di sini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}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endParaRPr lang="en-GB" sz="2000" smtClean="0"/>
          </a:p>
          <a:p>
            <a:pPr marL="457200" indent="-457200">
              <a:lnSpc>
                <a:spcPct val="89000"/>
              </a:lnSpc>
              <a:buFont typeface="Arial" pitchFamily="34" charset="0"/>
              <a:buChar char="•"/>
            </a:pPr>
            <a:r>
              <a:rPr lang="en-GB" sz="2000" b="1" smtClean="0">
                <a:solidFill>
                  <a:srgbClr val="FF3300"/>
                </a:solidFill>
              </a:rPr>
              <a:t>private</a:t>
            </a:r>
            <a:r>
              <a:rPr lang="en-GB" sz="2000" smtClean="0"/>
              <a:t> digunakan supaya variabel hanya dapat diakses dalam class. </a:t>
            </a:r>
          </a:p>
          <a:p>
            <a:pPr marL="457200" indent="-457200">
              <a:lnSpc>
                <a:spcPct val="89000"/>
              </a:lnSpc>
              <a:buFont typeface="Arial" pitchFamily="34" charset="0"/>
              <a:buChar char="•"/>
            </a:pPr>
            <a:r>
              <a:rPr lang="en-GB" sz="2000" smtClean="0"/>
              <a:t>Object lain tidak dapat mengakses variabel ini secara langsung. 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</a:t>
            </a:r>
            <a:r>
              <a:rPr lang="en-ID" sz="1600" spc="5" smtClean="0">
                <a:cs typeface="Times New Roman"/>
              </a:rPr>
              <a:t>e</a:t>
            </a:r>
            <a:r>
              <a:rPr lang="en-ID" sz="1600" spc="-11" smtClean="0">
                <a:cs typeface="Times New Roman"/>
              </a:rPr>
              <a:t>mahami </a:t>
            </a:r>
            <a:r>
              <a:rPr lang="en-ID" sz="1600" spc="-11" smtClean="0">
                <a:cs typeface="Times New Roman"/>
              </a:rPr>
              <a:t>konsep pemrograman berorientasi obyek beserta komponen penyusunnya , menggunakan bahasa pemrograman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xmlns="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xmlns="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smtClean="0"/>
              <a:t>Mamahasiswa memiliki kemampuan menjelaskankonsep PBO (</a:t>
            </a:r>
            <a:r>
              <a:rPr lang="en-US" sz="1600" i="1" smtClean="0"/>
              <a:t>class, object, attribute,method</a:t>
            </a:r>
            <a:r>
              <a:rPr lang="en-US" sz="1600" smtClean="0"/>
              <a:t> dan kata </a:t>
            </a:r>
            <a:r>
              <a:rPr lang="en-US" sz="1600" smtClean="0"/>
              <a:t>kunci </a:t>
            </a:r>
            <a:r>
              <a:rPr lang="en-US" sz="1600" i="1" smtClean="0"/>
              <a:t>this</a:t>
            </a:r>
            <a:endParaRPr lang="en-US" sz="1600" smtClean="0"/>
          </a:p>
          <a:p>
            <a:pPr lvl="0"/>
            <a:r>
              <a:rPr lang="en-US" sz="1600" smtClean="0"/>
              <a:t>Mahasiswa memiliki kemampuan </a:t>
            </a:r>
            <a:r>
              <a:rPr lang="id-ID" sz="1600" smtClean="0"/>
              <a:t>membuat </a:t>
            </a:r>
            <a:r>
              <a:rPr lang="en-US" sz="1600" smtClean="0"/>
              <a:t>program sederhana dengan memanfaatkan </a:t>
            </a:r>
            <a:r>
              <a:rPr lang="id-ID" sz="1600" i="1" smtClean="0"/>
              <a:t>class, object</a:t>
            </a:r>
            <a:r>
              <a:rPr lang="en-US" sz="1600" i="1" smtClean="0"/>
              <a:t>, </a:t>
            </a:r>
            <a:r>
              <a:rPr lang="id-ID" sz="1600" i="1" smtClean="0"/>
              <a:t> at</a:t>
            </a:r>
            <a:r>
              <a:rPr lang="en-US" sz="1600" i="1" smtClean="0"/>
              <a:t>t</a:t>
            </a:r>
            <a:r>
              <a:rPr lang="id-ID" sz="1600" i="1" smtClean="0"/>
              <a:t>ribut</a:t>
            </a:r>
            <a:r>
              <a:rPr lang="en-US" sz="1600" smtClean="0"/>
              <a:t>edan </a:t>
            </a:r>
            <a:r>
              <a:rPr lang="en-US" sz="1600" i="1" smtClean="0"/>
              <a:t>method</a:t>
            </a:r>
            <a:r>
              <a:rPr lang="en-US" sz="1600" smtClean="0"/>
              <a:t> dengan menggunakan struktur </a:t>
            </a:r>
            <a:r>
              <a:rPr lang="en-US" sz="1600" smtClean="0"/>
              <a:t>program </a:t>
            </a:r>
            <a:r>
              <a:rPr lang="en-US" sz="1600" smtClean="0"/>
              <a:t>Java</a:t>
            </a:r>
            <a:endParaRPr lang="en-US" sz="160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4989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Petunjuk penulisan program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99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GB" sz="2000" smtClean="0"/>
              <a:t>Semua </a:t>
            </a:r>
            <a:r>
              <a:rPr lang="en-GB" sz="2000" i="1" smtClean="0"/>
              <a:t>instance variable</a:t>
            </a:r>
            <a:r>
              <a:rPr lang="en-GB" sz="2000" smtClean="0"/>
              <a:t> dideklarasikan pada deklarasi class.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GB" sz="2000" smtClean="0"/>
              <a:t>Deklarasikan satu variabel untuk setiap baris.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GB" sz="2000" i="1" smtClean="0"/>
              <a:t>Instance variable</a:t>
            </a:r>
            <a:r>
              <a:rPr lang="en-GB" sz="2000" smtClean="0"/>
              <a:t>, seperti variabel lainnya, penamaannya harus dimulai dengan huruf kecil.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GB" sz="2000" smtClean="0"/>
              <a:t>Gunakan tipe data yang sesuai untuk setiap variabel yang dideklarasikan.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GB" sz="2000" smtClean="0"/>
              <a:t>Deklarasikan </a:t>
            </a:r>
            <a:r>
              <a:rPr lang="en-GB" sz="2000" i="1" smtClean="0"/>
              <a:t>instance variable</a:t>
            </a:r>
            <a:r>
              <a:rPr lang="en-GB" sz="2000" smtClean="0"/>
              <a:t> sebagai </a:t>
            </a:r>
            <a:r>
              <a:rPr lang="en-GB" sz="2000" b="1" smtClean="0"/>
              <a:t>private</a:t>
            </a:r>
            <a:r>
              <a:rPr lang="en-GB" sz="2000" smtClean="0"/>
              <a:t> sehingga hanya </a:t>
            </a:r>
            <a:r>
              <a:rPr lang="en-GB" sz="2000" i="1" smtClean="0"/>
              <a:t>class</a:t>
            </a:r>
            <a:r>
              <a:rPr lang="en-GB" sz="2000" smtClean="0"/>
              <a:t> </a:t>
            </a:r>
            <a:r>
              <a:rPr lang="en-GB" sz="2000" i="1" smtClean="0"/>
              <a:t>method </a:t>
            </a:r>
            <a:r>
              <a:rPr lang="en-GB" sz="2000" smtClean="0"/>
              <a:t>yang dapat mengaksesnya secara langsung.</a:t>
            </a:r>
          </a:p>
          <a:p>
            <a:pPr marL="457200" indent="-457200">
              <a:lnSpc>
                <a:spcPct val="114000"/>
              </a:lnSpc>
            </a:pPr>
            <a:r>
              <a:rPr lang="en-GB" sz="2000" smtClean="0"/>
              <a:t>Contoh :</a:t>
            </a:r>
          </a:p>
          <a:p>
            <a:pPr marL="457200" indent="-457200">
              <a:lnSpc>
                <a:spcPct val="114000"/>
              </a:lnSpc>
            </a:pPr>
            <a:endParaRPr lang="en-GB" sz="800" smtClean="0"/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StudentRecord </a:t>
            </a:r>
            <a:r>
              <a:rPr lang="en-GB" sz="2000" smtClean="0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latin typeface="Courier New" pitchFamily="49" charset="0"/>
              </a:rPr>
              <a:t>//variabel instance yang telah kita deklarasikan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private static int studentCount;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latin typeface="Courier New" pitchFamily="49" charset="0"/>
              </a:rPr>
              <a:t>//kita tambahkan kode di sini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  <a:br>
              <a:rPr lang="en-GB" sz="2000" smtClean="0">
                <a:solidFill>
                  <a:srgbClr val="0000FF"/>
                </a:solidFill>
                <a:latin typeface="Courier New" pitchFamily="49" charset="0"/>
              </a:rPr>
            </a:br>
            <a:endParaRPr lang="en-GB" sz="2000" smtClean="0">
              <a:solidFill>
                <a:srgbClr val="0000FF"/>
              </a:solidFill>
              <a:latin typeface="Courier New" pitchFamily="49" charset="0"/>
            </a:endParaRPr>
          </a:p>
          <a:p>
            <a:pPr lvl="2">
              <a:buFont typeface="Wingdings 2" pitchFamily="18" charset="2"/>
              <a:buNone/>
            </a:pPr>
            <a:r>
              <a:rPr lang="en-GB" sz="2000" smtClean="0"/>
              <a:t>keyword </a:t>
            </a: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static</a:t>
            </a:r>
            <a:r>
              <a:rPr lang="en-GB" sz="2000" smtClean="0"/>
              <a:t> digunakan untuk menandai suatu </a:t>
            </a:r>
            <a:r>
              <a:rPr lang="en-GB" sz="2000" i="1" smtClean="0"/>
              <a:t>static variable</a:t>
            </a:r>
          </a:p>
          <a:p>
            <a:pPr marL="457200" indent="-457200">
              <a:lnSpc>
                <a:spcPct val="114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4989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Petunjuk penulisan program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Wingdings 2" pitchFamily="18" charset="2"/>
              <a:buNone/>
            </a:pPr>
            <a:r>
              <a:rPr lang="en-US" sz="2000" smtClean="0"/>
              <a:t>Keyword </a:t>
            </a:r>
            <a:r>
              <a:rPr lang="en-US" sz="2000" smtClean="0">
                <a:solidFill>
                  <a:srgbClr val="FF0000"/>
                </a:solidFill>
              </a:rPr>
              <a:t>static</a:t>
            </a:r>
            <a:r>
              <a:rPr lang="en-US" sz="2000" smtClean="0"/>
              <a:t> dalam java berfungsi untuk agar method dan variabel akan menjadi </a:t>
            </a:r>
            <a:r>
              <a:rPr lang="en-US" sz="2000" smtClean="0"/>
              <a:t>milik </a:t>
            </a:r>
            <a:r>
              <a:rPr lang="en-US" sz="2000" smtClean="0"/>
              <a:t>class, </a:t>
            </a:r>
            <a:r>
              <a:rPr lang="en-US" sz="2000" smtClean="0"/>
              <a:t>bukan milik suatu instance. Dengan kata lain dengan menggunakan static kita tidak perlu membuat instance untuk memanggil method dan variabel.</a:t>
            </a:r>
            <a:endParaRPr lang="en-GB" sz="20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965" y="2430510"/>
            <a:ext cx="4594889" cy="42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717" y="2398449"/>
            <a:ext cx="4647560" cy="41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9704" y="2519149"/>
            <a:ext cx="230895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20867" y="2429016"/>
            <a:ext cx="2179732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4547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Mendeklarasikan method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642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Verdana" pitchFamily="34" charset="0"/>
              <a:buNone/>
            </a:pPr>
            <a:r>
              <a:rPr lang="en-GB" sz="2000" smtClean="0"/>
              <a:t>Pendeklarasian method dapat ditulis dengan menggunakan sintaks seperti di bawah ini,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endParaRPr lang="en-GB" sz="800" smtClean="0">
              <a:latin typeface="Courier New" pitchFamily="49" charset="0"/>
            </a:endParaRP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&lt;modifier&gt; &lt;returnType&gt; &lt;name&gt;(&lt;parameter&gt;*) {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      &lt;statement&gt;*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GB" sz="800" smtClean="0">
              <a:latin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&lt;modifier&gt;</a:t>
            </a:r>
            <a:r>
              <a:rPr lang="en-GB" sz="2000" smtClean="0"/>
              <a:t> 	modifier yang digunakan dapat berbeda-beda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&lt;returnType&gt;</a:t>
            </a:r>
            <a:r>
              <a:rPr lang="en-GB" sz="2000" smtClean="0"/>
              <a:t> 	dapat berupa tipe data (termasuk void)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&lt;name&gt;</a:t>
            </a:r>
            <a:r>
              <a:rPr lang="en-GB" sz="2000" smtClean="0"/>
              <a:t> 		dapat berupa identifier yang valid</a:t>
            </a:r>
          </a:p>
          <a:p>
            <a:pPr lvl="1"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  <a:latin typeface="Courier New" pitchFamily="49" charset="0"/>
              </a:rPr>
              <a:t>&lt;parameter&gt; ::=  &lt;parameter_type&gt; &lt;parameter_name&gt;[,]</a:t>
            </a:r>
            <a:endParaRPr lang="en-GB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6161" y="4230807"/>
            <a:ext cx="5048535" cy="238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928052" y="4790363"/>
            <a:ext cx="2524836" cy="968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Contoh method 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089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Method accessor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548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Method Accessor</a:t>
            </a:r>
          </a:p>
          <a:p>
            <a:pPr>
              <a:lnSpc>
                <a:spcPct val="80000"/>
              </a:lnSpc>
              <a:buFont typeface="Verdana" pitchFamily="34" charset="0"/>
              <a:buNone/>
            </a:pPr>
            <a:endParaRPr lang="en-GB" sz="2000" b="1" smtClean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"/>
            </a:pPr>
            <a:r>
              <a:rPr lang="en-GB" sz="2000" smtClean="0"/>
              <a:t> digunakan untuk membaca </a:t>
            </a:r>
            <a:r>
              <a:rPr lang="en-GB" sz="2000" i="1" smtClean="0"/>
              <a:t>value</a:t>
            </a:r>
            <a:r>
              <a:rPr lang="en-GB" sz="2000" smtClean="0"/>
              <a:t> dari </a:t>
            </a:r>
            <a:r>
              <a:rPr lang="en-GB" sz="2000" i="1" smtClean="0"/>
              <a:t>class </a:t>
            </a:r>
            <a:r>
              <a:rPr lang="en-GB" sz="2000" smtClean="0"/>
              <a:t>(</a:t>
            </a:r>
            <a:r>
              <a:rPr lang="en-GB" sz="2000" i="1" smtClean="0"/>
              <a:t>instance/static</a:t>
            </a:r>
            <a:r>
              <a:rPr lang="en-GB" sz="2000" smtClean="0"/>
              <a:t>)</a:t>
            </a:r>
            <a:r>
              <a:rPr lang="en-GB" sz="2000" i="1" smtClean="0"/>
              <a:t> variable</a:t>
            </a:r>
            <a:r>
              <a:rPr lang="en-GB" sz="2000" smtClean="0"/>
              <a:t> 	</a:t>
            </a:r>
          </a:p>
          <a:p>
            <a:pPr lvl="1">
              <a:lnSpc>
                <a:spcPct val="80000"/>
              </a:lnSpc>
            </a:pPr>
            <a:endParaRPr lang="en-GB" sz="800" smtClean="0"/>
          </a:p>
          <a:p>
            <a:pPr lvl="1">
              <a:lnSpc>
                <a:spcPct val="80000"/>
              </a:lnSpc>
              <a:buFont typeface="Wingdings" pitchFamily="2" charset="2"/>
              <a:buChar char=""/>
            </a:pPr>
            <a:r>
              <a:rPr lang="en-GB" sz="2000" smtClean="0"/>
              <a:t> ditulis dengan menggunakan sintaks berikut: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endParaRPr lang="en-GB" sz="140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GB" sz="2000" smtClean="0">
                <a:latin typeface="Courier New" pitchFamily="49" charset="0"/>
              </a:rPr>
              <a:t>			</a:t>
            </a: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get&lt;NameOfInstanceVariable&gt;</a:t>
            </a:r>
            <a:r>
              <a:rPr lang="en-GB" sz="2000" smtClean="0"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"/>
            </a:pPr>
            <a:r>
              <a:rPr lang="en-GB" sz="2000" smtClean="0"/>
              <a:t> dapat me-</a:t>
            </a:r>
            <a:r>
              <a:rPr lang="en-GB" sz="2000" i="1" smtClean="0"/>
              <a:t>return value</a:t>
            </a:r>
            <a:r>
              <a:rPr lang="en-GB" sz="2000" smtClean="0"/>
              <a:t>.</a:t>
            </a:r>
          </a:p>
          <a:p>
            <a:pPr lvl="1">
              <a:lnSpc>
                <a:spcPct val="80000"/>
              </a:lnSpc>
            </a:pPr>
            <a:endParaRPr lang="en-GB" sz="800" smtClean="0"/>
          </a:p>
          <a:p>
            <a:pPr>
              <a:lnSpc>
                <a:spcPct val="80000"/>
              </a:lnSpc>
            </a:pPr>
            <a:r>
              <a:rPr lang="en-GB" sz="2000" smtClean="0"/>
              <a:t>Contoh :</a:t>
            </a:r>
            <a:endParaRPr lang="en-GB" sz="2400" smtClean="0"/>
          </a:p>
          <a:p>
            <a:pPr lvl="3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public class StudentRecord {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private String name;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: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public String getName(){</a:t>
            </a:r>
          </a:p>
          <a:p>
            <a:pPr lvl="5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return name;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}</a:t>
            </a:r>
          </a:p>
          <a:p>
            <a:pPr lvl="3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89000"/>
              </a:lnSpc>
              <a:buFont typeface="Wingdings 2" pitchFamily="18" charset="2"/>
              <a:buNone/>
            </a:pPr>
            <a:endParaRPr lang="en-GB" sz="80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b="1" smtClean="0">
                <a:solidFill>
                  <a:srgbClr val="FF3300"/>
                </a:solidFill>
                <a:latin typeface="Courier New" pitchFamily="49" charset="0"/>
              </a:rPr>
              <a:t>public</a:t>
            </a:r>
            <a:r>
              <a:rPr lang="en-GB" smtClean="0"/>
              <a:t> 		– method dapat dipanggil oleh object-object di luar class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b="1" smtClean="0">
                <a:solidFill>
                  <a:srgbClr val="FF3300"/>
                </a:solidFill>
                <a:latin typeface="Courier New" pitchFamily="49" charset="0"/>
              </a:rPr>
              <a:t>String</a:t>
            </a:r>
            <a:r>
              <a:rPr lang="en-GB" smtClean="0">
                <a:latin typeface="Courier New" pitchFamily="49" charset="0"/>
              </a:rPr>
              <a:t> 	</a:t>
            </a:r>
            <a:r>
              <a:rPr lang="en-GB" smtClean="0"/>
              <a:t>– </a:t>
            </a:r>
            <a:r>
              <a:rPr lang="en-GB" i="1" smtClean="0"/>
              <a:t>return type</a:t>
            </a:r>
            <a:r>
              <a:rPr lang="en-GB" smtClean="0"/>
              <a:t> dari method. method harus me-</a:t>
            </a:r>
            <a:r>
              <a:rPr lang="en-GB" i="1" smtClean="0"/>
              <a:t>return value</a:t>
            </a:r>
            <a:r>
              <a:rPr lang="en-GB" smtClean="0"/>
              <a:t> dengan tipe String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b="1" smtClean="0">
                <a:solidFill>
                  <a:srgbClr val="FF3300"/>
                </a:solidFill>
                <a:latin typeface="Courier New" pitchFamily="49" charset="0"/>
              </a:rPr>
              <a:t>getName</a:t>
            </a:r>
            <a:r>
              <a:rPr lang="en-GB" smtClean="0"/>
              <a:t> 	– nama method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b="1" smtClean="0">
                <a:solidFill>
                  <a:srgbClr val="FF3300"/>
                </a:solidFill>
                <a:latin typeface="Courier New" pitchFamily="49" charset="0"/>
              </a:rPr>
              <a:t>()</a:t>
            </a:r>
            <a:r>
              <a:rPr lang="en-GB" smtClean="0"/>
              <a:t> 		– method tidak memiliki parameter</a:t>
            </a:r>
            <a:endParaRPr lang="en-GB" sz="2000" smtClean="0"/>
          </a:p>
        </p:txBody>
      </p:sp>
      <p:sp>
        <p:nvSpPr>
          <p:cNvPr id="8" name="Right Arrow 7"/>
          <p:cNvSpPr/>
          <p:nvPr/>
        </p:nvSpPr>
        <p:spPr>
          <a:xfrm>
            <a:off x="1146412" y="4326340"/>
            <a:ext cx="1009934" cy="6823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039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Method mutator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518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Verdana" pitchFamily="34" charset="0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Method Mutator</a:t>
            </a:r>
          </a:p>
          <a:p>
            <a:pPr>
              <a:buFont typeface="Verdana" pitchFamily="34" charset="0"/>
              <a:buNone/>
            </a:pPr>
            <a:endParaRPr lang="en-GB" sz="800" smtClean="0"/>
          </a:p>
          <a:p>
            <a:r>
              <a:rPr lang="en-GB" sz="2000" smtClean="0"/>
              <a:t>digunakan untuk menulis atau mengubah </a:t>
            </a:r>
            <a:r>
              <a:rPr lang="en-GB" sz="2000" i="1" smtClean="0"/>
              <a:t>value</a:t>
            </a:r>
            <a:r>
              <a:rPr lang="en-GB" sz="2000" smtClean="0"/>
              <a:t> dari </a:t>
            </a:r>
            <a:r>
              <a:rPr lang="en-GB" sz="2000" i="1" smtClean="0"/>
              <a:t>class</a:t>
            </a:r>
            <a:r>
              <a:rPr lang="en-GB" sz="2000" smtClean="0"/>
              <a:t>(</a:t>
            </a:r>
            <a:r>
              <a:rPr lang="en-GB" sz="2000" i="1" smtClean="0"/>
              <a:t>instance/static</a:t>
            </a:r>
            <a:r>
              <a:rPr lang="en-GB" sz="2000" smtClean="0"/>
              <a:t>)</a:t>
            </a:r>
            <a:r>
              <a:rPr lang="en-GB" sz="2000" i="1" smtClean="0"/>
              <a:t> variable</a:t>
            </a:r>
          </a:p>
          <a:p>
            <a:endParaRPr lang="en-GB" sz="800" smtClean="0"/>
          </a:p>
          <a:p>
            <a:r>
              <a:rPr lang="en-GB" sz="2000" smtClean="0"/>
              <a:t>Ditulis dengan menggunakan sintaks berikut:</a:t>
            </a:r>
          </a:p>
          <a:p>
            <a:endParaRPr lang="en-GB" sz="1400" smtClean="0"/>
          </a:p>
          <a:p>
            <a:pPr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  <a:latin typeface="Courier New" pitchFamily="49" charset="0"/>
              </a:rPr>
              <a:t>	set&lt;NameOfInstanceVariable&gt;</a:t>
            </a:r>
          </a:p>
          <a:p>
            <a:pPr>
              <a:lnSpc>
                <a:spcPct val="89000"/>
              </a:lnSpc>
              <a:buFont typeface="Verdana" pitchFamily="34" charset="0"/>
              <a:buNone/>
            </a:pPr>
            <a:endParaRPr lang="en-GB" sz="800" smtClean="0">
              <a:latin typeface="Courier New" pitchFamily="49" charset="0"/>
            </a:endParaRPr>
          </a:p>
          <a:p>
            <a:pPr>
              <a:lnSpc>
                <a:spcPct val="89000"/>
              </a:lnSpc>
              <a:buFont typeface="Verdana" pitchFamily="34" charset="0"/>
              <a:buNone/>
            </a:pPr>
            <a:r>
              <a:rPr lang="en-GB" smtClean="0"/>
              <a:t>Contoh :</a:t>
            </a:r>
          </a:p>
          <a:p>
            <a:pPr lvl="3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public class StudentRecord </a:t>
            </a:r>
            <a:r>
              <a:rPr lang="en-GB" smtClean="0">
                <a:solidFill>
                  <a:srgbClr val="0000FF"/>
                </a:solidFill>
              </a:rPr>
              <a:t>{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private String 	name;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smtClean="0">
                <a:solidFill>
                  <a:srgbClr val="0000FF"/>
                </a:solidFill>
              </a:rPr>
              <a:t>: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z="2000" b="1" smtClean="0">
                <a:solidFill>
                  <a:srgbClr val="0000FF"/>
                </a:solidFill>
              </a:rPr>
              <a:t>public void setName( String temp ){</a:t>
            </a:r>
          </a:p>
          <a:p>
            <a:pPr lvl="5">
              <a:lnSpc>
                <a:spcPct val="89000"/>
              </a:lnSpc>
              <a:buFont typeface="Wingdings 2" pitchFamily="18" charset="2"/>
              <a:buNone/>
            </a:pPr>
            <a:r>
              <a:rPr lang="en-GB" sz="2000" smtClean="0">
                <a:solidFill>
                  <a:srgbClr val="0000FF"/>
                </a:solidFill>
              </a:rPr>
              <a:t>name = temp;</a:t>
            </a:r>
          </a:p>
          <a:p>
            <a:pPr lvl="4">
              <a:lnSpc>
                <a:spcPct val="89000"/>
              </a:lnSpc>
              <a:buFont typeface="Verdana" pitchFamily="34" charset="0"/>
              <a:buNone/>
            </a:pPr>
            <a:r>
              <a:rPr lang="en-GB" smtClean="0">
                <a:solidFill>
                  <a:srgbClr val="0000FF"/>
                </a:solidFill>
              </a:rPr>
              <a:t>}</a:t>
            </a:r>
          </a:p>
          <a:p>
            <a:pPr lvl="3">
              <a:lnSpc>
                <a:spcPct val="89000"/>
              </a:lnSpc>
              <a:buFont typeface="Wingdings 2" pitchFamily="18" charset="2"/>
              <a:buNone/>
            </a:pPr>
            <a:r>
              <a:rPr lang="en-GB" smtClean="0">
                <a:solidFill>
                  <a:srgbClr val="0000FF"/>
                </a:solidFill>
              </a:rPr>
              <a:t>}</a:t>
            </a:r>
          </a:p>
          <a:p>
            <a:pPr lvl="2">
              <a:buFont typeface="Wingdings 2" pitchFamily="18" charset="2"/>
              <a:buNone/>
            </a:pPr>
            <a:endParaRPr lang="en-GB" sz="800" smtClean="0"/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public</a:t>
            </a:r>
            <a:r>
              <a:rPr lang="en-GB" sz="2000" smtClean="0"/>
              <a:t> 		– method dapat dipanggil oleh object-object di luar class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void</a:t>
            </a:r>
            <a:r>
              <a:rPr lang="en-GB" sz="2000" smtClean="0"/>
              <a:t> 		– method tidak me-</a:t>
            </a:r>
            <a:r>
              <a:rPr lang="en-GB" sz="2000" i="1" smtClean="0"/>
              <a:t>return value</a:t>
            </a:r>
            <a:endParaRPr lang="en-GB" sz="2000" smtClean="0"/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setName</a:t>
            </a:r>
            <a:r>
              <a:rPr lang="en-GB" sz="2000" smtClean="0"/>
              <a:t> 	 – nama method</a:t>
            </a:r>
          </a:p>
          <a:p>
            <a:pPr>
              <a:lnSpc>
                <a:spcPct val="89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(String temp)</a:t>
            </a:r>
            <a:r>
              <a:rPr lang="en-GB" sz="2000" smtClean="0"/>
              <a:t> 	– parameter yang digunakan di dalam method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01003" y="4067033"/>
            <a:ext cx="1009934" cy="6823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819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Reference ‘this’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68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smtClean="0">
                <a:solidFill>
                  <a:srgbClr val="FF3300"/>
                </a:solidFill>
              </a:rPr>
              <a:t>this</a:t>
            </a:r>
          </a:p>
          <a:p>
            <a:pPr>
              <a:lnSpc>
                <a:spcPct val="90000"/>
              </a:lnSpc>
              <a:buFont typeface="Verdana" pitchFamily="34" charset="0"/>
              <a:buNone/>
            </a:pPr>
            <a:r>
              <a:rPr lang="en-GB" sz="2400" smtClean="0"/>
              <a:t>digunakan untuk mengakses </a:t>
            </a:r>
            <a:r>
              <a:rPr lang="en-GB" sz="2400" i="1" smtClean="0"/>
              <a:t>instance variable</a:t>
            </a:r>
            <a:r>
              <a:rPr lang="en-GB" sz="2400" smtClean="0"/>
              <a:t> yang dibayangi oleh parameter</a:t>
            </a:r>
          </a:p>
          <a:p>
            <a:pPr>
              <a:lnSpc>
                <a:spcPct val="90000"/>
              </a:lnSpc>
              <a:buFont typeface="Verdana" pitchFamily="34" charset="0"/>
              <a:buNone/>
            </a:pPr>
            <a:endParaRPr lang="en-GB" sz="800" smtClean="0"/>
          </a:p>
          <a:p>
            <a:pPr>
              <a:lnSpc>
                <a:spcPct val="90000"/>
              </a:lnSpc>
              <a:buFont typeface="Verdana" pitchFamily="34" charset="0"/>
              <a:buNone/>
            </a:pPr>
            <a:r>
              <a:rPr lang="en-GB" sz="2400" smtClean="0"/>
              <a:t>Reference ‘this’, dapat ditulis dengan menggunakan sintaks berikut ini,</a:t>
            </a:r>
          </a:p>
          <a:p>
            <a:pPr lvl="1">
              <a:lnSpc>
                <a:spcPct val="134000"/>
              </a:lnSpc>
              <a:buFont typeface="Wingdings 2" pitchFamily="18" charset="2"/>
              <a:buNone/>
            </a:pPr>
            <a:r>
              <a:rPr lang="en-GB" sz="2400" smtClean="0">
                <a:latin typeface="Courier New" pitchFamily="49" charset="0"/>
              </a:rPr>
              <a:t>		</a:t>
            </a:r>
            <a:r>
              <a:rPr lang="en-GB" sz="2400" b="1" smtClean="0">
                <a:solidFill>
                  <a:srgbClr val="0000FF"/>
                </a:solidFill>
                <a:latin typeface="Courier New" pitchFamily="49" charset="0"/>
              </a:rPr>
              <a:t>this.&lt;namaInstanceVariable&gt;</a:t>
            </a:r>
          </a:p>
          <a:p>
            <a:pPr>
              <a:lnSpc>
                <a:spcPct val="114000"/>
              </a:lnSpc>
              <a:buFont typeface="Wingdings 2" pitchFamily="18" charset="2"/>
              <a:buNone/>
            </a:pPr>
            <a:r>
              <a:rPr lang="en-GB" sz="2400" smtClean="0"/>
              <a:t>catatan : </a:t>
            </a:r>
          </a:p>
          <a:p>
            <a:pPr>
              <a:lnSpc>
                <a:spcPct val="114000"/>
              </a:lnSpc>
              <a:buFont typeface="Wingdings 2" pitchFamily="18" charset="2"/>
              <a:buNone/>
            </a:pPr>
            <a:r>
              <a:rPr lang="en-GB" sz="2400" smtClean="0"/>
              <a:t>Reference ‘this’ hanya dapat digunakan untuk </a:t>
            </a:r>
            <a:r>
              <a:rPr lang="en-GB" sz="2400" b="1" i="1" smtClean="0"/>
              <a:t>instance variable</a:t>
            </a:r>
            <a:r>
              <a:rPr lang="en-GB" sz="2400" smtClean="0"/>
              <a:t>, bukan untuk </a:t>
            </a:r>
            <a:r>
              <a:rPr lang="en-GB" sz="2400" i="1" smtClean="0"/>
              <a:t>static </a:t>
            </a:r>
            <a:r>
              <a:rPr lang="en-GB" sz="2400" smtClean="0"/>
              <a:t>atau</a:t>
            </a:r>
            <a:r>
              <a:rPr lang="en-GB" sz="2400" i="1" smtClean="0"/>
              <a:t> class variable</a:t>
            </a:r>
          </a:p>
          <a:p>
            <a:pPr>
              <a:lnSpc>
                <a:spcPct val="114000"/>
              </a:lnSpc>
              <a:buFont typeface="Wingdings 2" pitchFamily="18" charset="2"/>
              <a:buNone/>
            </a:pPr>
            <a:r>
              <a:rPr lang="en-GB" sz="2400" smtClean="0"/>
              <a:t>Contoh :</a:t>
            </a:r>
          </a:p>
          <a:p>
            <a:pPr>
              <a:lnSpc>
                <a:spcPct val="114000"/>
              </a:lnSpc>
              <a:buFont typeface="Wingdings 2" pitchFamily="18" charset="2"/>
              <a:buNone/>
            </a:pPr>
            <a:endParaRPr lang="en-GB" sz="800" i="1" smtClean="0"/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mtClean="0">
                <a:solidFill>
                  <a:srgbClr val="0000FF"/>
                </a:solidFill>
                <a:latin typeface="Courier New" pitchFamily="49" charset="0"/>
              </a:rPr>
              <a:t>public void setAge( int age ){</a:t>
            </a:r>
          </a:p>
          <a:p>
            <a:pPr lvl="3">
              <a:lnSpc>
                <a:spcPct val="89000"/>
              </a:lnSpc>
              <a:buFont typeface="Verdana" pitchFamily="34" charset="0"/>
              <a:buNone/>
            </a:pPr>
            <a:r>
              <a:rPr lang="en-GB" b="1" smtClean="0">
                <a:solidFill>
                  <a:srgbClr val="0000FF"/>
                </a:solidFill>
                <a:latin typeface="Courier New" pitchFamily="49" charset="0"/>
              </a:rPr>
              <a:t>this.age = age; </a:t>
            </a:r>
          </a:p>
          <a:p>
            <a:pPr lvl="2">
              <a:lnSpc>
                <a:spcPct val="89000"/>
              </a:lnSpc>
              <a:buFont typeface="Wingdings 2" pitchFamily="18" charset="2"/>
              <a:buNone/>
            </a:pPr>
            <a:r>
              <a:rPr lang="en-GB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14000"/>
              </a:lnSpc>
              <a:buFont typeface="Wingdings 2" pitchFamily="18" charset="2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819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Reference ‘this’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197" y="1527128"/>
            <a:ext cx="4861843" cy="47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9734" y="3804739"/>
            <a:ext cx="6533059" cy="230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5101" y="1775204"/>
            <a:ext cx="3507235" cy="143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30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Parameter Passing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Grp="1"/>
          </p:cNvSpPr>
          <p:nvPr>
            <p:ph type="body" idx="1"/>
          </p:nvPr>
        </p:nvSpPr>
        <p:spPr>
          <a:xfrm>
            <a:off x="885376" y="1855717"/>
            <a:ext cx="4450899" cy="44768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b="1">
                <a:solidFill>
                  <a:srgbClr val="FF3300"/>
                </a:solidFill>
              </a:rPr>
              <a:t>Pass-by-Value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b="1">
              <a:solidFill>
                <a:srgbClr val="FF3300"/>
              </a:solidFill>
            </a:endParaRP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b="0"/>
              <a:t>Pada saat sebuah pass-by-value muncul, method tersebut membuat copy dari value variabel yang di-</a:t>
            </a:r>
            <a:r>
              <a:rPr lang="en-GB" sz="2200" b="0" i="1"/>
              <a:t>passing</a:t>
            </a:r>
            <a:r>
              <a:rPr lang="en-GB" sz="2200" b="0"/>
              <a:t> ke method. 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endParaRPr lang="en-GB" sz="2200" b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b="0"/>
              <a:t>Method tersebut tidak dapat langsung mengubah argumen awal, meskipun dapat mengubah parameter pada saat proses perhitungan.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endParaRPr lang="en-GB" sz="2200" b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b="0"/>
              <a:t>Seluruh tipe data primitif pada saat ditujukan ke method merupakan pass-by-value.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486399" y="1419699"/>
            <a:ext cx="6196085" cy="484462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30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Parameter Passing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 idx="1"/>
          </p:nvPr>
        </p:nvSpPr>
        <p:spPr>
          <a:xfrm>
            <a:off x="541360" y="1869368"/>
            <a:ext cx="5272585" cy="44359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buFont typeface="Wingdings 2" pitchFamily="18" charset="2"/>
              <a:buNone/>
            </a:pPr>
            <a:r>
              <a:rPr lang="en-GB" sz="1800" b="1">
                <a:solidFill>
                  <a:srgbClr val="FF3300"/>
                </a:solidFill>
              </a:rPr>
              <a:t>Pass-by-Reference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Wingdings 2" pitchFamily="18" charset="2"/>
              <a:buNone/>
            </a:pPr>
            <a:endParaRPr lang="en-GB" sz="1800" b="1">
              <a:solidFill>
                <a:srgbClr val="FF3300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</a:pPr>
            <a:r>
              <a:rPr lang="en-GB" sz="2200" b="0"/>
              <a:t>Pada saat pass-by-reference muncul, reference untuk sebuah object di-</a:t>
            </a:r>
            <a:r>
              <a:rPr lang="en-GB" sz="2300" b="0" i="1"/>
              <a:t>passing</a:t>
            </a:r>
            <a:r>
              <a:rPr lang="en-GB" sz="2200" b="0"/>
              <a:t> untuk memanggil sebuah method.</a:t>
            </a: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</a:pPr>
            <a:endParaRPr lang="en-GB" sz="2200" b="0"/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</a:pPr>
            <a:r>
              <a:rPr lang="en-GB" sz="2200" b="0"/>
              <a:t>Method tersebut membuat sebuah copy reference dari variabel yang ditujukan ke method.</a:t>
            </a:r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</a:pPr>
            <a:endParaRPr lang="en-GB" sz="2200" b="0"/>
          </a:p>
          <a:p>
            <a:pPr marL="342900" indent="-342900">
              <a:lnSpc>
                <a:spcPct val="80000"/>
              </a:lnSpc>
              <a:spcBef>
                <a:spcPts val="700"/>
              </a:spcBef>
              <a:buFont typeface="Arial" pitchFamily="34" charset="0"/>
              <a:buChar char="•"/>
            </a:pPr>
            <a:r>
              <a:rPr lang="en-GB" sz="2200" b="0"/>
              <a:t>Namun, tidak seperti pass-by-value, method tersebut dapat memodifikasi object sebenarnya yang ditunjuk oleh reference, meskipun dua reference yang berbeda digunakan dalam method, lokasi data yang ditunjuk adalah sama.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893559" y="1105470"/>
            <a:ext cx="5791200" cy="5336274"/>
          </a:xfrm>
          <a:noFill/>
          <a:ln/>
        </p:spPr>
      </p:pic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51528" y="958518"/>
            <a:ext cx="2163171" cy="151293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014" y="806662"/>
            <a:ext cx="45968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Memanggil Static Method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 idx="1"/>
          </p:nvPr>
        </p:nvSpPr>
        <p:spPr>
          <a:xfrm>
            <a:off x="626068" y="1514901"/>
            <a:ext cx="11165598" cy="27977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613"/>
              </a:spcBef>
              <a:buFont typeface="Wingdings 2" pitchFamily="18" charset="2"/>
              <a:buNone/>
            </a:pPr>
            <a:r>
              <a:rPr lang="en-GB" sz="2900" b="1">
                <a:solidFill>
                  <a:srgbClr val="FF3300"/>
                </a:solidFill>
              </a:rPr>
              <a:t>Static method</a:t>
            </a:r>
          </a:p>
          <a:p>
            <a:pPr marL="0" lvl="1">
              <a:spcBef>
                <a:spcPts val="613"/>
              </a:spcBef>
              <a:tabLst>
                <a:tab pos="0" algn="l"/>
              </a:tabLst>
            </a:pPr>
            <a:r>
              <a:rPr lang="en-GB" sz="2900"/>
              <a:t>Method yang dapat dipanggil tanpa penginstansiasian class  (tanpa menggunakan keyword </a:t>
            </a:r>
            <a:r>
              <a:rPr lang="en-GB" sz="2900" b="1"/>
              <a:t>new</a:t>
            </a:r>
            <a:r>
              <a:rPr lang="en-GB" sz="2900"/>
              <a:t>).</a:t>
            </a:r>
          </a:p>
          <a:p>
            <a:pPr marL="0" lvl="1">
              <a:spcBef>
                <a:spcPts val="613"/>
              </a:spcBef>
              <a:tabLst>
                <a:tab pos="0" algn="l"/>
              </a:tabLst>
            </a:pPr>
            <a:r>
              <a:rPr lang="en-GB" sz="2900"/>
              <a:t>Static method tidak hanya dimiliki oleh instance atau object tertentu dari class, tetapi oleh class secara keseluruhan. </a:t>
            </a:r>
          </a:p>
          <a:p>
            <a:pPr marL="0" lvl="1">
              <a:spcBef>
                <a:spcPts val="613"/>
              </a:spcBef>
              <a:tabLst>
                <a:tab pos="0" algn="l"/>
              </a:tabLst>
            </a:pPr>
            <a:r>
              <a:rPr lang="en-GB" sz="2900"/>
              <a:t>Keyword </a:t>
            </a:r>
            <a:r>
              <a:rPr lang="en-GB" sz="2900" b="1"/>
              <a:t>static</a:t>
            </a:r>
            <a:r>
              <a:rPr lang="en-GB" sz="2900"/>
              <a:t> digunakan oleh static method di dalam sebuah class, untuk membedakannya dengan instance method. </a:t>
            </a:r>
            <a:br>
              <a:rPr lang="en-GB" sz="2900"/>
            </a:br>
            <a:endParaRPr lang="en-GB" sz="2900"/>
          </a:p>
          <a:p>
            <a:pPr>
              <a:spcBef>
                <a:spcPts val="613"/>
              </a:spcBef>
              <a:buFont typeface="Wingdings 2" pitchFamily="18" charset="2"/>
              <a:buNone/>
              <a:tabLst>
                <a:tab pos="0" algn="l"/>
              </a:tabLst>
            </a:pPr>
            <a:r>
              <a:rPr lang="en-GB" sz="2900"/>
              <a:t>	Pemanggilan static method, dapat diklarasikan dengan sintaks berikut ini,</a:t>
            </a:r>
            <a:br>
              <a:rPr lang="en-GB" sz="2900"/>
            </a:br>
            <a:r>
              <a:rPr lang="en-GB" sz="2900"/>
              <a:t>			</a:t>
            </a:r>
            <a:br>
              <a:rPr lang="en-GB" sz="2900"/>
            </a:br>
            <a:r>
              <a:rPr lang="en-GB" sz="2900"/>
              <a:t>	</a:t>
            </a:r>
            <a:r>
              <a:rPr lang="en-GB" sz="2900" b="1">
                <a:solidFill>
                  <a:srgbClr val="0000FF"/>
                </a:solidFill>
                <a:latin typeface="Courier New" pitchFamily="49" charset="0"/>
              </a:rPr>
              <a:t>Classname.staticMethodName(params);</a:t>
            </a:r>
            <a:r>
              <a:rPr lang="en-GB" sz="2900">
                <a:latin typeface="Courier New" pitchFamily="49" charset="0"/>
              </a:rPr>
              <a:t> </a:t>
            </a:r>
            <a:endParaRPr lang="en-GB" sz="2900" smtClean="0">
              <a:latin typeface="Courier New" pitchFamily="49" charset="0"/>
            </a:endParaRPr>
          </a:p>
          <a:p>
            <a:pPr>
              <a:spcBef>
                <a:spcPts val="613"/>
              </a:spcBef>
              <a:buFont typeface="Wingdings 2" pitchFamily="18" charset="2"/>
              <a:buNone/>
              <a:tabLst>
                <a:tab pos="0" algn="l"/>
              </a:tabLst>
            </a:pPr>
            <a:endParaRPr lang="en-GB" sz="290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13"/>
              </a:spcBef>
              <a:buFont typeface="Wingdings 2" pitchFamily="18" charset="2"/>
              <a:buNone/>
            </a:pPr>
            <a:r>
              <a:rPr lang="en-GB" sz="2900" smtClean="0">
                <a:latin typeface="Courier New" pitchFamily="49" charset="0"/>
              </a:rPr>
              <a:t>Contoh :</a:t>
            </a:r>
            <a:endParaRPr lang="en-GB" sz="29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851287" y="4017537"/>
            <a:ext cx="9153525" cy="2455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//mencetak data pada layar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System.out.println(“Hello world”);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endParaRPr lang="en-GB" b="1">
              <a:solidFill>
                <a:srgbClr val="0000FF"/>
              </a:solidFill>
              <a:latin typeface="Courier New" pitchFamily="49" charset="0"/>
              <a:ea typeface="Lucida Sans Unicode" charset="0"/>
              <a:cs typeface="Lucida Sans Unicode" charset="0"/>
            </a:endParaRP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//konversi String 10, menjadi sebuah integer</a:t>
            </a: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int i = Integer.parseInt(“10”); 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endParaRPr lang="en-GB" b="1">
              <a:solidFill>
                <a:srgbClr val="0000FF"/>
              </a:solidFill>
              <a:latin typeface="Courier New" pitchFamily="49" charset="0"/>
              <a:ea typeface="Lucida Sans Unicode" charset="0"/>
              <a:cs typeface="Lucida Sans Unicode" charset="0"/>
            </a:endParaRP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//menghasilkan representasi String dari integer argument sebagai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latin typeface="Courier New" pitchFamily="49" charset="0"/>
                <a:ea typeface="Lucida Sans Unicode" charset="0"/>
                <a:cs typeface="Lucida Sans Unicode" charset="0"/>
              </a:rPr>
              <a:t>//integer basis 16</a:t>
            </a: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String hexEquivalent = Integer.toHexString( 10 ); 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3028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smtClean="0"/>
              <a:t>Pengenalan OOP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44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 b="1" smtClean="0">
                <a:solidFill>
                  <a:srgbClr val="FF3300"/>
                </a:solidFill>
              </a:rPr>
              <a:t>Object-Oriented programming (OOP)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GB" sz="800" b="1" smtClean="0">
              <a:solidFill>
                <a:srgbClr val="FF3300"/>
              </a:solidFill>
            </a:endParaRP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Menitikberatkan pada konsep object sebagai elemen dasar dari program. </a:t>
            </a:r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Object tersebut dikarakterisasi oleh </a:t>
            </a:r>
            <a:r>
              <a:rPr lang="en-GB" sz="2400" b="1" smtClean="0"/>
              <a:t>property</a:t>
            </a:r>
            <a:r>
              <a:rPr lang="en-GB" sz="2400" smtClean="0"/>
              <a:t> dan </a:t>
            </a:r>
            <a:r>
              <a:rPr lang="en-GB" sz="2400" b="1" smtClean="0"/>
              <a:t>behavior</a:t>
            </a:r>
            <a:r>
              <a:rPr lang="en-GB" sz="2400" smtClean="0"/>
              <a:t>.  </a:t>
            </a:r>
            <a:endParaRPr lang="en-GB" sz="2400"/>
          </a:p>
        </p:txBody>
      </p:sp>
      <p:sp>
        <p:nvSpPr>
          <p:cNvPr id="8" name="Rectangle 7"/>
          <p:cNvSpPr/>
          <p:nvPr/>
        </p:nvSpPr>
        <p:spPr>
          <a:xfrm>
            <a:off x="796116" y="2728748"/>
            <a:ext cx="10599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smtClean="0"/>
              <a:t>Contoh Object :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>Object dapat diasumsikan sebagai sebuah perangkat lunak, yang menggunakan </a:t>
            </a:r>
            <a:r>
              <a:rPr lang="en-GB" sz="2000" b="1" i="1" smtClean="0"/>
              <a:t>property</a:t>
            </a:r>
            <a:r>
              <a:rPr lang="en-GB" sz="2000" smtClean="0"/>
              <a:t> sebagai </a:t>
            </a:r>
            <a:r>
              <a:rPr lang="en-GB" sz="2000" b="1" smtClean="0"/>
              <a:t>data</a:t>
            </a:r>
            <a:r>
              <a:rPr lang="en-GB" sz="2000" smtClean="0"/>
              <a:t>, dan </a:t>
            </a:r>
            <a:r>
              <a:rPr lang="en-GB" sz="2000" b="1" i="1" smtClean="0"/>
              <a:t>behavior</a:t>
            </a:r>
            <a:r>
              <a:rPr lang="en-GB" sz="2000" smtClean="0"/>
              <a:t> sebagai </a:t>
            </a:r>
            <a:r>
              <a:rPr lang="en-GB" sz="2000" b="1" smtClean="0"/>
              <a:t>method</a:t>
            </a:r>
            <a:endParaRPr 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713" y="3211726"/>
            <a:ext cx="9572768" cy="2412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 idx="1"/>
          </p:nvPr>
        </p:nvSpPr>
        <p:spPr>
          <a:xfrm>
            <a:off x="694305" y="1433015"/>
            <a:ext cx="11001825" cy="2411104"/>
          </a:xfrm>
        </p:spPr>
        <p:txBody>
          <a:bodyPr/>
          <a:lstStyle/>
          <a:p>
            <a:pPr>
              <a:spcBef>
                <a:spcPts val="613"/>
              </a:spcBef>
              <a:buFont typeface="Wingdings 2" pitchFamily="18" charset="2"/>
              <a:buNone/>
            </a:pPr>
            <a:r>
              <a:rPr lang="en-GB" sz="1800" b="1">
                <a:solidFill>
                  <a:srgbClr val="FF3300"/>
                </a:solidFill>
              </a:rPr>
              <a:t>Jangkauan</a:t>
            </a:r>
          </a:p>
          <a:p>
            <a:pPr marL="0" lvl="1">
              <a:spcBef>
                <a:spcPts val="613"/>
              </a:spcBef>
            </a:pPr>
            <a:r>
              <a:rPr lang="en-GB" sz="1800"/>
              <a:t>Menentukan pada bagian mana dalam program, suatu variabel tersebut dapat diakses. </a:t>
            </a:r>
          </a:p>
          <a:p>
            <a:pPr marL="0" lvl="1">
              <a:spcBef>
                <a:spcPts val="613"/>
              </a:spcBef>
            </a:pPr>
            <a:r>
              <a:rPr lang="en-GB" sz="1800"/>
              <a:t>Menentukan </a:t>
            </a:r>
            <a:r>
              <a:rPr lang="en-GB" sz="1800" i="1"/>
              <a:t>lifetime</a:t>
            </a:r>
            <a:r>
              <a:rPr lang="en-GB" sz="1800"/>
              <a:t> variabel, atau lamanya variabel bertahan dalam memory</a:t>
            </a:r>
          </a:p>
          <a:p>
            <a:pPr marL="0" lvl="1">
              <a:spcBef>
                <a:spcPts val="613"/>
              </a:spcBef>
            </a:pPr>
            <a:r>
              <a:rPr lang="en-GB" sz="1800"/>
              <a:t>Jangkauan ditentukan oleh penempatan deklarasi variabel dalam program.  </a:t>
            </a:r>
            <a:br>
              <a:rPr lang="en-GB" sz="1800"/>
            </a:br>
            <a:endParaRPr lang="en-GB" sz="1800"/>
          </a:p>
          <a:p>
            <a:pPr>
              <a:spcBef>
                <a:spcPts val="613"/>
              </a:spcBef>
            </a:pPr>
            <a:r>
              <a:rPr lang="en-GB" sz="1800"/>
              <a:t>Jangkauan adalah segala sesuatu dalam tanda {...}, atau yang disebut juga dengan inner block </a:t>
            </a:r>
          </a:p>
          <a:p>
            <a:pPr>
              <a:spcBef>
                <a:spcPts val="613"/>
              </a:spcBef>
            </a:pPr>
            <a:r>
              <a:rPr lang="en-GB" sz="1800"/>
              <a:t>Sedangkan segala sesuatu yang berada diluar tanda tersebut disebut dengan outer block</a:t>
            </a:r>
            <a:endParaRPr lang="en-US" sz="240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>
          <a:xfrm>
            <a:off x="585125" y="4162566"/>
            <a:ext cx="11042768" cy="165138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en-GB"/>
              <a:t>Jangkauan suatu </a:t>
            </a:r>
            <a:r>
              <a:rPr lang="en-GB">
                <a:latin typeface="+mn-lt"/>
              </a:rPr>
              <a:t>variabel adalah :</a:t>
            </a:r>
          </a:p>
          <a:p>
            <a:pPr marL="0" lvl="1">
              <a:buFont typeface="Verdana" pitchFamily="34" charset="0"/>
              <a:buNone/>
            </a:pPr>
            <a:r>
              <a:rPr lang="en-GB" sz="2400" smtClean="0"/>
              <a:t>Didalam </a:t>
            </a:r>
            <a:r>
              <a:rPr lang="en-GB" sz="2400"/>
              <a:t>blok yang mendeklarasikannya, dimulai pada baris dimana variabel tersebut dideklarasikan, dan didalam inner block. 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84027" y="1790130"/>
            <a:ext cx="9108990" cy="4624317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118" y="1703419"/>
            <a:ext cx="5591034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GB" sz="2000" smtClean="0"/>
              <a:t>Code pada slide sebelumnya, merepresentasikan 5 jangkauan yang dindikasikan oleh baris dan huruf yang merepresentasikan jangkauan tersebut. </a:t>
            </a:r>
          </a:p>
          <a:p>
            <a:pPr>
              <a:spcBef>
                <a:spcPts val="700"/>
              </a:spcBef>
            </a:pPr>
            <a:endParaRPr lang="en-GB" sz="2000" smtClean="0"/>
          </a:p>
          <a:p>
            <a:pPr>
              <a:spcBef>
                <a:spcPts val="700"/>
              </a:spcBef>
            </a:pPr>
            <a:r>
              <a:rPr lang="en-GB" sz="2000" smtClean="0"/>
              <a:t>Terdapat 5 variabel </a:t>
            </a:r>
            <a:r>
              <a:rPr lang="en-GB" sz="2000" b="1" smtClean="0"/>
              <a:t>i, j, k, m </a:t>
            </a:r>
            <a:r>
              <a:rPr lang="en-GB" sz="2000" smtClean="0"/>
              <a:t>dan</a:t>
            </a:r>
            <a:r>
              <a:rPr lang="en-GB" sz="2000" b="1" smtClean="0"/>
              <a:t> n</a:t>
            </a:r>
            <a:r>
              <a:rPr lang="en-GB" sz="2000" smtClean="0"/>
              <a:t>, serta lima jangkauan </a:t>
            </a:r>
            <a:r>
              <a:rPr lang="en-GB" sz="2000" b="1" smtClean="0"/>
              <a:t>A, B, C, D </a:t>
            </a:r>
            <a:r>
              <a:rPr lang="en-GB" sz="2000" smtClean="0"/>
              <a:t>dan</a:t>
            </a:r>
            <a:r>
              <a:rPr lang="en-GB" sz="2000" b="1" smtClean="0"/>
              <a:t> E</a:t>
            </a:r>
            <a:r>
              <a:rPr lang="en-GB" sz="2000" smtClean="0"/>
              <a:t>.  </a:t>
            </a:r>
          </a:p>
          <a:p>
            <a:pPr lvl="1">
              <a:spcBef>
                <a:spcPts val="700"/>
              </a:spcBef>
            </a:pPr>
            <a:r>
              <a:rPr lang="en-GB" sz="2000" smtClean="0"/>
              <a:t>Jangkauan variable i adalah A. </a:t>
            </a:r>
          </a:p>
          <a:p>
            <a:pPr lvl="1">
              <a:spcBef>
                <a:spcPts val="700"/>
              </a:spcBef>
            </a:pPr>
            <a:r>
              <a:rPr lang="en-GB" sz="2000" smtClean="0"/>
              <a:t>Jangkauan variable j adalah B. </a:t>
            </a:r>
          </a:p>
          <a:p>
            <a:pPr lvl="1">
              <a:spcBef>
                <a:spcPts val="700"/>
              </a:spcBef>
            </a:pPr>
            <a:r>
              <a:rPr lang="en-GB" sz="2000" smtClean="0"/>
              <a:t>Jangkauan variable k adalah C. </a:t>
            </a:r>
          </a:p>
          <a:p>
            <a:pPr lvl="1">
              <a:spcBef>
                <a:spcPts val="700"/>
              </a:spcBef>
            </a:pPr>
            <a:r>
              <a:rPr lang="en-GB" sz="2000" smtClean="0"/>
              <a:t>Jangkauan variable m adalah D. </a:t>
            </a:r>
          </a:p>
          <a:p>
            <a:pPr lvl="1">
              <a:spcBef>
                <a:spcPts val="700"/>
              </a:spcBef>
            </a:pPr>
            <a:r>
              <a:rPr lang="en-GB" sz="2000" smtClean="0"/>
              <a:t>Jangkauan variable n adalah E. </a:t>
            </a:r>
            <a:endParaRPr lang="en-GB" sz="200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714699" y="1517175"/>
            <a:ext cx="4776716" cy="485632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44954" y="1119116"/>
            <a:ext cx="6796585" cy="5418162"/>
          </a:xfrm>
          <a:noFill/>
          <a:ln/>
        </p:spPr>
      </p:pic>
      <p:sp>
        <p:nvSpPr>
          <p:cNvPr id="15" name="Rectangle 3"/>
          <p:cNvSpPr>
            <a:spLocks noGrp="1"/>
          </p:cNvSpPr>
          <p:nvPr>
            <p:ph type="body" idx="1"/>
          </p:nvPr>
        </p:nvSpPr>
        <p:spPr>
          <a:xfrm>
            <a:off x="503238" y="1787857"/>
            <a:ext cx="4942219" cy="405338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400" b="0" smtClean="0"/>
              <a:t>Pada </a:t>
            </a:r>
            <a:r>
              <a:rPr lang="en-GB" sz="2400" b="0"/>
              <a:t>method main(), jangkauan dari variabel adalah, </a:t>
            </a:r>
          </a:p>
          <a:p>
            <a:pPr lvl="1">
              <a:lnSpc>
                <a:spcPct val="80000"/>
              </a:lnSpc>
            </a:pPr>
            <a:r>
              <a:rPr lang="en-GB" sz="2000" b="0">
                <a:solidFill>
                  <a:srgbClr val="0000FF"/>
                </a:solidFill>
              </a:rPr>
              <a:t>ages[]</a:t>
            </a:r>
            <a:r>
              <a:rPr lang="en-GB" sz="2000" b="0"/>
              <a:t>  	- jangkauan A </a:t>
            </a:r>
          </a:p>
          <a:p>
            <a:pPr lvl="1">
              <a:lnSpc>
                <a:spcPct val="80000"/>
              </a:lnSpc>
            </a:pPr>
            <a:r>
              <a:rPr lang="en-GB" sz="2000" b="0">
                <a:solidFill>
                  <a:srgbClr val="0000FF"/>
                </a:solidFill>
              </a:rPr>
              <a:t>i in B</a:t>
            </a:r>
            <a:r>
              <a:rPr lang="en-GB" sz="2000" b="0"/>
              <a:t>  	- jangkauan B</a:t>
            </a:r>
          </a:p>
          <a:p>
            <a:pPr lvl="1">
              <a:lnSpc>
                <a:spcPct val="80000"/>
              </a:lnSpc>
            </a:pPr>
            <a:r>
              <a:rPr lang="en-GB" sz="2000" b="0">
                <a:solidFill>
                  <a:srgbClr val="0000FF"/>
                </a:solidFill>
              </a:rPr>
              <a:t>i in C</a:t>
            </a:r>
            <a:r>
              <a:rPr lang="en-GB" sz="2000" b="0"/>
              <a:t>  	- jangkauan C </a:t>
            </a:r>
            <a:br>
              <a:rPr lang="en-GB" sz="2000" b="0"/>
            </a:br>
            <a:endParaRPr lang="en-GB" sz="2000" b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400" b="0" smtClean="0"/>
              <a:t>Pada </a:t>
            </a:r>
            <a:r>
              <a:rPr lang="en-GB" sz="2400" b="0"/>
              <a:t>method test(), jangkauan variabel adalah, </a:t>
            </a:r>
          </a:p>
          <a:p>
            <a:pPr lvl="1">
              <a:lnSpc>
                <a:spcPct val="80000"/>
              </a:lnSpc>
            </a:pPr>
            <a:r>
              <a:rPr lang="en-GB" sz="2000" b="0">
                <a:solidFill>
                  <a:srgbClr val="0000FF"/>
                </a:solidFill>
              </a:rPr>
              <a:t>arr[]</a:t>
            </a:r>
            <a:r>
              <a:rPr lang="en-GB" sz="2000" b="0"/>
              <a:t> 	- jangkauan D </a:t>
            </a:r>
          </a:p>
          <a:p>
            <a:pPr lvl="1">
              <a:lnSpc>
                <a:spcPct val="80000"/>
              </a:lnSpc>
            </a:pPr>
            <a:r>
              <a:rPr lang="en-GB" sz="2000" b="0">
                <a:solidFill>
                  <a:srgbClr val="0000FF"/>
                </a:solidFill>
              </a:rPr>
              <a:t>i in E</a:t>
            </a:r>
            <a:r>
              <a:rPr lang="en-GB" sz="2000" b="0"/>
              <a:t> 	- jangkauan E 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>
          <a:xfrm>
            <a:off x="817136" y="1644555"/>
            <a:ext cx="9705287" cy="3810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GB" sz="1800"/>
              <a:t>Pada saat pendeklarasian variabel, hanya satu variabel dengan identifier atau nama, yang dapat dideklarasikan dalam sebuah jangkauan. 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GB" sz="1800"/>
          </a:p>
          <a:p>
            <a:pPr>
              <a:lnSpc>
                <a:spcPct val="90000"/>
              </a:lnSpc>
              <a:spcBef>
                <a:spcPts val="700"/>
              </a:spcBef>
            </a:pPr>
            <a:r>
              <a:rPr lang="en-GB" sz="1800"/>
              <a:t>Hal itu berarti jika contoh deklarasi di bawah ini dijalankan :</a:t>
            </a:r>
            <a:br>
              <a:rPr lang="en-GB" sz="1800"/>
            </a:br>
            <a:r>
              <a:rPr lang="en-GB" sz="1800"/>
              <a:t/>
            </a:r>
            <a:br>
              <a:rPr lang="en-GB" sz="1800"/>
            </a:br>
            <a:r>
              <a:rPr lang="en-GB" sz="1800"/>
              <a:t>	</a:t>
            </a:r>
            <a:r>
              <a:rPr lang="en-GB" sz="1800" b="1">
                <a:solidFill>
                  <a:srgbClr val="0000FF"/>
                </a:solidFill>
                <a:latin typeface="Courier New" pitchFamily="49" charset="0"/>
              </a:rPr>
              <a:t>{ </a:t>
            </a:r>
            <a:br>
              <a:rPr lang="en-GB" sz="1800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GB" sz="1800" b="1">
                <a:solidFill>
                  <a:srgbClr val="0000FF"/>
                </a:solidFill>
                <a:latin typeface="Courier New" pitchFamily="49" charset="0"/>
              </a:rPr>
              <a:t>		int test = 10; </a:t>
            </a:r>
            <a:br>
              <a:rPr lang="en-GB" sz="1800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GB" sz="1800" b="1">
                <a:solidFill>
                  <a:srgbClr val="0000FF"/>
                </a:solidFill>
                <a:latin typeface="Courier New" pitchFamily="49" charset="0"/>
              </a:rPr>
              <a:t>		int test = 20; </a:t>
            </a:r>
            <a:br>
              <a:rPr lang="en-GB" sz="1800" b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GB" sz="1800" b="1">
                <a:solidFill>
                  <a:srgbClr val="0000FF"/>
                </a:solidFill>
                <a:latin typeface="Courier New" pitchFamily="49" charset="0"/>
              </a:rPr>
              <a:t>	}</a:t>
            </a:r>
            <a:r>
              <a:rPr lang="en-GB" sz="1800">
                <a:latin typeface="Courier New" pitchFamily="49" charset="0"/>
              </a:rPr>
              <a:t> </a:t>
            </a:r>
            <a:br>
              <a:rPr lang="en-GB" sz="1800">
                <a:latin typeface="Courier New" pitchFamily="49" charset="0"/>
              </a:rPr>
            </a:br>
            <a:r>
              <a:rPr lang="en-GB" sz="1800">
                <a:latin typeface="Courier New" pitchFamily="49" charset="0"/>
              </a:rPr>
              <a:t/>
            </a:r>
            <a:br>
              <a:rPr lang="en-GB" sz="1800">
                <a:latin typeface="Courier New" pitchFamily="49" charset="0"/>
              </a:rPr>
            </a:br>
            <a:r>
              <a:rPr lang="en-GB" sz="1800"/>
              <a:t>Compiler akan menghasilkan error, kecuali variabel menggunakan nama yang berbeda dalam satu blok.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6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Jangkauan Variabel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 noGrp="1"/>
          </p:cNvSpPr>
          <p:nvPr>
            <p:ph type="body" idx="1"/>
          </p:nvPr>
        </p:nvSpPr>
        <p:spPr>
          <a:xfrm>
            <a:off x="779060" y="2438400"/>
            <a:ext cx="10562230" cy="787400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400" b="0" smtClean="0"/>
              <a:t>Dua </a:t>
            </a:r>
            <a:r>
              <a:rPr lang="en-GB" sz="2400" b="0"/>
              <a:t>variabel dapat menggunakan nama yang sama, jika tidak dideklarasikan dalam satu blok.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541060" y="3340289"/>
            <a:ext cx="8223250" cy="191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int test = 0;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System.out.print( test );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latin typeface="Courier New" pitchFamily="49" charset="0"/>
                <a:ea typeface="Lucida Sans Unicode" charset="0"/>
                <a:cs typeface="Lucida Sans Unicode" charset="0"/>
              </a:rPr>
              <a:t>//..kode selanjutnya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{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	int test = 20;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	System.out.print( test ); </a:t>
            </a:r>
          </a:p>
          <a:p>
            <a:pPr defTabSz="449263">
              <a:lnSpc>
                <a:spcPct val="87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37250" algn="l"/>
                <a:tab pos="6399213" algn="l"/>
                <a:tab pos="6858000" algn="l"/>
                <a:tab pos="7315200" algn="l"/>
                <a:tab pos="7766050" algn="l"/>
                <a:tab pos="8226425" algn="l"/>
                <a:tab pos="8686800" algn="l"/>
                <a:tab pos="9144000" algn="l"/>
              </a:tabLst>
            </a:pPr>
            <a:r>
              <a:rPr lang="en-GB" sz="2000" b="1">
                <a:solidFill>
                  <a:srgbClr val="0000FF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mtClean="0"/>
              <a:t>Komponen utama Dalam pemrograman berorientasi obyek adalah adanya Class dan Obyek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Class bisa dipahami sebagai sebuah cetakan, sedangkan obyek bisa dipahami sebagai hasil dari cetakan.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:a16="http://schemas.microsoft.com/office/drawing/2014/main" xmlns="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</a:t>
            </a: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https://www.javatpoint.com</a:t>
            </a: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JENI 1 (Java Education Network Indonesia)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https://www.tutorialspoint.com/java/java_basic_operators.htm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xmlns="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xmlns="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846" y="833958"/>
            <a:ext cx="2167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Enkapsulasi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400" b="1" smtClean="0">
                <a:solidFill>
                  <a:srgbClr val="FF3300"/>
                </a:solidFill>
              </a:rPr>
              <a:t>Enkapsulasi</a:t>
            </a:r>
          </a:p>
          <a:p>
            <a:pPr>
              <a:buFont typeface="Wingdings 2" pitchFamily="18" charset="2"/>
              <a:buNone/>
            </a:pPr>
            <a:endParaRPr lang="en-GB" sz="800" b="1" smtClean="0">
              <a:solidFill>
                <a:srgbClr val="FF33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2000" smtClean="0"/>
              <a:t>Method untuk menyembunyikan beberapa method tertentu dari implementasi Class tertentu.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000" smtClean="0"/>
              <a:t>Dengan menempatkan batasan di sekitar property dan method object kita, perubahan variabel program melalui cara yang tidak diinginkan dapat dihindari.</a:t>
            </a:r>
            <a:endParaRPr lang="en-US" sz="2000" smtClean="0"/>
          </a:p>
          <a:p>
            <a:endParaRPr lang="en-US" sz="20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2261" y="3175518"/>
            <a:ext cx="3993819" cy="328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5766" y="3016153"/>
            <a:ext cx="3671249" cy="345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Class dan Object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 b="1" smtClean="0">
                <a:solidFill>
                  <a:srgbClr val="FF3300"/>
                </a:solidFill>
              </a:rPr>
              <a:t>Class</a:t>
            </a:r>
            <a:r>
              <a:rPr lang="en-GB" sz="2400" smtClean="0"/>
              <a:t> </a:t>
            </a:r>
          </a:p>
          <a:p>
            <a:pPr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Diasumsikan sebagai template, sebuah prototype dari object</a:t>
            </a:r>
          </a:p>
          <a:p>
            <a:pPr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Merupakan struktur dasar dari OOP </a:t>
            </a:r>
          </a:p>
          <a:p>
            <a:pPr marL="0" lvl="1">
              <a:lnSpc>
                <a:spcPct val="90000"/>
              </a:lnSpc>
              <a:buFont typeface="Verdana" pitchFamily="34" charset="0"/>
              <a:buNone/>
            </a:pPr>
            <a:endParaRPr lang="en-GB" sz="240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GB" sz="2400" smtClean="0"/>
              <a:t>Dua tipe </a:t>
            </a:r>
            <a:r>
              <a:rPr lang="en-GB" sz="2400" i="1" smtClean="0"/>
              <a:t>class member</a:t>
            </a:r>
          </a:p>
          <a:p>
            <a:pPr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b="1" smtClean="0"/>
              <a:t>Field (property atau attribute)</a:t>
            </a:r>
            <a:r>
              <a:rPr lang="ar-SA" sz="2400" b="1" smtClean="0">
                <a:cs typeface="Arial" charset="0"/>
              </a:rPr>
              <a:t>‏</a:t>
            </a:r>
            <a:endParaRPr lang="en-GB" sz="2400" b="1" smtClean="0"/>
          </a:p>
          <a:p>
            <a:pPr marL="457200" lvl="3">
              <a:lnSpc>
                <a:spcPct val="90000"/>
              </a:lnSpc>
            </a:pPr>
            <a:r>
              <a:rPr lang="en-GB" sz="2400" smtClean="0"/>
              <a:t>Menentukan tipe data yang digunakan oleh class</a:t>
            </a:r>
          </a:p>
          <a:p>
            <a:pPr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b="1" smtClean="0"/>
              <a:t>Method </a:t>
            </a:r>
          </a:p>
          <a:p>
            <a:pPr marL="457200" lvl="3">
              <a:lnSpc>
                <a:spcPct val="90000"/>
              </a:lnSpc>
            </a:pPr>
            <a:r>
              <a:rPr lang="en-GB" sz="2400" smtClean="0"/>
              <a:t>Menentukan jalan operasional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4978" y="4016564"/>
            <a:ext cx="4132288" cy="241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Class dan Object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46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  <a:tabLst>
                <a:tab pos="0" algn="l"/>
              </a:tabLst>
            </a:pPr>
            <a:r>
              <a:rPr lang="en-GB" sz="2400" b="1" smtClean="0">
                <a:solidFill>
                  <a:srgbClr val="FF3300"/>
                </a:solidFill>
              </a:rPr>
              <a:t>Object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tabLst>
                <a:tab pos="0" algn="l"/>
              </a:tabLst>
            </a:pPr>
            <a:endParaRPr lang="en-GB" sz="2400" b="1" smtClean="0">
              <a:solidFill>
                <a:srgbClr val="FF3300"/>
              </a:solidFill>
            </a:endParaRPr>
          </a:p>
          <a:p>
            <a:pPr lvl="1" indent="-457200">
              <a:lnSpc>
                <a:spcPct val="80000"/>
              </a:lnSpc>
              <a:buFont typeface="Arial" pitchFamily="34" charset="0"/>
              <a:buChar char="•"/>
              <a:tabLst>
                <a:tab pos="0" algn="l"/>
              </a:tabLst>
            </a:pPr>
            <a:r>
              <a:rPr lang="en-GB" sz="2400" smtClean="0"/>
              <a:t>Terdiri dari: </a:t>
            </a:r>
          </a:p>
          <a:p>
            <a:pPr marL="914400" lvl="3" indent="-457200">
              <a:lnSpc>
                <a:spcPct val="80000"/>
              </a:lnSpc>
              <a:buFont typeface="Arial" pitchFamily="34" charset="0"/>
              <a:buChar char="•"/>
              <a:tabLst>
                <a:tab pos="0" algn="l"/>
              </a:tabLst>
            </a:pPr>
            <a:r>
              <a:rPr lang="en-GB" sz="2400" smtClean="0"/>
              <a:t>kumpulan data (property), berupa variabel yang menentukan karakteristik sebuah object </a:t>
            </a:r>
          </a:p>
          <a:p>
            <a:pPr marL="914400" lvl="3" indent="-457200">
              <a:lnSpc>
                <a:spcPct val="80000"/>
              </a:lnSpc>
              <a:buFont typeface="Arial" pitchFamily="34" charset="0"/>
              <a:buChar char="•"/>
              <a:tabLst>
                <a:tab pos="0" algn="l"/>
              </a:tabLst>
            </a:pPr>
            <a:r>
              <a:rPr lang="en-GB" sz="2400" smtClean="0"/>
              <a:t>beberapa method (behavior) yang menjelaskan bagaimana bentuk object.</a:t>
            </a:r>
          </a:p>
          <a:p>
            <a:pPr marL="0" lvl="1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  <a:p>
            <a:pPr lvl="1" indent="-457200">
              <a:lnSpc>
                <a:spcPct val="80000"/>
              </a:lnSpc>
              <a:buFont typeface="Arial" pitchFamily="34" charset="0"/>
              <a:buChar char="•"/>
              <a:tabLst>
                <a:tab pos="0" algn="l"/>
              </a:tabLst>
            </a:pPr>
            <a:r>
              <a:rPr lang="en-GB" sz="2400" smtClean="0"/>
              <a:t>Object adalah sebuah instance dari Class.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5384" y="3757257"/>
            <a:ext cx="2961565" cy="196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845" y="4149346"/>
            <a:ext cx="2823655" cy="166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4581" y="3916907"/>
            <a:ext cx="3603539" cy="250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920621" y="5418161"/>
            <a:ext cx="1542197" cy="846161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7044" y="6223379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77283" y="6184711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Object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rot="10800000">
            <a:off x="6632813" y="5595583"/>
            <a:ext cx="1544471" cy="77379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Class dan Object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400" smtClean="0"/>
              <a:t>Berikut ini merupakan contoh Class dan Object :</a:t>
            </a:r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1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79142" y="2075591"/>
            <a:ext cx="10179759" cy="321973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GB" sz="3200" b="1" smtClean="0"/>
              <a:t>Class dan Object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Class memiliki kelebihan dengan salah satu karakteristiknya yaitu, reusable. </a:t>
            </a:r>
            <a:br>
              <a:rPr lang="en-GB" sz="2400" smtClean="0"/>
            </a:br>
            <a:endParaRPr lang="en-GB" sz="2400" smtClean="0"/>
          </a:p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Programmer dapat menggunakan sebuah class berulang kali untuk membuat banyak object. </a:t>
            </a:r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029" y="3290036"/>
            <a:ext cx="5333077" cy="281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77451" y="3457006"/>
            <a:ext cx="4431826" cy="25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21" y="1009928"/>
            <a:ext cx="1080903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smtClean="0"/>
              <a:t>Buatlah sebuah contoh </a:t>
            </a:r>
            <a:r>
              <a:rPr lang="en-GB" sz="2400" smtClean="0"/>
              <a:t>class </a:t>
            </a:r>
            <a:r>
              <a:rPr lang="en-GB" sz="2400" smtClean="0"/>
              <a:t>dan obyek sehubungan </a:t>
            </a:r>
            <a:r>
              <a:rPr lang="en-GB" sz="2400" smtClean="0"/>
              <a:t>dengan tanaman (cowok</a:t>
            </a:r>
            <a:r>
              <a:rPr lang="en-GB" sz="2400" smtClean="0"/>
              <a:t>), </a:t>
            </a:r>
            <a:r>
              <a:rPr lang="en-GB" sz="2400" smtClean="0"/>
              <a:t>dan untuk ce </a:t>
            </a:r>
            <a:r>
              <a:rPr lang="en-GB" sz="2400" smtClean="0"/>
              <a:t>(</a:t>
            </a:r>
            <a:r>
              <a:rPr lang="en-GB" sz="2400" smtClean="0"/>
              <a:t>hewan</a:t>
            </a:r>
            <a:r>
              <a:rPr lang="en-GB" sz="2400" smtClean="0"/>
              <a:t>).</a:t>
            </a:r>
            <a:endParaRPr lang="en-GB" sz="2400" smtClean="0"/>
          </a:p>
          <a:p>
            <a:pPr lvl="1" indent="-457200">
              <a:lnSpc>
                <a:spcPct val="80000"/>
              </a:lnSpc>
              <a:tabLst>
                <a:tab pos="0" algn="l"/>
              </a:tabLst>
            </a:pPr>
            <a:endParaRPr lang="en-GB" sz="240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5391" y="1996695"/>
            <a:ext cx="2850073" cy="166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2500" y="1710093"/>
            <a:ext cx="3111691" cy="250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92412" y="4693692"/>
            <a:ext cx="3476126" cy="159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05219" y="5022376"/>
            <a:ext cx="148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mtClean="0"/>
              <a:t>MobilMerah</a:t>
            </a:r>
          </a:p>
          <a:p>
            <a:pPr algn="r"/>
            <a:r>
              <a:rPr lang="en-US" smtClean="0"/>
              <a:t>Sport</a:t>
            </a:r>
          </a:p>
          <a:p>
            <a:pPr algn="r"/>
            <a:r>
              <a:rPr lang="en-US" smtClean="0"/>
              <a:t>250</a:t>
            </a:r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720" y="4858603"/>
            <a:ext cx="3168814" cy="1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282752" y="4983709"/>
            <a:ext cx="148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MobilBudi</a:t>
            </a:r>
          </a:p>
          <a:p>
            <a:r>
              <a:rPr lang="en-US" smtClean="0"/>
              <a:t>Sedan</a:t>
            </a:r>
          </a:p>
          <a:p>
            <a:r>
              <a:rPr lang="en-US" smtClean="0"/>
              <a:t>180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5363571" y="4271749"/>
            <a:ext cx="423081" cy="36849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14448" y="4299045"/>
            <a:ext cx="682388" cy="46402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2372</TotalTime>
  <Words>1516</Words>
  <Application>Microsoft Office PowerPoint</Application>
  <PresentationFormat>Custom</PresentationFormat>
  <Paragraphs>508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1_Custom Design</vt:lpstr>
      <vt:lpstr>CLASS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222</cp:revision>
  <dcterms:created xsi:type="dcterms:W3CDTF">2020-07-23T01:18:59Z</dcterms:created>
  <dcterms:modified xsi:type="dcterms:W3CDTF">2021-03-26T15:47:25Z</dcterms:modified>
</cp:coreProperties>
</file>