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7"/>
  </p:notesMasterIdLst>
  <p:sldIdLst>
    <p:sldId id="257" r:id="rId2"/>
    <p:sldId id="258" r:id="rId3"/>
    <p:sldId id="307" r:id="rId4"/>
    <p:sldId id="327" r:id="rId5"/>
    <p:sldId id="328" r:id="rId6"/>
    <p:sldId id="332" r:id="rId7"/>
    <p:sldId id="338" r:id="rId8"/>
    <p:sldId id="347" r:id="rId9"/>
    <p:sldId id="341" r:id="rId10"/>
    <p:sldId id="339" r:id="rId11"/>
    <p:sldId id="325" r:id="rId12"/>
    <p:sldId id="343" r:id="rId13"/>
    <p:sldId id="344" r:id="rId14"/>
    <p:sldId id="345" r:id="rId15"/>
    <p:sldId id="346" r:id="rId16"/>
    <p:sldId id="342" r:id="rId17"/>
    <p:sldId id="329" r:id="rId18"/>
    <p:sldId id="331" r:id="rId19"/>
    <p:sldId id="326" r:id="rId20"/>
    <p:sldId id="335" r:id="rId21"/>
    <p:sldId id="336" r:id="rId22"/>
    <p:sldId id="337" r:id="rId23"/>
    <p:sldId id="274" r:id="rId24"/>
    <p:sldId id="276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0" autoAdjust="0"/>
    <p:restoredTop sz="95326" autoAdjust="0"/>
  </p:normalViewPr>
  <p:slideViewPr>
    <p:cSldViewPr snapToGrid="0">
      <p:cViewPr>
        <p:scale>
          <a:sx n="70" d="100"/>
          <a:sy n="70" d="100"/>
        </p:scale>
        <p:origin x="-438" y="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02/04/2021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510369"/>
            <a:ext cx="4778189" cy="1189952"/>
          </a:xfrm>
        </p:spPr>
        <p:txBody>
          <a:bodyPr>
            <a:normAutofit fontScale="92500" lnSpcReduction="20000"/>
          </a:bodyPr>
          <a:lstStyle/>
          <a:p>
            <a:r>
              <a:rPr lang="en-US" i="0" dirty="0"/>
              <a:t>-</a:t>
            </a:r>
            <a:r>
              <a:rPr lang="en-US" i="0" dirty="0" err="1" smtClean="0"/>
              <a:t>penyusun</a:t>
            </a:r>
            <a:r>
              <a:rPr lang="en-US" i="0" dirty="0" smtClean="0"/>
              <a:t>-</a:t>
            </a:r>
            <a:endParaRPr lang="en-US" i="0" dirty="0"/>
          </a:p>
          <a:p>
            <a:endParaRPr lang="en-ID" sz="1400" dirty="0"/>
          </a:p>
          <a:p>
            <a:r>
              <a:rPr lang="en-ID" sz="1400" dirty="0" smtClean="0"/>
              <a:t>Team </a:t>
            </a:r>
            <a:r>
              <a:rPr lang="en-ID" sz="1400" dirty="0" err="1" smtClean="0"/>
              <a:t>penyusun</a:t>
            </a:r>
            <a:r>
              <a:rPr lang="en-ID" sz="1400" dirty="0" smtClean="0"/>
              <a:t> </a:t>
            </a:r>
            <a:r>
              <a:rPr lang="en-ID" sz="1400" dirty="0" err="1" smtClean="0"/>
              <a:t>matkul</a:t>
            </a:r>
            <a:r>
              <a:rPr lang="en-ID" sz="1400" dirty="0" smtClean="0"/>
              <a:t> PBO</a:t>
            </a:r>
            <a:endParaRPr lang="en-ID" sz="1400" dirty="0"/>
          </a:p>
          <a:p>
            <a:r>
              <a:rPr lang="en-ID" sz="1600" dirty="0" smtClean="0"/>
              <a:t>2021</a:t>
            </a:r>
            <a:endParaRPr lang="en-ID" sz="1600" dirty="0"/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SISTEM INFORMASI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4C436BC-D1AA-453A-871B-74953E6DDDAF}"/>
              </a:ext>
            </a:extLst>
          </p:cNvPr>
          <p:cNvGrpSpPr/>
          <p:nvPr/>
        </p:nvGrpSpPr>
        <p:grpSpPr>
          <a:xfrm>
            <a:off x="123824" y="2285439"/>
            <a:ext cx="5180949" cy="3525923"/>
            <a:chOff x="-167657" y="2003708"/>
            <a:chExt cx="5766308" cy="3924292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B18B8BB-E556-400E-8B9E-06BAB46166C7}"/>
                </a:ext>
              </a:extLst>
            </p:cNvPr>
            <p:cNvSpPr/>
            <p:nvPr/>
          </p:nvSpPr>
          <p:spPr>
            <a:xfrm>
              <a:off x="1153396" y="5651001"/>
              <a:ext cx="312420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D" sz="600" dirty="0">
                  <a:solidFill>
                    <a:srgbClr val="00B0F0"/>
                  </a:solidFill>
                </a:rPr>
                <a:t>&lt;a </a:t>
              </a:r>
              <a:r>
                <a:rPr lang="en-ID" sz="600" dirty="0" err="1">
                  <a:solidFill>
                    <a:srgbClr val="00B0F0"/>
                  </a:solidFill>
                </a:rPr>
                <a:t>href</a:t>
              </a:r>
              <a:r>
                <a:rPr lang="en-ID" sz="600" dirty="0">
                  <a:solidFill>
                    <a:srgbClr val="00B0F0"/>
                  </a:solidFill>
                </a:rPr>
                <a:t>='https://www.freepik.com/free-photos-vectors/background'&gt;Background vector created by </a:t>
              </a:r>
              <a:r>
                <a:rPr lang="en-ID" sz="600" dirty="0" err="1">
                  <a:solidFill>
                    <a:srgbClr val="00B0F0"/>
                  </a:solidFill>
                </a:rPr>
                <a:t>freepik</a:t>
              </a:r>
              <a:r>
                <a:rPr lang="en-ID" sz="600" dirty="0">
                  <a:solidFill>
                    <a:srgbClr val="00B0F0"/>
                  </a:solidFill>
                </a:rPr>
                <a:t> - www.freepik.com&lt;/a&gt;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E051654B-CCA9-45A1-9EDA-5DA0E722A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7657" y="2003708"/>
              <a:ext cx="5766308" cy="3844206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8508" y="2013043"/>
            <a:ext cx="5099199" cy="1591597"/>
          </a:xfrm>
        </p:spPr>
        <p:txBody>
          <a:bodyPr>
            <a:normAutofit/>
          </a:bodyPr>
          <a:lstStyle/>
          <a:p>
            <a:r>
              <a:rPr lang="en-US" sz="4800" smtClean="0"/>
              <a:t>INHERITANCE</a:t>
            </a:r>
            <a:br>
              <a:rPr lang="en-US" sz="4800" smtClean="0"/>
            </a:br>
            <a:r>
              <a:rPr lang="en-US" sz="1800" smtClean="0"/>
              <a:t>pewarisan</a:t>
            </a:r>
            <a:endParaRPr lang="en-ID" sz="1800" dirty="0"/>
          </a:p>
        </p:txBody>
      </p:sp>
      <p:sp>
        <p:nvSpPr>
          <p:cNvPr id="10" name="Subtitle 4">
            <a:extLst>
              <a:ext uri="{FF2B5EF4-FFF2-40B4-BE49-F238E27FC236}">
                <a16:creationId xmlns=""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7964129" y="665384"/>
            <a:ext cx="3656373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65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49952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3200" b="1" smtClean="0"/>
              <a:t>Hierarchical Inheritance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Contoh :</a:t>
            </a:r>
          </a:p>
          <a:p>
            <a:endParaRPr 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39028" y="869691"/>
            <a:ext cx="2326938" cy="169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2868" y="1785510"/>
            <a:ext cx="5309192" cy="485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61267" y="2782438"/>
            <a:ext cx="5492724" cy="2690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57004" y="5186504"/>
            <a:ext cx="2579569" cy="145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21250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Inheritance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mtClean="0"/>
              <a:t>Ketika sebuah object Student diinstansiasi, </a:t>
            </a:r>
            <a:r>
              <a:rPr lang="en-GB" sz="2000" i="1" smtClean="0"/>
              <a:t>default constructor</a:t>
            </a:r>
            <a:r>
              <a:rPr lang="en-GB" sz="2000" smtClean="0"/>
              <a:t> dari superclass Student dipanggil secara implisit untuk melakukan inisialisasi seperlunya.</a:t>
            </a:r>
          </a:p>
          <a:p>
            <a:endParaRPr lang="en-GB" sz="2000" smtClean="0"/>
          </a:p>
          <a:p>
            <a:r>
              <a:rPr lang="en-GB" sz="2000" smtClean="0"/>
              <a:t>Setelah itu, pernyataan di dalam constructor subclass dijalankan.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6454" y="2823595"/>
            <a:ext cx="5868685" cy="314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3112" y="2818120"/>
            <a:ext cx="5695950" cy="153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275" y="4651109"/>
            <a:ext cx="5648075" cy="1244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3385" y="5869958"/>
            <a:ext cx="3554757" cy="667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>
            <a:off x="4858603" y="6018663"/>
            <a:ext cx="2088107" cy="354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output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3336879" y="3719014"/>
            <a:ext cx="464023" cy="450377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21250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Inheritance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 2" pitchFamily="18" charset="2"/>
              <a:buNone/>
            </a:pPr>
            <a:r>
              <a:rPr lang="en-GB" sz="2000" smtClean="0"/>
              <a:t>Flowchart program ditampilkan dibawah ini :</a:t>
            </a:r>
            <a:endParaRPr lang="en-GB" sz="200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345" y="1733265"/>
            <a:ext cx="6703562" cy="48838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21250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Inheritance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mtClean="0"/>
              <a:t>Sebuah subclass dapat juga memanggil secara </a:t>
            </a:r>
            <a:r>
              <a:rPr lang="en-GB" sz="2000" smtClean="0">
                <a:solidFill>
                  <a:srgbClr val="0000FF"/>
                </a:solidFill>
              </a:rPr>
              <a:t>eksplisit</a:t>
            </a:r>
            <a:r>
              <a:rPr lang="en-GB" sz="2000" smtClean="0"/>
              <a:t> sebuah constructor superclass yang ada diatasnya.</a:t>
            </a:r>
            <a:br>
              <a:rPr lang="en-GB" sz="2000" smtClean="0"/>
            </a:br>
            <a:endParaRPr lang="en-GB" sz="800" smtClean="0"/>
          </a:p>
          <a:p>
            <a:r>
              <a:rPr lang="en-GB" sz="2000" smtClean="0"/>
              <a:t>Dapat dilakukan dengan menggunakan pemanggilan constructor </a:t>
            </a:r>
            <a:r>
              <a:rPr lang="en-GB" sz="2000" b="1" smtClean="0">
                <a:solidFill>
                  <a:srgbClr val="0000FF"/>
                </a:solidFill>
              </a:rPr>
              <a:t>super</a:t>
            </a:r>
            <a:r>
              <a:rPr lang="en-GB" sz="2000" smtClean="0">
                <a:solidFill>
                  <a:srgbClr val="FFC000"/>
                </a:solidFill>
              </a:rPr>
              <a:t>. </a:t>
            </a:r>
            <a:r>
              <a:rPr lang="en-GB" sz="2000" smtClean="0"/>
              <a:t/>
            </a:r>
            <a:br>
              <a:rPr lang="en-GB" sz="2000" smtClean="0"/>
            </a:br>
            <a:endParaRPr lang="en-GB" sz="800" smtClean="0"/>
          </a:p>
          <a:p>
            <a:r>
              <a:rPr lang="en-GB" sz="2000" smtClean="0"/>
              <a:t>Pemanggilan constructor super didalam constructor subclass akan mengakibatkan eksekusi dalam constructor yang relevan dari superclass, berdasarkan </a:t>
            </a:r>
            <a:r>
              <a:rPr lang="en-GB" sz="2000" i="1" smtClean="0"/>
              <a:t>passing argument</a:t>
            </a:r>
            <a:r>
              <a:rPr lang="en-GB" sz="2000" smtClean="0"/>
              <a:t>-nya.</a:t>
            </a:r>
          </a:p>
          <a:p>
            <a:endParaRPr lang="en-GB" sz="800" smtClean="0"/>
          </a:p>
          <a:p>
            <a:r>
              <a:rPr lang="en-GB" sz="2000" smtClean="0"/>
              <a:t>Sebagai contoh program sebelumnya yaitu class Person dan Student, kita tunjukkan sebuah contoh pemanggilan constructor super.</a:t>
            </a:r>
          </a:p>
          <a:p>
            <a:endParaRPr lang="en-GB" sz="2000" smtClean="0"/>
          </a:p>
          <a:p>
            <a:r>
              <a:rPr lang="en-GB" sz="2000" smtClean="0"/>
              <a:t>Tuliskan kode berikut untuk class Student</a:t>
            </a:r>
          </a:p>
          <a:p>
            <a:endParaRPr lang="de-DE" sz="2000" smtClean="0"/>
          </a:p>
          <a:p>
            <a:endParaRPr lang="en-GB" sz="20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133" y="4699947"/>
            <a:ext cx="7274967" cy="156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21250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Inheritance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 2" pitchFamily="18" charset="2"/>
              <a:buNone/>
            </a:pPr>
            <a:r>
              <a:rPr lang="en-GB" sz="2000" smtClean="0"/>
              <a:t>Beberapa hal untuk diingat ketika menggunakan pemanggilan constructor super :</a:t>
            </a:r>
          </a:p>
          <a:p>
            <a:pPr>
              <a:buFont typeface="Wingdings 2" pitchFamily="18" charset="2"/>
              <a:buNone/>
            </a:pPr>
            <a:endParaRPr lang="en-GB" sz="80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2000" smtClean="0"/>
              <a:t>Pemanggilan super() HARUS DIJALANKAN SESUAI DENGAN STATEMENT PERTAMA DALAM SEBUAH CONSTRUCTOR. </a:t>
            </a:r>
          </a:p>
          <a:p>
            <a:pPr marL="228600" indent="-228600">
              <a:buFont typeface="Arial" pitchFamily="34" charset="0"/>
              <a:buChar char="•"/>
            </a:pPr>
            <a:endParaRPr lang="en-GB" sz="80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2000" smtClean="0"/>
              <a:t>Pemanggilan super() hanya dapat digunakan di dalam definisi constructor.</a:t>
            </a:r>
          </a:p>
          <a:p>
            <a:pPr marL="228600" indent="-228600">
              <a:buFont typeface="Arial" pitchFamily="34" charset="0"/>
              <a:buChar char="•"/>
            </a:pPr>
            <a:endParaRPr lang="en-GB" sz="80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2000" smtClean="0"/>
              <a:t>Hal ini menjelaskan bahwa constructor this() dan pemanggilan super() TIDAK DAPAT DIJALANKAN SECARA BERSAMAAN DI DALAM CONSTRUCTOR YANG SAMA.</a:t>
            </a:r>
          </a:p>
          <a:p>
            <a:pPr>
              <a:buFont typeface="Wingdings 2" pitchFamily="18" charset="2"/>
              <a:buNone/>
            </a:pPr>
            <a:endParaRPr lang="en-GB" sz="800" smtClean="0"/>
          </a:p>
          <a:p>
            <a:pPr>
              <a:buFont typeface="Wingdings 2" pitchFamily="18" charset="2"/>
              <a:buNone/>
            </a:pPr>
            <a:r>
              <a:rPr lang="en-GB" sz="2000" smtClean="0"/>
              <a:t>Penggunaan lainnya dari super mengarah pada member dari superclass. </a:t>
            </a:r>
          </a:p>
          <a:p>
            <a:pPr>
              <a:buFont typeface="Wingdings 2" pitchFamily="18" charset="2"/>
              <a:buNone/>
            </a:pPr>
            <a:endParaRPr lang="en-GB" sz="800" smtClean="0"/>
          </a:p>
          <a:p>
            <a:pPr>
              <a:buFont typeface="Wingdings 2" pitchFamily="18" charset="2"/>
              <a:buNone/>
            </a:pPr>
            <a:r>
              <a:rPr lang="en-GB" sz="2000" smtClean="0"/>
              <a:t>Sebagai contoh,</a:t>
            </a:r>
          </a:p>
          <a:p>
            <a:endParaRPr lang="de-DE" sz="2000" smtClean="0"/>
          </a:p>
          <a:p>
            <a:endParaRPr lang="en-GB" sz="20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7951" y="4420383"/>
            <a:ext cx="6802157" cy="155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21250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Inheritance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4"/>
            <a:ext cx="10809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 2" pitchFamily="18" charset="2"/>
              <a:buNone/>
            </a:pPr>
            <a:r>
              <a:rPr lang="en-GB" sz="2000" smtClean="0"/>
              <a:t>Sebagai contoh,</a:t>
            </a:r>
          </a:p>
          <a:p>
            <a:endParaRPr lang="de-DE" sz="2000" smtClean="0"/>
          </a:p>
          <a:p>
            <a:endParaRPr lang="en-GB" sz="200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3660" y="1742933"/>
            <a:ext cx="5532195" cy="4848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0369" y="1808469"/>
            <a:ext cx="4895719" cy="167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79743" y="3858549"/>
            <a:ext cx="3476116" cy="1641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21250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Inheritance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Arial" pitchFamily="34" charset="0"/>
              <a:buChar char="•"/>
            </a:pPr>
            <a:r>
              <a:rPr lang="en-US" sz="2000" smtClean="0"/>
              <a:t>Tidak semua </a:t>
            </a:r>
            <a:r>
              <a:rPr lang="en-US" sz="2000" i="1" smtClean="0"/>
              <a:t>property</a:t>
            </a:r>
            <a:r>
              <a:rPr lang="en-US" sz="2000" smtClean="0"/>
              <a:t> dan </a:t>
            </a:r>
            <a:r>
              <a:rPr lang="en-US" sz="2000" i="1" smtClean="0"/>
              <a:t>method</a:t>
            </a:r>
            <a:r>
              <a:rPr lang="en-US" sz="2000" smtClean="0"/>
              <a:t> dari </a:t>
            </a:r>
            <a:r>
              <a:rPr lang="en-US" sz="2000" i="1" smtClean="0"/>
              <a:t>class</a:t>
            </a:r>
            <a:r>
              <a:rPr lang="en-US" sz="2000" smtClean="0"/>
              <a:t> induk akan diturunkan kepada sub class/class anak. 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2000" i="1" smtClean="0"/>
              <a:t>Property</a:t>
            </a:r>
            <a:r>
              <a:rPr lang="en-US" sz="2000" smtClean="0"/>
              <a:t> dan </a:t>
            </a:r>
            <a:r>
              <a:rPr lang="en-US" sz="2000" i="1" smtClean="0"/>
              <a:t>method</a:t>
            </a:r>
            <a:r>
              <a:rPr lang="en-US" sz="2000" smtClean="0"/>
              <a:t> dengan hak akses </a:t>
            </a:r>
            <a:r>
              <a:rPr lang="en-US" sz="2000" b="1" i="1" smtClean="0"/>
              <a:t>private</a:t>
            </a:r>
            <a:r>
              <a:rPr lang="en-US" sz="2000" smtClean="0"/>
              <a:t>, tidak akan diturunkan kepada class anak. Hanya </a:t>
            </a:r>
            <a:r>
              <a:rPr lang="en-US" sz="2000" i="1" smtClean="0"/>
              <a:t>property</a:t>
            </a:r>
            <a:r>
              <a:rPr lang="en-US" sz="2000" smtClean="0"/>
              <a:t> dan method dengan hak akses </a:t>
            </a:r>
            <a:r>
              <a:rPr lang="en-US" sz="2000" b="1" i="1" smtClean="0"/>
              <a:t>protected</a:t>
            </a:r>
            <a:r>
              <a:rPr lang="en-US" sz="2000" b="1" smtClean="0"/>
              <a:t> </a:t>
            </a:r>
            <a:r>
              <a:rPr lang="en-US" sz="2000" smtClean="0"/>
              <a:t>dan </a:t>
            </a:r>
            <a:r>
              <a:rPr lang="en-US" sz="2000" b="1" i="1" smtClean="0"/>
              <a:t>public</a:t>
            </a:r>
            <a:r>
              <a:rPr lang="en-US" sz="2000" b="1" smtClean="0"/>
              <a:t> </a:t>
            </a:r>
            <a:r>
              <a:rPr lang="en-US" sz="2000" smtClean="0"/>
              <a:t>saja yang bisa diakses dari </a:t>
            </a:r>
            <a:r>
              <a:rPr lang="en-US" sz="2000" i="1" smtClean="0"/>
              <a:t>class</a:t>
            </a:r>
            <a:r>
              <a:rPr lang="en-US" sz="2000" smtClean="0"/>
              <a:t> anak.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2000" smtClean="0"/>
              <a:t>Suatu subclass dapat mewarisi apa-apa yang dipunyai oleh parent class. Karena suatu subclass dapat mewarisi apa apa yang dipunyai oleh parent class-nya, maka member dari suatu subclass adalah terdiri dari apa-apa yang ia punyai dan juga apa-apa yang ia warisi dari class parent-nya.</a:t>
            </a:r>
            <a:endParaRPr lang="en-US" sz="2000"/>
          </a:p>
        </p:txBody>
      </p: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0499" y="900746"/>
            <a:ext cx="10809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/>
            <a:r>
              <a:rPr lang="en-US" sz="2000" smtClean="0"/>
              <a:t>Tidak semua </a:t>
            </a:r>
            <a:r>
              <a:rPr lang="en-US" sz="2000" i="1" smtClean="0"/>
              <a:t>property</a:t>
            </a:r>
            <a:r>
              <a:rPr lang="en-US" sz="2000" smtClean="0"/>
              <a:t> dan </a:t>
            </a:r>
            <a:r>
              <a:rPr lang="en-US" sz="2000" i="1" smtClean="0"/>
              <a:t>method</a:t>
            </a:r>
            <a:r>
              <a:rPr lang="en-US" sz="2000" smtClean="0"/>
              <a:t> dari </a:t>
            </a:r>
            <a:r>
              <a:rPr lang="en-US" sz="2000" i="1" smtClean="0"/>
              <a:t>class</a:t>
            </a:r>
            <a:r>
              <a:rPr lang="en-US" sz="2000" smtClean="0"/>
              <a:t> induk akan diturunkan kepada sub class/class anak. 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658" y="4483431"/>
            <a:ext cx="6409018" cy="1958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71221" y="2538484"/>
            <a:ext cx="5097866" cy="243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>
            <a:stCxn id="2053" idx="3"/>
          </p:cNvCxnSpPr>
          <p:nvPr/>
        </p:nvCxnSpPr>
        <p:spPr>
          <a:xfrm flipV="1">
            <a:off x="6986822" y="4080681"/>
            <a:ext cx="833345" cy="31207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4686" y="1392569"/>
            <a:ext cx="4805362" cy="295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39469" y="3924729"/>
            <a:ext cx="3947353" cy="374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Oval 16"/>
          <p:cNvSpPr/>
          <p:nvPr/>
        </p:nvSpPr>
        <p:spPr>
          <a:xfrm>
            <a:off x="150128" y="1514905"/>
            <a:ext cx="627797" cy="6005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FF0000"/>
                </a:solidFill>
              </a:rPr>
              <a:t>1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50128" y="4697105"/>
            <a:ext cx="627797" cy="6005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FF0000"/>
                </a:solidFill>
              </a:rPr>
              <a:t>2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471316" y="2049443"/>
            <a:ext cx="627797" cy="6005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FF0000"/>
                </a:solidFill>
              </a:rPr>
              <a:t>3</a:t>
            </a:r>
            <a:endParaRPr 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0499" y="900746"/>
            <a:ext cx="10809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/>
            <a:r>
              <a:rPr lang="en-US" sz="2000" smtClean="0"/>
              <a:t>Tidak semua </a:t>
            </a:r>
            <a:r>
              <a:rPr lang="en-US" sz="2000" i="1" smtClean="0"/>
              <a:t>property</a:t>
            </a:r>
            <a:r>
              <a:rPr lang="en-US" sz="2000" smtClean="0"/>
              <a:t> dan </a:t>
            </a:r>
            <a:r>
              <a:rPr lang="en-US" sz="2000" i="1" smtClean="0"/>
              <a:t>method</a:t>
            </a:r>
            <a:r>
              <a:rPr lang="en-US" sz="2000" smtClean="0"/>
              <a:t> dari </a:t>
            </a:r>
            <a:r>
              <a:rPr lang="en-US" sz="2000" i="1" smtClean="0"/>
              <a:t>class</a:t>
            </a:r>
            <a:r>
              <a:rPr lang="en-US" sz="2000" smtClean="0"/>
              <a:t> induk akan diturunkan kepada sub class/class anak. 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658" y="4483431"/>
            <a:ext cx="6409018" cy="1958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4686" y="1392569"/>
            <a:ext cx="4805362" cy="295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62981" y="1591242"/>
            <a:ext cx="6264502" cy="278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07720" y="4372331"/>
            <a:ext cx="3325356" cy="183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Oval 13"/>
          <p:cNvSpPr/>
          <p:nvPr/>
        </p:nvSpPr>
        <p:spPr>
          <a:xfrm>
            <a:off x="109184" y="1473961"/>
            <a:ext cx="627797" cy="6005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FF0000"/>
                </a:solidFill>
              </a:rPr>
              <a:t>1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9184" y="4656161"/>
            <a:ext cx="627797" cy="6005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FF0000"/>
                </a:solidFill>
              </a:rPr>
              <a:t>2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61130" y="1558123"/>
            <a:ext cx="627797" cy="60050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FF0000"/>
                </a:solidFill>
              </a:rPr>
              <a:t>3</a:t>
            </a:r>
            <a:endParaRPr 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1938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Final Class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GB" sz="2000" b="1" smtClean="0">
                <a:solidFill>
                  <a:srgbClr val="FF3300"/>
                </a:solidFill>
              </a:rPr>
              <a:t>Final Class</a:t>
            </a:r>
          </a:p>
          <a:p>
            <a:pPr marL="914400" lvl="1" indent="-45720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smtClean="0"/>
              <a:t>Class yang tidak bisa di-</a:t>
            </a:r>
            <a:r>
              <a:rPr lang="en-GB" sz="2000" b="1" smtClean="0"/>
              <a:t>extends</a:t>
            </a:r>
          </a:p>
          <a:p>
            <a:pPr marL="914400" lvl="1" indent="-45720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smtClean="0"/>
              <a:t>Untuk mendeklarasikan final class, kita tulis,</a:t>
            </a:r>
            <a:br>
              <a:rPr lang="en-GB" sz="2000" smtClean="0"/>
            </a:br>
            <a:endParaRPr lang="en-GB" sz="2000" smtClean="0"/>
          </a:p>
          <a:p>
            <a:pPr lvl="1">
              <a:lnSpc>
                <a:spcPct val="80000"/>
              </a:lnSpc>
              <a:buFont typeface="Verdana" pitchFamily="32" charset="0"/>
              <a:buNone/>
            </a:pPr>
            <a:endParaRPr lang="en-GB" sz="2000" b="1" smtClean="0">
              <a:solidFill>
                <a:srgbClr val="0000FF"/>
              </a:solidFill>
              <a:latin typeface="Courier New" pitchFamily="48" charset="0"/>
            </a:endParaRPr>
          </a:p>
          <a:p>
            <a:pPr lvl="1">
              <a:lnSpc>
                <a:spcPct val="80000"/>
              </a:lnSpc>
              <a:buFont typeface="Verdana" pitchFamily="32" charset="0"/>
              <a:buNone/>
            </a:pPr>
            <a:endParaRPr lang="en-GB" sz="2000" b="1" smtClean="0">
              <a:solidFill>
                <a:srgbClr val="0000FF"/>
              </a:solidFill>
              <a:latin typeface="Courier New" pitchFamily="48" charset="0"/>
            </a:endParaRPr>
          </a:p>
          <a:p>
            <a:pPr lvl="1">
              <a:lnSpc>
                <a:spcPct val="80000"/>
              </a:lnSpc>
              <a:buFont typeface="Verdana" pitchFamily="32" charset="0"/>
              <a:buNone/>
            </a:pPr>
            <a:endParaRPr lang="en-GB" sz="2000" b="1" smtClean="0">
              <a:solidFill>
                <a:srgbClr val="0000FF"/>
              </a:solidFill>
              <a:latin typeface="Courier New" pitchFamily="48" charset="0"/>
            </a:endParaRPr>
          </a:p>
          <a:p>
            <a:pPr lvl="1">
              <a:lnSpc>
                <a:spcPct val="80000"/>
              </a:lnSpc>
              <a:buFont typeface="Verdana" pitchFamily="32" charset="0"/>
              <a:buNone/>
            </a:pPr>
            <a:endParaRPr lang="en-GB" sz="2000" b="1" smtClean="0">
              <a:solidFill>
                <a:srgbClr val="0000FF"/>
              </a:solidFill>
              <a:latin typeface="Courier New" pitchFamily="48" charset="0"/>
            </a:endParaRPr>
          </a:p>
          <a:p>
            <a:pPr lvl="1">
              <a:lnSpc>
                <a:spcPct val="80000"/>
              </a:lnSpc>
              <a:buFont typeface="Verdana" pitchFamily="32" charset="0"/>
              <a:buNone/>
            </a:pPr>
            <a:endParaRPr lang="en-GB" sz="2000" b="1" smtClean="0">
              <a:solidFill>
                <a:srgbClr val="0000FF"/>
              </a:solidFill>
              <a:latin typeface="Courier New" pitchFamily="48" charset="0"/>
            </a:endParaRPr>
          </a:p>
          <a:p>
            <a:pPr lvl="1">
              <a:lnSpc>
                <a:spcPct val="80000"/>
              </a:lnSpc>
              <a:buFont typeface="Verdana" pitchFamily="32" charset="0"/>
              <a:buNone/>
            </a:pPr>
            <a:endParaRPr lang="en-GB" sz="2000" b="1" smtClean="0">
              <a:solidFill>
                <a:srgbClr val="0000FF"/>
              </a:solidFill>
              <a:latin typeface="Courier New" pitchFamily="4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GB" sz="2000" smtClean="0"/>
              <a:t>Contoh:</a:t>
            </a:r>
            <a:br>
              <a:rPr lang="en-GB" sz="2000" smtClean="0"/>
            </a:br>
            <a:r>
              <a:rPr lang="en-GB" sz="2000" smtClean="0"/>
              <a:t/>
            </a:r>
            <a:br>
              <a:rPr lang="en-GB" sz="2000" smtClean="0"/>
            </a:br>
            <a:r>
              <a:rPr lang="en-GB" sz="2000" smtClean="0"/>
              <a:t/>
            </a:r>
            <a:br>
              <a:rPr lang="en-GB" sz="2000" smtClean="0"/>
            </a:br>
            <a:endParaRPr lang="en-GB" sz="200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GB" sz="200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GB" sz="200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GB" sz="200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6358" y="2204682"/>
            <a:ext cx="6136516" cy="141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1976" y="4015284"/>
            <a:ext cx="8372901" cy="209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733" y="1225941"/>
            <a:ext cx="5354172" cy="809251"/>
          </a:xfrm>
        </p:spPr>
        <p:txBody>
          <a:bodyPr>
            <a:normAutofit/>
          </a:bodyPr>
          <a:lstStyle/>
          <a:p>
            <a:r>
              <a:rPr lang="en-ID" sz="3200" baseline="1207" dirty="0" err="1">
                <a:cs typeface="Times New Roman"/>
              </a:rPr>
              <a:t>Ca</a:t>
            </a:r>
            <a:r>
              <a:rPr lang="en-ID" sz="3200" spc="-29" baseline="1207" dirty="0" err="1">
                <a:cs typeface="Times New Roman"/>
              </a:rPr>
              <a:t>p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spc="-9" baseline="1207" dirty="0" err="1">
                <a:cs typeface="Times New Roman"/>
              </a:rPr>
              <a:t>i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r>
              <a:rPr lang="en-ID" sz="3200" spc="14" baseline="1207" dirty="0">
                <a:cs typeface="Times New Roman"/>
              </a:rPr>
              <a:t> </a:t>
            </a:r>
            <a:r>
              <a:rPr lang="en-ID" sz="3200" spc="-9" baseline="1207" dirty="0" err="1">
                <a:cs typeface="Times New Roman"/>
              </a:rPr>
              <a:t>P</a:t>
            </a:r>
            <a:r>
              <a:rPr lang="en-ID" sz="3200" baseline="1207" dirty="0" err="1">
                <a:cs typeface="Times New Roman"/>
              </a:rPr>
              <a:t>e</a:t>
            </a:r>
            <a:r>
              <a:rPr lang="en-ID" sz="3200" spc="-19" baseline="1207" dirty="0" err="1">
                <a:cs typeface="Times New Roman"/>
              </a:rPr>
              <a:t>m</a:t>
            </a:r>
            <a:r>
              <a:rPr lang="en-ID" sz="3200" spc="-29" baseline="1207" dirty="0" err="1">
                <a:cs typeface="Times New Roman"/>
              </a:rPr>
              <a:t>b</a:t>
            </a:r>
            <a:r>
              <a:rPr lang="en-ID" sz="3200" spc="-14" baseline="1207" dirty="0" err="1">
                <a:cs typeface="Times New Roman"/>
              </a:rPr>
              <a:t>e</a:t>
            </a:r>
            <a:r>
              <a:rPr lang="en-ID" sz="3200" spc="-29" baseline="1207" dirty="0" err="1">
                <a:cs typeface="Times New Roman"/>
              </a:rPr>
              <a:t>l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9" baseline="1207" dirty="0" err="1">
                <a:cs typeface="Times New Roman"/>
              </a:rPr>
              <a:t>j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5" baseline="1207" dirty="0" err="1">
                <a:cs typeface="Times New Roman"/>
              </a:rPr>
              <a:t>r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498" y="1934970"/>
            <a:ext cx="6432663" cy="8284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D" sz="1600" dirty="0" err="1">
                <a:cs typeface="Times New Roman"/>
              </a:rPr>
              <a:t>Ma</a:t>
            </a:r>
            <a:r>
              <a:rPr lang="en-ID" sz="1600" spc="-11" dirty="0" err="1">
                <a:cs typeface="Times New Roman"/>
              </a:rPr>
              <a:t>h</a:t>
            </a:r>
            <a:r>
              <a:rPr lang="en-ID" sz="1600" spc="-40" dirty="0" err="1">
                <a:cs typeface="Times New Roman"/>
              </a:rPr>
              <a:t>a</a:t>
            </a:r>
            <a:r>
              <a:rPr lang="en-ID" sz="1600" spc="-29" dirty="0" err="1">
                <a:cs typeface="Times New Roman"/>
              </a:rPr>
              <a:t>s</a:t>
            </a:r>
            <a:r>
              <a:rPr lang="en-ID" sz="1600" dirty="0" err="1">
                <a:cs typeface="Times New Roman"/>
              </a:rPr>
              <a:t>i</a:t>
            </a:r>
            <a:r>
              <a:rPr lang="en-ID" sz="1600" spc="-35" dirty="0" err="1">
                <a:cs typeface="Times New Roman"/>
              </a:rPr>
              <a:t>s</a:t>
            </a:r>
            <a:r>
              <a:rPr lang="en-ID" sz="1600" spc="-11" dirty="0" err="1">
                <a:cs typeface="Times New Roman"/>
              </a:rPr>
              <a:t>w</a:t>
            </a:r>
            <a:r>
              <a:rPr lang="en-ID" sz="1600" dirty="0" err="1">
                <a:cs typeface="Times New Roman"/>
              </a:rPr>
              <a:t>a</a:t>
            </a:r>
            <a:r>
              <a:rPr lang="en-ID" sz="1600" spc="247" dirty="0">
                <a:cs typeface="Times New Roman"/>
              </a:rPr>
              <a:t> </a:t>
            </a:r>
            <a:r>
              <a:rPr lang="en-ID" sz="1600" spc="11" err="1">
                <a:cs typeface="Times New Roman"/>
              </a:rPr>
              <a:t>d</a:t>
            </a:r>
            <a:r>
              <a:rPr lang="en-ID" sz="1600" spc="5" err="1">
                <a:cs typeface="Times New Roman"/>
              </a:rPr>
              <a:t>a</a:t>
            </a:r>
            <a:r>
              <a:rPr lang="en-ID" sz="1600" spc="-5" err="1">
                <a:cs typeface="Times New Roman"/>
              </a:rPr>
              <a:t>p</a:t>
            </a:r>
            <a:r>
              <a:rPr lang="en-ID" sz="1600" spc="-11" err="1">
                <a:cs typeface="Times New Roman"/>
              </a:rPr>
              <a:t>a</a:t>
            </a:r>
            <a:r>
              <a:rPr lang="en-ID" sz="1600" err="1">
                <a:cs typeface="Times New Roman"/>
              </a:rPr>
              <a:t>t</a:t>
            </a:r>
            <a:r>
              <a:rPr lang="en-ID" sz="1600" spc="349">
                <a:cs typeface="Times New Roman"/>
              </a:rPr>
              <a:t> </a:t>
            </a:r>
            <a:r>
              <a:rPr lang="en-ID" sz="1600" spc="-17" smtClean="0">
                <a:cs typeface="Times New Roman"/>
              </a:rPr>
              <a:t>m</a:t>
            </a:r>
            <a:r>
              <a:rPr lang="en-ID" sz="1600" spc="5" smtClean="0">
                <a:cs typeface="Times New Roman"/>
              </a:rPr>
              <a:t>e</a:t>
            </a:r>
            <a:r>
              <a:rPr lang="en-ID" sz="1600" spc="-11" smtClean="0">
                <a:cs typeface="Times New Roman"/>
              </a:rPr>
              <a:t>mahami tentang </a:t>
            </a:r>
            <a:r>
              <a:rPr lang="en-ID" sz="1600" spc="-11" smtClean="0">
                <a:cs typeface="Times New Roman"/>
              </a:rPr>
              <a:t>inheritance dan mempraktekkannya pada penyusunan program menggunakan bahasa </a:t>
            </a:r>
            <a:r>
              <a:rPr lang="en-ID" sz="1600" spc="-11" err="1" smtClean="0">
                <a:cs typeface="Times New Roman"/>
              </a:rPr>
              <a:t>pemrograman</a:t>
            </a:r>
            <a:r>
              <a:rPr lang="en-ID" sz="1600" spc="-11" smtClean="0">
                <a:cs typeface="Times New Roman"/>
              </a:rPr>
              <a:t> java.</a:t>
            </a:r>
            <a:endParaRPr lang="en-ID" sz="1600" dirty="0"/>
          </a:p>
        </p:txBody>
      </p:sp>
      <p:grpSp>
        <p:nvGrpSpPr>
          <p:cNvPr id="4" name="Google Shape;356;p47">
            <a:extLst>
              <a:ext uri="{FF2B5EF4-FFF2-40B4-BE49-F238E27FC236}">
                <a16:creationId xmlns=""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8096865" y="1640561"/>
            <a:ext cx="3160672" cy="3300150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=""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=""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=""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=""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=""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=""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=""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=""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=""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=""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=""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=""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=""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=""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=""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=""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=""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=""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=""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=""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=""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=""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=""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=""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=""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=""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=""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=""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=""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=""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=""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=""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=""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=""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=""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=""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=""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=""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=""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=""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=""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=""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=""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=""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=""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=""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=""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=""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=""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=""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=""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=""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=""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=""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=""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=""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=""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=""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=""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=""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=""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=""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=""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=""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=""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=""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=""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=""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=""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=""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=""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=""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=""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=""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=""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itle 1">
            <a:extLst>
              <a:ext uri="{FF2B5EF4-FFF2-40B4-BE49-F238E27FC236}">
                <a16:creationId xmlns="" xmlns:a16="http://schemas.microsoft.com/office/drawing/2014/main" id="{B539B913-656A-4855-BB9F-7EDD901C5AFB}"/>
              </a:ext>
            </a:extLst>
          </p:cNvPr>
          <p:cNvSpPr txBox="1">
            <a:spLocks/>
          </p:cNvSpPr>
          <p:nvPr/>
        </p:nvSpPr>
        <p:spPr>
          <a:xfrm>
            <a:off x="1128985" y="3064895"/>
            <a:ext cx="5354172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ID" sz="3200" baseline="1207" dirty="0" err="1">
                <a:cs typeface="Times New Roman"/>
              </a:rPr>
              <a:t>Kemampuan</a:t>
            </a:r>
            <a:r>
              <a:rPr lang="en-ID" sz="3200" baseline="1207" dirty="0">
                <a:cs typeface="Times New Roman"/>
              </a:rPr>
              <a:t> Akhir yang </a:t>
            </a:r>
            <a:r>
              <a:rPr lang="en-ID" sz="3200" baseline="1207" dirty="0" err="1">
                <a:cs typeface="Times New Roman"/>
              </a:rPr>
              <a:t>Diharapkan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="" xmlns:a16="http://schemas.microsoft.com/office/drawing/2014/main" id="{FB3AE7A1-F012-4542-A649-7AB7CDD493BB}"/>
              </a:ext>
            </a:extLst>
          </p:cNvPr>
          <p:cNvSpPr txBox="1">
            <a:spLocks/>
          </p:cNvSpPr>
          <p:nvPr/>
        </p:nvSpPr>
        <p:spPr>
          <a:xfrm>
            <a:off x="1209367" y="3840900"/>
            <a:ext cx="6548285" cy="1822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mtClean="0"/>
              <a:t>Mahasiswa memiliki kemampuan menjelaskan dan mempraktekkan </a:t>
            </a:r>
            <a:r>
              <a:rPr lang="en-US" sz="1600" smtClean="0"/>
              <a:t>inheritance / pewarisan pada penyusunan progam.</a:t>
            </a:r>
            <a:endParaRPr lang="en-ID" sz="1600" dirty="0"/>
          </a:p>
        </p:txBody>
      </p:sp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099755" y="203912"/>
            <a:ext cx="2763922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31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1938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Final Class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GB" sz="2000" b="1" smtClean="0">
                <a:solidFill>
                  <a:srgbClr val="FF3300"/>
                </a:solidFill>
              </a:rPr>
              <a:t>Final Class</a:t>
            </a:r>
          </a:p>
          <a:p>
            <a:pPr marL="914400" lvl="1" indent="-45720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smtClean="0"/>
              <a:t>Class yang tidak bisa di-</a:t>
            </a:r>
            <a:r>
              <a:rPr lang="en-GB" sz="2000" b="1" smtClean="0"/>
              <a:t>extends</a:t>
            </a:r>
          </a:p>
          <a:p>
            <a:pPr marL="914400" lvl="1" indent="-457200">
              <a:lnSpc>
                <a:spcPct val="80000"/>
              </a:lnSpc>
            </a:pPr>
            <a:r>
              <a:rPr lang="en-GB" sz="2000" smtClean="0"/>
              <a:t/>
            </a:r>
            <a:br>
              <a:rPr lang="en-GB" sz="2000" smtClean="0"/>
            </a:br>
            <a:r>
              <a:rPr lang="en-GB" sz="2000" smtClean="0"/>
              <a:t/>
            </a:r>
            <a:br>
              <a:rPr lang="en-GB" sz="2000" smtClean="0"/>
            </a:br>
            <a:r>
              <a:rPr lang="en-GB" sz="2000" smtClean="0"/>
              <a:t/>
            </a:r>
            <a:br>
              <a:rPr lang="en-GB" sz="2000" smtClean="0"/>
            </a:br>
            <a:endParaRPr lang="en-GB" sz="200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GB" sz="200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GB" sz="200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GB" sz="200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328" y="2156346"/>
            <a:ext cx="8351079" cy="428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04755" y="4269403"/>
            <a:ext cx="4682525" cy="561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 rot="10800000" flipV="1">
            <a:off x="5923131" y="4462818"/>
            <a:ext cx="1310183" cy="1364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24565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Final Method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4630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GB" sz="2400" b="1" smtClean="0">
                <a:solidFill>
                  <a:srgbClr val="FF3300"/>
                </a:solidFill>
              </a:rPr>
              <a:t>Method Final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GB" sz="2400" b="1" smtClean="0">
              <a:solidFill>
                <a:srgbClr val="FF3300"/>
              </a:solidFill>
            </a:endParaRPr>
          </a:p>
          <a:p>
            <a:pPr marL="457200" indent="-45720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smtClean="0"/>
              <a:t>Method yang tidak bisa di-</a:t>
            </a:r>
            <a:r>
              <a:rPr lang="en-GB" sz="2000" b="1" smtClean="0"/>
              <a:t>override</a:t>
            </a:r>
          </a:p>
          <a:p>
            <a:pPr marL="457200" indent="-45720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smtClean="0"/>
              <a:t>Untuk mendeklarasikan final method, kita tulis,</a:t>
            </a:r>
            <a:br>
              <a:rPr lang="en-GB" sz="2000" smtClean="0"/>
            </a:br>
            <a:endParaRPr lang="en-GB" sz="2000" smtClean="0"/>
          </a:p>
          <a:p>
            <a:pPr>
              <a:lnSpc>
                <a:spcPct val="80000"/>
              </a:lnSpc>
              <a:buFont typeface="Verdana" pitchFamily="32" charset="0"/>
              <a:buNone/>
            </a:pPr>
            <a:r>
              <a:rPr lang="en-GB" sz="2000" smtClean="0"/>
              <a:t>	</a:t>
            </a:r>
            <a:r>
              <a:rPr lang="en-GB" sz="2000" b="1" smtClean="0">
                <a:solidFill>
                  <a:srgbClr val="0000FF"/>
                </a:solidFill>
                <a:latin typeface="Courier New" pitchFamily="48" charset="0"/>
              </a:rPr>
              <a:t>public </a:t>
            </a:r>
            <a:r>
              <a:rPr lang="en-GB" sz="2000" b="1" smtClean="0">
                <a:solidFill>
                  <a:srgbClr val="FF3300"/>
                </a:solidFill>
                <a:latin typeface="Courier New" pitchFamily="48" charset="0"/>
              </a:rPr>
              <a:t>final</a:t>
            </a:r>
            <a:r>
              <a:rPr lang="en-GB" sz="2000" b="1" smtClean="0">
                <a:solidFill>
                  <a:srgbClr val="0000FF"/>
                </a:solidFill>
                <a:latin typeface="Courier New" pitchFamily="48" charset="0"/>
              </a:rPr>
              <a:t> [returnType] 	[methodName]([parameters]){</a:t>
            </a:r>
            <a:br>
              <a:rPr lang="en-GB" sz="2000" b="1" smtClean="0">
                <a:solidFill>
                  <a:srgbClr val="0000FF"/>
                </a:solidFill>
                <a:latin typeface="Courier New" pitchFamily="48" charset="0"/>
              </a:rPr>
            </a:br>
            <a:r>
              <a:rPr lang="en-GB" sz="2000" b="1" smtClean="0">
                <a:solidFill>
                  <a:srgbClr val="0000FF"/>
                </a:solidFill>
                <a:latin typeface="Courier New" pitchFamily="48" charset="0"/>
              </a:rPr>
              <a:t>		. . .</a:t>
            </a:r>
            <a:br>
              <a:rPr lang="en-GB" sz="2000" b="1" smtClean="0">
                <a:solidFill>
                  <a:srgbClr val="0000FF"/>
                </a:solidFill>
                <a:latin typeface="Courier New" pitchFamily="48" charset="0"/>
              </a:rPr>
            </a:br>
            <a:r>
              <a:rPr lang="en-GB" sz="2000" b="1" smtClean="0">
                <a:solidFill>
                  <a:srgbClr val="0000FF"/>
                </a:solidFill>
                <a:latin typeface="Courier New" pitchFamily="48" charset="0"/>
              </a:rPr>
              <a:t>	}</a:t>
            </a:r>
          </a:p>
          <a:p>
            <a:pPr lvl="1">
              <a:lnSpc>
                <a:spcPct val="80000"/>
              </a:lnSpc>
            </a:pPr>
            <a:endParaRPr lang="en-GB" sz="2000" smtClean="0">
              <a:solidFill>
                <a:srgbClr val="0000FF"/>
              </a:solidFill>
              <a:latin typeface="Courier New" pitchFamily="48" charset="0"/>
            </a:endParaRPr>
          </a:p>
          <a:p>
            <a:pPr marL="457200" indent="-457200">
              <a:lnSpc>
                <a:spcPct val="101000"/>
              </a:lnSpc>
              <a:buFont typeface="Arial" pitchFamily="34" charset="0"/>
              <a:buChar char="•"/>
            </a:pPr>
            <a:r>
              <a:rPr lang="en-GB" sz="2400" smtClean="0"/>
              <a:t>method static secara otomatis merupakan method final. </a:t>
            </a:r>
          </a:p>
          <a:p>
            <a:pPr marL="457200" indent="-457200">
              <a:lnSpc>
                <a:spcPct val="101000"/>
              </a:lnSpc>
            </a:pPr>
            <a:r>
              <a:rPr lang="en-GB" sz="2400" smtClean="0"/>
              <a:t>Contoh :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GB" sz="2000" smtClean="0"/>
              <a:t/>
            </a:r>
            <a:br>
              <a:rPr lang="en-GB" sz="2000" smtClean="0"/>
            </a:br>
            <a:r>
              <a:rPr lang="en-GB" sz="2000" smtClean="0"/>
              <a:t/>
            </a:r>
            <a:br>
              <a:rPr lang="en-GB" sz="2000" smtClean="0"/>
            </a:br>
            <a:endParaRPr lang="en-GB" sz="200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GB" sz="200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GB" sz="200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GB" sz="200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8652" y="4348874"/>
            <a:ext cx="6093085" cy="2139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1938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Final Class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GB" sz="2000" b="1" smtClean="0">
                <a:solidFill>
                  <a:srgbClr val="FF3300"/>
                </a:solidFill>
              </a:rPr>
              <a:t>Final Class</a:t>
            </a:r>
          </a:p>
          <a:p>
            <a:pPr marL="914400" lvl="1" indent="-45720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smtClean="0"/>
              <a:t>Class yang tidak bisa di-</a:t>
            </a:r>
            <a:r>
              <a:rPr lang="en-GB" sz="2000" b="1" smtClean="0"/>
              <a:t>extends</a:t>
            </a:r>
          </a:p>
          <a:p>
            <a:pPr marL="914400" lvl="1" indent="-45720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smtClean="0"/>
              <a:t>Untuk mendeklarasikan final class, kita tulis,</a:t>
            </a:r>
            <a:br>
              <a:rPr lang="en-GB" sz="2000" smtClean="0"/>
            </a:br>
            <a:endParaRPr lang="en-GB" sz="2000" smtClean="0"/>
          </a:p>
          <a:p>
            <a:pPr lvl="1">
              <a:lnSpc>
                <a:spcPct val="80000"/>
              </a:lnSpc>
              <a:buFont typeface="Verdana" pitchFamily="32" charset="0"/>
              <a:buNone/>
            </a:pPr>
            <a:endParaRPr lang="en-GB" sz="2000" b="1" smtClean="0">
              <a:solidFill>
                <a:srgbClr val="0000FF"/>
              </a:solidFill>
              <a:latin typeface="Courier New" pitchFamily="48" charset="0"/>
            </a:endParaRPr>
          </a:p>
          <a:p>
            <a:pPr lvl="1">
              <a:lnSpc>
                <a:spcPct val="80000"/>
              </a:lnSpc>
              <a:buFont typeface="Verdana" pitchFamily="32" charset="0"/>
              <a:buNone/>
            </a:pPr>
            <a:endParaRPr lang="en-GB" sz="2000" b="1" smtClean="0">
              <a:solidFill>
                <a:srgbClr val="0000FF"/>
              </a:solidFill>
              <a:latin typeface="Courier New" pitchFamily="48" charset="0"/>
            </a:endParaRPr>
          </a:p>
          <a:p>
            <a:pPr lvl="1">
              <a:lnSpc>
                <a:spcPct val="80000"/>
              </a:lnSpc>
              <a:buFont typeface="Verdana" pitchFamily="32" charset="0"/>
              <a:buNone/>
            </a:pPr>
            <a:endParaRPr lang="en-GB" sz="2000" b="1" smtClean="0">
              <a:solidFill>
                <a:srgbClr val="0000FF"/>
              </a:solidFill>
              <a:latin typeface="Courier New" pitchFamily="48" charset="0"/>
            </a:endParaRPr>
          </a:p>
          <a:p>
            <a:pPr lvl="1">
              <a:lnSpc>
                <a:spcPct val="80000"/>
              </a:lnSpc>
              <a:buFont typeface="Verdana" pitchFamily="32" charset="0"/>
              <a:buNone/>
            </a:pPr>
            <a:endParaRPr lang="en-GB" sz="2000" b="1" smtClean="0">
              <a:solidFill>
                <a:srgbClr val="0000FF"/>
              </a:solidFill>
              <a:latin typeface="Courier New" pitchFamily="48" charset="0"/>
            </a:endParaRPr>
          </a:p>
          <a:p>
            <a:pPr lvl="1">
              <a:lnSpc>
                <a:spcPct val="80000"/>
              </a:lnSpc>
              <a:buFont typeface="Verdana" pitchFamily="32" charset="0"/>
              <a:buNone/>
            </a:pPr>
            <a:endParaRPr lang="en-GB" sz="2000" b="1" smtClean="0">
              <a:solidFill>
                <a:srgbClr val="0000FF"/>
              </a:solidFill>
              <a:latin typeface="Courier New" pitchFamily="48" charset="0"/>
            </a:endParaRPr>
          </a:p>
          <a:p>
            <a:pPr lvl="1">
              <a:lnSpc>
                <a:spcPct val="80000"/>
              </a:lnSpc>
              <a:buFont typeface="Verdana" pitchFamily="32" charset="0"/>
              <a:buNone/>
            </a:pPr>
            <a:endParaRPr lang="en-GB" sz="2000" b="1" smtClean="0">
              <a:solidFill>
                <a:srgbClr val="0000FF"/>
              </a:solidFill>
              <a:latin typeface="Courier New" pitchFamily="48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GB" sz="2000" smtClean="0"/>
              <a:t>Contoh:</a:t>
            </a:r>
            <a:br>
              <a:rPr lang="en-GB" sz="2000" smtClean="0"/>
            </a:br>
            <a:r>
              <a:rPr lang="en-GB" sz="2000" smtClean="0"/>
              <a:t/>
            </a:r>
            <a:br>
              <a:rPr lang="en-GB" sz="2000" smtClean="0"/>
            </a:br>
            <a:r>
              <a:rPr lang="en-GB" sz="2000" smtClean="0"/>
              <a:t/>
            </a:r>
            <a:br>
              <a:rPr lang="en-GB" sz="2000" smtClean="0"/>
            </a:br>
            <a:endParaRPr lang="en-GB" sz="200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GB" sz="200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GB" sz="2000" smtClean="0"/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endParaRPr lang="en-GB" sz="200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6358" y="2204682"/>
            <a:ext cx="6136516" cy="141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1976" y="4015284"/>
            <a:ext cx="8372901" cy="209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E396116B-1D11-4E80-BA8C-27A291ECA9CE}"/>
              </a:ext>
            </a:extLst>
          </p:cNvPr>
          <p:cNvSpPr txBox="1">
            <a:spLocks/>
          </p:cNvSpPr>
          <p:nvPr/>
        </p:nvSpPr>
        <p:spPr>
          <a:xfrm>
            <a:off x="933351" y="884903"/>
            <a:ext cx="4140094" cy="8684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Signika" panose="02010003020600000004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RANGKUMAN</a:t>
            </a:r>
            <a:endParaRPr lang="en-ID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AB12D3A9-0059-4644-8312-23CD21132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94746" y="1999824"/>
            <a:ext cx="4012224" cy="7507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D" smtClean="0"/>
              <a:t>Inheritance / pewarisan pada penyusunan program yang berorientasi obyek sering kali digunakan, dan bisa dikatakan teknik inheritance ini memang ada kecondongan untuk selalu digunakan.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D7673C37-2E03-4712-BB9C-6A535E303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3881" y="2896988"/>
            <a:ext cx="4684171" cy="2214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mtClean="0"/>
              <a:t>Dengan menggunakan inheritance maka penyusunan program akan dapat lebih ringkas sesuai dengan salah satu manfaat dari inheritance yang sifatnya reusesable atau dapat digunakan kembali.</a:t>
            </a:r>
            <a:endParaRPr lang="en-ID" dirty="0"/>
          </a:p>
        </p:txBody>
      </p:sp>
      <p:pic>
        <p:nvPicPr>
          <p:cNvPr id="12" name="Google Shape;5183;p63">
            <a:extLst>
              <a:ext uri="{FF2B5EF4-FFF2-40B4-BE49-F238E27FC236}">
                <a16:creationId xmlns="" xmlns:a16="http://schemas.microsoft.com/office/drawing/2014/main" id="{F639259A-0845-448F-9AA8-5A76D14CB75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8795" y="2896988"/>
            <a:ext cx="3440655" cy="2707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83" y="1199421"/>
            <a:ext cx="9744637" cy="809251"/>
          </a:xfrm>
        </p:spPr>
        <p:txBody>
          <a:bodyPr/>
          <a:lstStyle/>
          <a:p>
            <a:r>
              <a:rPr lang="en-US" dirty="0"/>
              <a:t>SUMBER PUSTAKA</a:t>
            </a:r>
            <a:endParaRPr lang="en-ID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82F5EEB3-A9D8-4005-86F7-E3EC45F5B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483" y="2196652"/>
            <a:ext cx="9744637" cy="2976563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https://www.w3schools.com</a:t>
            </a:r>
            <a:endParaRPr lang="en-US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</a:rPr>
              <a:t>https://www.javatpoint.com/inheritance-in-java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</a:rPr>
              <a:t>https://www.w3schools.com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mtClean="0">
                <a:latin typeface="Calibri" panose="020F0502020204030204" pitchFamily="34" charset="0"/>
                <a:cs typeface="Times New Roman" panose="02020603050405020304" pitchFamily="18" charset="0"/>
              </a:rPr>
              <a:t>https://www.tutorialspoint.com/Multilevel-inheritance-in-Java</a:t>
            </a: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www.freepik.com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D" dirty="0"/>
          </a:p>
        </p:txBody>
      </p:sp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D104647F-50BD-48C3-8B26-D6EE8F894A65}"/>
              </a:ext>
            </a:extLst>
          </p:cNvPr>
          <p:cNvSpPr txBox="1">
            <a:spLocks/>
          </p:cNvSpPr>
          <p:nvPr/>
        </p:nvSpPr>
        <p:spPr>
          <a:xfrm>
            <a:off x="9144000" y="203912"/>
            <a:ext cx="2719677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343437FE-F437-4481-9094-ACF12EA147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343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63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88550"/>
            <a:ext cx="4239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Inheritance / Pewarisan</a:t>
            </a:r>
            <a:endParaRPr lang="en-US" sz="3200" b="1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501249"/>
            <a:ext cx="1075862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smtClean="0"/>
              <a:t>Pengertian </a:t>
            </a:r>
            <a:r>
              <a:rPr lang="en-US" sz="2400" b="1" smtClean="0"/>
              <a:t>Inheritance</a:t>
            </a:r>
            <a:r>
              <a:rPr lang="en-US" sz="2400" smtClean="0"/>
              <a:t> (Pewarisan)  adalah konsep OOP dimana sebuah class dapat menurunkan </a:t>
            </a:r>
            <a:r>
              <a:rPr lang="en-US" sz="2400" b="1" smtClean="0"/>
              <a:t>property </a:t>
            </a:r>
            <a:r>
              <a:rPr lang="en-US" sz="2400" smtClean="0"/>
              <a:t>dan </a:t>
            </a:r>
            <a:r>
              <a:rPr lang="en-US" sz="2400" b="1" smtClean="0"/>
              <a:t>method</a:t>
            </a:r>
            <a:r>
              <a:rPr lang="en-US" sz="2400" smtClean="0"/>
              <a:t> yang dimilikinya kepada </a:t>
            </a:r>
            <a:r>
              <a:rPr lang="en-US" sz="2400" b="1" smtClean="0"/>
              <a:t>class </a:t>
            </a:r>
            <a:r>
              <a:rPr lang="en-US" sz="2400" smtClean="0"/>
              <a:t>lain. Konsep </a:t>
            </a:r>
            <a:r>
              <a:rPr lang="en-US" sz="2400" b="1" smtClean="0"/>
              <a:t>inheritance </a:t>
            </a:r>
            <a:r>
              <a:rPr lang="en-US" sz="2400" smtClean="0"/>
              <a:t>dipakai untuk memanfaatkan fitur </a:t>
            </a:r>
            <a:r>
              <a:rPr lang="en-US" sz="2400" i="1" smtClean="0"/>
              <a:t>code reuse</a:t>
            </a:r>
            <a:r>
              <a:rPr lang="en-US" sz="2400" smtClean="0"/>
              <a:t>, yakni menghindari terjadinya duplikasi kode program.</a:t>
            </a:r>
          </a:p>
          <a:p>
            <a:pPr fontAlgn="base"/>
            <a:endParaRPr lang="en-US" sz="800" smtClean="0"/>
          </a:p>
          <a:p>
            <a:pPr fontAlgn="base"/>
            <a:r>
              <a:rPr lang="en-US" sz="2400" smtClean="0"/>
              <a:t>Konsep </a:t>
            </a:r>
            <a:r>
              <a:rPr lang="en-US" sz="2400" i="1" smtClean="0"/>
              <a:t>inheritance</a:t>
            </a:r>
            <a:r>
              <a:rPr lang="en-US" sz="2400" smtClean="0"/>
              <a:t> membuat sebuah struktur atau hierarchy </a:t>
            </a:r>
            <a:r>
              <a:rPr lang="en-US" sz="2400" b="1" smtClean="0"/>
              <a:t>class </a:t>
            </a:r>
            <a:r>
              <a:rPr lang="en-US" sz="2400" smtClean="0"/>
              <a:t>dalam kode program. 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2400" smtClean="0"/>
              <a:t>Class yang akan diturunkan bisa disebut sebagai </a:t>
            </a:r>
            <a:r>
              <a:rPr lang="en-US" sz="2400" b="1" smtClean="0"/>
              <a:t>class induk (</a:t>
            </a:r>
            <a:r>
              <a:rPr lang="en-US" sz="2400" i="1" smtClean="0"/>
              <a:t>parent class</a:t>
            </a:r>
            <a:r>
              <a:rPr lang="en-US" sz="2400" b="1" smtClean="0"/>
              <a:t>)</a:t>
            </a:r>
            <a:r>
              <a:rPr lang="en-US" sz="2400" smtClean="0"/>
              <a:t> atau </a:t>
            </a:r>
            <a:r>
              <a:rPr lang="en-US" sz="2400" b="1" smtClean="0"/>
              <a:t>super class</a:t>
            </a:r>
            <a:r>
              <a:rPr lang="en-US" sz="2400" smtClean="0"/>
              <a:t>.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2400" smtClean="0"/>
              <a:t>Sedangkan class yang menerima penurunan bisa disebut sebagai </a:t>
            </a:r>
            <a:r>
              <a:rPr lang="en-US" sz="2400" b="1" smtClean="0"/>
              <a:t>class anak (</a:t>
            </a:r>
            <a:r>
              <a:rPr lang="en-US" sz="2400" i="1" smtClean="0"/>
              <a:t>child class</a:t>
            </a:r>
            <a:r>
              <a:rPr lang="en-US" sz="2400" b="1" smtClean="0"/>
              <a:t>) atau sub class</a:t>
            </a:r>
            <a:r>
              <a:rPr lang="en-US" sz="2400" smtClean="0"/>
              <a:t>.</a:t>
            </a:r>
            <a:endParaRPr lang="en-US" sz="2400"/>
          </a:p>
        </p:txBody>
      </p: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88550"/>
            <a:ext cx="4239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Inheritance / Pewarisan</a:t>
            </a:r>
            <a:endParaRPr lang="en-US" sz="3200" b="1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501249"/>
            <a:ext cx="1075862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sz="800" smtClean="0"/>
          </a:p>
          <a:p>
            <a:pPr fontAlgn="base"/>
            <a:r>
              <a:rPr lang="en-US" sz="2400" smtClean="0"/>
              <a:t>Konsep </a:t>
            </a:r>
            <a:r>
              <a:rPr lang="en-US" sz="2400" i="1" smtClean="0"/>
              <a:t>inheritance</a:t>
            </a:r>
            <a:r>
              <a:rPr lang="en-US" sz="2400" smtClean="0"/>
              <a:t> membuat sebuah struktur atau hierarchy </a:t>
            </a:r>
            <a:r>
              <a:rPr lang="en-US" sz="2400" b="1" smtClean="0"/>
              <a:t>class </a:t>
            </a:r>
            <a:r>
              <a:rPr lang="en-US" sz="2400" smtClean="0"/>
              <a:t>dalam kode program. 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2400" smtClean="0"/>
              <a:t>Class yang akan diturunkan  : </a:t>
            </a:r>
            <a:r>
              <a:rPr lang="en-US" sz="2400" b="1" smtClean="0"/>
              <a:t>class induk (</a:t>
            </a:r>
            <a:r>
              <a:rPr lang="en-US" sz="2400" i="1" smtClean="0"/>
              <a:t>parent class</a:t>
            </a:r>
            <a:r>
              <a:rPr lang="en-US" sz="2400" b="1" smtClean="0"/>
              <a:t>)</a:t>
            </a:r>
            <a:r>
              <a:rPr lang="en-US" sz="2400" smtClean="0"/>
              <a:t> atau </a:t>
            </a:r>
            <a:r>
              <a:rPr lang="en-US" sz="2400" b="1" smtClean="0"/>
              <a:t>super class</a:t>
            </a:r>
            <a:r>
              <a:rPr lang="en-US" sz="2400" smtClean="0"/>
              <a:t>.</a:t>
            </a:r>
          </a:p>
          <a:p>
            <a:pPr marL="457200" indent="-457200" fontAlgn="base">
              <a:buFont typeface="Arial" pitchFamily="34" charset="0"/>
              <a:buChar char="•"/>
            </a:pPr>
            <a:r>
              <a:rPr lang="en-US" sz="2400" smtClean="0"/>
              <a:t>Class yang menerima penurunan :  </a:t>
            </a:r>
            <a:r>
              <a:rPr lang="en-US" sz="2400" b="1" smtClean="0"/>
              <a:t>class anak (</a:t>
            </a:r>
            <a:r>
              <a:rPr lang="en-US" sz="2400" i="1" smtClean="0"/>
              <a:t>child class</a:t>
            </a:r>
            <a:r>
              <a:rPr lang="en-US" sz="2400" b="1" smtClean="0"/>
              <a:t>) </a:t>
            </a:r>
            <a:r>
              <a:rPr lang="en-US" sz="2400" smtClean="0"/>
              <a:t>atau</a:t>
            </a:r>
            <a:r>
              <a:rPr lang="en-US" sz="2400" b="1" smtClean="0"/>
              <a:t> sub class</a:t>
            </a:r>
            <a:r>
              <a:rPr lang="en-US" sz="2400" smtClean="0"/>
              <a:t>.</a:t>
            </a:r>
            <a:endParaRPr 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6539" y="3113615"/>
            <a:ext cx="2717724" cy="3407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23452" y="5260160"/>
            <a:ext cx="1136714" cy="11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12864" y="3330537"/>
            <a:ext cx="1311593" cy="140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 rot="16200000" flipV="1">
            <a:off x="8031708" y="4892722"/>
            <a:ext cx="696036" cy="54591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88550"/>
            <a:ext cx="4239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mtClean="0"/>
              <a:t>Inheritance / Pewarisan</a:t>
            </a:r>
            <a:endParaRPr lang="en-US" sz="3200" b="1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7046" y="1789782"/>
            <a:ext cx="2717724" cy="3407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3619" y="1542198"/>
            <a:ext cx="7741693" cy="2784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77113" y="4688504"/>
            <a:ext cx="5180533" cy="1790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 flipH="1" flipV="1">
            <a:off x="5799506" y="4367281"/>
            <a:ext cx="655888" cy="796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/>
          <p:cNvSpPr/>
          <p:nvPr/>
        </p:nvSpPr>
        <p:spPr>
          <a:xfrm rot="19259364">
            <a:off x="8407022" y="3862318"/>
            <a:ext cx="1214651" cy="805218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21250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Inheritance</a:t>
            </a:r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smtClean="0"/>
              <a:t>Ada berbagai jenis </a:t>
            </a:r>
            <a:r>
              <a:rPr lang="en-US" sz="2000" smtClean="0"/>
              <a:t>pe</a:t>
            </a:r>
            <a:r>
              <a:rPr lang="id-ID" sz="2000" smtClean="0"/>
              <a:t>warisan seperti yang ditunjukkan di bawah ini.</a:t>
            </a:r>
            <a:endParaRPr 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918" y="1784089"/>
            <a:ext cx="8240548" cy="4852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34317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Singgle Inheritance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Contoh :</a:t>
            </a:r>
          </a:p>
          <a:p>
            <a:endParaRPr lang="en-US" sz="200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245" y="1973594"/>
            <a:ext cx="9307651" cy="4126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39028" y="869691"/>
            <a:ext cx="2326938" cy="169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74228" y="3395875"/>
            <a:ext cx="4317772" cy="1162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Down Arrow 13"/>
          <p:cNvSpPr/>
          <p:nvPr/>
        </p:nvSpPr>
        <p:spPr>
          <a:xfrm>
            <a:off x="8093122" y="2702257"/>
            <a:ext cx="1228299" cy="777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output</a:t>
            </a:r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34317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Singgle Inheritance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atau </a:t>
            </a:r>
            <a:r>
              <a:rPr lang="en-US" sz="2000" smtClean="0"/>
              <a:t> </a:t>
            </a:r>
            <a:r>
              <a:rPr lang="en-US" sz="2000" smtClean="0"/>
              <a:t>:</a:t>
            </a:r>
          </a:p>
          <a:p>
            <a:endParaRPr lang="en-US" sz="2000"/>
          </a:p>
        </p:txBody>
      </p:sp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156" y="1773427"/>
            <a:ext cx="7982300" cy="465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74228" y="3395875"/>
            <a:ext cx="4317772" cy="1162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Down Arrow 13"/>
          <p:cNvSpPr/>
          <p:nvPr/>
        </p:nvSpPr>
        <p:spPr>
          <a:xfrm>
            <a:off x="10153934" y="2702257"/>
            <a:ext cx="1228299" cy="777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output</a:t>
            </a:r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="" xmlns:a16="http://schemas.microsoft.com/office/drawing/2014/main" id="{0545633D-6D09-4E09-BEEA-96C8F5CBE5E1}"/>
              </a:ext>
            </a:extLst>
          </p:cNvPr>
          <p:cNvSpPr txBox="1">
            <a:spLocks/>
          </p:cNvSpPr>
          <p:nvPr/>
        </p:nvSpPr>
        <p:spPr>
          <a:xfrm>
            <a:off x="9070258" y="203912"/>
            <a:ext cx="2793419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PEMROGRAMAN BERORIENTASI OBYEK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="" xmlns:a16="http://schemas.microsoft.com/office/drawing/2014/main" id="{99EDC2A8-3E47-4BC4-A9CD-17B8D483424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7790" y="833958"/>
            <a:ext cx="39451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3200" b="1" smtClean="0"/>
              <a:t>Multilevel Inheritance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53716" y="383467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Nt’21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24" y="1405713"/>
            <a:ext cx="10809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Contoh :</a:t>
            </a:r>
          </a:p>
          <a:p>
            <a:endParaRPr 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39028" y="869691"/>
            <a:ext cx="2326938" cy="169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607" y="1751315"/>
            <a:ext cx="6114748" cy="445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64855" y="3876532"/>
            <a:ext cx="5404351" cy="2524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 descr="Sejarah dan Pentingnya Bahasa Pemrograman Java - PROXSISGROU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956311" y="532072"/>
            <a:ext cx="832402" cy="485568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908842" y="5146200"/>
            <a:ext cx="1961085" cy="137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2369</TotalTime>
  <Words>613</Words>
  <Application>Microsoft Office PowerPoint</Application>
  <PresentationFormat>Custom</PresentationFormat>
  <Paragraphs>241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1_Custom Design</vt:lpstr>
      <vt:lpstr>INHERITANCE pewarisan</vt:lpstr>
      <vt:lpstr>Capaian Pembelajaran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SUMBER PUSTAKA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nawigr@outlook.com</cp:lastModifiedBy>
  <cp:revision>225</cp:revision>
  <dcterms:created xsi:type="dcterms:W3CDTF">2020-07-23T01:18:59Z</dcterms:created>
  <dcterms:modified xsi:type="dcterms:W3CDTF">2021-04-02T14:52:16Z</dcterms:modified>
</cp:coreProperties>
</file>