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1"/>
  </p:notesMasterIdLst>
  <p:sldIdLst>
    <p:sldId id="257" r:id="rId2"/>
    <p:sldId id="258" r:id="rId3"/>
    <p:sldId id="326" r:id="rId4"/>
    <p:sldId id="325" r:id="rId5"/>
    <p:sldId id="327" r:id="rId6"/>
    <p:sldId id="328" r:id="rId7"/>
    <p:sldId id="329" r:id="rId8"/>
    <p:sldId id="330" r:id="rId9"/>
    <p:sldId id="331" r:id="rId10"/>
    <p:sldId id="337" r:id="rId11"/>
    <p:sldId id="332" r:id="rId12"/>
    <p:sldId id="333" r:id="rId13"/>
    <p:sldId id="334" r:id="rId14"/>
    <p:sldId id="335" r:id="rId15"/>
    <p:sldId id="336" r:id="rId16"/>
    <p:sldId id="338" r:id="rId17"/>
    <p:sldId id="274" r:id="rId18"/>
    <p:sldId id="276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8F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10" autoAdjust="0"/>
    <p:restoredTop sz="95326" autoAdjust="0"/>
  </p:normalViewPr>
  <p:slideViewPr>
    <p:cSldViewPr snapToGrid="0">
      <p:cViewPr>
        <p:scale>
          <a:sx n="68" d="100"/>
          <a:sy n="68" d="100"/>
        </p:scale>
        <p:origin x="-516" y="-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pPr/>
              <a:t>07/05/2021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java_interfaces.htm" TargetMode="External"/><Relationship Id="rId2" Type="http://schemas.openxmlformats.org/officeDocument/2006/relationships/hyperlink" Target="https://www.w3schools.com/java/java_interface.asp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javatpoint.com/java-mouselistener" TargetMode="External"/><Relationship Id="rId4" Type="http://schemas.openxmlformats.org/officeDocument/2006/relationships/hyperlink" Target="https://www.javatpoint.com/interface-in-java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4510369"/>
            <a:ext cx="4778189" cy="1189952"/>
          </a:xfrm>
        </p:spPr>
        <p:txBody>
          <a:bodyPr>
            <a:normAutofit fontScale="92500" lnSpcReduction="20000"/>
          </a:bodyPr>
          <a:lstStyle/>
          <a:p>
            <a:r>
              <a:rPr lang="en-US" i="0" dirty="0"/>
              <a:t>-</a:t>
            </a:r>
            <a:r>
              <a:rPr lang="en-US" i="0" dirty="0" err="1" smtClean="0"/>
              <a:t>penyusun</a:t>
            </a:r>
            <a:r>
              <a:rPr lang="en-US" i="0" dirty="0" smtClean="0"/>
              <a:t>-</a:t>
            </a:r>
            <a:endParaRPr lang="en-US" i="0" dirty="0"/>
          </a:p>
          <a:p>
            <a:endParaRPr lang="en-ID" sz="1400" dirty="0"/>
          </a:p>
          <a:p>
            <a:r>
              <a:rPr lang="en-ID" sz="1400" dirty="0" smtClean="0"/>
              <a:t>Team </a:t>
            </a:r>
            <a:r>
              <a:rPr lang="en-ID" sz="1400" dirty="0" err="1" smtClean="0"/>
              <a:t>penyusun</a:t>
            </a:r>
            <a:r>
              <a:rPr lang="en-ID" sz="1400" dirty="0" smtClean="0"/>
              <a:t> </a:t>
            </a:r>
            <a:r>
              <a:rPr lang="en-ID" sz="1400" dirty="0" err="1" smtClean="0"/>
              <a:t>matkul</a:t>
            </a:r>
            <a:r>
              <a:rPr lang="en-ID" sz="1400" dirty="0" smtClean="0"/>
              <a:t> PBO</a:t>
            </a:r>
            <a:endParaRPr lang="en-ID" sz="1400" dirty="0"/>
          </a:p>
          <a:p>
            <a:r>
              <a:rPr lang="en-ID" sz="1600" dirty="0" smtClean="0"/>
              <a:t>2021</a:t>
            </a:r>
            <a:endParaRPr lang="en-ID" sz="1600" dirty="0"/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SISTEM INFORMASI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4C436BC-D1AA-453A-871B-74953E6DDDAF}"/>
              </a:ext>
            </a:extLst>
          </p:cNvPr>
          <p:cNvGrpSpPr/>
          <p:nvPr/>
        </p:nvGrpSpPr>
        <p:grpSpPr>
          <a:xfrm>
            <a:off x="123824" y="2285439"/>
            <a:ext cx="5180949" cy="3525923"/>
            <a:chOff x="-167657" y="2003708"/>
            <a:chExt cx="5766308" cy="3924292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B18B8BB-E556-400E-8B9E-06BAB46166C7}"/>
                </a:ext>
              </a:extLst>
            </p:cNvPr>
            <p:cNvSpPr/>
            <p:nvPr/>
          </p:nvSpPr>
          <p:spPr>
            <a:xfrm>
              <a:off x="1153396" y="5651001"/>
              <a:ext cx="312420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D" sz="600" dirty="0">
                  <a:solidFill>
                    <a:srgbClr val="00B0F0"/>
                  </a:solidFill>
                </a:rPr>
                <a:t>&lt;a </a:t>
              </a:r>
              <a:r>
                <a:rPr lang="en-ID" sz="600" dirty="0" err="1">
                  <a:solidFill>
                    <a:srgbClr val="00B0F0"/>
                  </a:solidFill>
                </a:rPr>
                <a:t>href</a:t>
              </a:r>
              <a:r>
                <a:rPr lang="en-ID" sz="600" dirty="0">
                  <a:solidFill>
                    <a:srgbClr val="00B0F0"/>
                  </a:solidFill>
                </a:rPr>
                <a:t>='https://www.freepik.com/free-photos-vectors/background'&gt;Background vector created by </a:t>
              </a:r>
              <a:r>
                <a:rPr lang="en-ID" sz="600" dirty="0" err="1">
                  <a:solidFill>
                    <a:srgbClr val="00B0F0"/>
                  </a:solidFill>
                </a:rPr>
                <a:t>freepik</a:t>
              </a:r>
              <a:r>
                <a:rPr lang="en-ID" sz="600" dirty="0">
                  <a:solidFill>
                    <a:srgbClr val="00B0F0"/>
                  </a:solidFill>
                </a:rPr>
                <a:t> - www.freepik.com&lt;/a&gt;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E051654B-CCA9-45A1-9EDA-5DA0E722A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7657" y="2003708"/>
              <a:ext cx="5766308" cy="3844206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8508" y="2013043"/>
            <a:ext cx="5099199" cy="1591597"/>
          </a:xfrm>
        </p:spPr>
        <p:txBody>
          <a:bodyPr>
            <a:normAutofit/>
          </a:bodyPr>
          <a:lstStyle/>
          <a:p>
            <a:r>
              <a:rPr lang="en-US" sz="4800" smtClean="0"/>
              <a:t>Interface</a:t>
            </a:r>
            <a:endParaRPr lang="en-ID" sz="4800" dirty="0"/>
          </a:p>
        </p:txBody>
      </p:sp>
      <p:sp>
        <p:nvSpPr>
          <p:cNvPr id="10" name="Subtitle 4">
            <a:extLst>
              <a:ext uri="{FF2B5EF4-FFF2-40B4-BE49-F238E27FC236}">
                <a16:creationId xmlns=""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7964129" y="665384"/>
            <a:ext cx="3656373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654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8179" y="1007568"/>
            <a:ext cx="983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Contoh :</a:t>
            </a:r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4784" y="828087"/>
            <a:ext cx="7083449" cy="588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3406" y="797382"/>
            <a:ext cx="17033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Interface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332561"/>
            <a:ext cx="10809030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Verdana" pitchFamily="34" charset="0"/>
              <a:buNone/>
            </a:pPr>
            <a:r>
              <a:rPr lang="id-ID" sz="2400" smtClean="0"/>
              <a:t>Sebuah </a:t>
            </a:r>
            <a:r>
              <a:rPr lang="en-US" sz="2400" smtClean="0"/>
              <a:t>Class</a:t>
            </a:r>
            <a:r>
              <a:rPr lang="id-ID" sz="2400" smtClean="0"/>
              <a:t> mengimplementasikan sebuah </a:t>
            </a:r>
            <a:r>
              <a:rPr lang="en-US" sz="2400" smtClean="0"/>
              <a:t>interface</a:t>
            </a:r>
            <a:r>
              <a:rPr lang="id-ID" sz="2400" smtClean="0"/>
              <a:t>, </a:t>
            </a:r>
            <a:r>
              <a:rPr lang="en-US" sz="2400" smtClean="0"/>
              <a:t>dan</a:t>
            </a:r>
            <a:r>
              <a:rPr lang="id-ID" sz="2400" smtClean="0"/>
              <a:t> satu </a:t>
            </a:r>
            <a:r>
              <a:rPr lang="en-US" sz="2400" smtClean="0"/>
              <a:t>interface</a:t>
            </a:r>
            <a:r>
              <a:rPr lang="id-ID" sz="2400" smtClean="0"/>
              <a:t> </a:t>
            </a:r>
            <a:r>
              <a:rPr lang="en-US" sz="2400" smtClean="0"/>
              <a:t>dapat </a:t>
            </a:r>
            <a:r>
              <a:rPr lang="id-ID" sz="2400" smtClean="0"/>
              <a:t>memperluas </a:t>
            </a:r>
            <a:r>
              <a:rPr lang="en-US" sz="2400" smtClean="0"/>
              <a:t>interface</a:t>
            </a:r>
            <a:r>
              <a:rPr lang="id-ID" sz="2400" smtClean="0"/>
              <a:t> lainnya.</a:t>
            </a:r>
            <a:endParaRPr lang="en-GB" sz="2200" smtClean="0"/>
          </a:p>
          <a:p>
            <a:endParaRPr lang="en-US" sz="80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2784" y="1910495"/>
            <a:ext cx="5957154" cy="4847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/>
          <p:nvPr/>
        </p:nvCxnSpPr>
        <p:spPr>
          <a:xfrm rot="10800000">
            <a:off x="4487594" y="2278966"/>
            <a:ext cx="1266092" cy="6611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4302370" y="3148819"/>
            <a:ext cx="2182837" cy="66352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3406" y="797382"/>
            <a:ext cx="17033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Interface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332561"/>
            <a:ext cx="10809030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Verdana" pitchFamily="34" charset="0"/>
              <a:buNone/>
            </a:pPr>
            <a:r>
              <a:rPr lang="en-GB" sz="2200" smtClean="0"/>
              <a:t>Buat </a:t>
            </a:r>
            <a:r>
              <a:rPr lang="en-GB" sz="2200" smtClean="0"/>
              <a:t>Interface </a:t>
            </a:r>
            <a:r>
              <a:rPr lang="en-GB" sz="2200" smtClean="0"/>
              <a:t>Mobil !</a:t>
            </a:r>
          </a:p>
          <a:p>
            <a:endParaRPr lang="en-US" sz="80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7426" y="4244194"/>
            <a:ext cx="2883730" cy="2008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1433" y="1938117"/>
            <a:ext cx="4324672" cy="219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39621" y="2356631"/>
            <a:ext cx="4575027" cy="2341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3406" y="797382"/>
            <a:ext cx="17033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Interface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332561"/>
            <a:ext cx="10809030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Verdana" pitchFamily="34" charset="0"/>
              <a:buNone/>
            </a:pPr>
            <a:r>
              <a:rPr lang="en-GB" sz="2200" smtClean="0"/>
              <a:t>Perbedaan Inteface dan abstract Class</a:t>
            </a:r>
          </a:p>
          <a:p>
            <a:endParaRPr lang="en-US" sz="80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3758" y="1714353"/>
            <a:ext cx="10656870" cy="446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3406" y="797382"/>
            <a:ext cx="17033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Interface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332561"/>
            <a:ext cx="10809030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Verdana" pitchFamily="34" charset="0"/>
              <a:buNone/>
            </a:pPr>
            <a:r>
              <a:rPr lang="en-GB" sz="2200" smtClean="0"/>
              <a:t>Contoh </a:t>
            </a:r>
            <a:r>
              <a:rPr lang="en-GB" sz="2200" smtClean="0"/>
              <a:t>:</a:t>
            </a:r>
            <a:endParaRPr lang="en-GB" sz="2200" smtClean="0"/>
          </a:p>
          <a:p>
            <a:endParaRPr lang="en-US" sz="800" smtClean="0"/>
          </a:p>
        </p:txBody>
      </p:sp>
      <p:sp>
        <p:nvSpPr>
          <p:cNvPr id="8" name="Rectangle 7"/>
          <p:cNvSpPr/>
          <p:nvPr/>
        </p:nvSpPr>
        <p:spPr>
          <a:xfrm>
            <a:off x="805757" y="1739088"/>
            <a:ext cx="60588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mtClean="0"/>
              <a:t>Methods of </a:t>
            </a:r>
            <a:r>
              <a:rPr lang="en-US" sz="2400" b="1" smtClean="0"/>
              <a:t>MouseListener </a:t>
            </a:r>
            <a:r>
              <a:rPr lang="en-US" sz="2400" b="1" smtClean="0"/>
              <a:t>interface</a:t>
            </a:r>
          </a:p>
          <a:p>
            <a:r>
              <a:rPr lang="en-US" sz="2000" smtClean="0"/>
              <a:t>5 method yang terdapat pada interface MouseListener :</a:t>
            </a:r>
            <a:r>
              <a:rPr lang="en-US" sz="2400" b="1" smtClean="0"/>
              <a:t> </a:t>
            </a:r>
            <a:endParaRPr lang="en-US" sz="2400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3115" y="2733236"/>
            <a:ext cx="7971332" cy="2837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093" y="791894"/>
            <a:ext cx="9130389" cy="5876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41681" y="3626535"/>
            <a:ext cx="5507978" cy="2577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Connector 12"/>
          <p:cNvCxnSpPr/>
          <p:nvPr/>
        </p:nvCxnSpPr>
        <p:spPr>
          <a:xfrm rot="16200000" flipH="1">
            <a:off x="4311750" y="4635304"/>
            <a:ext cx="3882684" cy="42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own Arrow 14"/>
          <p:cNvSpPr/>
          <p:nvPr/>
        </p:nvSpPr>
        <p:spPr>
          <a:xfrm>
            <a:off x="7512148" y="2405575"/>
            <a:ext cx="1997612" cy="844062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lanjutan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11015" y="4628271"/>
            <a:ext cx="576776" cy="158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8670" y="5315244"/>
            <a:ext cx="576776" cy="158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2258" y="6072554"/>
            <a:ext cx="576776" cy="158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365630" y="3763108"/>
            <a:ext cx="576776" cy="158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363286" y="4478216"/>
            <a:ext cx="576776" cy="158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453489" y="1603717"/>
            <a:ext cx="2523985" cy="1141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6722" y="833946"/>
            <a:ext cx="8275907" cy="5995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940147" y="5008099"/>
            <a:ext cx="576776" cy="1588"/>
          </a:xfrm>
          <a:prstGeom prst="straightConnector1">
            <a:avLst/>
          </a:pr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09666" y="5273032"/>
            <a:ext cx="576776" cy="1588"/>
          </a:xfrm>
          <a:prstGeom prst="straightConnector1">
            <a:avLst/>
          </a:pr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21390" y="5481690"/>
            <a:ext cx="576776" cy="1588"/>
          </a:xfrm>
          <a:prstGeom prst="straightConnector1">
            <a:avLst/>
          </a:pr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48706" y="3692770"/>
            <a:ext cx="576776" cy="158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16698" y="4773642"/>
            <a:ext cx="576776" cy="1588"/>
          </a:xfrm>
          <a:prstGeom prst="straightConnector1">
            <a:avLst/>
          </a:pr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31" y="1589663"/>
            <a:ext cx="2798923" cy="151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E396116B-1D11-4E80-BA8C-27A291ECA9CE}"/>
              </a:ext>
            </a:extLst>
          </p:cNvPr>
          <p:cNvSpPr txBox="1">
            <a:spLocks/>
          </p:cNvSpPr>
          <p:nvPr/>
        </p:nvSpPr>
        <p:spPr>
          <a:xfrm>
            <a:off x="933351" y="884903"/>
            <a:ext cx="4140094" cy="8684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Signika" panose="02010003020600000004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RANGKUMAN</a:t>
            </a:r>
            <a:endParaRPr lang="en-ID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AB12D3A9-0059-4644-8312-23CD21132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94746" y="1999824"/>
            <a:ext cx="4012224" cy="7507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D" smtClean="0"/>
              <a:t>Interface merupakan semacam class pada umumnya yang digunakan sebagai standar method untuk class yang mengimplemtasikan  interface tersebut.</a:t>
            </a:r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D7673C37-2E03-4712-BB9C-6A535E303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3881" y="2896988"/>
            <a:ext cx="4684171" cy="2214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mtClean="0"/>
              <a:t>Pada pembuatan program pada pemrograman java, interfase seringkali digunakan, sebagai contoh saat mengatur penggunaan mouse. </a:t>
            </a:r>
            <a:endParaRPr lang="en-ID" dirty="0"/>
          </a:p>
        </p:txBody>
      </p:sp>
      <p:pic>
        <p:nvPicPr>
          <p:cNvPr id="12" name="Google Shape;5183;p63">
            <a:extLst>
              <a:ext uri="{FF2B5EF4-FFF2-40B4-BE49-F238E27FC236}">
                <a16:creationId xmlns="" xmlns:a16="http://schemas.microsoft.com/office/drawing/2014/main" id="{F639259A-0845-448F-9AA8-5A76D14CB75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8795" y="2896988"/>
            <a:ext cx="3440655" cy="27073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83" y="1199421"/>
            <a:ext cx="9744637" cy="809251"/>
          </a:xfrm>
        </p:spPr>
        <p:txBody>
          <a:bodyPr/>
          <a:lstStyle/>
          <a:p>
            <a:r>
              <a:rPr lang="en-US" dirty="0"/>
              <a:t>SUMBER PUSTAKA</a:t>
            </a:r>
            <a:endParaRPr lang="en-ID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82F5EEB3-A9D8-4005-86F7-E3EC45F5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483" y="2196652"/>
            <a:ext cx="9744637" cy="2976563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mtClean="0">
                <a:latin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https://www.w3schools.com/java/java_interface.asp</a:t>
            </a:r>
            <a:endParaRPr lang="en-US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mtClean="0">
                <a:latin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https://www.tutorialspoint.com/java/java_interfaces.htm</a:t>
            </a:r>
            <a:endParaRPr lang="en-US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mtClean="0">
                <a:latin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smtClean="0">
                <a:latin typeface="Calibri" panose="020F0502020204030204" pitchFamily="34" charset="0"/>
                <a:cs typeface="Times New Roman" panose="02020603050405020304" pitchFamily="18" charset="0"/>
                <a:hlinkClick r:id="rId4"/>
              </a:rPr>
              <a:t>www.javatpoint.com/interface-in-java</a:t>
            </a:r>
            <a:endParaRPr lang="en-US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mtClean="0">
                <a:latin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https://www.javatpoint.com/java-mouselistener</a:t>
            </a:r>
            <a:endParaRPr lang="en-US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mtClean="0">
                <a:latin typeface="Calibri" panose="020F0502020204030204" pitchFamily="34" charset="0"/>
                <a:cs typeface="Times New Roman" panose="02020603050405020304" pitchFamily="18" charset="0"/>
              </a:rPr>
              <a:t>Sumber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www.freepik.com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D" dirty="0"/>
          </a:p>
        </p:txBody>
      </p:sp>
      <p:sp>
        <p:nvSpPr>
          <p:cNvPr id="2" name="Subtitle 4">
            <a:extLst>
              <a:ext uri="{FF2B5EF4-FFF2-40B4-BE49-F238E27FC236}">
                <a16:creationId xmlns="" xmlns:a16="http://schemas.microsoft.com/office/drawing/2014/main" id="{D104647F-50BD-48C3-8B26-D6EE8F894A65}"/>
              </a:ext>
            </a:extLst>
          </p:cNvPr>
          <p:cNvSpPr txBox="1">
            <a:spLocks/>
          </p:cNvSpPr>
          <p:nvPr/>
        </p:nvSpPr>
        <p:spPr>
          <a:xfrm>
            <a:off x="9144000" y="203912"/>
            <a:ext cx="2719677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="" xmlns:a16="http://schemas.microsoft.com/office/drawing/2014/main" id="{343437FE-F437-4481-9094-ACF12EA147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343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632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733" y="1225941"/>
            <a:ext cx="5354172" cy="809251"/>
          </a:xfrm>
        </p:spPr>
        <p:txBody>
          <a:bodyPr>
            <a:normAutofit/>
          </a:bodyPr>
          <a:lstStyle/>
          <a:p>
            <a:r>
              <a:rPr lang="en-ID" sz="3200" baseline="1207" dirty="0" err="1">
                <a:cs typeface="Times New Roman"/>
              </a:rPr>
              <a:t>Ca</a:t>
            </a:r>
            <a:r>
              <a:rPr lang="en-ID" sz="3200" spc="-29" baseline="1207" dirty="0" err="1">
                <a:cs typeface="Times New Roman"/>
              </a:rPr>
              <a:t>p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spc="-9" baseline="1207" dirty="0" err="1">
                <a:cs typeface="Times New Roman"/>
              </a:rPr>
              <a:t>i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r>
              <a:rPr lang="en-ID" sz="3200" spc="14" baseline="1207" dirty="0">
                <a:cs typeface="Times New Roman"/>
              </a:rPr>
              <a:t> </a:t>
            </a:r>
            <a:r>
              <a:rPr lang="en-ID" sz="3200" spc="-9" baseline="1207" dirty="0" err="1">
                <a:cs typeface="Times New Roman"/>
              </a:rPr>
              <a:t>P</a:t>
            </a:r>
            <a:r>
              <a:rPr lang="en-ID" sz="3200" baseline="1207" dirty="0" err="1">
                <a:cs typeface="Times New Roman"/>
              </a:rPr>
              <a:t>e</a:t>
            </a:r>
            <a:r>
              <a:rPr lang="en-ID" sz="3200" spc="-19" baseline="1207" dirty="0" err="1">
                <a:cs typeface="Times New Roman"/>
              </a:rPr>
              <a:t>m</a:t>
            </a:r>
            <a:r>
              <a:rPr lang="en-ID" sz="3200" spc="-29" baseline="1207" dirty="0" err="1">
                <a:cs typeface="Times New Roman"/>
              </a:rPr>
              <a:t>b</a:t>
            </a:r>
            <a:r>
              <a:rPr lang="en-ID" sz="3200" spc="-14" baseline="1207" dirty="0" err="1">
                <a:cs typeface="Times New Roman"/>
              </a:rPr>
              <a:t>e</a:t>
            </a:r>
            <a:r>
              <a:rPr lang="en-ID" sz="3200" spc="-29" baseline="1207" dirty="0" err="1">
                <a:cs typeface="Times New Roman"/>
              </a:rPr>
              <a:t>l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9" baseline="1207" dirty="0" err="1">
                <a:cs typeface="Times New Roman"/>
              </a:rPr>
              <a:t>j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5" baseline="1207" dirty="0" err="1">
                <a:cs typeface="Times New Roman"/>
              </a:rPr>
              <a:t>r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2C16DE-9637-4540-AC44-136E2A9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498" y="1934970"/>
            <a:ext cx="6432663" cy="828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smtClean="0"/>
              <a:t>Mahasiswa memiliki kemampuan menjelaskan dan mempraktekkan </a:t>
            </a:r>
            <a:r>
              <a:rPr lang="en-US" sz="1600" i="1" smtClean="0"/>
              <a:t>interface </a:t>
            </a:r>
            <a:r>
              <a:rPr lang="en-US" sz="1600" smtClean="0"/>
              <a:t>menggunakan</a:t>
            </a:r>
            <a:r>
              <a:rPr lang="en-ID" sz="1600" spc="-11" smtClean="0">
                <a:cs typeface="Times New Roman"/>
              </a:rPr>
              <a:t> </a:t>
            </a:r>
            <a:r>
              <a:rPr lang="en-ID" sz="1600" spc="-11" dirty="0" err="1" smtClean="0">
                <a:cs typeface="Times New Roman"/>
              </a:rPr>
              <a:t>bahasa</a:t>
            </a:r>
            <a:r>
              <a:rPr lang="en-ID" sz="1600" spc="-11" dirty="0" smtClean="0">
                <a:cs typeface="Times New Roman"/>
              </a:rPr>
              <a:t> </a:t>
            </a:r>
            <a:r>
              <a:rPr lang="en-ID" sz="1600" spc="-11" err="1" smtClean="0">
                <a:cs typeface="Times New Roman"/>
              </a:rPr>
              <a:t>pemrograman</a:t>
            </a:r>
            <a:r>
              <a:rPr lang="en-ID" sz="1600" spc="-11" smtClean="0">
                <a:cs typeface="Times New Roman"/>
              </a:rPr>
              <a:t> java.</a:t>
            </a:r>
            <a:endParaRPr lang="en-ID" sz="1600" dirty="0"/>
          </a:p>
        </p:txBody>
      </p:sp>
      <p:grpSp>
        <p:nvGrpSpPr>
          <p:cNvPr id="4" name="Google Shape;356;p47">
            <a:extLst>
              <a:ext uri="{FF2B5EF4-FFF2-40B4-BE49-F238E27FC236}">
                <a16:creationId xmlns=""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8096865" y="1640561"/>
            <a:ext cx="3160672" cy="3300150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=""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=""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=""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=""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=""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=""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=""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=""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=""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=""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=""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=""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=""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=""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=""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=""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=""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=""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=""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=""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=""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=""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=""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=""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=""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=""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=""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=""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=""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=""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=""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=""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=""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=""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=""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=""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=""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=""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=""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=""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=""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=""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=""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=""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=""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=""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=""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=""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=""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=""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=""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=""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=""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=""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=""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=""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=""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=""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=""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=""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=""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=""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=""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=""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=""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=""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=""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=""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=""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=""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=""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=""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=""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=""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=""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Title 1">
            <a:extLst>
              <a:ext uri="{FF2B5EF4-FFF2-40B4-BE49-F238E27FC236}">
                <a16:creationId xmlns="" xmlns:a16="http://schemas.microsoft.com/office/drawing/2014/main" id="{B539B913-656A-4855-BB9F-7EDD901C5AFB}"/>
              </a:ext>
            </a:extLst>
          </p:cNvPr>
          <p:cNvSpPr txBox="1">
            <a:spLocks/>
          </p:cNvSpPr>
          <p:nvPr/>
        </p:nvSpPr>
        <p:spPr>
          <a:xfrm>
            <a:off x="1128985" y="3064895"/>
            <a:ext cx="5354172" cy="809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ID" sz="3200" baseline="1207" dirty="0" err="1">
                <a:cs typeface="Times New Roman"/>
              </a:rPr>
              <a:t>Kemampuan</a:t>
            </a:r>
            <a:r>
              <a:rPr lang="en-ID" sz="3200" baseline="1207" dirty="0">
                <a:cs typeface="Times New Roman"/>
              </a:rPr>
              <a:t> Akhir yang </a:t>
            </a:r>
            <a:r>
              <a:rPr lang="en-ID" sz="3200" baseline="1207" dirty="0" err="1">
                <a:cs typeface="Times New Roman"/>
              </a:rPr>
              <a:t>Diharapkan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="" xmlns:a16="http://schemas.microsoft.com/office/drawing/2014/main" id="{FB3AE7A1-F012-4542-A649-7AB7CDD493BB}"/>
              </a:ext>
            </a:extLst>
          </p:cNvPr>
          <p:cNvSpPr txBox="1">
            <a:spLocks/>
          </p:cNvSpPr>
          <p:nvPr/>
        </p:nvSpPr>
        <p:spPr>
          <a:xfrm>
            <a:off x="1209367" y="3840900"/>
            <a:ext cx="6548285" cy="1822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mtClean="0"/>
              <a:t>Mahasiswa memiliki kemampuan menjelaskan dan mempraktekkan dalam bentuk program tentang </a:t>
            </a:r>
            <a:r>
              <a:rPr lang="en-US" sz="1600" i="1" smtClean="0"/>
              <a:t>interface.</a:t>
            </a:r>
            <a:endParaRPr lang="en-ID" sz="1600" dirty="0"/>
          </a:p>
        </p:txBody>
      </p:sp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099755" y="203912"/>
            <a:ext cx="2763922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313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88550"/>
            <a:ext cx="17033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mtClean="0"/>
              <a:t>Interface</a:t>
            </a:r>
            <a:endParaRPr lang="en-US" sz="3200" b="1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501249"/>
            <a:ext cx="106854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smtClean="0"/>
              <a:t>Interface merupakan kumpulan method-method tanpa implementasi bahkan tidak boleh mempunyai body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smtClean="0"/>
              <a:t>Interface adalah semacam kelas abstract tetapi hanya boleh mempunyai anggota method abstract dan variabel konstan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smtClean="0"/>
              <a:t>Tujuan dibuat interface adalah untuk memaksa kelas-kelas yang mengimplemen- tasikan interface tersebut melakukan overide method abstrak milik interface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smtClean="0"/>
              <a:t>Interface biasa digunakan untuk </a:t>
            </a:r>
            <a:r>
              <a:rPr lang="en-US" sz="2400" u="sng" smtClean="0"/>
              <a:t>standarasiasi method atau konstanta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smtClean="0"/>
              <a:t>Jika kita tidak mengimplementasikan semua method yang ada pada interface, maka class tersebut harus dideklarasikan sebagai abstract class.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smtClean="0"/>
              <a:t>Membuat interface </a:t>
            </a:r>
            <a:r>
              <a:rPr lang="id-ID" sz="2400" smtClean="0"/>
              <a:t>mirip dengan me</a:t>
            </a:r>
            <a:r>
              <a:rPr lang="en-US" sz="2400" smtClean="0"/>
              <a:t>mbuat</a:t>
            </a:r>
            <a:r>
              <a:rPr lang="id-ID" sz="2400" smtClean="0"/>
              <a:t> </a:t>
            </a:r>
            <a:r>
              <a:rPr lang="en-US" sz="2400" smtClean="0"/>
              <a:t>Class</a:t>
            </a:r>
            <a:r>
              <a:rPr lang="id-ID" sz="2400" smtClean="0"/>
              <a:t>. Tetapi </a:t>
            </a:r>
            <a:r>
              <a:rPr lang="en-US" sz="2400" smtClean="0"/>
              <a:t>Class</a:t>
            </a:r>
            <a:r>
              <a:rPr lang="id-ID" sz="2400" smtClean="0"/>
              <a:t> menggambarkan atribut dan perilaku suatu objek. </a:t>
            </a:r>
            <a:r>
              <a:rPr lang="en-US" sz="2400" smtClean="0"/>
              <a:t>Sedangkan Interface </a:t>
            </a:r>
            <a:r>
              <a:rPr lang="id-ID" sz="2400" smtClean="0"/>
              <a:t>berisi perilaku yang </a:t>
            </a:r>
            <a:r>
              <a:rPr lang="en-US" sz="2400" smtClean="0"/>
              <a:t> harus </a:t>
            </a:r>
            <a:r>
              <a:rPr lang="id-ID" sz="2400" smtClean="0"/>
              <a:t>diimplementasikan oleh </a:t>
            </a:r>
            <a:r>
              <a:rPr lang="en-US" sz="2400" smtClean="0"/>
              <a:t>Class yang menggunakannya</a:t>
            </a:r>
            <a:r>
              <a:rPr lang="id-ID" sz="2400" smtClean="0"/>
              <a:t>.</a:t>
            </a:r>
            <a:endParaRPr lang="en-US" sz="2400" smtClean="0"/>
          </a:p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3406" y="797382"/>
            <a:ext cx="17033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Interface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332561"/>
            <a:ext cx="10809030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Verdana" pitchFamily="34" charset="0"/>
              <a:buNone/>
            </a:pPr>
            <a:r>
              <a:rPr lang="en-GB" sz="2200" smtClean="0"/>
              <a:t>Sintak :</a:t>
            </a:r>
          </a:p>
          <a:p>
            <a:endParaRPr lang="en-US" sz="80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8157" y="1563267"/>
            <a:ext cx="6971525" cy="215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860821" y="3777995"/>
            <a:ext cx="10809030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Verdana" pitchFamily="34" charset="0"/>
              <a:buNone/>
            </a:pPr>
            <a:r>
              <a:rPr lang="en-GB" sz="2200" smtClean="0"/>
              <a:t>contoh :</a:t>
            </a:r>
          </a:p>
          <a:p>
            <a:endParaRPr lang="en-US" sz="80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02215" y="4272914"/>
            <a:ext cx="5647225" cy="2165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3406" y="797382"/>
            <a:ext cx="17033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Interface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332561"/>
            <a:ext cx="10809030" cy="110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Verdana" pitchFamily="34" charset="0"/>
              <a:buNone/>
            </a:pPr>
            <a:r>
              <a:rPr lang="id-ID" sz="2400" smtClean="0"/>
              <a:t>Hubungan antara </a:t>
            </a:r>
            <a:r>
              <a:rPr lang="en-US" sz="2400" smtClean="0"/>
              <a:t>Class</a:t>
            </a:r>
            <a:r>
              <a:rPr lang="id-ID" sz="2400" smtClean="0"/>
              <a:t> dan </a:t>
            </a:r>
            <a:r>
              <a:rPr lang="en-US" sz="2400" smtClean="0"/>
              <a:t>Interface</a:t>
            </a:r>
            <a:r>
              <a:rPr lang="id-ID" sz="2400" smtClean="0"/>
              <a:t> </a:t>
            </a:r>
            <a:endParaRPr lang="en-US" sz="2400" smtClean="0"/>
          </a:p>
          <a:p>
            <a:pPr>
              <a:lnSpc>
                <a:spcPct val="80000"/>
              </a:lnSpc>
              <a:buFont typeface="Verdana" pitchFamily="34" charset="0"/>
              <a:buNone/>
            </a:pPr>
            <a:r>
              <a:rPr lang="id-ID" sz="2400" smtClean="0"/>
              <a:t>Seperti yang ditunjukkan pada gambar di bawah ini, </a:t>
            </a:r>
            <a:r>
              <a:rPr lang="en-US" sz="2400" smtClean="0"/>
              <a:t>Class</a:t>
            </a:r>
            <a:r>
              <a:rPr lang="id-ID" sz="2400" smtClean="0"/>
              <a:t> memperluas </a:t>
            </a:r>
            <a:r>
              <a:rPr lang="en-US" sz="2400" smtClean="0"/>
              <a:t>Class</a:t>
            </a:r>
            <a:r>
              <a:rPr lang="id-ID" sz="2400" smtClean="0"/>
              <a:t> lain, </a:t>
            </a:r>
            <a:r>
              <a:rPr lang="en-US" sz="2400" smtClean="0"/>
              <a:t>Interface</a:t>
            </a:r>
            <a:r>
              <a:rPr lang="id-ID" sz="2400" smtClean="0"/>
              <a:t> memperluas </a:t>
            </a:r>
            <a:r>
              <a:rPr lang="en-US" sz="2400" smtClean="0"/>
              <a:t>Interface</a:t>
            </a:r>
            <a:r>
              <a:rPr lang="id-ID" sz="2400" smtClean="0"/>
              <a:t> lain, tetapi </a:t>
            </a:r>
            <a:r>
              <a:rPr lang="en-US" sz="2400" smtClean="0"/>
              <a:t>Class</a:t>
            </a:r>
            <a:r>
              <a:rPr lang="id-ID" sz="2400" smtClean="0"/>
              <a:t> mengimplementasikan </a:t>
            </a:r>
            <a:r>
              <a:rPr lang="en-US" sz="2400" smtClean="0"/>
              <a:t>Interface</a:t>
            </a:r>
            <a:r>
              <a:rPr lang="id-ID" sz="2400" smtClean="0"/>
              <a:t>.</a:t>
            </a:r>
            <a:endParaRPr lang="en-GB" sz="2200" smtClean="0"/>
          </a:p>
          <a:p>
            <a:endParaRPr lang="en-US" sz="80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0504" y="2707226"/>
            <a:ext cx="8625694" cy="297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3406" y="797382"/>
            <a:ext cx="17033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Interface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332561"/>
            <a:ext cx="10809030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Verdana" pitchFamily="34" charset="0"/>
              <a:buNone/>
            </a:pPr>
            <a:r>
              <a:rPr lang="en-GB" sz="2200" smtClean="0"/>
              <a:t>contoh :</a:t>
            </a:r>
          </a:p>
          <a:p>
            <a:endParaRPr lang="en-US" sz="80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892" y="1392702"/>
            <a:ext cx="8405949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28270" y="886266"/>
            <a:ext cx="6991643" cy="579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3406" y="797382"/>
            <a:ext cx="17033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Interface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332561"/>
            <a:ext cx="10809030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Verdana" pitchFamily="34" charset="0"/>
              <a:buNone/>
            </a:pPr>
            <a:r>
              <a:rPr lang="en-GB" sz="2200" smtClean="0"/>
              <a:t>contoh :</a:t>
            </a:r>
          </a:p>
          <a:p>
            <a:endParaRPr lang="en-US" sz="80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056" y="1704096"/>
            <a:ext cx="3457794" cy="2305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 rot="5400000">
            <a:off x="1266092" y="3784210"/>
            <a:ext cx="5739621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024554" y="2335237"/>
            <a:ext cx="1941341" cy="576775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165231" y="3052689"/>
            <a:ext cx="1856935" cy="98474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21502" y="3362178"/>
            <a:ext cx="1800664" cy="450167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32517" y="3615398"/>
            <a:ext cx="1589649" cy="1167617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3406" y="797382"/>
            <a:ext cx="17033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Interface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332561"/>
            <a:ext cx="10809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Verdana" pitchFamily="34" charset="0"/>
              <a:buNone/>
            </a:pPr>
            <a:endParaRPr lang="en-GB" sz="2200" smtClean="0"/>
          </a:p>
          <a:p>
            <a:pPr>
              <a:lnSpc>
                <a:spcPct val="80000"/>
              </a:lnSpc>
              <a:buFont typeface="Verdana" pitchFamily="34" charset="0"/>
              <a:buNone/>
            </a:pPr>
            <a:r>
              <a:rPr lang="en-US" sz="2400" smtClean="0"/>
              <a:t>Interface</a:t>
            </a:r>
            <a:r>
              <a:rPr lang="id-ID" sz="2400" smtClean="0"/>
              <a:t> bersifat publik, statis, dan final secara default, dan metode bersifat publik dan abstrak.</a:t>
            </a:r>
            <a:endParaRPr lang="en-GB" sz="2200" smtClean="0"/>
          </a:p>
          <a:p>
            <a:endParaRPr lang="en-US" sz="80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2358" y="2267242"/>
            <a:ext cx="3686762" cy="1853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0174" y="4017941"/>
            <a:ext cx="9592482" cy="222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3406" y="797382"/>
            <a:ext cx="17033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Interface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0473" y="2630804"/>
            <a:ext cx="3352800" cy="2321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97072" y="1603717"/>
            <a:ext cx="5535052" cy="5039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50624" y="1332561"/>
            <a:ext cx="10809030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Verdana" pitchFamily="34" charset="0"/>
              <a:buNone/>
            </a:pPr>
            <a:r>
              <a:rPr lang="en-GB" sz="2200" smtClean="0"/>
              <a:t>Sebuah Class dapat mengimplement beberapa interface</a:t>
            </a:r>
          </a:p>
          <a:p>
            <a:endParaRPr lang="en-US" sz="800" smtClean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082018" y="1828800"/>
            <a:ext cx="3235570" cy="1111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713871" y="2658794"/>
            <a:ext cx="1575581" cy="407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108960" y="3530992"/>
            <a:ext cx="2954215" cy="886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7336301" y="1990578"/>
            <a:ext cx="1406770" cy="12238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469945" y="2686929"/>
            <a:ext cx="2518117" cy="6189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2524</TotalTime>
  <Words>491</Words>
  <Application>Microsoft Office PowerPoint</Application>
  <PresentationFormat>Custom</PresentationFormat>
  <Paragraphs>135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1_Custom Design</vt:lpstr>
      <vt:lpstr>Interface</vt:lpstr>
      <vt:lpstr>Capaian Pembelajaran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SUMBER PUSTAKA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nawigr@outlook.com</cp:lastModifiedBy>
  <cp:revision>253</cp:revision>
  <dcterms:created xsi:type="dcterms:W3CDTF">2020-07-23T01:18:59Z</dcterms:created>
  <dcterms:modified xsi:type="dcterms:W3CDTF">2021-05-06T23:01:43Z</dcterms:modified>
</cp:coreProperties>
</file>