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2"/>
  </p:notesMasterIdLst>
  <p:sldIdLst>
    <p:sldId id="257" r:id="rId2"/>
    <p:sldId id="258" r:id="rId3"/>
    <p:sldId id="326" r:id="rId4"/>
    <p:sldId id="328" r:id="rId5"/>
    <p:sldId id="339" r:id="rId6"/>
    <p:sldId id="325" r:id="rId7"/>
    <p:sldId id="327" r:id="rId8"/>
    <p:sldId id="329" r:id="rId9"/>
    <p:sldId id="330" r:id="rId10"/>
    <p:sldId id="331" r:id="rId11"/>
    <p:sldId id="340" r:id="rId12"/>
    <p:sldId id="341" r:id="rId13"/>
    <p:sldId id="342" r:id="rId14"/>
    <p:sldId id="344" r:id="rId15"/>
    <p:sldId id="347" r:id="rId16"/>
    <p:sldId id="348" r:id="rId17"/>
    <p:sldId id="349" r:id="rId18"/>
    <p:sldId id="350" r:id="rId19"/>
    <p:sldId id="345" r:id="rId20"/>
    <p:sldId id="353" r:id="rId21"/>
    <p:sldId id="355" r:id="rId22"/>
    <p:sldId id="354" r:id="rId23"/>
    <p:sldId id="356" r:id="rId24"/>
    <p:sldId id="357" r:id="rId25"/>
    <p:sldId id="351" r:id="rId26"/>
    <p:sldId id="358" r:id="rId27"/>
    <p:sldId id="352" r:id="rId28"/>
    <p:sldId id="274" r:id="rId29"/>
    <p:sldId id="276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68" d="100"/>
          <a:sy n="68" d="100"/>
        </p:scale>
        <p:origin x="-516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22/05/2021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3.ntu.edu.sg/home/ehchua/programming/java/j4a_gui.html" TargetMode="External"/><Relationship Id="rId3" Type="http://schemas.openxmlformats.org/officeDocument/2006/relationships/hyperlink" Target="https://www.javatpoint.com/java-swing" TargetMode="External"/><Relationship Id="rId7" Type="http://schemas.openxmlformats.org/officeDocument/2006/relationships/hyperlink" Target="http://web.mit.edu/6.005/www/sp14/psets/ps4/java-6-tutorial/components.html" TargetMode="External"/><Relationship Id="rId2" Type="http://schemas.openxmlformats.org/officeDocument/2006/relationships/hyperlink" Target="https://www.w3schools.com/jav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oracle.com/javase/tutorial/uiswing/components/button.html" TargetMode="External"/><Relationship Id="rId5" Type="http://schemas.openxmlformats.org/officeDocument/2006/relationships/hyperlink" Target="http://www.java2s.com/Tutorial/Java/0240__Swing/Catalog0240__Swing.htm" TargetMode="External"/><Relationship Id="rId4" Type="http://schemas.openxmlformats.org/officeDocument/2006/relationships/hyperlink" Target="http://www.datadisk.co.uk/html_docs/java/basic_gui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GUI Java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838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JTextField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JTextField digunakan untuk mengambil input dari satu baris teks.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5775" y="2105099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528" y="1698674"/>
            <a:ext cx="7224786" cy="49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967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id-ID" sz="3200" b="1" smtClean="0"/>
              <a:t>J</a:t>
            </a:r>
            <a:r>
              <a:rPr lang="en-US" sz="3200" b="1" smtClean="0"/>
              <a:t>C</a:t>
            </a:r>
            <a:r>
              <a:rPr lang="id-ID" sz="3200" b="1" smtClean="0"/>
              <a:t>heckBox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Kelas JcheckBox digunakan untuk membuat chekbox </a:t>
            </a:r>
            <a:r>
              <a:rPr lang="en-US" sz="2400" smtClean="0"/>
              <a:t>menggunakan swing</a:t>
            </a:r>
            <a:r>
              <a:rPr lang="id-ID" sz="2400" smtClean="0"/>
              <a:t>. 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218" y="2076963"/>
            <a:ext cx="3823627" cy="235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224" y="1684973"/>
            <a:ext cx="6353028" cy="499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2463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JRadioButton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1220984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Tombol radio adalah sekelompok tombol terkait di mana hanya satu yang dapat dipilih.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3234" y="2203573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42" y="1733256"/>
            <a:ext cx="6898885" cy="495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203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ComboBox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Combo</a:t>
            </a:r>
            <a:r>
              <a:rPr lang="en-US" sz="2400" smtClean="0"/>
              <a:t>B</a:t>
            </a:r>
            <a:r>
              <a:rPr lang="id-ID" sz="2400" smtClean="0"/>
              <a:t>ox adalah kombinasi dari text field dan drop-down list.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02" y="1665555"/>
            <a:ext cx="7656165" cy="486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3062" y="3483732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JLabel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Jlabel</a:t>
            </a:r>
            <a:r>
              <a:rPr lang="en-US" sz="2400" smtClean="0"/>
              <a:t> </a:t>
            </a:r>
            <a:r>
              <a:rPr lang="id-ID" sz="2400" smtClean="0"/>
              <a:t>digunakan untuk menempatkan teks di dalam kotak.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653" y="1629435"/>
            <a:ext cx="7871270" cy="48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6790" y="1654934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819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id-ID" sz="3200" b="1" smtClean="0"/>
              <a:t>JTextArea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JTextArea digunakan untuk menampilkan teks banyak baris.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61" y="1668414"/>
            <a:ext cx="10010708" cy="490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41874" y="1345444"/>
            <a:ext cx="3070346" cy="189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2759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JPasswordField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smtClean="0"/>
              <a:t>J</a:t>
            </a:r>
            <a:r>
              <a:rPr lang="en-US" sz="2400" smtClean="0"/>
              <a:t>PasswordField </a:t>
            </a:r>
            <a:r>
              <a:rPr lang="id-ID" sz="2400" smtClean="0"/>
              <a:t>secara khusus digunakan untuk kata sandi dan dapat diedit..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016" y="1641817"/>
            <a:ext cx="9180174" cy="478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0858" y="4173050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22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JTable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JTable</a:t>
            </a:r>
            <a:r>
              <a:rPr lang="id-ID" sz="2400" smtClean="0"/>
              <a:t> digunakan menggambar tabel untuk menampilkan data.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010" y="1693912"/>
            <a:ext cx="8685406" cy="48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993" y="4060508"/>
            <a:ext cx="3295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896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JList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</a:t>
            </a:r>
            <a:r>
              <a:rPr lang="en-US" sz="2400" smtClean="0"/>
              <a:t>List </a:t>
            </a:r>
            <a:r>
              <a:rPr lang="id-ID" sz="2400" smtClean="0"/>
              <a:t>digunakan untuk mewakili daftar item bersama-sama.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451" y="1651856"/>
            <a:ext cx="7644341" cy="491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826" y="3554071"/>
            <a:ext cx="3641639" cy="22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44436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change background color</a:t>
            </a:r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(Using Action Event)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38" y="1897300"/>
            <a:ext cx="3676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0213" y="1897299"/>
            <a:ext cx="3676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68491" y="1911367"/>
            <a:ext cx="3676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27749" y="4274965"/>
            <a:ext cx="7136423" cy="235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/>
              <a:t>Mahasiswa memiliki kemampuan menjelaskan dan mempraktekkan GUI pada java dengan komponen yang ada terutama sehubungan dengan form input </a:t>
            </a:r>
            <a:r>
              <a:rPr lang="en-US" sz="1600" smtClean="0"/>
              <a:t>atau </a:t>
            </a:r>
            <a:r>
              <a:rPr lang="en-US" sz="1600" smtClean="0"/>
              <a:t>output</a:t>
            </a:r>
            <a:r>
              <a:rPr lang="en-ID" sz="1600" spc="-11" smtClean="0">
                <a:cs typeface="Times New Roman"/>
              </a:rPr>
              <a:t>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Mahasiswa memiliki kemampuan  menjelaskan dan mempraktekkan GUI sehubungan denga pembuatan FORM untuk pengelolaan data</a:t>
            </a:r>
            <a:r>
              <a:rPr lang="en-US" sz="1600" i="1" smtClean="0"/>
              <a:t>.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44436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change background color</a:t>
            </a:r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622" y="1326759"/>
            <a:ext cx="7000435" cy="51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7304" y="1390864"/>
            <a:ext cx="3079342" cy="185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44436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change background color</a:t>
            </a:r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679" y="1446848"/>
            <a:ext cx="7782072" cy="518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0348" y="1236118"/>
            <a:ext cx="2762107" cy="166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89256" y="2994579"/>
            <a:ext cx="2767128" cy="16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23391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JOptionPane</a:t>
            </a:r>
            <a:endParaRPr lang="en-US" sz="3200" b="1" smtClean="0"/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3" y="1276289"/>
            <a:ext cx="11080307" cy="151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JOptionPane</a:t>
            </a:r>
            <a:r>
              <a:rPr lang="id-ID" sz="2400" smtClean="0"/>
              <a:t> </a:t>
            </a:r>
            <a:r>
              <a:rPr lang="id-ID" sz="2400" smtClean="0"/>
              <a:t>digunakan untuk membuat kotak dialog untuk menampilkan pesan, kotak konfirmasi atau kotak dialog masukan.</a:t>
            </a:r>
            <a:endParaRPr lang="en-US" sz="24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8676" y="2210607"/>
            <a:ext cx="3645919" cy="16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825" y="2041574"/>
            <a:ext cx="7288823" cy="437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3727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JOptionPane (dialog)</a:t>
            </a:r>
            <a:endParaRPr lang="en-US" sz="3200" b="1" smtClean="0"/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3" y="1276289"/>
            <a:ext cx="1108030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400" smtClean="0"/>
              <a:t>dialog untuk menampilkan pesan pembaruan.</a:t>
            </a:r>
            <a:endParaRPr lang="en-US" sz="24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464" y="1816710"/>
            <a:ext cx="10620740" cy="441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0711" y="1661965"/>
            <a:ext cx="3645924" cy="161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3727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JOptionPane (dialog)</a:t>
            </a:r>
            <a:endParaRPr lang="en-US" sz="3200" b="1" smtClean="0"/>
          </a:p>
          <a:p>
            <a:pPr marL="457200" indent="-457200"/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3" y="1276289"/>
            <a:ext cx="1108030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400" smtClean="0"/>
              <a:t>kotak </a:t>
            </a:r>
            <a:r>
              <a:rPr lang="id-ID" sz="2400" smtClean="0"/>
              <a:t>dialog </a:t>
            </a:r>
            <a:r>
              <a:rPr lang="id-ID" sz="2400" smtClean="0"/>
              <a:t>untuk</a:t>
            </a:r>
            <a:r>
              <a:rPr lang="en-US" sz="2400" smtClean="0"/>
              <a:t> mendapatkan input  dari pengguna</a:t>
            </a:r>
            <a:r>
              <a:rPr lang="id-ID" sz="2400" smtClean="0"/>
              <a:t>.</a:t>
            </a:r>
            <a:endParaRPr lang="en-US" sz="24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330" y="1803963"/>
            <a:ext cx="10159318" cy="432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56" y="1914745"/>
            <a:ext cx="4218700" cy="17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82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JScrollBar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</a:t>
            </a:r>
            <a:r>
              <a:rPr lang="en-US" sz="2400" smtClean="0"/>
              <a:t>ScraollBar </a:t>
            </a:r>
            <a:r>
              <a:rPr lang="id-ID" sz="2400" smtClean="0"/>
              <a:t>digunakan untuk menambahkan scrollbar horizontal dan </a:t>
            </a:r>
            <a:r>
              <a:rPr lang="id-ID" sz="2400" smtClean="0"/>
              <a:t>vertikal</a:t>
            </a:r>
            <a:r>
              <a:rPr lang="id-ID" sz="2400" smtClean="0"/>
              <a:t>.</a:t>
            </a: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824" y="1775094"/>
            <a:ext cx="7732390" cy="469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0530" y="3768310"/>
            <a:ext cx="3676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922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JScrollBar 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J</a:t>
            </a:r>
            <a:r>
              <a:rPr lang="en-US" sz="2400" smtClean="0"/>
              <a:t>ScrollBar </a:t>
            </a:r>
            <a:r>
              <a:rPr lang="id-ID" sz="2400" smtClean="0"/>
              <a:t>digunakan untuk </a:t>
            </a:r>
            <a:r>
              <a:rPr lang="id-ID" sz="2400" smtClean="0"/>
              <a:t>menambahkan </a:t>
            </a:r>
            <a:r>
              <a:rPr lang="id-ID" sz="2400" smtClean="0"/>
              <a:t>scrollbar</a:t>
            </a:r>
            <a:r>
              <a:rPr lang="en-US" sz="2400" smtClean="0"/>
              <a:t>.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703" y="1623645"/>
            <a:ext cx="7764048" cy="509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4087" y="2333406"/>
            <a:ext cx="3676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7411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ImageIcon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276289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Digunakan untuk menampilkan gambar</a:t>
            </a:r>
            <a:r>
              <a:rPr lang="id-ID" sz="2400" smtClean="0"/>
              <a:t>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151" y="1700285"/>
            <a:ext cx="7385246" cy="489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8338" y="1489344"/>
            <a:ext cx="41529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mtClean="0"/>
              <a:t>GUI pada java dapat digunakan untuk membuat program lebih menarik dan lebih komunikatif.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Tidak saja tampilannya lebih menarik, dengan memanfaatkan GUI ini maka proses input data dapat dilakukan dengan mudah dan efisien.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https://www.javatpoint.com/java-swing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http://www.datadisk.co.uk/html_docs/java/basic_gui.htm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http://www.java2s.com/Tutorial/Java/0240__Swing/Catalog0240__Swing.htm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https://docs.oracle.com/javase/tutorial/uiswing/components/button.html#checkbox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http://web.mit.edu/6.005/www/sp14/psets/ps4/java-6-tutorial/components.html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https://www.studytonight.com/java/java-swing-components.php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https://www3.ntu.edu.sg/home/ehchua/programming/java/j4a_gui.html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https://bahasajava.com/belajar-gui-pada-java-class-component-container-dan-helper/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Sumber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5272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GUI (Graphical User Interface)</a:t>
            </a:r>
            <a:endParaRPr lang="de-DE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685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300" smtClean="0"/>
              <a:t>Kalau dilihat pengertian tentang GUI secara umum adalah Interaksi yang dapat dilaksanakan oleh user melalui menu dan icon yang </a:t>
            </a:r>
            <a:r>
              <a:rPr lang="en-US" sz="2300" smtClean="0"/>
              <a:t>ditampilkan </a:t>
            </a:r>
            <a:r>
              <a:rPr lang="en-US" sz="2300" smtClean="0"/>
              <a:t>dalam modus grafik.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8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300" smtClean="0"/>
              <a:t>Contoh 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300" smtClean="0"/>
              <a:t>implementasi GUI-based shell ini adalah pada sistem operasi Microsoft Windows.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3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300" smtClean="0"/>
              <a:t>Pada dasarnya bahasa pemrograman java hanya dikenal dengan </a:t>
            </a:r>
            <a:r>
              <a:rPr lang="en-US" sz="2300" i="1" smtClean="0"/>
              <a:t>java console</a:t>
            </a:r>
            <a:r>
              <a:rPr lang="en-US" sz="2300" smtClean="0"/>
              <a:t> yang dimana program java ini hanya dapat dijalankan pada konsol saja. Kemudian, semakin lama Java semakin berkembang. Hingga terciptanya </a:t>
            </a:r>
            <a:r>
              <a:rPr lang="en-US" sz="2300" i="1" smtClean="0"/>
              <a:t>Java GUI</a:t>
            </a:r>
            <a:r>
              <a:rPr lang="en-US" sz="2300" smtClean="0"/>
              <a:t> (</a:t>
            </a:r>
            <a:r>
              <a:rPr lang="en-US" sz="2300" i="1" smtClean="0"/>
              <a:t> Graphic User Interface</a:t>
            </a:r>
            <a:r>
              <a:rPr lang="en-US" sz="2300" smtClean="0"/>
              <a:t> ). Graphic User Interface (GUI) adalah pemrograman dengan bahasa Java yang dibuat menggunakan aplikasi yang berbasiskan GUI.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8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300" smtClean="0"/>
              <a:t>Tujuannya adalah menambahkan beberapa komponen yang tidak bisa dibuat dalam basis text. Komponen – komponen tersebut bisa berupa tombol, gambar, dll. Tujuannya adalah untuk memudahkan user menggunakan program yang dibuat tersebut.</a:t>
            </a:r>
            <a:endParaRPr lang="en-US" sz="23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998" y="811450"/>
            <a:ext cx="215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javax.swing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ttp://www.datadisk.co.uk/images/java/aw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811" y="898279"/>
            <a:ext cx="5064371" cy="5783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ttp://www.datadisk.co.uk/images/java/awt.gif"/>
          <p:cNvPicPr>
            <a:picLocks noChangeAspect="1" noChangeArrowheads="1"/>
          </p:cNvPicPr>
          <p:nvPr/>
        </p:nvPicPr>
        <p:blipFill>
          <a:blip r:embed="rId3"/>
          <a:srcRect b="21515"/>
          <a:stretch>
            <a:fillRect/>
          </a:stretch>
        </p:blipFill>
        <p:spPr bwMode="auto">
          <a:xfrm>
            <a:off x="1223891" y="265233"/>
            <a:ext cx="9439420" cy="63887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811450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CONTAINER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332561"/>
            <a:ext cx="10809030" cy="259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smtClean="0"/>
              <a:t>Container adalah class untuk menampung komponen-komponen.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smtClean="0"/>
              <a:t>JFrame adalah top-level container yang bisa menampung komponen-komponen antar muka pengguna dari Swing dalam aplikasi Java GUI.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smtClean="0"/>
              <a:t>JPanel adalah container yang tidak terlihat. Berfungsi untuk mengelompokkan komponen-komponen antar muka pengguna.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8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de-DE" sz="2200" smtClean="0"/>
              <a:t>contoh 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16386" name="Picture 2" descr="AWT_ContainerCompon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097" y="3532527"/>
            <a:ext cx="9554192" cy="2727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811450"/>
            <a:ext cx="1252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Frame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332561"/>
            <a:ext cx="1080903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Frame</a:t>
            </a:r>
            <a:r>
              <a:rPr lang="id-ID" sz="2400" smtClean="0"/>
              <a:t> adalah jendela tingkat atas dengan judul dan batas. Tata letak default untuk bingkai adalah BorderLayout.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312" y="2110154"/>
            <a:ext cx="6856242" cy="422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25" y="2077849"/>
            <a:ext cx="3656085" cy="245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811450"/>
            <a:ext cx="1252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Frame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332561"/>
            <a:ext cx="10809030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Frame</a:t>
            </a:r>
            <a:r>
              <a:rPr lang="id-ID" sz="2400" smtClean="0"/>
              <a:t> adalah jendela tingkat atas dengan judul dan batas.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5986" y="1810556"/>
            <a:ext cx="3841213" cy="25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477" y="1784179"/>
            <a:ext cx="7060295" cy="471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196948" y="2025748"/>
            <a:ext cx="450166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90978" y="1983545"/>
            <a:ext cx="3052690" cy="1885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98" y="811450"/>
            <a:ext cx="135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Button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284" y="1332561"/>
            <a:ext cx="11192848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id-ID" sz="2400" smtClean="0"/>
              <a:t>dua tombol button </a:t>
            </a:r>
            <a:r>
              <a:rPr lang="en-US" sz="2400" smtClean="0"/>
              <a:t>yang dit</a:t>
            </a:r>
            <a:r>
              <a:rPr lang="id-ID" sz="2400" smtClean="0"/>
              <a:t>ambahkan ke dalam wadah Jframe. </a:t>
            </a:r>
            <a:endParaRPr lang="de-DE" sz="22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de-DE" sz="2200" smtClean="0"/>
          </a:p>
          <a:p>
            <a:endParaRPr lang="en-US" sz="800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8155" y="2187308"/>
            <a:ext cx="3184134" cy="200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481" y="1709224"/>
            <a:ext cx="6658854" cy="497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732</Words>
  <Application>Microsoft Office PowerPoint</Application>
  <PresentationFormat>Custom</PresentationFormat>
  <Paragraphs>218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1_Custom Design</vt:lpstr>
      <vt:lpstr>GUI Java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336</cp:revision>
  <dcterms:created xsi:type="dcterms:W3CDTF">2020-07-23T01:18:59Z</dcterms:created>
  <dcterms:modified xsi:type="dcterms:W3CDTF">2021-05-22T07:30:42Z</dcterms:modified>
</cp:coreProperties>
</file>