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8"/>
  </p:notesMasterIdLst>
  <p:sldIdLst>
    <p:sldId id="257" r:id="rId2"/>
    <p:sldId id="258" r:id="rId3"/>
    <p:sldId id="326" r:id="rId4"/>
    <p:sldId id="342" r:id="rId5"/>
    <p:sldId id="355" r:id="rId6"/>
    <p:sldId id="356" r:id="rId7"/>
    <p:sldId id="354" r:id="rId8"/>
    <p:sldId id="377" r:id="rId9"/>
    <p:sldId id="340" r:id="rId10"/>
    <p:sldId id="357" r:id="rId11"/>
    <p:sldId id="359" r:id="rId12"/>
    <p:sldId id="360" r:id="rId13"/>
    <p:sldId id="373" r:id="rId14"/>
    <p:sldId id="374" r:id="rId15"/>
    <p:sldId id="358" r:id="rId16"/>
    <p:sldId id="362" r:id="rId17"/>
    <p:sldId id="368" r:id="rId18"/>
    <p:sldId id="369" r:id="rId19"/>
    <p:sldId id="370" r:id="rId20"/>
    <p:sldId id="366" r:id="rId21"/>
    <p:sldId id="372" r:id="rId22"/>
    <p:sldId id="375" r:id="rId23"/>
    <p:sldId id="376" r:id="rId24"/>
    <p:sldId id="274" r:id="rId25"/>
    <p:sldId id="276"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0" autoAdjust="0"/>
    <p:restoredTop sz="95326" autoAdjust="0"/>
  </p:normalViewPr>
  <p:slideViewPr>
    <p:cSldViewPr snapToGrid="0">
      <p:cViewPr>
        <p:scale>
          <a:sx n="66" d="100"/>
          <a:sy n="66" d="100"/>
        </p:scale>
        <p:origin x="-59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pPr/>
              <a:t>06/06/2021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pPr/>
              <a:t>‹#›</a:t>
            </a:fld>
            <a:endParaRPr lang="en-ID"/>
          </a:p>
        </p:txBody>
      </p:sp>
    </p:spTree>
    <p:extLst>
      <p:ext uri="{BB962C8B-B14F-4D97-AF65-F5344CB8AC3E}">
        <p14:creationId xmlns=""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ucmanhphan.github.io/2020-01-09-How-to-use-JDBC-to-connect-database-in-Java-project/" TargetMode="External"/><Relationship Id="rId2" Type="http://schemas.openxmlformats.org/officeDocument/2006/relationships/hyperlink" Target="https://www.w3schools.in/mysql/ddl-dml-dcl/" TargetMode="External"/><Relationship Id="rId1" Type="http://schemas.openxmlformats.org/officeDocument/2006/relationships/slideLayout" Target="../slideLayouts/slideLayout4.xml"/><Relationship Id="rId4" Type="http://schemas.openxmlformats.org/officeDocument/2006/relationships/hyperlink" Target="https://www.studytonight.com/java/connecting-to-mysql.php"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petanikode.com/topik/mysql/" TargetMode="Externa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petanikode.com/topik/sqlit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5455024" y="4510369"/>
            <a:ext cx="4778189" cy="1189952"/>
          </a:xfrm>
        </p:spPr>
        <p:txBody>
          <a:bodyPr>
            <a:normAutofit fontScale="92500" lnSpcReduction="20000"/>
          </a:bodyPr>
          <a:lstStyle/>
          <a:p>
            <a:r>
              <a:rPr lang="en-US" i="0" dirty="0"/>
              <a:t>-</a:t>
            </a:r>
            <a:r>
              <a:rPr lang="en-US" i="0" dirty="0" err="1" smtClean="0"/>
              <a:t>penyusun</a:t>
            </a:r>
            <a:r>
              <a:rPr lang="en-US" i="0" dirty="0" smtClean="0"/>
              <a:t>-</a:t>
            </a:r>
            <a:endParaRPr lang="en-US" i="0" dirty="0"/>
          </a:p>
          <a:p>
            <a:endParaRPr lang="en-ID" sz="1400" dirty="0"/>
          </a:p>
          <a:p>
            <a:r>
              <a:rPr lang="en-ID" sz="1400" dirty="0" smtClean="0"/>
              <a:t>Team </a:t>
            </a:r>
            <a:r>
              <a:rPr lang="en-ID" sz="1400" dirty="0" err="1" smtClean="0"/>
              <a:t>penyusun</a:t>
            </a:r>
            <a:r>
              <a:rPr lang="en-ID" sz="1400" dirty="0" smtClean="0"/>
              <a:t> </a:t>
            </a:r>
            <a:r>
              <a:rPr lang="en-ID" sz="1400" dirty="0" err="1" smtClean="0"/>
              <a:t>matkul</a:t>
            </a:r>
            <a:r>
              <a:rPr lang="en-ID" sz="1400" dirty="0" smtClean="0"/>
              <a:t> PBO</a:t>
            </a:r>
            <a:endParaRPr lang="en-ID" sz="1400" dirty="0"/>
          </a:p>
          <a:p>
            <a:r>
              <a:rPr lang="en-ID" sz="1600" dirty="0" smtClean="0"/>
              <a:t>2021</a:t>
            </a:r>
            <a:endParaRPr lang="en-ID" sz="1600" dirty="0"/>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SISTEM INFORMASI</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grpSp>
        <p:nvGrpSpPr>
          <p:cNvPr id="15" name="Group 14">
            <a:extLst>
              <a:ext uri="{FF2B5EF4-FFF2-40B4-BE49-F238E27FC236}">
                <a16:creationId xmlns="" xmlns:a16="http://schemas.microsoft.com/office/drawing/2014/main" id="{74C436BC-D1AA-453A-871B-74953E6DDDAF}"/>
              </a:ext>
            </a:extLst>
          </p:cNvPr>
          <p:cNvGrpSpPr/>
          <p:nvPr/>
        </p:nvGrpSpPr>
        <p:grpSpPr>
          <a:xfrm>
            <a:off x="123824" y="2285439"/>
            <a:ext cx="5180949" cy="3525923"/>
            <a:chOff x="-167657" y="2003708"/>
            <a:chExt cx="5766308" cy="3924292"/>
          </a:xfrm>
        </p:grpSpPr>
        <p:sp>
          <p:nvSpPr>
            <p:cNvPr id="11" name="Rectangle 10">
              <a:extLst>
                <a:ext uri="{FF2B5EF4-FFF2-40B4-BE49-F238E27FC236}">
                  <a16:creationId xmlns="" xmlns:a16="http://schemas.microsoft.com/office/drawing/2014/main" id="{EB18B8BB-E556-400E-8B9E-06BAB46166C7}"/>
                </a:ext>
              </a:extLst>
            </p:cNvPr>
            <p:cNvSpPr/>
            <p:nvPr/>
          </p:nvSpPr>
          <p:spPr>
            <a:xfrm>
              <a:off x="1153396" y="5651001"/>
              <a:ext cx="3124202" cy="276999"/>
            </a:xfrm>
            <a:prstGeom prst="rect">
              <a:avLst/>
            </a:prstGeom>
          </p:spPr>
          <p:txBody>
            <a:bodyPr wrap="square">
              <a:spAutoFit/>
            </a:bodyPr>
            <a:lstStyle/>
            <a:p>
              <a:pPr algn="ctr"/>
              <a:r>
                <a:rPr lang="en-ID" sz="600" dirty="0">
                  <a:solidFill>
                    <a:srgbClr val="00B0F0"/>
                  </a:solidFill>
                </a:rPr>
                <a:t>&lt;a </a:t>
              </a:r>
              <a:r>
                <a:rPr lang="en-ID" sz="600" dirty="0" err="1">
                  <a:solidFill>
                    <a:srgbClr val="00B0F0"/>
                  </a:solidFill>
                </a:rPr>
                <a:t>href</a:t>
              </a:r>
              <a:r>
                <a:rPr lang="en-ID" sz="600" dirty="0">
                  <a:solidFill>
                    <a:srgbClr val="00B0F0"/>
                  </a:solidFill>
                </a:rPr>
                <a:t>='https://www.freepik.com/free-photos-vectors/background'&gt;Background vector created by </a:t>
              </a:r>
              <a:r>
                <a:rPr lang="en-ID" sz="600" dirty="0" err="1">
                  <a:solidFill>
                    <a:srgbClr val="00B0F0"/>
                  </a:solidFill>
                </a:rPr>
                <a:t>freepik</a:t>
              </a:r>
              <a:r>
                <a:rPr lang="en-ID" sz="600" dirty="0">
                  <a:solidFill>
                    <a:srgbClr val="00B0F0"/>
                  </a:solidFill>
                </a:rPr>
                <a:t> - www.freepik.com&lt;/a&gt;</a:t>
              </a:r>
            </a:p>
          </p:txBody>
        </p:sp>
        <p:pic>
          <p:nvPicPr>
            <p:cNvPr id="13" name="Picture 12">
              <a:extLst>
                <a:ext uri="{FF2B5EF4-FFF2-40B4-BE49-F238E27FC236}">
                  <a16:creationId xmlns="" xmlns:a16="http://schemas.microsoft.com/office/drawing/2014/main" id="{E051654B-CCA9-45A1-9EDA-5DA0E722A2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57" y="2003708"/>
              <a:ext cx="5766308" cy="3844206"/>
            </a:xfrm>
            <a:prstGeom prst="rect">
              <a:avLst/>
            </a:prstGeom>
          </p:spPr>
        </p:pic>
      </p:gr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5218508" y="2013043"/>
            <a:ext cx="5099199" cy="1591597"/>
          </a:xfrm>
        </p:spPr>
        <p:txBody>
          <a:bodyPr>
            <a:normAutofit/>
          </a:bodyPr>
          <a:lstStyle/>
          <a:p>
            <a:r>
              <a:rPr lang="en-US" sz="4800" smtClean="0"/>
              <a:t>Database</a:t>
            </a:r>
            <a:endParaRPr lang="en-ID" sz="4800" dirty="0"/>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7964129" y="665384"/>
            <a:ext cx="3656373"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smtClean="0">
                <a:solidFill>
                  <a:schemeClr val="accent5">
                    <a:lumMod val="75000"/>
                  </a:schemeClr>
                </a:solidFill>
              </a:rPr>
              <a:t>PEMROGRAMAN BERORIENTASI OBYEK</a:t>
            </a:r>
            <a:endParaRPr lang="en-ID" sz="1200" b="1" dirty="0">
              <a:solidFill>
                <a:schemeClr val="accent5">
                  <a:lumMod val="75000"/>
                </a:schemeClr>
              </a:solidFill>
            </a:endParaRPr>
          </a:p>
        </p:txBody>
      </p:sp>
    </p:spTree>
    <p:extLst>
      <p:ext uri="{BB962C8B-B14F-4D97-AF65-F5344CB8AC3E}">
        <p14:creationId xmlns="" xmlns:p14="http://schemas.microsoft.com/office/powerpoint/2010/main" val="55654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4278094"/>
          </a:xfrm>
          <a:prstGeom prst="rect">
            <a:avLst/>
          </a:prstGeom>
          <a:noFill/>
        </p:spPr>
        <p:txBody>
          <a:bodyPr wrap="square" rtlCol="0">
            <a:spAutoFit/>
          </a:bodyPr>
          <a:lstStyle/>
          <a:p>
            <a:r>
              <a:rPr lang="en-US" sz="2400" b="1" smtClean="0"/>
              <a:t>DDL</a:t>
            </a:r>
          </a:p>
          <a:p>
            <a:r>
              <a:rPr lang="id-ID" sz="2400" smtClean="0"/>
              <a:t>DDL </a:t>
            </a:r>
            <a:r>
              <a:rPr lang="en-US" sz="2400" smtClean="0"/>
              <a:t>(</a:t>
            </a:r>
            <a:r>
              <a:rPr lang="id-ID" sz="2400" i="1" smtClean="0"/>
              <a:t>Data Definition Language</a:t>
            </a:r>
            <a:r>
              <a:rPr lang="en-US" sz="2400" smtClean="0"/>
              <a:t>)</a:t>
            </a:r>
            <a:r>
              <a:rPr lang="id-ID" sz="2400" smtClean="0"/>
              <a:t>, yang berhubungan dengan skema dan deskripsi basis data, tentang bagaimana data harus berada dalam basis data. </a:t>
            </a:r>
            <a:endParaRPr lang="en-US" sz="2400" smtClean="0"/>
          </a:p>
          <a:p>
            <a:pPr marL="457200" indent="-457200">
              <a:buFont typeface="Arial" pitchFamily="34" charset="0"/>
              <a:buChar char="•"/>
            </a:pPr>
            <a:r>
              <a:rPr lang="id-ID" sz="2400" smtClean="0"/>
              <a:t>CREATE - untuk membuat database dan objeknya seperti (tabel, indeks, tampilan, prosedur penyimpanan, fungsi, dan </a:t>
            </a:r>
            <a:r>
              <a:rPr lang="en-US" sz="2400" smtClean="0"/>
              <a:t>trigger</a:t>
            </a:r>
            <a:r>
              <a:rPr lang="id-ID" sz="2400" smtClean="0"/>
              <a:t>) </a:t>
            </a:r>
            <a:endParaRPr lang="en-US" sz="2400" smtClean="0"/>
          </a:p>
          <a:p>
            <a:pPr marL="457200" indent="-457200">
              <a:buFont typeface="Arial" pitchFamily="34" charset="0"/>
              <a:buChar char="•"/>
            </a:pPr>
            <a:r>
              <a:rPr lang="id-ID" sz="2400" smtClean="0"/>
              <a:t>ALTER - mengubah struktur database yang ada </a:t>
            </a:r>
            <a:endParaRPr lang="en-US" sz="2400" smtClean="0"/>
          </a:p>
          <a:p>
            <a:pPr marL="457200" indent="-457200">
              <a:buFont typeface="Arial" pitchFamily="34" charset="0"/>
              <a:buChar char="•"/>
            </a:pPr>
            <a:r>
              <a:rPr lang="id-ID" sz="2400" smtClean="0"/>
              <a:t>DROP - hapus objek dari database </a:t>
            </a:r>
            <a:endParaRPr lang="en-US" sz="2400" smtClean="0"/>
          </a:p>
          <a:p>
            <a:pPr marL="457200" indent="-457200">
              <a:buFont typeface="Arial" pitchFamily="34" charset="0"/>
              <a:buChar char="•"/>
            </a:pPr>
            <a:r>
              <a:rPr lang="id-ID" sz="2400" smtClean="0"/>
              <a:t>TRUNCATE - hapus semua catatan dari tabel, termasuk semua ruang yang dialokasikan untuk catatan dihapus</a:t>
            </a:r>
            <a:r>
              <a:rPr lang="en-US" sz="2400" smtClean="0"/>
              <a:t>.</a:t>
            </a:r>
          </a:p>
          <a:p>
            <a:pPr marL="457200" indent="-457200">
              <a:buFont typeface="Arial" pitchFamily="34" charset="0"/>
              <a:buChar char="•"/>
            </a:pPr>
            <a:r>
              <a:rPr lang="id-ID" sz="2400" smtClean="0"/>
              <a:t>COMMENT - tambahkan komentar ke kamus data</a:t>
            </a:r>
            <a:endParaRPr lang="en-US" sz="2400" smtClean="0"/>
          </a:p>
          <a:p>
            <a:pPr marL="457200" indent="-457200">
              <a:buFont typeface="Arial" pitchFamily="34" charset="0"/>
              <a:buChar char="•"/>
            </a:pPr>
            <a:r>
              <a:rPr lang="id-ID" sz="2400" smtClean="0"/>
              <a:t>RENAME - mengganti nama objek</a:t>
            </a:r>
            <a:endParaRPr lang="en-US" sz="2400" smtClean="0"/>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818243" y="2774270"/>
            <a:ext cx="7512954" cy="98493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45005" y="4378554"/>
            <a:ext cx="6412140" cy="1742897"/>
          </a:xfrm>
          <a:prstGeom prst="rect">
            <a:avLst/>
          </a:prstGeom>
          <a:noFill/>
          <a:ln w="9525">
            <a:noFill/>
            <a:miter lim="800000"/>
            <a:headEnd/>
            <a:tailEnd/>
          </a:ln>
          <a:effectLst/>
        </p:spPr>
      </p:pic>
      <p:sp>
        <p:nvSpPr>
          <p:cNvPr id="11" name="TextBox 10"/>
          <p:cNvSpPr txBox="1"/>
          <p:nvPr/>
        </p:nvSpPr>
        <p:spPr>
          <a:xfrm>
            <a:off x="680284" y="1332562"/>
            <a:ext cx="10809030" cy="3908762"/>
          </a:xfrm>
          <a:prstGeom prst="rect">
            <a:avLst/>
          </a:prstGeom>
          <a:noFill/>
        </p:spPr>
        <p:txBody>
          <a:bodyPr wrap="square" rtlCol="0">
            <a:spAutoFit/>
          </a:bodyPr>
          <a:lstStyle/>
          <a:p>
            <a:r>
              <a:rPr lang="id-ID" sz="2400" smtClean="0"/>
              <a:t>DDL </a:t>
            </a:r>
            <a:r>
              <a:rPr lang="en-US" sz="2400" smtClean="0"/>
              <a:t>(</a:t>
            </a:r>
            <a:r>
              <a:rPr lang="id-ID" sz="2400" i="1" smtClean="0"/>
              <a:t>Data Definition Language</a:t>
            </a:r>
            <a:r>
              <a:rPr lang="en-US" sz="2400" smtClean="0"/>
              <a:t>)</a:t>
            </a:r>
          </a:p>
          <a:p>
            <a:r>
              <a:rPr lang="id-ID" sz="2400" smtClean="0"/>
              <a:t>CREATE </a:t>
            </a:r>
            <a:r>
              <a:rPr lang="en-US" sz="2400" smtClean="0"/>
              <a:t>(</a:t>
            </a:r>
            <a:r>
              <a:rPr lang="id-ID" sz="2400" smtClean="0"/>
              <a:t>membuat database</a:t>
            </a:r>
            <a:r>
              <a:rPr lang="en-US" sz="2400" smtClean="0"/>
              <a:t>)</a:t>
            </a:r>
          </a:p>
          <a:p>
            <a:endParaRPr lang="en-US" sz="2400" smtClean="0"/>
          </a:p>
          <a:p>
            <a:r>
              <a:rPr lang="en-US" sz="2400" smtClean="0"/>
              <a:t>Sintak penulisan :</a:t>
            </a:r>
          </a:p>
          <a:p>
            <a:endParaRPr lang="en-US" sz="2400" smtClean="0"/>
          </a:p>
          <a:p>
            <a:endParaRPr lang="en-US" sz="2400" smtClean="0"/>
          </a:p>
          <a:p>
            <a:endParaRPr lang="en-US" sz="2400" smtClean="0"/>
          </a:p>
          <a:p>
            <a:r>
              <a:rPr lang="en-US" sz="2400" smtClean="0"/>
              <a:t>Contoh :</a:t>
            </a:r>
          </a:p>
          <a:p>
            <a:endParaRPr lang="en-US" sz="2400" smtClean="0"/>
          </a:p>
          <a:p>
            <a:endParaRPr lang="en-US" sz="2400" smtClean="0"/>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539430"/>
          </a:xfrm>
          <a:prstGeom prst="rect">
            <a:avLst/>
          </a:prstGeom>
          <a:noFill/>
        </p:spPr>
        <p:txBody>
          <a:bodyPr wrap="square" rtlCol="0">
            <a:spAutoFit/>
          </a:bodyPr>
          <a:lstStyle/>
          <a:p>
            <a:r>
              <a:rPr lang="id-ID" sz="2400" smtClean="0"/>
              <a:t>DDL </a:t>
            </a:r>
            <a:r>
              <a:rPr lang="en-US" sz="2400" smtClean="0"/>
              <a:t>(</a:t>
            </a:r>
            <a:r>
              <a:rPr lang="id-ID" sz="2400" i="1" smtClean="0"/>
              <a:t>Data Definition Language</a:t>
            </a:r>
            <a:r>
              <a:rPr lang="en-US" sz="2400" smtClean="0"/>
              <a:t>)</a:t>
            </a:r>
          </a:p>
          <a:p>
            <a:r>
              <a:rPr lang="id-ID" sz="2400" smtClean="0"/>
              <a:t>Pernyataan DROP DATABASE digunakan untuk men</a:t>
            </a:r>
            <a:r>
              <a:rPr lang="en-US" sz="2400" smtClean="0"/>
              <a:t>ghapus</a:t>
            </a:r>
            <a:r>
              <a:rPr lang="id-ID" sz="2400" smtClean="0"/>
              <a:t> database SQL yang ada.</a:t>
            </a:r>
            <a:endParaRPr lang="en-US" sz="2400" smtClean="0"/>
          </a:p>
          <a:p>
            <a:r>
              <a:rPr lang="en-US" sz="2400" smtClean="0"/>
              <a:t>Sintak penulisan :</a:t>
            </a:r>
          </a:p>
          <a:p>
            <a:endParaRPr lang="en-US" sz="2400" smtClean="0"/>
          </a:p>
          <a:p>
            <a:endParaRPr lang="en-US" sz="2400" smtClean="0"/>
          </a:p>
          <a:p>
            <a:endParaRPr lang="en-US" sz="2400" smtClean="0"/>
          </a:p>
          <a:p>
            <a:r>
              <a:rPr lang="en-US" sz="2400" smtClean="0"/>
              <a:t>Contoh :</a:t>
            </a:r>
          </a:p>
          <a:p>
            <a:endParaRPr lang="en-US" sz="2400" smtClean="0"/>
          </a:p>
          <a:p>
            <a:endParaRPr lang="en-US" sz="2400" smtClean="0"/>
          </a:p>
          <a:p>
            <a:endParaRPr lang="en-US" sz="800" smtClean="0"/>
          </a:p>
        </p:txBody>
      </p:sp>
      <p:pic>
        <p:nvPicPr>
          <p:cNvPr id="3074" name="Picture 2"/>
          <p:cNvPicPr>
            <a:picLocks noChangeAspect="1" noChangeArrowheads="1"/>
          </p:cNvPicPr>
          <p:nvPr/>
        </p:nvPicPr>
        <p:blipFill>
          <a:blip r:embed="rId3"/>
          <a:srcRect/>
          <a:stretch>
            <a:fillRect/>
          </a:stretch>
        </p:blipFill>
        <p:spPr bwMode="auto">
          <a:xfrm>
            <a:off x="801914" y="2493281"/>
            <a:ext cx="7108376" cy="88854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805773" y="4096886"/>
            <a:ext cx="6625544" cy="1525469"/>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908762"/>
          </a:xfrm>
          <a:prstGeom prst="rect">
            <a:avLst/>
          </a:prstGeom>
          <a:noFill/>
        </p:spPr>
        <p:txBody>
          <a:bodyPr wrap="square" rtlCol="0">
            <a:spAutoFit/>
          </a:bodyPr>
          <a:lstStyle/>
          <a:p>
            <a:r>
              <a:rPr lang="id-ID" sz="2400" smtClean="0"/>
              <a:t>DDL </a:t>
            </a:r>
            <a:r>
              <a:rPr lang="en-US" sz="2400" smtClean="0"/>
              <a:t>(</a:t>
            </a:r>
            <a:r>
              <a:rPr lang="id-ID" sz="2400" i="1" smtClean="0"/>
              <a:t>Data Definition Language</a:t>
            </a:r>
            <a:r>
              <a:rPr lang="en-US" sz="2400" smtClean="0"/>
              <a:t>)</a:t>
            </a:r>
          </a:p>
          <a:p>
            <a:r>
              <a:rPr lang="id-ID" sz="2400" smtClean="0"/>
              <a:t>CREATE </a:t>
            </a:r>
            <a:r>
              <a:rPr lang="en-US" sz="2400" smtClean="0"/>
              <a:t>(</a:t>
            </a:r>
            <a:r>
              <a:rPr lang="id-ID" sz="2400" smtClean="0"/>
              <a:t>membuat </a:t>
            </a:r>
            <a:r>
              <a:rPr lang="en-US" sz="2400" smtClean="0"/>
              <a:t>tabel)</a:t>
            </a:r>
          </a:p>
          <a:p>
            <a:r>
              <a:rPr lang="en-US" sz="2400" smtClean="0"/>
              <a:t>Sintak penulisan :</a:t>
            </a:r>
          </a:p>
          <a:p>
            <a:endParaRPr lang="en-US" sz="2400" smtClean="0"/>
          </a:p>
          <a:p>
            <a:endParaRPr lang="en-US" sz="2400" smtClean="0"/>
          </a:p>
          <a:p>
            <a:endParaRPr lang="en-US" sz="2400" smtClean="0"/>
          </a:p>
          <a:p>
            <a:endParaRPr lang="en-US" sz="2400" smtClean="0"/>
          </a:p>
          <a:p>
            <a:r>
              <a:rPr lang="en-US" sz="2400" smtClean="0"/>
              <a:t>Contoh :</a:t>
            </a:r>
          </a:p>
          <a:p>
            <a:endParaRPr lang="en-US" sz="2400" smtClean="0"/>
          </a:p>
          <a:p>
            <a:endParaRPr lang="en-US" sz="2400" smtClean="0"/>
          </a:p>
          <a:p>
            <a:endParaRPr lang="en-US" sz="800" smtClean="0"/>
          </a:p>
        </p:txBody>
      </p:sp>
      <p:pic>
        <p:nvPicPr>
          <p:cNvPr id="10242" name="Picture 2"/>
          <p:cNvPicPr>
            <a:picLocks noChangeAspect="1" noChangeArrowheads="1"/>
          </p:cNvPicPr>
          <p:nvPr/>
        </p:nvPicPr>
        <p:blipFill>
          <a:blip r:embed="rId3"/>
          <a:srcRect/>
          <a:stretch>
            <a:fillRect/>
          </a:stretch>
        </p:blipFill>
        <p:spPr bwMode="auto">
          <a:xfrm>
            <a:off x="3270249" y="2193925"/>
            <a:ext cx="4233637" cy="173944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1143907" y="4303486"/>
            <a:ext cx="5692321" cy="2244859"/>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539430"/>
          </a:xfrm>
          <a:prstGeom prst="rect">
            <a:avLst/>
          </a:prstGeom>
          <a:noFill/>
        </p:spPr>
        <p:txBody>
          <a:bodyPr wrap="square" rtlCol="0">
            <a:spAutoFit/>
          </a:bodyPr>
          <a:lstStyle/>
          <a:p>
            <a:r>
              <a:rPr lang="id-ID" sz="2400" smtClean="0"/>
              <a:t>DDL </a:t>
            </a:r>
            <a:r>
              <a:rPr lang="en-US" sz="2400" smtClean="0"/>
              <a:t>(</a:t>
            </a:r>
            <a:r>
              <a:rPr lang="id-ID" sz="2400" i="1" smtClean="0"/>
              <a:t>Data Definition Language</a:t>
            </a:r>
            <a:r>
              <a:rPr lang="en-US" sz="2400" smtClean="0"/>
              <a:t>)</a:t>
            </a:r>
          </a:p>
          <a:p>
            <a:r>
              <a:rPr lang="id-ID" sz="2400" smtClean="0"/>
              <a:t>Pernyataan DROP </a:t>
            </a:r>
            <a:r>
              <a:rPr lang="en-US" sz="2400" smtClean="0"/>
              <a:t>table</a:t>
            </a:r>
            <a:r>
              <a:rPr lang="id-ID" sz="2400" smtClean="0"/>
              <a:t> digunakan untuk men</a:t>
            </a:r>
            <a:r>
              <a:rPr lang="en-US" sz="2400" smtClean="0"/>
              <a:t>ghapus</a:t>
            </a:r>
            <a:r>
              <a:rPr lang="id-ID" sz="2400" smtClean="0"/>
              <a:t> </a:t>
            </a:r>
            <a:r>
              <a:rPr lang="en-US" sz="2400" smtClean="0"/>
              <a:t>tabel</a:t>
            </a:r>
            <a:r>
              <a:rPr lang="id-ID" sz="2400" smtClean="0"/>
              <a:t>.</a:t>
            </a:r>
            <a:endParaRPr lang="en-US" sz="2400" smtClean="0"/>
          </a:p>
          <a:p>
            <a:r>
              <a:rPr lang="en-US" sz="2400" smtClean="0"/>
              <a:t>Sintak penulisan :</a:t>
            </a:r>
          </a:p>
          <a:p>
            <a:endParaRPr lang="en-US" sz="2400" smtClean="0"/>
          </a:p>
          <a:p>
            <a:endParaRPr lang="en-US" sz="2400" smtClean="0"/>
          </a:p>
          <a:p>
            <a:endParaRPr lang="en-US" sz="2400" smtClean="0"/>
          </a:p>
          <a:p>
            <a:r>
              <a:rPr lang="en-US" sz="2400" smtClean="0"/>
              <a:t>Contoh :</a:t>
            </a:r>
          </a:p>
          <a:p>
            <a:endParaRPr lang="en-US" sz="2400" smtClean="0"/>
          </a:p>
          <a:p>
            <a:endParaRPr lang="en-US" sz="2400" smtClean="0"/>
          </a:p>
          <a:p>
            <a:endParaRPr lang="en-US" sz="800" smtClean="0"/>
          </a:p>
        </p:txBody>
      </p:sp>
      <p:pic>
        <p:nvPicPr>
          <p:cNvPr id="11266" name="Picture 2"/>
          <p:cNvPicPr>
            <a:picLocks noChangeAspect="1" noChangeArrowheads="1"/>
          </p:cNvPicPr>
          <p:nvPr/>
        </p:nvPicPr>
        <p:blipFill>
          <a:blip r:embed="rId3"/>
          <a:srcRect/>
          <a:stretch>
            <a:fillRect/>
          </a:stretch>
        </p:blipFill>
        <p:spPr bwMode="auto">
          <a:xfrm>
            <a:off x="1122816" y="2454956"/>
            <a:ext cx="5537801" cy="91235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1223963" y="4138385"/>
            <a:ext cx="7668309" cy="1202872"/>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4524315"/>
          </a:xfrm>
          <a:prstGeom prst="rect">
            <a:avLst/>
          </a:prstGeom>
          <a:noFill/>
        </p:spPr>
        <p:txBody>
          <a:bodyPr wrap="square" rtlCol="0">
            <a:spAutoFit/>
          </a:bodyPr>
          <a:lstStyle/>
          <a:p>
            <a:r>
              <a:rPr lang="en-US" sz="2400" b="1" smtClean="0"/>
              <a:t>DML</a:t>
            </a:r>
          </a:p>
          <a:p>
            <a:r>
              <a:rPr lang="id-ID" sz="2400" smtClean="0"/>
              <a:t>DML </a:t>
            </a:r>
            <a:r>
              <a:rPr lang="en-US" sz="2400" smtClean="0"/>
              <a:t>(</a:t>
            </a:r>
            <a:r>
              <a:rPr lang="id-ID" sz="2400" smtClean="0"/>
              <a:t>Manipulasi Data</a:t>
            </a:r>
            <a:r>
              <a:rPr lang="en-US" sz="2400" smtClean="0"/>
              <a:t> Language)</a:t>
            </a:r>
            <a:r>
              <a:rPr lang="id-ID" sz="2400" smtClean="0"/>
              <a:t> yang berhubungan dengan manipulasi data dan termasuk pernyataan SQL yang paling umum seperti SELECT, INSERT, UPDATE, DELETE, dll, dan digunakan untuk menyimpan, memodifikasi, mengambil, menghapus dan memperbarui data dalam database. </a:t>
            </a:r>
            <a:endParaRPr lang="en-US" sz="2400" smtClean="0"/>
          </a:p>
          <a:p>
            <a:pPr marL="457200" indent="-457200">
              <a:buFont typeface="Arial" pitchFamily="34" charset="0"/>
              <a:buChar char="•"/>
            </a:pPr>
            <a:r>
              <a:rPr lang="id-ID" sz="2400" smtClean="0"/>
              <a:t>SELECT - mengambil data dari database </a:t>
            </a:r>
            <a:endParaRPr lang="en-US" sz="2400" smtClean="0"/>
          </a:p>
          <a:p>
            <a:pPr marL="457200" indent="-457200">
              <a:buFont typeface="Arial" pitchFamily="34" charset="0"/>
              <a:buChar char="•"/>
            </a:pPr>
            <a:r>
              <a:rPr lang="id-ID" sz="2400" smtClean="0"/>
              <a:t>INSERT - memasukkan data ke dalam tabel </a:t>
            </a:r>
            <a:endParaRPr lang="en-US" sz="2400" smtClean="0"/>
          </a:p>
          <a:p>
            <a:pPr marL="457200" indent="-457200">
              <a:buFont typeface="Arial" pitchFamily="34" charset="0"/>
              <a:buChar char="•"/>
            </a:pPr>
            <a:r>
              <a:rPr lang="id-ID" sz="2400" smtClean="0"/>
              <a:t>UPDATE - memperbarui data yang ada dalam tabel </a:t>
            </a:r>
            <a:endParaRPr lang="en-US" sz="2400" smtClean="0"/>
          </a:p>
          <a:p>
            <a:pPr marL="457200" indent="-457200">
              <a:buFont typeface="Arial" pitchFamily="34" charset="0"/>
              <a:buChar char="•"/>
            </a:pPr>
            <a:r>
              <a:rPr lang="id-ID" sz="2400" smtClean="0"/>
              <a:t>DELETE - Hapus semua record dari tabel database </a:t>
            </a:r>
            <a:endParaRPr lang="en-US" sz="2400" smtClean="0"/>
          </a:p>
          <a:p>
            <a:pPr marL="457200" indent="-457200">
              <a:buFont typeface="Arial" pitchFamily="34" charset="0"/>
              <a:buChar char="•"/>
            </a:pPr>
            <a:r>
              <a:rPr lang="id-ID" sz="2400" smtClean="0"/>
              <a:t>MERGE - operasi UPSERT (masukkan atau perbarui) </a:t>
            </a:r>
            <a:endParaRPr lang="en-US" sz="2400" smtClean="0"/>
          </a:p>
          <a:p>
            <a:pPr marL="457200" indent="-457200">
              <a:buFont typeface="Arial" pitchFamily="34" charset="0"/>
              <a:buChar char="•"/>
            </a:pPr>
            <a:r>
              <a:rPr lang="id-ID" sz="2400" smtClean="0"/>
              <a:t>CALL - memanggil subprogram PL/SQL atau Java </a:t>
            </a:r>
            <a:endParaRPr lang="en-US" sz="2400" smtClean="0"/>
          </a:p>
          <a:p>
            <a:pPr marL="457200" indent="-457200">
              <a:buFont typeface="Arial" pitchFamily="34" charset="0"/>
              <a:buChar char="•"/>
            </a:pPr>
            <a:r>
              <a:rPr lang="id-ID" sz="2400" smtClean="0"/>
              <a:t>LOCK TABLE - Kontrol konkurensi</a:t>
            </a:r>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046988"/>
          </a:xfrm>
          <a:prstGeom prst="rect">
            <a:avLst/>
          </a:prstGeom>
          <a:noFill/>
        </p:spPr>
        <p:txBody>
          <a:bodyPr wrap="square" rtlCol="0">
            <a:spAutoFit/>
          </a:bodyPr>
          <a:lstStyle/>
          <a:p>
            <a:r>
              <a:rPr lang="en-US" sz="2400" b="1" smtClean="0"/>
              <a:t>DML</a:t>
            </a:r>
            <a:r>
              <a:rPr lang="id-ID" sz="2400" smtClean="0"/>
              <a:t> </a:t>
            </a:r>
            <a:r>
              <a:rPr lang="en-US" sz="2400" smtClean="0"/>
              <a:t>(</a:t>
            </a:r>
            <a:r>
              <a:rPr lang="id-ID" sz="2400" smtClean="0"/>
              <a:t>Data</a:t>
            </a:r>
            <a:r>
              <a:rPr lang="en-US" sz="2400" smtClean="0"/>
              <a:t> Manipulation Language)</a:t>
            </a:r>
          </a:p>
          <a:p>
            <a:pPr marL="457200" indent="-457200"/>
            <a:r>
              <a:rPr lang="id-ID" sz="2400" smtClean="0"/>
              <a:t>INSERT - memasukkan data ke dalam tabel </a:t>
            </a:r>
            <a:endParaRPr lang="en-US" sz="2400" smtClean="0"/>
          </a:p>
          <a:p>
            <a:pPr marL="457200" indent="-457200"/>
            <a:r>
              <a:rPr lang="en-US" sz="2400" smtClean="0"/>
              <a:t>Sintak penulisan :</a:t>
            </a:r>
          </a:p>
          <a:p>
            <a:pPr marL="457200" indent="-457200"/>
            <a:endParaRPr lang="en-US" sz="2400" smtClean="0"/>
          </a:p>
          <a:p>
            <a:pPr marL="457200" indent="-457200"/>
            <a:endParaRPr lang="en-US" sz="2400" smtClean="0"/>
          </a:p>
          <a:p>
            <a:pPr marL="457200" indent="-457200"/>
            <a:endParaRPr lang="en-US" sz="2400" smtClean="0"/>
          </a:p>
          <a:p>
            <a:pPr marL="457200" indent="-457200"/>
            <a:r>
              <a:rPr lang="en-US" sz="2400" smtClean="0"/>
              <a:t>Contoh :</a:t>
            </a:r>
          </a:p>
          <a:p>
            <a:pPr marL="457200" indent="-457200">
              <a:buFont typeface="Arial" pitchFamily="34" charset="0"/>
              <a:buChar char="•"/>
            </a:pPr>
            <a:endParaRPr lang="en-US" sz="2400" smtClean="0"/>
          </a:p>
        </p:txBody>
      </p:sp>
      <p:pic>
        <p:nvPicPr>
          <p:cNvPr id="4098" name="Picture 2"/>
          <p:cNvPicPr>
            <a:picLocks noChangeAspect="1" noChangeArrowheads="1"/>
          </p:cNvPicPr>
          <p:nvPr/>
        </p:nvPicPr>
        <p:blipFill>
          <a:blip r:embed="rId3"/>
          <a:srcRect/>
          <a:stretch>
            <a:fillRect/>
          </a:stretch>
        </p:blipFill>
        <p:spPr bwMode="auto">
          <a:xfrm>
            <a:off x="916667" y="2494870"/>
            <a:ext cx="8814665" cy="95953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728209" y="3999370"/>
            <a:ext cx="10709048" cy="1196748"/>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172908"/>
            <a:ext cx="10809030" cy="830997"/>
          </a:xfrm>
          <a:prstGeom prst="rect">
            <a:avLst/>
          </a:prstGeom>
          <a:noFill/>
        </p:spPr>
        <p:txBody>
          <a:bodyPr wrap="square" rtlCol="0">
            <a:spAutoFit/>
          </a:bodyPr>
          <a:lstStyle/>
          <a:p>
            <a:pPr marL="457200" indent="-457200"/>
            <a:r>
              <a:rPr lang="id-ID" sz="2400" smtClean="0"/>
              <a:t>INSERT - memasukkan data ke dalam tabel</a:t>
            </a:r>
            <a:r>
              <a:rPr lang="en-US" sz="2400" smtClean="0"/>
              <a:t> dari program pegawai</a:t>
            </a:r>
            <a:r>
              <a:rPr lang="id-ID" sz="2400" smtClean="0"/>
              <a:t> </a:t>
            </a:r>
            <a:endParaRPr lang="en-US" sz="2400" smtClean="0"/>
          </a:p>
          <a:p>
            <a:pPr marL="457200" indent="-457200">
              <a:buFont typeface="Arial" pitchFamily="34" charset="0"/>
              <a:buChar char="•"/>
            </a:pPr>
            <a:endParaRPr lang="en-US" sz="2400" smtClean="0"/>
          </a:p>
        </p:txBody>
      </p:sp>
      <p:pic>
        <p:nvPicPr>
          <p:cNvPr id="5122" name="Picture 2"/>
          <p:cNvPicPr>
            <a:picLocks noChangeAspect="1" noChangeArrowheads="1"/>
          </p:cNvPicPr>
          <p:nvPr/>
        </p:nvPicPr>
        <p:blipFill>
          <a:blip r:embed="rId3"/>
          <a:srcRect/>
          <a:stretch>
            <a:fillRect/>
          </a:stretch>
        </p:blipFill>
        <p:spPr bwMode="auto">
          <a:xfrm>
            <a:off x="666981" y="1596571"/>
            <a:ext cx="10465044" cy="4923739"/>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046988"/>
          </a:xfrm>
          <a:prstGeom prst="rect">
            <a:avLst/>
          </a:prstGeom>
          <a:noFill/>
        </p:spPr>
        <p:txBody>
          <a:bodyPr wrap="square" rtlCol="0">
            <a:spAutoFit/>
          </a:bodyPr>
          <a:lstStyle/>
          <a:p>
            <a:r>
              <a:rPr lang="en-US" sz="2400" b="1" smtClean="0"/>
              <a:t>DML</a:t>
            </a:r>
            <a:r>
              <a:rPr lang="id-ID" sz="2400" smtClean="0"/>
              <a:t> </a:t>
            </a:r>
            <a:r>
              <a:rPr lang="en-US" sz="2400" smtClean="0"/>
              <a:t>(</a:t>
            </a:r>
            <a:r>
              <a:rPr lang="id-ID" sz="2400" smtClean="0"/>
              <a:t>Data</a:t>
            </a:r>
            <a:r>
              <a:rPr lang="en-US" sz="2400" smtClean="0"/>
              <a:t> Manipulation Language)</a:t>
            </a:r>
          </a:p>
          <a:p>
            <a:pPr marL="457200" indent="-457200"/>
            <a:r>
              <a:rPr lang="id-ID" sz="2400" smtClean="0"/>
              <a:t>UPDATE - memperbarui data yang ada dalam tabel </a:t>
            </a:r>
            <a:endParaRPr lang="en-US" sz="2400" smtClean="0"/>
          </a:p>
          <a:p>
            <a:pPr marL="457200" indent="-457200"/>
            <a:r>
              <a:rPr lang="en-US" sz="2400" smtClean="0"/>
              <a:t>Sintak penulisan :</a:t>
            </a:r>
          </a:p>
          <a:p>
            <a:pPr marL="457200" indent="-457200"/>
            <a:endParaRPr lang="en-US" sz="2400" smtClean="0"/>
          </a:p>
          <a:p>
            <a:pPr marL="457200" indent="-457200"/>
            <a:endParaRPr lang="en-US" sz="2400" smtClean="0"/>
          </a:p>
          <a:p>
            <a:pPr marL="457200" indent="-457200"/>
            <a:endParaRPr lang="en-US" sz="2400" smtClean="0"/>
          </a:p>
          <a:p>
            <a:pPr marL="457200" indent="-457200"/>
            <a:r>
              <a:rPr lang="en-US" sz="2400" smtClean="0"/>
              <a:t>Contoh :</a:t>
            </a:r>
          </a:p>
          <a:p>
            <a:pPr marL="457200" indent="-457200">
              <a:buFont typeface="Arial" pitchFamily="34" charset="0"/>
              <a:buChar char="•"/>
            </a:pPr>
            <a:endParaRPr lang="en-US" sz="2400" smtClean="0"/>
          </a:p>
        </p:txBody>
      </p:sp>
      <p:pic>
        <p:nvPicPr>
          <p:cNvPr id="6146" name="Picture 2"/>
          <p:cNvPicPr>
            <a:picLocks noChangeAspect="1" noChangeArrowheads="1"/>
          </p:cNvPicPr>
          <p:nvPr/>
        </p:nvPicPr>
        <p:blipFill>
          <a:blip r:embed="rId3"/>
          <a:srcRect/>
          <a:stretch>
            <a:fillRect/>
          </a:stretch>
        </p:blipFill>
        <p:spPr bwMode="auto">
          <a:xfrm>
            <a:off x="892856" y="2466521"/>
            <a:ext cx="7326123" cy="103142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910999" y="4034517"/>
            <a:ext cx="10729458" cy="152445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7170" name="Picture 2"/>
          <p:cNvPicPr>
            <a:picLocks noChangeAspect="1" noChangeArrowheads="1"/>
          </p:cNvPicPr>
          <p:nvPr/>
        </p:nvPicPr>
        <p:blipFill>
          <a:blip r:embed="rId3"/>
          <a:srcRect/>
          <a:stretch>
            <a:fillRect/>
          </a:stretch>
        </p:blipFill>
        <p:spPr bwMode="auto">
          <a:xfrm>
            <a:off x="737507" y="1548947"/>
            <a:ext cx="10992810" cy="5026024"/>
          </a:xfrm>
          <a:prstGeom prst="rect">
            <a:avLst/>
          </a:prstGeom>
          <a:noFill/>
          <a:ln w="9525">
            <a:noFill/>
            <a:miter lim="800000"/>
            <a:headEnd/>
            <a:tailEnd/>
          </a:ln>
          <a:effectLst/>
        </p:spPr>
      </p:pic>
      <p:sp>
        <p:nvSpPr>
          <p:cNvPr id="11" name="TextBox 10"/>
          <p:cNvSpPr txBox="1"/>
          <p:nvPr/>
        </p:nvSpPr>
        <p:spPr>
          <a:xfrm>
            <a:off x="680284" y="1172908"/>
            <a:ext cx="10809030" cy="830997"/>
          </a:xfrm>
          <a:prstGeom prst="rect">
            <a:avLst/>
          </a:prstGeom>
          <a:noFill/>
        </p:spPr>
        <p:txBody>
          <a:bodyPr wrap="square" rtlCol="0">
            <a:spAutoFit/>
          </a:bodyPr>
          <a:lstStyle/>
          <a:p>
            <a:pPr marL="457200" indent="-457200"/>
            <a:r>
              <a:rPr lang="id-ID" sz="2400" smtClean="0"/>
              <a:t>UPDATE - memperbarui data yang ada dalam tabel </a:t>
            </a:r>
            <a:r>
              <a:rPr lang="en-US" sz="2400" smtClean="0"/>
              <a:t>program pegawai</a:t>
            </a:r>
            <a:r>
              <a:rPr lang="id-ID" sz="2400" smtClean="0"/>
              <a:t> </a:t>
            </a:r>
            <a:endParaRPr lang="en-US" sz="2400" smtClean="0"/>
          </a:p>
          <a:p>
            <a:pPr marL="457200" indent="-457200">
              <a:buFont typeface="Arial" pitchFamily="34" charset="0"/>
              <a:buChar char="•"/>
            </a:pPr>
            <a:endParaRPr lang="en-US" sz="24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143733" y="1225941"/>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236498" y="1934970"/>
            <a:ext cx="6432663" cy="828493"/>
          </a:xfrm>
        </p:spPr>
        <p:txBody>
          <a:bodyPr>
            <a:normAutofit/>
          </a:bodyPr>
          <a:lstStyle/>
          <a:p>
            <a:pPr marL="0" indent="0">
              <a:buNone/>
            </a:pPr>
            <a:r>
              <a:rPr lang="en-US" sz="1600" smtClean="0"/>
              <a:t>Mahasiswa memiliki kemampuan menjelaskan dan mempraktekkan </a:t>
            </a:r>
            <a:r>
              <a:rPr lang="en-US" sz="1600" smtClean="0"/>
              <a:t>Perintah DDL dan DML Database untuk diimplementasikan menggunakan bahasa pemrograman Java.</a:t>
            </a:r>
            <a:endParaRPr lang="en-ID" sz="1600" dirty="0"/>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8096865" y="1640561"/>
            <a:ext cx="3160672" cy="3300150"/>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 xmlns:a16="http://schemas.microsoft.com/office/drawing/2014/main" id="{B539B913-656A-4855-BB9F-7EDD901C5AFB}"/>
              </a:ext>
            </a:extLst>
          </p:cNvPr>
          <p:cNvSpPr txBox="1">
            <a:spLocks/>
          </p:cNvSpPr>
          <p:nvPr/>
        </p:nvSpPr>
        <p:spPr>
          <a:xfrm>
            <a:off x="1128985" y="306489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 xmlns:a16="http://schemas.microsoft.com/office/drawing/2014/main" id="{FB3AE7A1-F012-4542-A649-7AB7CDD493BB}"/>
              </a:ext>
            </a:extLst>
          </p:cNvPr>
          <p:cNvSpPr txBox="1">
            <a:spLocks/>
          </p:cNvSpPr>
          <p:nvPr/>
        </p:nvSpPr>
        <p:spPr>
          <a:xfrm>
            <a:off x="1209367" y="3840900"/>
            <a:ext cx="6548285" cy="1822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smtClean="0"/>
              <a:t>Mahasiswa memiliki kemampuan  menjelaskan dan mempraktekkan </a:t>
            </a:r>
            <a:r>
              <a:rPr lang="en-US" sz="1600" smtClean="0"/>
              <a:t>database </a:t>
            </a:r>
            <a:r>
              <a:rPr lang="en-US" sz="1600" smtClean="0"/>
              <a:t>untuk mengelola </a:t>
            </a:r>
            <a:r>
              <a:rPr lang="en-US" sz="1600" smtClean="0"/>
              <a:t>data/tabel</a:t>
            </a:r>
            <a:r>
              <a:rPr lang="en-US" sz="1600" i="1" smtClean="0"/>
              <a:t>.</a:t>
            </a:r>
            <a:endParaRPr lang="en-US" sz="1600" i="1" smtClean="0"/>
          </a:p>
          <a:p>
            <a:r>
              <a:rPr lang="en-US" sz="1600" smtClean="0"/>
              <a:t>Mahasiswa memiliki kemampuan  menjelaskan dan mempraktekkan penggunaan </a:t>
            </a:r>
            <a:r>
              <a:rPr lang="en-US" sz="1600" smtClean="0"/>
              <a:t>database  pada pembangunan sistem  aplikasi</a:t>
            </a:r>
            <a:r>
              <a:rPr lang="en-US" sz="1600" i="1" smtClean="0"/>
              <a:t>.</a:t>
            </a:r>
            <a:endParaRPr lang="en-US" sz="1600" i="1" smtClean="0"/>
          </a:p>
          <a:p>
            <a:endParaRPr lang="en-ID" sz="1600" dirty="0"/>
          </a:p>
        </p:txBody>
      </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099755" y="203912"/>
            <a:ext cx="2763922"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303136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046988"/>
          </a:xfrm>
          <a:prstGeom prst="rect">
            <a:avLst/>
          </a:prstGeom>
          <a:noFill/>
        </p:spPr>
        <p:txBody>
          <a:bodyPr wrap="square" rtlCol="0">
            <a:spAutoFit/>
          </a:bodyPr>
          <a:lstStyle/>
          <a:p>
            <a:r>
              <a:rPr lang="en-US" sz="2400" b="1" smtClean="0"/>
              <a:t>DML</a:t>
            </a:r>
            <a:r>
              <a:rPr lang="id-ID" sz="2400" smtClean="0"/>
              <a:t> </a:t>
            </a:r>
            <a:r>
              <a:rPr lang="en-US" sz="2400" smtClean="0"/>
              <a:t>(</a:t>
            </a:r>
            <a:r>
              <a:rPr lang="id-ID" sz="2400" smtClean="0"/>
              <a:t>Data</a:t>
            </a:r>
            <a:r>
              <a:rPr lang="en-US" sz="2400" smtClean="0"/>
              <a:t> Manipulation Language)</a:t>
            </a:r>
          </a:p>
          <a:p>
            <a:pPr marL="457200" indent="-457200"/>
            <a:r>
              <a:rPr lang="id-ID" sz="2400" smtClean="0"/>
              <a:t>DELETE – Hapus </a:t>
            </a:r>
            <a:r>
              <a:rPr lang="en-US" sz="2400" smtClean="0"/>
              <a:t>r</a:t>
            </a:r>
            <a:r>
              <a:rPr lang="id-ID" sz="2400" smtClean="0"/>
              <a:t>ecord dari tabel</a:t>
            </a:r>
            <a:endParaRPr lang="en-US" sz="2400" smtClean="0"/>
          </a:p>
          <a:p>
            <a:pPr marL="457200" indent="-457200"/>
            <a:r>
              <a:rPr lang="en-US" sz="2400" smtClean="0"/>
              <a:t>Sintak penulisan :</a:t>
            </a:r>
          </a:p>
          <a:p>
            <a:pPr marL="457200" indent="-457200"/>
            <a:endParaRPr lang="en-US" sz="2400" smtClean="0"/>
          </a:p>
          <a:p>
            <a:pPr marL="457200" indent="-457200"/>
            <a:endParaRPr lang="en-US" sz="2400" smtClean="0"/>
          </a:p>
          <a:p>
            <a:pPr marL="457200" indent="-457200"/>
            <a:endParaRPr lang="en-US" sz="2400" smtClean="0"/>
          </a:p>
          <a:p>
            <a:pPr marL="457200" indent="-457200"/>
            <a:r>
              <a:rPr lang="en-US" sz="2400" smtClean="0"/>
              <a:t>Contoh :</a:t>
            </a:r>
          </a:p>
          <a:p>
            <a:pPr marL="457200" indent="-457200">
              <a:buFont typeface="Arial" pitchFamily="34" charset="0"/>
              <a:buChar char="•"/>
            </a:pPr>
            <a:endParaRPr lang="en-US" sz="2400" smtClean="0"/>
          </a:p>
        </p:txBody>
      </p:sp>
      <p:pic>
        <p:nvPicPr>
          <p:cNvPr id="8194" name="Picture 2"/>
          <p:cNvPicPr>
            <a:picLocks noChangeAspect="1" noChangeArrowheads="1"/>
          </p:cNvPicPr>
          <p:nvPr/>
        </p:nvPicPr>
        <p:blipFill>
          <a:blip r:embed="rId3"/>
          <a:srcRect/>
          <a:stretch>
            <a:fillRect/>
          </a:stretch>
        </p:blipFill>
        <p:spPr bwMode="auto">
          <a:xfrm>
            <a:off x="683305" y="2459264"/>
            <a:ext cx="8938154" cy="8064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779463" y="4136572"/>
            <a:ext cx="10266394" cy="914400"/>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172908"/>
            <a:ext cx="10809030" cy="830997"/>
          </a:xfrm>
          <a:prstGeom prst="rect">
            <a:avLst/>
          </a:prstGeom>
          <a:noFill/>
        </p:spPr>
        <p:txBody>
          <a:bodyPr wrap="square" rtlCol="0">
            <a:spAutoFit/>
          </a:bodyPr>
          <a:lstStyle/>
          <a:p>
            <a:pPr marL="457200" indent="-457200"/>
            <a:r>
              <a:rPr lang="id-ID" sz="2400" smtClean="0"/>
              <a:t>DELETE – Hapus </a:t>
            </a:r>
            <a:r>
              <a:rPr lang="en-US" sz="2400" smtClean="0"/>
              <a:t>r</a:t>
            </a:r>
            <a:r>
              <a:rPr lang="id-ID" sz="2400" smtClean="0"/>
              <a:t>ecord </a:t>
            </a:r>
            <a:r>
              <a:rPr lang="en-US" sz="2400" smtClean="0"/>
              <a:t>data </a:t>
            </a:r>
            <a:r>
              <a:rPr lang="id-ID" sz="2400" smtClean="0"/>
              <a:t>tabel </a:t>
            </a:r>
            <a:r>
              <a:rPr lang="en-US" sz="2400" smtClean="0"/>
              <a:t>program pegawai</a:t>
            </a:r>
            <a:r>
              <a:rPr lang="id-ID" sz="2400" smtClean="0"/>
              <a:t> </a:t>
            </a:r>
            <a:endParaRPr lang="en-US" sz="2400" smtClean="0"/>
          </a:p>
          <a:p>
            <a:pPr marL="457200" indent="-457200">
              <a:buFont typeface="Arial" pitchFamily="34" charset="0"/>
              <a:buChar char="•"/>
            </a:pPr>
            <a:endParaRPr lang="en-US" sz="2400" smtClean="0"/>
          </a:p>
        </p:txBody>
      </p:sp>
      <p:pic>
        <p:nvPicPr>
          <p:cNvPr id="9218" name="Picture 2"/>
          <p:cNvPicPr>
            <a:picLocks noChangeAspect="1" noChangeArrowheads="1"/>
          </p:cNvPicPr>
          <p:nvPr/>
        </p:nvPicPr>
        <p:blipFill>
          <a:blip r:embed="rId3"/>
          <a:srcRect/>
          <a:stretch>
            <a:fillRect/>
          </a:stretch>
        </p:blipFill>
        <p:spPr bwMode="auto">
          <a:xfrm>
            <a:off x="681945" y="1578656"/>
            <a:ext cx="10044112" cy="5087743"/>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046988"/>
          </a:xfrm>
          <a:prstGeom prst="rect">
            <a:avLst/>
          </a:prstGeom>
          <a:noFill/>
        </p:spPr>
        <p:txBody>
          <a:bodyPr wrap="square" rtlCol="0">
            <a:spAutoFit/>
          </a:bodyPr>
          <a:lstStyle/>
          <a:p>
            <a:r>
              <a:rPr lang="en-US" sz="2400" b="1" smtClean="0"/>
              <a:t>DML</a:t>
            </a:r>
            <a:r>
              <a:rPr lang="id-ID" sz="2400" smtClean="0"/>
              <a:t> </a:t>
            </a:r>
            <a:r>
              <a:rPr lang="en-US" sz="2400" smtClean="0"/>
              <a:t>(</a:t>
            </a:r>
            <a:r>
              <a:rPr lang="id-ID" sz="2400" smtClean="0"/>
              <a:t>Data</a:t>
            </a:r>
            <a:r>
              <a:rPr lang="en-US" sz="2400" smtClean="0"/>
              <a:t> Manipulation Language)</a:t>
            </a:r>
          </a:p>
          <a:p>
            <a:pPr marL="457200" indent="-457200"/>
            <a:r>
              <a:rPr lang="en-US" sz="2400" smtClean="0"/>
              <a:t>SELECT</a:t>
            </a:r>
            <a:r>
              <a:rPr lang="id-ID" sz="2400" smtClean="0"/>
              <a:t> – mengambil data dari </a:t>
            </a:r>
            <a:r>
              <a:rPr lang="en-US" sz="2400" smtClean="0"/>
              <a:t>tabel </a:t>
            </a:r>
            <a:r>
              <a:rPr lang="id-ID" sz="2400" smtClean="0"/>
              <a:t>database </a:t>
            </a:r>
            <a:endParaRPr lang="en-US" sz="2400" smtClean="0"/>
          </a:p>
          <a:p>
            <a:pPr marL="457200" indent="-457200"/>
            <a:r>
              <a:rPr lang="en-US" sz="2400" smtClean="0"/>
              <a:t>Sintak penulisan :</a:t>
            </a:r>
          </a:p>
          <a:p>
            <a:pPr marL="457200" indent="-457200"/>
            <a:endParaRPr lang="en-US" sz="2400" smtClean="0"/>
          </a:p>
          <a:p>
            <a:pPr marL="457200" indent="-457200"/>
            <a:endParaRPr lang="en-US" sz="2400" smtClean="0"/>
          </a:p>
          <a:p>
            <a:pPr marL="457200" indent="-457200"/>
            <a:endParaRPr lang="en-US" sz="2400" smtClean="0"/>
          </a:p>
          <a:p>
            <a:pPr marL="457200" indent="-457200"/>
            <a:r>
              <a:rPr lang="en-US" sz="2400" smtClean="0"/>
              <a:t>Contoh :</a:t>
            </a:r>
          </a:p>
          <a:p>
            <a:pPr marL="457200" indent="-457200">
              <a:buFont typeface="Arial" pitchFamily="34" charset="0"/>
              <a:buChar char="•"/>
            </a:pPr>
            <a:endParaRPr lang="en-US" sz="2400" smtClean="0"/>
          </a:p>
        </p:txBody>
      </p:sp>
      <p:pic>
        <p:nvPicPr>
          <p:cNvPr id="12292" name="Picture 4"/>
          <p:cNvPicPr>
            <a:picLocks noChangeAspect="1" noChangeArrowheads="1"/>
          </p:cNvPicPr>
          <p:nvPr/>
        </p:nvPicPr>
        <p:blipFill>
          <a:blip r:embed="rId3"/>
          <a:srcRect/>
          <a:stretch>
            <a:fillRect/>
          </a:stretch>
        </p:blipFill>
        <p:spPr bwMode="auto">
          <a:xfrm>
            <a:off x="989466" y="2456996"/>
            <a:ext cx="3859084" cy="1200604"/>
          </a:xfrm>
          <a:prstGeom prst="rect">
            <a:avLst/>
          </a:prstGeom>
          <a:noFill/>
          <a:ln w="9525">
            <a:noFill/>
            <a:miter lim="800000"/>
            <a:headEnd/>
            <a:tailEnd/>
          </a:ln>
          <a:effectLst/>
        </p:spPr>
      </p:pic>
      <p:pic>
        <p:nvPicPr>
          <p:cNvPr id="12293" name="Picture 5"/>
          <p:cNvPicPr>
            <a:picLocks noChangeAspect="1" noChangeArrowheads="1"/>
          </p:cNvPicPr>
          <p:nvPr/>
        </p:nvPicPr>
        <p:blipFill>
          <a:blip r:embed="rId4"/>
          <a:srcRect/>
          <a:stretch>
            <a:fillRect/>
          </a:stretch>
        </p:blipFill>
        <p:spPr bwMode="auto">
          <a:xfrm>
            <a:off x="5399088" y="2519363"/>
            <a:ext cx="5742523" cy="949551"/>
          </a:xfrm>
          <a:prstGeom prst="rect">
            <a:avLst/>
          </a:prstGeom>
          <a:noFill/>
          <a:ln w="9525">
            <a:noFill/>
            <a:miter lim="800000"/>
            <a:headEnd/>
            <a:tailEnd/>
          </a:ln>
          <a:effectLst/>
        </p:spPr>
      </p:pic>
      <p:pic>
        <p:nvPicPr>
          <p:cNvPr id="12294" name="Picture 6"/>
          <p:cNvPicPr>
            <a:picLocks noChangeAspect="1" noChangeArrowheads="1"/>
          </p:cNvPicPr>
          <p:nvPr/>
        </p:nvPicPr>
        <p:blipFill>
          <a:blip r:embed="rId5"/>
          <a:srcRect/>
          <a:stretch>
            <a:fillRect/>
          </a:stretch>
        </p:blipFill>
        <p:spPr bwMode="auto">
          <a:xfrm>
            <a:off x="1142546" y="4035428"/>
            <a:ext cx="6663167" cy="551089"/>
          </a:xfrm>
          <a:prstGeom prst="rect">
            <a:avLst/>
          </a:prstGeom>
          <a:noFill/>
          <a:ln w="9525">
            <a:noFill/>
            <a:miter lim="800000"/>
            <a:headEnd/>
            <a:tailEnd/>
          </a:ln>
          <a:effectLst/>
        </p:spPr>
      </p:pic>
      <p:pic>
        <p:nvPicPr>
          <p:cNvPr id="12295" name="Picture 7"/>
          <p:cNvPicPr>
            <a:picLocks noChangeAspect="1" noChangeArrowheads="1"/>
          </p:cNvPicPr>
          <p:nvPr/>
        </p:nvPicPr>
        <p:blipFill>
          <a:blip r:embed="rId6"/>
          <a:srcRect/>
          <a:stretch>
            <a:fillRect/>
          </a:stretch>
        </p:blipFill>
        <p:spPr bwMode="auto">
          <a:xfrm>
            <a:off x="1169080" y="4871131"/>
            <a:ext cx="7176634" cy="1165148"/>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172908"/>
            <a:ext cx="10809030" cy="830997"/>
          </a:xfrm>
          <a:prstGeom prst="rect">
            <a:avLst/>
          </a:prstGeom>
          <a:noFill/>
        </p:spPr>
        <p:txBody>
          <a:bodyPr wrap="square" rtlCol="0">
            <a:spAutoFit/>
          </a:bodyPr>
          <a:lstStyle/>
          <a:p>
            <a:pPr marL="457200" indent="-457200"/>
            <a:r>
              <a:rPr lang="en-US" sz="2400" smtClean="0"/>
              <a:t>SELECT</a:t>
            </a:r>
            <a:r>
              <a:rPr lang="id-ID" sz="2400" smtClean="0"/>
              <a:t> – mengambil data dari </a:t>
            </a:r>
            <a:r>
              <a:rPr lang="en-US" sz="2400" smtClean="0"/>
              <a:t>tabel </a:t>
            </a:r>
            <a:r>
              <a:rPr lang="id-ID" sz="2400" smtClean="0"/>
              <a:t>database </a:t>
            </a:r>
            <a:r>
              <a:rPr lang="en-US" sz="2400" smtClean="0"/>
              <a:t>program pegawai</a:t>
            </a:r>
            <a:r>
              <a:rPr lang="id-ID" sz="2400" smtClean="0"/>
              <a:t> </a:t>
            </a:r>
            <a:endParaRPr lang="en-US" sz="2400" smtClean="0"/>
          </a:p>
          <a:p>
            <a:pPr marL="457200" indent="-457200">
              <a:buFont typeface="Arial" pitchFamily="34" charset="0"/>
              <a:buChar char="•"/>
            </a:pPr>
            <a:endParaRPr lang="en-US" sz="2400" smtClean="0"/>
          </a:p>
        </p:txBody>
      </p:sp>
      <p:pic>
        <p:nvPicPr>
          <p:cNvPr id="13314" name="Picture 2"/>
          <p:cNvPicPr>
            <a:picLocks noChangeAspect="1" noChangeArrowheads="1"/>
          </p:cNvPicPr>
          <p:nvPr/>
        </p:nvPicPr>
        <p:blipFill>
          <a:blip r:embed="rId3"/>
          <a:srcRect/>
          <a:stretch>
            <a:fillRect/>
          </a:stretch>
        </p:blipFill>
        <p:spPr bwMode="auto">
          <a:xfrm>
            <a:off x="831624" y="1632404"/>
            <a:ext cx="7775347" cy="504973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 xmlns:a16="http://schemas.microsoft.com/office/drawing/2014/main" id="{E396116B-1D11-4E80-BA8C-27A291ECA9CE}"/>
              </a:ext>
            </a:extLst>
          </p:cNvPr>
          <p:cNvSpPr txBox="1">
            <a:spLocks/>
          </p:cNvSpPr>
          <p:nvPr/>
        </p:nvSpPr>
        <p:spPr>
          <a:xfrm>
            <a:off x="933351" y="884903"/>
            <a:ext cx="4140094" cy="8684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ignika" panose="02010003020600000004"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4000" dirty="0"/>
              <a:t>RANGKUMAN</a:t>
            </a:r>
            <a:endParaRPr lang="en-ID" sz="4000" dirty="0"/>
          </a:p>
        </p:txBody>
      </p:sp>
      <p:sp>
        <p:nvSpPr>
          <p:cNvPr id="5" name="Content Placeholder 4">
            <a:extLst>
              <a:ext uri="{FF2B5EF4-FFF2-40B4-BE49-F238E27FC236}">
                <a16:creationId xmlns="" xmlns:a16="http://schemas.microsoft.com/office/drawing/2014/main" id="{AB12D3A9-0059-4644-8312-23CD2113284B}"/>
              </a:ext>
            </a:extLst>
          </p:cNvPr>
          <p:cNvSpPr>
            <a:spLocks noGrp="1"/>
          </p:cNvSpPr>
          <p:nvPr>
            <p:ph sz="half" idx="2"/>
          </p:nvPr>
        </p:nvSpPr>
        <p:spPr>
          <a:xfrm>
            <a:off x="1694746" y="1999824"/>
            <a:ext cx="4012224" cy="750720"/>
          </a:xfrm>
        </p:spPr>
        <p:txBody>
          <a:bodyPr>
            <a:normAutofit fontScale="92500" lnSpcReduction="20000"/>
          </a:bodyPr>
          <a:lstStyle/>
          <a:p>
            <a:pPr marL="0" indent="0">
              <a:buNone/>
            </a:pPr>
            <a:r>
              <a:rPr lang="en-ID" smtClean="0"/>
              <a:t>Database</a:t>
            </a:r>
            <a:r>
              <a:rPr lang="en-ID" smtClean="0"/>
              <a:t> </a:t>
            </a:r>
            <a:r>
              <a:rPr lang="en-ID" smtClean="0"/>
              <a:t>merupakah </a:t>
            </a:r>
            <a:r>
              <a:rPr lang="en-ID" smtClean="0"/>
              <a:t>tempat dimana data dapat dikelola sehubungan dengan Input, koreksi, hapus, serta penampilan data.</a:t>
            </a:r>
            <a:endParaRPr lang="en-ID" dirty="0"/>
          </a:p>
        </p:txBody>
      </p:sp>
      <p:sp>
        <p:nvSpPr>
          <p:cNvPr id="7" name="Content Placeholder 6">
            <a:extLst>
              <a:ext uri="{FF2B5EF4-FFF2-40B4-BE49-F238E27FC236}">
                <a16:creationId xmlns="" xmlns:a16="http://schemas.microsoft.com/office/drawing/2014/main" id="{D7673C37-2E03-4712-BB9C-6A535E30311E}"/>
              </a:ext>
            </a:extLst>
          </p:cNvPr>
          <p:cNvSpPr>
            <a:spLocks noGrp="1"/>
          </p:cNvSpPr>
          <p:nvPr>
            <p:ph sz="quarter" idx="4"/>
          </p:nvPr>
        </p:nvSpPr>
        <p:spPr>
          <a:xfrm>
            <a:off x="6273881" y="2896988"/>
            <a:ext cx="4684171" cy="2214282"/>
          </a:xfrm>
        </p:spPr>
        <p:txBody>
          <a:bodyPr>
            <a:normAutofit/>
          </a:bodyPr>
          <a:lstStyle/>
          <a:p>
            <a:pPr marL="0" indent="0">
              <a:buNone/>
            </a:pPr>
            <a:r>
              <a:rPr lang="en-ID" smtClean="0"/>
              <a:t>Dengan menggunakan </a:t>
            </a:r>
            <a:r>
              <a:rPr lang="en-ID" smtClean="0"/>
              <a:t>database, data dapat dikelola sesuai dengan kebutuhan untuk menyajikan informasi.</a:t>
            </a:r>
            <a:endParaRPr lang="en-ID" dirty="0"/>
          </a:p>
        </p:txBody>
      </p:sp>
      <p:pic>
        <p:nvPicPr>
          <p:cNvPr id="12" name="Google Shape;5183;p63">
            <a:extLst>
              <a:ext uri="{FF2B5EF4-FFF2-40B4-BE49-F238E27FC236}">
                <a16:creationId xmlns="" xmlns:a16="http://schemas.microsoft.com/office/drawing/2014/main" id="{F639259A-0845-448F-9AA8-5A76D14CB755}"/>
              </a:ext>
            </a:extLst>
          </p:cNvPr>
          <p:cNvPicPr preferRelativeResize="0"/>
          <p:nvPr/>
        </p:nvPicPr>
        <p:blipFill rotWithShape="1">
          <a:blip r:embed="rId2">
            <a:alphaModFix/>
          </a:blip>
          <a:srcRect/>
          <a:stretch/>
        </p:blipFill>
        <p:spPr>
          <a:xfrm>
            <a:off x="1788795" y="2896988"/>
            <a:ext cx="3440655" cy="2707399"/>
          </a:xfrm>
          <a:prstGeom prst="rect">
            <a:avLst/>
          </a:prstGeom>
          <a:noFill/>
          <a:ln>
            <a:noFill/>
          </a:ln>
        </p:spPr>
      </p:pic>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BADABD1-05DB-46C1-8E18-BAC1AB703B43}"/>
              </a:ext>
            </a:extLst>
          </p:cNvPr>
          <p:cNvSpPr>
            <a:spLocks noGrp="1"/>
          </p:cNvSpPr>
          <p:nvPr>
            <p:ph type="title"/>
          </p:nvPr>
        </p:nvSpPr>
        <p:spPr>
          <a:xfrm>
            <a:off x="1040483" y="1199421"/>
            <a:ext cx="9744637" cy="809251"/>
          </a:xfrm>
        </p:spPr>
        <p:txBody>
          <a:bodyPr/>
          <a:lstStyle/>
          <a:p>
            <a:r>
              <a:rPr lang="en-US" dirty="0"/>
              <a:t>SUMBER PUSTAKA</a:t>
            </a:r>
            <a:endParaRPr lang="en-ID" dirty="0"/>
          </a:p>
        </p:txBody>
      </p:sp>
      <p:sp>
        <p:nvSpPr>
          <p:cNvPr id="11" name="Content Placeholder 10">
            <a:extLst>
              <a:ext uri="{FF2B5EF4-FFF2-40B4-BE49-F238E27FC236}">
                <a16:creationId xmlns="" xmlns:a16="http://schemas.microsoft.com/office/drawing/2014/main" id="{82F5EEB3-A9D8-4005-86F7-E3EC45F5B078}"/>
              </a:ext>
            </a:extLst>
          </p:cNvPr>
          <p:cNvSpPr>
            <a:spLocks noGrp="1"/>
          </p:cNvSpPr>
          <p:nvPr>
            <p:ph idx="1"/>
          </p:nvPr>
        </p:nvSpPr>
        <p:spPr>
          <a:xfrm>
            <a:off x="1040483" y="2196652"/>
            <a:ext cx="9744637" cy="2976563"/>
          </a:xfrm>
        </p:spPr>
        <p:txBody>
          <a:bodyPr>
            <a:normAutofit fontScale="40000" lnSpcReduction="20000"/>
          </a:bodyPr>
          <a:lstStyle/>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2"/>
              </a:rPr>
              <a:t>https</a:t>
            </a:r>
            <a:r>
              <a:rPr lang="en-US" sz="6200" smtClean="0">
                <a:latin typeface="Calibri" panose="020F0502020204030204" pitchFamily="34" charset="0"/>
                <a:cs typeface="Times New Roman" panose="02020603050405020304" pitchFamily="18" charset="0"/>
                <a:hlinkClick r:id="rId2"/>
              </a:rPr>
              <a:t>://www.w3schools.in/mysql/ddl-dml-dcl/</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3"/>
              </a:rPr>
              <a:t>https://ducmanhphan.github.io/2020-01-09-How-to-use-JDBC-to-connect-database-in-Java-project/</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4"/>
              </a:rPr>
              <a:t>https://www.studytonight.com/java/connecting-to-mysql.php</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https://ngodingdata.com/memahami-perintah-dml-mysql/</a:t>
            </a: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Sumber </a:t>
            </a:r>
            <a:r>
              <a:rPr lang="en-US" sz="6200" dirty="0" err="1">
                <a:latin typeface="Calibri" panose="020F0502020204030204" pitchFamily="34" charset="0"/>
                <a:cs typeface="Times New Roman" panose="02020603050405020304" pitchFamily="18" charset="0"/>
              </a:rPr>
              <a:t>gambar</a:t>
            </a:r>
            <a:r>
              <a:rPr lang="en-US" sz="6200" dirty="0">
                <a:latin typeface="Calibri" panose="020F0502020204030204" pitchFamily="34" charset="0"/>
                <a:cs typeface="Times New Roman" panose="02020603050405020304" pitchFamily="18" charset="0"/>
              </a:rPr>
              <a:t>:</a:t>
            </a:r>
            <a:br>
              <a:rPr lang="en-US" sz="6200" dirty="0">
                <a:latin typeface="Calibri" panose="020F0502020204030204" pitchFamily="34" charset="0"/>
                <a:cs typeface="Times New Roman" panose="02020603050405020304" pitchFamily="18" charset="0"/>
              </a:rPr>
            </a:br>
            <a:r>
              <a:rPr lang="en-US" sz="6200" dirty="0">
                <a:latin typeface="Calibri" panose="020F0502020204030204" pitchFamily="34" charset="0"/>
                <a:cs typeface="Times New Roman" panose="02020603050405020304" pitchFamily="18" charset="0"/>
              </a:rPr>
              <a:t>www.freepik.com</a:t>
            </a:r>
          </a:p>
          <a:p>
            <a:pPr marL="0" lvl="0" indent="0">
              <a:lnSpc>
                <a:spcPct val="107000"/>
              </a:lnSpc>
              <a:spcAft>
                <a:spcPts val="800"/>
              </a:spcAft>
              <a:buNone/>
            </a:pPr>
            <a:endParaRPr lang="en-ID" dirty="0"/>
          </a:p>
        </p:txBody>
      </p:sp>
      <p:sp>
        <p:nvSpPr>
          <p:cNvPr id="2" name="Subtitle 4">
            <a:extLst>
              <a:ext uri="{FF2B5EF4-FFF2-40B4-BE49-F238E27FC236}">
                <a16:creationId xmlns="" xmlns:a16="http://schemas.microsoft.com/office/drawing/2014/main" id="{D104647F-50BD-48C3-8B26-D6EE8F894A65}"/>
              </a:ext>
            </a:extLst>
          </p:cNvPr>
          <p:cNvSpPr txBox="1">
            <a:spLocks/>
          </p:cNvSpPr>
          <p:nvPr/>
        </p:nvSpPr>
        <p:spPr>
          <a:xfrm>
            <a:off x="9144000" y="203912"/>
            <a:ext cx="2719677"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3" name="Subtitle 4">
            <a:extLst>
              <a:ext uri="{FF2B5EF4-FFF2-40B4-BE49-F238E27FC236}">
                <a16:creationId xmlns="" xmlns:a16="http://schemas.microsoft.com/office/drawing/2014/main" id="{343437FE-F437-4481-9094-ACF12EA147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287343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 xmlns:p14="http://schemas.microsoft.com/office/powerpoint/2010/main" val="182632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76190" y="888550"/>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67657" y="1501249"/>
            <a:ext cx="11176000" cy="1852815"/>
          </a:xfrm>
          <a:prstGeom prst="rect">
            <a:avLst/>
          </a:prstGeom>
          <a:noFill/>
        </p:spPr>
        <p:txBody>
          <a:bodyPr wrap="square" rtlCol="0">
            <a:spAutoFit/>
          </a:bodyPr>
          <a:lstStyle/>
          <a:p>
            <a:r>
              <a:rPr lang="en-US" sz="2400" smtClean="0"/>
              <a:t>Agar data yang diinputkan dapat disimpan secara </a:t>
            </a:r>
            <a:r>
              <a:rPr lang="en-US" sz="2400" i="1" smtClean="0"/>
              <a:t>‘permanen’</a:t>
            </a:r>
            <a:r>
              <a:rPr lang="en-US" sz="2400" smtClean="0"/>
              <a:t>, maka dapat dilakukan dengan disimpan pada suatu database.</a:t>
            </a:r>
          </a:p>
          <a:p>
            <a:r>
              <a:rPr lang="en-US" sz="2400" smtClean="0"/>
              <a:t>Ada banyak sekali pilihan database yang bisa digunakan, diantaranya: </a:t>
            </a:r>
            <a:r>
              <a:rPr lang="en-US" sz="2400" smtClean="0">
                <a:hlinkClick r:id="rId3"/>
              </a:rPr>
              <a:t>MySQL</a:t>
            </a:r>
            <a:r>
              <a:rPr lang="en-US" sz="2400" smtClean="0"/>
              <a:t>, </a:t>
            </a:r>
            <a:r>
              <a:rPr lang="en-US" sz="2400" smtClean="0">
                <a:hlinkClick r:id="rId4"/>
              </a:rPr>
              <a:t>SQLite</a:t>
            </a:r>
            <a:r>
              <a:rPr lang="en-US" sz="2400" smtClean="0"/>
              <a:t>, PostgreSQL, Ms. SQL Server, Oracle, </a:t>
            </a:r>
            <a:r>
              <a:rPr lang="en-US" sz="2400" smtClean="0"/>
              <a:t>dan </a:t>
            </a:r>
            <a:r>
              <a:rPr lang="en-US" sz="2400" smtClean="0"/>
              <a:t>sebagainya.</a:t>
            </a:r>
          </a:p>
          <a:p>
            <a:pPr>
              <a:lnSpc>
                <a:spcPct val="80000"/>
              </a:lnSpc>
              <a:buFont typeface="Wingdings 2" pitchFamily="18" charset="2"/>
              <a:buNone/>
            </a:pPr>
            <a:endParaRPr lang="en-US" sz="2300" smtClean="0"/>
          </a:p>
        </p:txBody>
      </p:sp>
      <p:pic>
        <p:nvPicPr>
          <p:cNvPr id="19457" name="Picture 1"/>
          <p:cNvPicPr>
            <a:picLocks noChangeAspect="1" noChangeArrowheads="1"/>
          </p:cNvPicPr>
          <p:nvPr/>
        </p:nvPicPr>
        <p:blipFill>
          <a:blip r:embed="rId5"/>
          <a:srcRect/>
          <a:stretch>
            <a:fillRect/>
          </a:stretch>
        </p:blipFill>
        <p:spPr bwMode="auto">
          <a:xfrm>
            <a:off x="5123543" y="3367314"/>
            <a:ext cx="6110514" cy="3031159"/>
          </a:xfrm>
          <a:prstGeom prst="rect">
            <a:avLst/>
          </a:prstGeom>
          <a:noFill/>
          <a:ln w="9525">
            <a:noFill/>
            <a:miter lim="800000"/>
            <a:headEnd/>
            <a:tailEnd/>
          </a:ln>
          <a:effectLst/>
        </p:spPr>
      </p:pic>
      <p:pic>
        <p:nvPicPr>
          <p:cNvPr id="12" name="Picture 3"/>
          <p:cNvPicPr>
            <a:picLocks noChangeAspect="1" noChangeArrowheads="1"/>
          </p:cNvPicPr>
          <p:nvPr/>
        </p:nvPicPr>
        <p:blipFill>
          <a:blip r:embed="rId6"/>
          <a:srcRect/>
          <a:stretch>
            <a:fillRect/>
          </a:stretch>
        </p:blipFill>
        <p:spPr bwMode="auto">
          <a:xfrm>
            <a:off x="683279" y="3279687"/>
            <a:ext cx="3888724" cy="152465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3" y="1501249"/>
            <a:ext cx="10849973" cy="3046988"/>
          </a:xfrm>
          <a:prstGeom prst="rect">
            <a:avLst/>
          </a:prstGeom>
          <a:noFill/>
        </p:spPr>
        <p:txBody>
          <a:bodyPr wrap="square" rtlCol="0">
            <a:spAutoFit/>
          </a:bodyPr>
          <a:lstStyle/>
          <a:p>
            <a:pPr>
              <a:lnSpc>
                <a:spcPct val="80000"/>
              </a:lnSpc>
              <a:buFont typeface="Wingdings 2" pitchFamily="18" charset="2"/>
              <a:buNone/>
            </a:pPr>
            <a:r>
              <a:rPr lang="en-US" sz="2400" smtClean="0"/>
              <a:t>Java menyediakan standard API (application Programming Interface) untuk pengembangan program aplikasi basis data (database) yang disebut dengan JDBC API.</a:t>
            </a:r>
          </a:p>
          <a:p>
            <a:pPr>
              <a:lnSpc>
                <a:spcPct val="80000"/>
              </a:lnSpc>
              <a:buFont typeface="Wingdings 2" pitchFamily="18" charset="2"/>
              <a:buNone/>
            </a:pPr>
            <a:r>
              <a:rPr lang="en-US" sz="800" smtClean="0"/>
              <a:t> </a:t>
            </a:r>
          </a:p>
          <a:p>
            <a:pPr>
              <a:lnSpc>
                <a:spcPct val="80000"/>
              </a:lnSpc>
              <a:buFont typeface="Wingdings 2" pitchFamily="18" charset="2"/>
              <a:buNone/>
            </a:pPr>
            <a:r>
              <a:rPr lang="en-US" sz="2400" smtClean="0"/>
              <a:t>JDBC adalah API Java untuk memanipulasi basis data. </a:t>
            </a:r>
          </a:p>
          <a:p>
            <a:pPr>
              <a:lnSpc>
                <a:spcPct val="80000"/>
              </a:lnSpc>
              <a:buFont typeface="Wingdings 2" pitchFamily="18" charset="2"/>
              <a:buNone/>
            </a:pPr>
            <a:r>
              <a:rPr lang="en-US" sz="2400" smtClean="0"/>
              <a:t>Dengan JDBC API, para pengembang aplikasi dan applet Java diberi kemudahan untuk mengakses berbagai tipe basis data dari berbagai penyedia basis data (database vendors) seperti MySQL Server, SQL Server, Oracle, Sybase dll.</a:t>
            </a:r>
          </a:p>
          <a:p>
            <a:pPr>
              <a:lnSpc>
                <a:spcPct val="80000"/>
              </a:lnSpc>
              <a:buFont typeface="Wingdings 2" pitchFamily="18" charset="2"/>
              <a:buNone/>
            </a:pPr>
            <a:endParaRPr lang="en-US" sz="800" smtClean="0"/>
          </a:p>
          <a:p>
            <a:pPr>
              <a:lnSpc>
                <a:spcPct val="80000"/>
              </a:lnSpc>
              <a:buFont typeface="Wingdings 2" pitchFamily="18" charset="2"/>
              <a:buNone/>
            </a:pPr>
            <a:r>
              <a:rPr lang="en-US" sz="2400" smtClean="0"/>
              <a:t>JDBC merupakan perantara antara Java dengan basis data. JDBC adalah sebuah spesifikasi yang menyediakan sekumpulan interface yang membolehkan akses portabel ke semua basis data. </a:t>
            </a:r>
          </a:p>
          <a:p>
            <a:pPr>
              <a:lnSpc>
                <a:spcPct val="80000"/>
              </a:lnSpc>
              <a:buFont typeface="Wingdings 2" pitchFamily="18" charset="2"/>
              <a:buNone/>
            </a:pPr>
            <a:endParaRPr lang="en-US" sz="800" smtClean="0"/>
          </a:p>
        </p:txBody>
      </p:sp>
      <p:pic>
        <p:nvPicPr>
          <p:cNvPr id="8" name="Picture 3"/>
          <p:cNvPicPr>
            <a:picLocks noChangeAspect="1" noChangeArrowheads="1"/>
          </p:cNvPicPr>
          <p:nvPr/>
        </p:nvPicPr>
        <p:blipFill>
          <a:blip r:embed="rId3"/>
          <a:srcRect/>
          <a:stretch>
            <a:fillRect/>
          </a:stretch>
        </p:blipFill>
        <p:spPr bwMode="auto">
          <a:xfrm>
            <a:off x="5342365" y="4426315"/>
            <a:ext cx="3888724" cy="152465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12" name="Picture 1"/>
          <p:cNvPicPr>
            <a:picLocks noChangeAspect="1" noChangeArrowheads="1"/>
          </p:cNvPicPr>
          <p:nvPr/>
        </p:nvPicPr>
        <p:blipFill>
          <a:blip r:embed="rId3"/>
          <a:srcRect/>
          <a:stretch>
            <a:fillRect/>
          </a:stretch>
        </p:blipFill>
        <p:spPr bwMode="auto">
          <a:xfrm>
            <a:off x="2830286" y="3515987"/>
            <a:ext cx="6008914" cy="2980760"/>
          </a:xfrm>
          <a:prstGeom prst="rect">
            <a:avLst/>
          </a:prstGeom>
          <a:noFill/>
          <a:ln w="9525">
            <a:noFill/>
            <a:miter lim="800000"/>
            <a:headEnd/>
            <a:tailEnd/>
          </a:ln>
          <a:effectLst/>
        </p:spPr>
      </p:pic>
      <p:sp>
        <p:nvSpPr>
          <p:cNvPr id="11" name="TextBox 10"/>
          <p:cNvSpPr txBox="1"/>
          <p:nvPr/>
        </p:nvSpPr>
        <p:spPr>
          <a:xfrm>
            <a:off x="750624" y="1414165"/>
            <a:ext cx="10685472" cy="2308324"/>
          </a:xfrm>
          <a:prstGeom prst="rect">
            <a:avLst/>
          </a:prstGeom>
          <a:noFill/>
        </p:spPr>
        <p:txBody>
          <a:bodyPr wrap="square" rtlCol="0">
            <a:spAutoFit/>
          </a:bodyPr>
          <a:lstStyle/>
          <a:p>
            <a:r>
              <a:rPr lang="en-US" sz="2400" smtClean="0"/>
              <a:t>Sebuah program Java yang mengakses data dari basis data harus menggunakan JDBC driver yang khusus untuk basis data tersebut. Ketika sebuah perusahaan beralih dari satu basis data ke basis data lain, maka program Java harus disesuaikan untuk menggunakan JDBC driver yang khusus untuk basis data baru tersebut.</a:t>
            </a:r>
          </a:p>
          <a:p>
            <a:r>
              <a:rPr lang="en-US" sz="2400" smtClean="0"/>
              <a:t>Demikian pula agar program Java dapat berinteraksi dengan basis data MySQL, harus digunakan JDBC driver dari MySQL. </a:t>
            </a:r>
            <a:endParaRPr lang="en-US" sz="240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501249"/>
            <a:ext cx="10685472" cy="2308324"/>
          </a:xfrm>
          <a:prstGeom prst="rect">
            <a:avLst/>
          </a:prstGeom>
          <a:noFill/>
        </p:spPr>
        <p:txBody>
          <a:bodyPr wrap="square" rtlCol="0">
            <a:spAutoFit/>
          </a:bodyPr>
          <a:lstStyle/>
          <a:p>
            <a:r>
              <a:rPr lang="en-US" sz="2400" smtClean="0"/>
              <a:t>Sebuah program Java yang mengakses data dari basis data harus menggunakan JDBC driver yang khusus untuk basis data tersebut. Ketika sebuah perusahaan beralih dari satu basis data ke basis data lain, maka program Java harus disesuaikan untuk menggunakan JDBC driver yang khusus untuk basis data baru tersebut.</a:t>
            </a:r>
          </a:p>
          <a:p>
            <a:r>
              <a:rPr lang="en-US" sz="2400" smtClean="0"/>
              <a:t>Demikian pula agar program Java dapat berinteraksi dengan basis data MySQL, harus digunakan JDBC driver dari MySQL. </a:t>
            </a:r>
            <a:endParaRPr lang="en-US" sz="2400"/>
          </a:p>
        </p:txBody>
      </p:sp>
      <p:pic>
        <p:nvPicPr>
          <p:cNvPr id="1026" name="Picture 2" descr="connecting to mysql database"/>
          <p:cNvPicPr>
            <a:picLocks noChangeAspect="1" noChangeArrowheads="1"/>
          </p:cNvPicPr>
          <p:nvPr/>
        </p:nvPicPr>
        <p:blipFill>
          <a:blip r:embed="rId3"/>
          <a:srcRect/>
          <a:stretch>
            <a:fillRect/>
          </a:stretch>
        </p:blipFill>
        <p:spPr bwMode="auto">
          <a:xfrm>
            <a:off x="2385574" y="3831186"/>
            <a:ext cx="6352025" cy="2794892"/>
          </a:xfrm>
          <a:prstGeom prst="rect">
            <a:avLst/>
          </a:prstGeom>
          <a:noFill/>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501249"/>
            <a:ext cx="10685472" cy="4524315"/>
          </a:xfrm>
          <a:prstGeom prst="rect">
            <a:avLst/>
          </a:prstGeom>
          <a:noFill/>
        </p:spPr>
        <p:txBody>
          <a:bodyPr wrap="square" rtlCol="0">
            <a:spAutoFit/>
          </a:bodyPr>
          <a:lstStyle/>
          <a:p>
            <a:r>
              <a:rPr lang="en-US" sz="2400" smtClean="0"/>
              <a:t>Kita membutuhkan JDBC </a:t>
            </a:r>
            <a:r>
              <a:rPr lang="en-US" sz="2400" i="1" smtClean="0"/>
              <a:t>(Java Data Base Connectivity)</a:t>
            </a:r>
            <a:r>
              <a:rPr lang="en-US" sz="2400" smtClean="0"/>
              <a:t> untuk menghubungkan Java dan MySQL.</a:t>
            </a:r>
          </a:p>
          <a:p>
            <a:r>
              <a:rPr lang="en-US" sz="2400" smtClean="0"/>
              <a:t>JDBC bertugas menyediakan koneksi ke database, sehingga kita bisa mengakses dan mengelola datanya dari program Java.</a:t>
            </a:r>
          </a:p>
          <a:p>
            <a:r>
              <a:rPr lang="en-US" sz="2400" smtClean="0"/>
              <a:t>Ada beberapa istilah yang harus dipahami dalam JDBC:</a:t>
            </a:r>
          </a:p>
          <a:p>
            <a:pPr marL="457200" indent="-457200">
              <a:buFont typeface="Arial" pitchFamily="34" charset="0"/>
              <a:buChar char="•"/>
              <a:tabLst>
                <a:tab pos="2511425" algn="l"/>
                <a:tab pos="2786063" algn="l"/>
              </a:tabLst>
            </a:pPr>
            <a:r>
              <a:rPr lang="en-US" sz="2400" b="1" smtClean="0"/>
              <a:t>DriverManager	</a:t>
            </a:r>
            <a:r>
              <a:rPr lang="en-US" sz="2400" smtClean="0"/>
              <a:t>: 	adalah sebuah </a:t>
            </a:r>
            <a:r>
              <a:rPr lang="en-US" sz="2400" i="1" smtClean="0"/>
              <a:t>class</a:t>
            </a:r>
            <a:r>
              <a:rPr lang="en-US" sz="2400" smtClean="0"/>
              <a:t> yang mengelola dirver;</a:t>
            </a:r>
          </a:p>
          <a:p>
            <a:pPr marL="457200" indent="-457200">
              <a:buFont typeface="Arial" pitchFamily="34" charset="0"/>
              <a:buChar char="•"/>
              <a:tabLst>
                <a:tab pos="2511425" algn="l"/>
                <a:tab pos="2786063" algn="l"/>
              </a:tabLst>
            </a:pPr>
            <a:r>
              <a:rPr lang="en-US" sz="2400" b="1" smtClean="0"/>
              <a:t>Driver	: </a:t>
            </a:r>
            <a:r>
              <a:rPr lang="en-US" sz="2400" smtClean="0"/>
              <a:t>	adalah interface yang menangani komunikasi dengan database.</a:t>
            </a:r>
          </a:p>
          <a:p>
            <a:pPr marL="457200" indent="-457200">
              <a:buFont typeface="Arial" pitchFamily="34" charset="0"/>
              <a:buChar char="•"/>
              <a:tabLst>
                <a:tab pos="2511425" algn="l"/>
                <a:tab pos="2786063" algn="l"/>
              </a:tabLst>
            </a:pPr>
            <a:r>
              <a:rPr lang="en-US" sz="2400" b="1" smtClean="0"/>
              <a:t>Connection	</a:t>
            </a:r>
            <a:r>
              <a:rPr lang="en-US" sz="2400" smtClean="0"/>
              <a:t>: 	adalah </a:t>
            </a:r>
            <a:r>
              <a:rPr lang="en-US" sz="2400" i="1" smtClean="0"/>
              <a:t>interface</a:t>
            </a:r>
            <a:r>
              <a:rPr lang="en-US" sz="2400" smtClean="0"/>
              <a:t> yang menyediakan method untuk menghubungi database;</a:t>
            </a:r>
          </a:p>
          <a:p>
            <a:pPr marL="457200" indent="-457200">
              <a:buFont typeface="Arial" pitchFamily="34" charset="0"/>
              <a:buChar char="•"/>
              <a:tabLst>
                <a:tab pos="2511425" algn="l"/>
                <a:tab pos="2786063" algn="l"/>
              </a:tabLst>
            </a:pPr>
            <a:r>
              <a:rPr lang="en-US" sz="2400" b="1" smtClean="0"/>
              <a:t>Statement	</a:t>
            </a:r>
            <a:r>
              <a:rPr lang="en-US" sz="2400" smtClean="0"/>
              <a:t>: 	adalah </a:t>
            </a:r>
            <a:r>
              <a:rPr lang="en-US" sz="2400" i="1" smtClean="0"/>
              <a:t>inteface</a:t>
            </a:r>
            <a:r>
              <a:rPr lang="en-US" sz="2400" smtClean="0"/>
              <a:t> untuk mengeksekusi </a:t>
            </a:r>
            <a:r>
              <a:rPr lang="en-US" sz="2400" i="1" smtClean="0"/>
              <a:t>query</a:t>
            </a:r>
            <a:r>
              <a:rPr lang="en-US" sz="2400" smtClean="0"/>
              <a:t>;</a:t>
            </a:r>
          </a:p>
          <a:p>
            <a:pPr marL="457200" indent="-457200">
              <a:buFont typeface="Arial" pitchFamily="34" charset="0"/>
              <a:buChar char="•"/>
              <a:tabLst>
                <a:tab pos="2511425" algn="l"/>
                <a:tab pos="2786063" algn="l"/>
              </a:tabLst>
            </a:pPr>
            <a:r>
              <a:rPr lang="en-US" sz="2400" b="1" smtClean="0"/>
              <a:t>ResultSet	</a:t>
            </a:r>
            <a:r>
              <a:rPr lang="en-US" sz="2400" smtClean="0"/>
              <a:t>: 	adalah </a:t>
            </a:r>
            <a:r>
              <a:rPr lang="en-US" sz="2400" i="1" smtClean="0"/>
              <a:t>interface</a:t>
            </a:r>
            <a:r>
              <a:rPr lang="en-US" sz="2400" smtClean="0"/>
              <a:t> untuk menampung data hasil </a:t>
            </a:r>
            <a:r>
              <a:rPr lang="en-US" sz="2400" i="1" smtClean="0"/>
              <a:t>query</a:t>
            </a:r>
            <a:r>
              <a:rPr lang="en-US" sz="2400" smtClean="0"/>
              <a:t>.</a:t>
            </a:r>
            <a:endParaRPr lang="en-US" sz="240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19734" y="859522"/>
            <a:ext cx="1773434" cy="584775"/>
          </a:xfrm>
          <a:prstGeom prst="rect">
            <a:avLst/>
          </a:prstGeom>
        </p:spPr>
        <p:txBody>
          <a:bodyPr wrap="none">
            <a:spAutoFit/>
          </a:bodyPr>
          <a:lstStyle/>
          <a:p>
            <a:r>
              <a:rPr lang="en-US" sz="3200" b="1" smtClean="0"/>
              <a:t>Database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298053"/>
            <a:ext cx="10685472" cy="461665"/>
          </a:xfrm>
          <a:prstGeom prst="rect">
            <a:avLst/>
          </a:prstGeom>
          <a:noFill/>
        </p:spPr>
        <p:txBody>
          <a:bodyPr wrap="square" rtlCol="0">
            <a:spAutoFit/>
          </a:bodyPr>
          <a:lstStyle/>
          <a:p>
            <a:r>
              <a:rPr lang="en-US" sz="2400" smtClean="0"/>
              <a:t>Koneksi</a:t>
            </a:r>
            <a:endParaRPr lang="en-US" sz="2400"/>
          </a:p>
        </p:txBody>
      </p:sp>
      <p:pic>
        <p:nvPicPr>
          <p:cNvPr id="1026" name="Picture 2"/>
          <p:cNvPicPr>
            <a:picLocks noChangeAspect="1" noChangeArrowheads="1"/>
          </p:cNvPicPr>
          <p:nvPr/>
        </p:nvPicPr>
        <p:blipFill>
          <a:blip r:embed="rId3"/>
          <a:srcRect/>
          <a:stretch>
            <a:fillRect/>
          </a:stretch>
        </p:blipFill>
        <p:spPr bwMode="auto">
          <a:xfrm>
            <a:off x="2095274" y="1397000"/>
            <a:ext cx="8982462" cy="5207000"/>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773434" cy="1077218"/>
          </a:xfrm>
          <a:prstGeom prst="rect">
            <a:avLst/>
          </a:prstGeom>
        </p:spPr>
        <p:txBody>
          <a:bodyPr wrap="none">
            <a:spAutoFit/>
          </a:bodyPr>
          <a:lstStyle/>
          <a:p>
            <a:pPr marL="457200" indent="-457200"/>
            <a:r>
              <a:rPr lang="en-US" sz="3200" b="1" smtClean="0"/>
              <a:t>Database</a:t>
            </a:r>
          </a:p>
          <a:p>
            <a:pPr marL="457200" indent="-457200"/>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815882"/>
          </a:xfrm>
          <a:prstGeom prst="rect">
            <a:avLst/>
          </a:prstGeom>
          <a:noFill/>
        </p:spPr>
        <p:txBody>
          <a:bodyPr wrap="square" rtlCol="0">
            <a:spAutoFit/>
          </a:bodyPr>
          <a:lstStyle/>
          <a:p>
            <a:r>
              <a:rPr lang="en-US" sz="2400" b="1" smtClean="0"/>
              <a:t>Pengertian SQL</a:t>
            </a:r>
          </a:p>
          <a:p>
            <a:r>
              <a:rPr lang="en-US" sz="2400" smtClean="0"/>
              <a:t>SQL atau </a:t>
            </a:r>
            <a:r>
              <a:rPr lang="en-US" sz="2400" i="1" smtClean="0"/>
              <a:t>Standard Query Language</a:t>
            </a:r>
            <a:r>
              <a:rPr lang="en-US" sz="2400" smtClean="0"/>
              <a:t> adalah bahasa pemrograman yang digunakan dalam mengakses, mengubah, dan memanipulasi data yang berbasis relasional.</a:t>
            </a:r>
          </a:p>
          <a:p>
            <a:endParaRPr lang="en-US" sz="800" smtClean="0"/>
          </a:p>
          <a:p>
            <a:endParaRPr lang="en-US" sz="2400" smtClean="0"/>
          </a:p>
          <a:p>
            <a:endParaRPr lang="en-US" sz="800" smtClean="0"/>
          </a:p>
        </p:txBody>
      </p:sp>
      <p:pic>
        <p:nvPicPr>
          <p:cNvPr id="1026" name="Picture 2"/>
          <p:cNvPicPr>
            <a:picLocks noChangeAspect="1" noChangeArrowheads="1"/>
          </p:cNvPicPr>
          <p:nvPr/>
        </p:nvPicPr>
        <p:blipFill>
          <a:blip r:embed="rId3"/>
          <a:srcRect/>
          <a:stretch>
            <a:fillRect/>
          </a:stretch>
        </p:blipFill>
        <p:spPr bwMode="auto">
          <a:xfrm>
            <a:off x="1871887" y="2490334"/>
            <a:ext cx="7039884" cy="4125647"/>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3255</TotalTime>
  <Words>1022</Words>
  <Application>Microsoft Office PowerPoint</Application>
  <PresentationFormat>Custom</PresentationFormat>
  <Paragraphs>270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1_Custom Design</vt:lpstr>
      <vt:lpstr>Database</vt:lpstr>
      <vt:lpstr>Capaian Pembelajaran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SUMBER PUSTAKA</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nawigr@outlook.com</cp:lastModifiedBy>
  <cp:revision>394</cp:revision>
  <dcterms:created xsi:type="dcterms:W3CDTF">2020-07-23T01:18:59Z</dcterms:created>
  <dcterms:modified xsi:type="dcterms:W3CDTF">2021-06-06T14:09:14Z</dcterms:modified>
</cp:coreProperties>
</file>