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9"/>
  </p:notesMasterIdLst>
  <p:sldIdLst>
    <p:sldId id="257" r:id="rId2"/>
    <p:sldId id="258" r:id="rId3"/>
    <p:sldId id="284" r:id="rId4"/>
    <p:sldId id="293" r:id="rId5"/>
    <p:sldId id="294" r:id="rId6"/>
    <p:sldId id="295" r:id="rId7"/>
    <p:sldId id="298" r:id="rId8"/>
    <p:sldId id="296" r:id="rId9"/>
    <p:sldId id="301" r:id="rId10"/>
    <p:sldId id="297" r:id="rId11"/>
    <p:sldId id="302" r:id="rId12"/>
    <p:sldId id="303" r:id="rId13"/>
    <p:sldId id="304" r:id="rId14"/>
    <p:sldId id="305" r:id="rId15"/>
    <p:sldId id="306" r:id="rId16"/>
    <p:sldId id="307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3FC9E"/>
    <a:srgbClr val="FDC7F5"/>
    <a:srgbClr val="8DE0FD"/>
    <a:srgbClr val="E1FBB7"/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5326" autoAdjust="0"/>
  </p:normalViewPr>
  <p:slideViewPr>
    <p:cSldViewPr snapToGrid="0">
      <p:cViewPr varScale="1">
        <p:scale>
          <a:sx n="66" d="100"/>
          <a:sy n="66" d="100"/>
        </p:scale>
        <p:origin x="81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t>08/03/2021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www.dinus.ac.id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5024" y="4510369"/>
            <a:ext cx="4778189" cy="1189952"/>
          </a:xfrm>
        </p:spPr>
        <p:txBody>
          <a:bodyPr>
            <a:normAutofit fontScale="92500" lnSpcReduction="20000"/>
          </a:bodyPr>
          <a:lstStyle/>
          <a:p>
            <a:endParaRPr lang="en-US" b="1" i="0" dirty="0"/>
          </a:p>
          <a:p>
            <a:endParaRPr lang="en-ID" sz="1400" dirty="0"/>
          </a:p>
          <a:p>
            <a:r>
              <a:rPr lang="en-ID" sz="1400" dirty="0" smtClean="0"/>
              <a:t>Tim </a:t>
            </a:r>
            <a:r>
              <a:rPr lang="en-ID" sz="1400" dirty="0" err="1" smtClean="0"/>
              <a:t>Pengajar</a:t>
            </a:r>
            <a:endParaRPr lang="en-ID" sz="1400" dirty="0"/>
          </a:p>
          <a:p>
            <a:r>
              <a:rPr lang="en-ID" sz="1600" dirty="0" smtClean="0"/>
              <a:t>2021</a:t>
            </a:r>
            <a:endParaRPr lang="en-ID" sz="1600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SISTEM INFORMASI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5024" y="2285440"/>
            <a:ext cx="5907741" cy="2019860"/>
          </a:xfrm>
        </p:spPr>
        <p:txBody>
          <a:bodyPr>
            <a:normAutofit/>
          </a:bodyPr>
          <a:lstStyle/>
          <a:p>
            <a:r>
              <a:rPr lang="en-US" dirty="0" smtClean="0"/>
              <a:t>BAHASA HTML</a:t>
            </a:r>
            <a:endParaRPr lang="en-ID" dirty="0"/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8515350" y="665384"/>
            <a:ext cx="3105151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Pengantar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Web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6" name="Picture 2" descr="W3C HTML5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03" y="2040845"/>
            <a:ext cx="3472996" cy="347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Elemen</a:t>
            </a:r>
            <a:r>
              <a:rPr lang="en-US" dirty="0" smtClean="0"/>
              <a:t> html </a:t>
            </a:r>
            <a:r>
              <a:rPr lang="en-US" dirty="0" smtClean="0"/>
              <a:t>yang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6136129" cy="4228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Bahasa HTML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banyak</a:t>
            </a:r>
            <a:r>
              <a:rPr lang="en-US" sz="2000" dirty="0" smtClean="0"/>
              <a:t> </a:t>
            </a:r>
            <a:r>
              <a:rPr lang="en-US" sz="2000" dirty="0" err="1" smtClean="0"/>
              <a:t>elemen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fungsinya</a:t>
            </a:r>
            <a:r>
              <a:rPr lang="en-US" sz="2000" dirty="0" smtClean="0"/>
              <a:t> </a:t>
            </a:r>
            <a:r>
              <a:rPr lang="en-US" sz="2000" dirty="0" err="1" smtClean="0"/>
              <a:t>masing-masing</a:t>
            </a:r>
            <a:r>
              <a:rPr lang="en-US" sz="2000" dirty="0" smtClean="0"/>
              <a:t>. </a:t>
            </a:r>
            <a:r>
              <a:rPr lang="en-US" sz="2000" dirty="0" err="1" smtClean="0"/>
              <a:t>Cukup</a:t>
            </a:r>
            <a:r>
              <a:rPr lang="en-US" sz="2000" dirty="0" smtClean="0"/>
              <a:t> </a:t>
            </a:r>
            <a:r>
              <a:rPr lang="en-US" sz="2000" dirty="0" err="1" smtClean="0"/>
              <a:t>banyak</a:t>
            </a:r>
            <a:r>
              <a:rPr lang="en-US" sz="2000" dirty="0" smtClean="0"/>
              <a:t> </a:t>
            </a:r>
            <a:r>
              <a:rPr lang="en-US" sz="2000" dirty="0" err="1" smtClean="0"/>
              <a:t>elemen</a:t>
            </a:r>
            <a:r>
              <a:rPr lang="en-US" sz="2000" dirty="0" smtClean="0"/>
              <a:t> html </a:t>
            </a:r>
            <a:r>
              <a:rPr lang="en-US" sz="2000" dirty="0" err="1" smtClean="0"/>
              <a:t>namun</a:t>
            </a:r>
            <a:r>
              <a:rPr lang="en-US" sz="2000" dirty="0" smtClean="0"/>
              <a:t> yang </a:t>
            </a:r>
            <a:r>
              <a:rPr lang="en-US" sz="2000" dirty="0" err="1" smtClean="0"/>
              <a:t>sering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Heading </a:t>
            </a:r>
            <a:r>
              <a:rPr lang="en-US" sz="2000" dirty="0" smtClean="0"/>
              <a:t>&lt;</a:t>
            </a:r>
            <a:r>
              <a:rPr lang="en-US" sz="2000" dirty="0" err="1" smtClean="0"/>
              <a:t>hn</a:t>
            </a:r>
            <a:r>
              <a:rPr lang="en-US" sz="2000" dirty="0" smtClean="0"/>
              <a:t>&gt;</a:t>
            </a:r>
          </a:p>
          <a:p>
            <a:r>
              <a:rPr lang="en-US" sz="2000" dirty="0" err="1" smtClean="0"/>
              <a:t>Paragrap</a:t>
            </a:r>
            <a:r>
              <a:rPr lang="en-US" sz="2000" dirty="0" smtClean="0"/>
              <a:t> &lt;p&gt;</a:t>
            </a:r>
          </a:p>
          <a:p>
            <a:r>
              <a:rPr lang="en-US" sz="2000" dirty="0" smtClean="0"/>
              <a:t>Link &lt;a&gt;</a:t>
            </a:r>
          </a:p>
          <a:p>
            <a:r>
              <a:rPr lang="en-US" sz="2000" dirty="0" smtClean="0"/>
              <a:t>Image &lt;</a:t>
            </a:r>
            <a:r>
              <a:rPr lang="en-US" sz="2000" dirty="0" err="1" smtClean="0"/>
              <a:t>img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List &lt;</a:t>
            </a:r>
            <a:r>
              <a:rPr lang="en-US" sz="2000" dirty="0" err="1" smtClean="0"/>
              <a:t>ul</a:t>
            </a:r>
            <a:r>
              <a:rPr lang="en-US" sz="2000" dirty="0" smtClean="0"/>
              <a:t>&gt; </a:t>
            </a:r>
            <a:r>
              <a:rPr lang="en-US" sz="2000" dirty="0" err="1" smtClean="0"/>
              <a:t>dan</a:t>
            </a:r>
            <a:r>
              <a:rPr lang="en-US" sz="2000" dirty="0" smtClean="0"/>
              <a:t> &lt;</a:t>
            </a:r>
            <a:r>
              <a:rPr lang="en-US" sz="2000" dirty="0" err="1" smtClean="0"/>
              <a:t>ol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Table &lt;table&gt;</a:t>
            </a:r>
          </a:p>
          <a:p>
            <a:r>
              <a:rPr lang="en-US" sz="2000" dirty="0" smtClean="0"/>
              <a:t>Form &lt;form&gt;</a:t>
            </a:r>
          </a:p>
          <a:p>
            <a:r>
              <a:rPr lang="en-US" sz="2000" dirty="0" smtClean="0"/>
              <a:t>Division &lt;div&gt;</a:t>
            </a:r>
          </a:p>
          <a:p>
            <a:r>
              <a:rPr lang="en-US" sz="2000" dirty="0" smtClean="0"/>
              <a:t>Span &lt;span&gt;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</a:endParaRPr>
          </a:p>
        </p:txBody>
      </p:sp>
      <p:pic>
        <p:nvPicPr>
          <p:cNvPr id="4" name="Picture 4" descr="http://cdn.skyje.com/wp-content/uploads/2014/02/attention.jpg"/>
          <p:cNvPicPr>
            <a:picLocks noChangeAspect="1" noChangeArrowheads="1"/>
          </p:cNvPicPr>
          <p:nvPr/>
        </p:nvPicPr>
        <p:blipFill>
          <a:blip r:embed="rId2"/>
          <a:srcRect l="15278" r="11111"/>
          <a:stretch>
            <a:fillRect/>
          </a:stretch>
        </p:blipFill>
        <p:spPr bwMode="auto">
          <a:xfrm>
            <a:off x="8188104" y="2833939"/>
            <a:ext cx="3786214" cy="3429000"/>
          </a:xfrm>
          <a:prstGeom prst="rect">
            <a:avLst/>
          </a:prstGeom>
          <a:noFill/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 smtClean="0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 smtClean="0">
                <a:solidFill>
                  <a:schemeClr val="accent5">
                    <a:lumMod val="75000"/>
                  </a:schemeClr>
                </a:solidFill>
              </a:rPr>
              <a:t> Web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28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Elemen</a:t>
            </a:r>
            <a:r>
              <a:rPr lang="en-US" dirty="0" smtClean="0"/>
              <a:t> heading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6136129" cy="4228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Elemen</a:t>
            </a:r>
            <a:r>
              <a:rPr lang="en-US" sz="2000" dirty="0" smtClean="0"/>
              <a:t> heading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menandai</a:t>
            </a:r>
            <a:r>
              <a:rPr lang="en-US" sz="2000" dirty="0" smtClean="0"/>
              <a:t> </a:t>
            </a:r>
            <a:r>
              <a:rPr lang="en-US" sz="2000" dirty="0" err="1" smtClean="0"/>
              <a:t>teks</a:t>
            </a:r>
            <a:r>
              <a:rPr lang="en-US" sz="2000" dirty="0" smtClean="0"/>
              <a:t> agar </a:t>
            </a:r>
            <a:r>
              <a:rPr lang="en-US" sz="2000" dirty="0" err="1" smtClean="0"/>
              <a:t>tampil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judul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&lt;h1&gt; </a:t>
            </a:r>
            <a:r>
              <a:rPr lang="en-US" sz="2000" dirty="0" err="1" smtClean="0">
                <a:solidFill>
                  <a:srgbClr val="0070C0"/>
                </a:solidFill>
              </a:rPr>
              <a:t>Ini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judul</a:t>
            </a:r>
            <a:r>
              <a:rPr lang="en-US" sz="2000" dirty="0" smtClean="0">
                <a:solidFill>
                  <a:srgbClr val="0070C0"/>
                </a:solidFill>
              </a:rPr>
              <a:t> level 1&lt;/h1&gt;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&lt;</a:t>
            </a:r>
            <a:r>
              <a:rPr lang="en-US" sz="2000" dirty="0" smtClean="0">
                <a:solidFill>
                  <a:srgbClr val="0070C0"/>
                </a:solidFill>
              </a:rPr>
              <a:t>h2&gt; </a:t>
            </a:r>
            <a:r>
              <a:rPr lang="en-US" sz="2000" dirty="0" err="1">
                <a:solidFill>
                  <a:srgbClr val="0070C0"/>
                </a:solidFill>
              </a:rPr>
              <a:t>Ini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judul</a:t>
            </a:r>
            <a:r>
              <a:rPr lang="en-US" sz="2000" dirty="0">
                <a:solidFill>
                  <a:srgbClr val="0070C0"/>
                </a:solidFill>
              </a:rPr>
              <a:t> level </a:t>
            </a:r>
            <a:r>
              <a:rPr lang="en-US" sz="2000" dirty="0" smtClean="0">
                <a:solidFill>
                  <a:srgbClr val="0070C0"/>
                </a:solidFill>
              </a:rPr>
              <a:t>2&lt;/h2&gt;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&lt;</a:t>
            </a:r>
            <a:r>
              <a:rPr lang="en-US" sz="2000" dirty="0" smtClean="0">
                <a:solidFill>
                  <a:srgbClr val="0070C0"/>
                </a:solidFill>
              </a:rPr>
              <a:t>h6&gt; </a:t>
            </a:r>
            <a:r>
              <a:rPr lang="en-US" sz="2000" dirty="0" err="1">
                <a:solidFill>
                  <a:srgbClr val="0070C0"/>
                </a:solidFill>
              </a:rPr>
              <a:t>Ini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judul</a:t>
            </a:r>
            <a:r>
              <a:rPr lang="en-US" sz="2000" dirty="0">
                <a:solidFill>
                  <a:srgbClr val="0070C0"/>
                </a:solidFill>
              </a:rPr>
              <a:t> level </a:t>
            </a:r>
            <a:r>
              <a:rPr lang="en-US" sz="2000" dirty="0" smtClean="0">
                <a:solidFill>
                  <a:srgbClr val="0070C0"/>
                </a:solidFill>
              </a:rPr>
              <a:t>6&lt;/h6&gt;</a:t>
            </a:r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 err="1"/>
              <a:t>Elemen</a:t>
            </a:r>
            <a:r>
              <a:rPr lang="en-US" sz="2000" dirty="0"/>
              <a:t> heading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teks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berukuran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 smtClean="0"/>
              <a:t>tebal</a:t>
            </a:r>
            <a:r>
              <a:rPr lang="en-US" sz="2000" dirty="0" smtClean="0"/>
              <a:t>. </a:t>
            </a:r>
            <a:r>
              <a:rPr lang="en-US" sz="2000" dirty="0" smtClean="0"/>
              <a:t>Kita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elemen</a:t>
            </a:r>
            <a:r>
              <a:rPr lang="en-US" sz="2000" dirty="0" smtClean="0"/>
              <a:t> heading </a:t>
            </a:r>
            <a:r>
              <a:rPr lang="en-US" sz="2000" dirty="0" err="1" smtClean="0"/>
              <a:t>sampai</a:t>
            </a:r>
            <a:r>
              <a:rPr lang="en-US" sz="2000" dirty="0" smtClean="0"/>
              <a:t> level 6. Level 1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ukuran</a:t>
            </a:r>
            <a:r>
              <a:rPr lang="en-US" sz="2000" dirty="0" smtClean="0"/>
              <a:t> </a:t>
            </a:r>
            <a:r>
              <a:rPr lang="en-US" sz="2000" dirty="0" err="1" smtClean="0"/>
              <a:t>huruf</a:t>
            </a:r>
            <a:r>
              <a:rPr lang="en-US" sz="2000" dirty="0" smtClean="0"/>
              <a:t> </a:t>
            </a:r>
            <a:r>
              <a:rPr lang="en-US" sz="2000" dirty="0" err="1" smtClean="0"/>
              <a:t>terbesar</a:t>
            </a:r>
            <a:r>
              <a:rPr lang="en-US" sz="2000" dirty="0" smtClean="0"/>
              <a:t>, </a:t>
            </a:r>
            <a:r>
              <a:rPr lang="en-US" sz="2000" dirty="0" err="1" smtClean="0"/>
              <a:t>dan</a:t>
            </a:r>
            <a:r>
              <a:rPr lang="en-US" sz="2000" dirty="0" smtClean="0"/>
              <a:t> level 6 </a:t>
            </a:r>
            <a:r>
              <a:rPr lang="en-US" sz="2000" dirty="0" err="1" smtClean="0"/>
              <a:t>terkecil</a:t>
            </a:r>
            <a:r>
              <a:rPr lang="en-US" sz="2000" dirty="0" smtClean="0"/>
              <a:t>. </a:t>
            </a:r>
            <a:r>
              <a:rPr lang="en-US" sz="2000" dirty="0" err="1" smtClean="0"/>
              <a:t>Elemen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biasa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 err="1" smtClean="0"/>
              <a:t>judul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subjudul</a:t>
            </a:r>
            <a:r>
              <a:rPr lang="en-US" sz="2000" dirty="0" smtClean="0"/>
              <a:t>.</a:t>
            </a:r>
          </a:p>
        </p:txBody>
      </p:sp>
      <p:pic>
        <p:nvPicPr>
          <p:cNvPr id="4" name="Picture 4" descr="http://cdn.skyje.com/wp-content/uploads/2014/02/attention.jpg"/>
          <p:cNvPicPr>
            <a:picLocks noChangeAspect="1" noChangeArrowheads="1"/>
          </p:cNvPicPr>
          <p:nvPr/>
        </p:nvPicPr>
        <p:blipFill>
          <a:blip r:embed="rId2"/>
          <a:srcRect l="15278" r="11111"/>
          <a:stretch>
            <a:fillRect/>
          </a:stretch>
        </p:blipFill>
        <p:spPr bwMode="auto">
          <a:xfrm>
            <a:off x="8188104" y="2833939"/>
            <a:ext cx="3786214" cy="3429000"/>
          </a:xfrm>
          <a:prstGeom prst="rect">
            <a:avLst/>
          </a:prstGeom>
          <a:noFill/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 smtClean="0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 smtClean="0">
                <a:solidFill>
                  <a:schemeClr val="accent5">
                    <a:lumMod val="75000"/>
                  </a:schemeClr>
                </a:solidFill>
              </a:rPr>
              <a:t> Web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498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paragrap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6136129" cy="4228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Untul</a:t>
            </a:r>
            <a:r>
              <a:rPr lang="en-US" sz="2000" dirty="0" smtClean="0"/>
              <a:t> </a:t>
            </a:r>
            <a:r>
              <a:rPr lang="en-US" sz="2000" dirty="0" err="1" smtClean="0"/>
              <a:t>menampilkan</a:t>
            </a:r>
            <a:r>
              <a:rPr lang="en-US" sz="2000" dirty="0" smtClean="0"/>
              <a:t> </a:t>
            </a:r>
            <a:r>
              <a:rPr lang="en-US" sz="2000" dirty="0" err="1" smtClean="0"/>
              <a:t>paragrap</a:t>
            </a:r>
            <a:r>
              <a:rPr lang="en-US" sz="2000" dirty="0" smtClean="0"/>
              <a:t>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elemen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&lt;p&gt; </a:t>
            </a:r>
            <a:r>
              <a:rPr lang="en-US" sz="2000" dirty="0" err="1" smtClean="0">
                <a:solidFill>
                  <a:srgbClr val="0070C0"/>
                </a:solidFill>
              </a:rPr>
              <a:t>Ini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sebuah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paragrap</a:t>
            </a:r>
            <a:r>
              <a:rPr lang="en-US" sz="2000" dirty="0" smtClean="0">
                <a:solidFill>
                  <a:srgbClr val="0070C0"/>
                </a:solidFill>
              </a:rPr>
              <a:t> &lt;/p&gt;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Kita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mengatur</a:t>
            </a:r>
            <a:r>
              <a:rPr lang="en-US" sz="2000" dirty="0" smtClean="0"/>
              <a:t> </a:t>
            </a:r>
            <a:r>
              <a:rPr lang="en-US" sz="2000" dirty="0" err="1" smtClean="0"/>
              <a:t>perataannya</a:t>
            </a:r>
            <a:r>
              <a:rPr lang="en-US" sz="2000" dirty="0" smtClean="0"/>
              <a:t> agar rata </a:t>
            </a:r>
            <a:r>
              <a:rPr lang="en-US" sz="2000" dirty="0" err="1" smtClean="0"/>
              <a:t>kiri</a:t>
            </a:r>
            <a:r>
              <a:rPr lang="en-US" sz="2000" dirty="0" smtClean="0"/>
              <a:t>, </a:t>
            </a:r>
            <a:r>
              <a:rPr lang="en-US" sz="2000" dirty="0" err="1" smtClean="0"/>
              <a:t>kanan</a:t>
            </a:r>
            <a:r>
              <a:rPr lang="en-US" sz="2000" dirty="0" smtClean="0"/>
              <a:t>, </a:t>
            </a:r>
            <a:r>
              <a:rPr lang="en-US" sz="2000" dirty="0" err="1" smtClean="0"/>
              <a:t>tengah</a:t>
            </a:r>
            <a:r>
              <a:rPr lang="en-US" sz="2000" dirty="0" smtClean="0"/>
              <a:t>, </a:t>
            </a:r>
            <a:r>
              <a:rPr lang="en-US" sz="2000" dirty="0" err="1" smtClean="0"/>
              <a:t>atau</a:t>
            </a:r>
            <a:r>
              <a:rPr lang="en-US" sz="2000" dirty="0" smtClean="0"/>
              <a:t> justify.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itu</a:t>
            </a:r>
            <a:r>
              <a:rPr lang="en-US" sz="2000" dirty="0" smtClean="0"/>
              <a:t>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perlu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atribut</a:t>
            </a:r>
            <a:r>
              <a:rPr lang="en-US" sz="2000" dirty="0" smtClean="0"/>
              <a:t> style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berupa</a:t>
            </a:r>
            <a:r>
              <a:rPr lang="en-US" sz="2000" dirty="0" smtClean="0"/>
              <a:t> </a:t>
            </a:r>
            <a:r>
              <a:rPr lang="en-US" sz="2000" dirty="0" err="1" smtClean="0"/>
              <a:t>css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&lt;p style=“</a:t>
            </a:r>
            <a:r>
              <a:rPr lang="en-US" sz="2000" dirty="0" err="1" smtClean="0">
                <a:solidFill>
                  <a:srgbClr val="0070C0"/>
                </a:solidFill>
              </a:rPr>
              <a:t>text-align:justify</a:t>
            </a:r>
            <a:r>
              <a:rPr lang="en-US" sz="2000" dirty="0" smtClean="0">
                <a:solidFill>
                  <a:srgbClr val="0070C0"/>
                </a:solidFill>
              </a:rPr>
              <a:t>”&gt;</a:t>
            </a:r>
            <a:r>
              <a:rPr lang="en-US" sz="2000" dirty="0" err="1" smtClean="0">
                <a:solidFill>
                  <a:srgbClr val="0070C0"/>
                </a:solidFill>
              </a:rPr>
              <a:t>Paragrap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ini</a:t>
            </a:r>
            <a:r>
              <a:rPr lang="en-US" sz="2000" dirty="0" smtClean="0">
                <a:solidFill>
                  <a:srgbClr val="0070C0"/>
                </a:solidFill>
              </a:rPr>
              <a:t> rata </a:t>
            </a:r>
            <a:r>
              <a:rPr lang="en-US" sz="2000" dirty="0" err="1" smtClean="0">
                <a:solidFill>
                  <a:srgbClr val="0070C0"/>
                </a:solidFill>
              </a:rPr>
              <a:t>kiri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kanan</a:t>
            </a:r>
            <a:r>
              <a:rPr lang="en-US" sz="2000" dirty="0" smtClean="0">
                <a:solidFill>
                  <a:srgbClr val="0070C0"/>
                </a:solidFill>
              </a:rPr>
              <a:t>&lt;/p&gt;</a:t>
            </a:r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 smtClean="0"/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</a:endParaRPr>
          </a:p>
        </p:txBody>
      </p:sp>
      <p:pic>
        <p:nvPicPr>
          <p:cNvPr id="4" name="Picture 4" descr="http://cdn.skyje.com/wp-content/uploads/2014/02/attention.jpg"/>
          <p:cNvPicPr>
            <a:picLocks noChangeAspect="1" noChangeArrowheads="1"/>
          </p:cNvPicPr>
          <p:nvPr/>
        </p:nvPicPr>
        <p:blipFill>
          <a:blip r:embed="rId2"/>
          <a:srcRect l="15278" r="11111"/>
          <a:stretch>
            <a:fillRect/>
          </a:stretch>
        </p:blipFill>
        <p:spPr bwMode="auto">
          <a:xfrm>
            <a:off x="8188104" y="2833939"/>
            <a:ext cx="3786214" cy="3429000"/>
          </a:xfrm>
          <a:prstGeom prst="rect">
            <a:avLst/>
          </a:prstGeom>
          <a:noFill/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 smtClean="0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 smtClean="0">
                <a:solidFill>
                  <a:schemeClr val="accent5">
                    <a:lumMod val="75000"/>
                  </a:schemeClr>
                </a:solidFill>
              </a:rPr>
              <a:t> Web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90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Elemen</a:t>
            </a:r>
            <a:r>
              <a:rPr lang="en-US" dirty="0" smtClean="0"/>
              <a:t> Link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6136129" cy="4228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link </a:t>
            </a:r>
            <a:r>
              <a:rPr lang="en-US" sz="2000" dirty="0" err="1" smtClean="0"/>
              <a:t>menuju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halaman</a:t>
            </a:r>
            <a:r>
              <a:rPr lang="en-US" sz="2000" dirty="0" smtClean="0"/>
              <a:t> web lain. Link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</a:t>
            </a:r>
            <a:r>
              <a:rPr lang="en-US" sz="2000" dirty="0" err="1" smtClean="0"/>
              <a:t>teks</a:t>
            </a:r>
            <a:r>
              <a:rPr lang="en-US" sz="2000" dirty="0" smtClean="0"/>
              <a:t>, </a:t>
            </a:r>
            <a:r>
              <a:rPr lang="en-US" sz="2000" dirty="0" err="1" smtClean="0"/>
              <a:t>tombol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gambar</a:t>
            </a:r>
            <a:r>
              <a:rPr lang="en-US" sz="2000" dirty="0" smtClean="0"/>
              <a:t> yang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diklik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menampilkan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halaman</a:t>
            </a:r>
            <a:r>
              <a:rPr lang="en-US" sz="2000" dirty="0" smtClean="0"/>
              <a:t> web </a:t>
            </a:r>
            <a:r>
              <a:rPr lang="en-US" sz="2000" dirty="0" err="1" smtClean="0"/>
              <a:t>atau</a:t>
            </a:r>
            <a:r>
              <a:rPr lang="en-US" sz="2000" dirty="0" smtClean="0"/>
              <a:t> situs lain.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&lt;a </a:t>
            </a:r>
            <a:r>
              <a:rPr lang="en-US" sz="2000" dirty="0" err="1" smtClean="0">
                <a:solidFill>
                  <a:schemeClr val="accent1"/>
                </a:solidFill>
              </a:rPr>
              <a:t>href</a:t>
            </a:r>
            <a:r>
              <a:rPr lang="en-US" sz="2000" dirty="0" smtClean="0">
                <a:solidFill>
                  <a:schemeClr val="accent1"/>
                </a:solidFill>
              </a:rPr>
              <a:t>=“</a:t>
            </a:r>
            <a:r>
              <a:rPr lang="en-US" sz="2000" dirty="0" err="1" smtClean="0">
                <a:solidFill>
                  <a:schemeClr val="accent1"/>
                </a:solidFill>
              </a:rPr>
              <a:t>login.php</a:t>
            </a:r>
            <a:r>
              <a:rPr lang="en-US" sz="2000" dirty="0" smtClean="0">
                <a:solidFill>
                  <a:schemeClr val="accent1"/>
                </a:solidFill>
              </a:rPr>
              <a:t>”&gt;Login&lt;/a&gt;</a:t>
            </a:r>
            <a:endParaRPr lang="en-US" sz="2000" dirty="0" smtClean="0">
              <a:solidFill>
                <a:schemeClr val="accent1"/>
              </a:solidFill>
            </a:endParaRPr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Atribut</a:t>
            </a:r>
            <a:r>
              <a:rPr lang="en-US" sz="2000" dirty="0" smtClean="0"/>
              <a:t> </a:t>
            </a:r>
            <a:r>
              <a:rPr lang="en-US" sz="2000" dirty="0" err="1" smtClean="0"/>
              <a:t>href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menentukan</a:t>
            </a:r>
            <a:r>
              <a:rPr lang="en-US" sz="2000" dirty="0" smtClean="0"/>
              <a:t> </a:t>
            </a:r>
            <a:r>
              <a:rPr lang="en-US" sz="2000" dirty="0" err="1" smtClean="0"/>
              <a:t>nama</a:t>
            </a:r>
            <a:r>
              <a:rPr lang="en-US" sz="2000" dirty="0" smtClean="0"/>
              <a:t> file </a:t>
            </a:r>
            <a:r>
              <a:rPr lang="en-US" sz="2000" dirty="0" err="1" smtClean="0"/>
              <a:t>tujuan</a:t>
            </a:r>
            <a:r>
              <a:rPr lang="en-US" sz="2000" dirty="0" smtClean="0"/>
              <a:t> link yang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ditampilkan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browser</a:t>
            </a:r>
          </a:p>
          <a:p>
            <a:pPr marL="0" indent="0">
              <a:buNone/>
            </a:pPr>
            <a:r>
              <a:rPr lang="en-US" sz="2000" dirty="0" err="1" smtClean="0"/>
              <a:t>Terkait</a:t>
            </a:r>
            <a:r>
              <a:rPr lang="en-US" sz="2000" dirty="0" smtClean="0"/>
              <a:t> link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perlu</a:t>
            </a:r>
            <a:r>
              <a:rPr lang="en-US" sz="2000" dirty="0" smtClean="0"/>
              <a:t> </a:t>
            </a:r>
            <a:r>
              <a:rPr lang="en-US" sz="2000" dirty="0" err="1" smtClean="0"/>
              <a:t>mengetahui</a:t>
            </a:r>
            <a:r>
              <a:rPr lang="en-US" sz="2000" dirty="0" smtClean="0"/>
              <a:t> </a:t>
            </a:r>
            <a:r>
              <a:rPr lang="en-US" sz="2000" dirty="0" err="1" smtClean="0"/>
              <a:t>tentang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file </a:t>
            </a:r>
            <a:r>
              <a:rPr lang="en-US" sz="2000" dirty="0">
                <a:solidFill>
                  <a:srgbClr val="C00000"/>
                </a:solidFill>
              </a:rPr>
              <a:t>p</a:t>
            </a:r>
            <a:r>
              <a:rPr lang="en-US" sz="2000" dirty="0" smtClean="0">
                <a:solidFill>
                  <a:srgbClr val="C00000"/>
                </a:solidFill>
              </a:rPr>
              <a:t>ath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alamat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C00000"/>
                </a:solidFill>
              </a:rPr>
              <a:t>absolut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C00000"/>
                </a:solidFill>
              </a:rPr>
              <a:t>relatif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4" name="Picture 4" descr="http://cdn.skyje.com/wp-content/uploads/2014/02/attention.jpg"/>
          <p:cNvPicPr>
            <a:picLocks noChangeAspect="1" noChangeArrowheads="1"/>
          </p:cNvPicPr>
          <p:nvPr/>
        </p:nvPicPr>
        <p:blipFill>
          <a:blip r:embed="rId2"/>
          <a:srcRect l="15278" r="11111"/>
          <a:stretch>
            <a:fillRect/>
          </a:stretch>
        </p:blipFill>
        <p:spPr bwMode="auto">
          <a:xfrm>
            <a:off x="8188104" y="2833939"/>
            <a:ext cx="3786214" cy="3429000"/>
          </a:xfrm>
          <a:prstGeom prst="rect">
            <a:avLst/>
          </a:prstGeom>
          <a:noFill/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 smtClean="0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 smtClean="0">
                <a:solidFill>
                  <a:schemeClr val="accent5">
                    <a:lumMod val="75000"/>
                  </a:schemeClr>
                </a:solidFill>
              </a:rPr>
              <a:t> Web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282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path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75" y="2951653"/>
            <a:ext cx="6136129" cy="285827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&lt;</a:t>
            </a:r>
            <a:r>
              <a:rPr lang="en-US" sz="2000" dirty="0" err="1" smtClean="0">
                <a:solidFill>
                  <a:srgbClr val="0070C0"/>
                </a:solidFill>
              </a:rPr>
              <a:t>img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src</a:t>
            </a:r>
            <a:r>
              <a:rPr lang="en-US" sz="2000" dirty="0" smtClean="0">
                <a:solidFill>
                  <a:srgbClr val="0070C0"/>
                </a:solidFill>
              </a:rPr>
              <a:t>=“gambar.jpg”&gt; File </a:t>
            </a:r>
            <a:r>
              <a:rPr lang="en-US" sz="2000" dirty="0" err="1" smtClean="0">
                <a:solidFill>
                  <a:srgbClr val="0070C0"/>
                </a:solidFill>
              </a:rPr>
              <a:t>gambar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terletak</a:t>
            </a:r>
            <a:r>
              <a:rPr lang="en-US" sz="2000" dirty="0" smtClean="0">
                <a:solidFill>
                  <a:srgbClr val="0070C0"/>
                </a:solidFill>
              </a:rPr>
              <a:t> di </a:t>
            </a:r>
            <a:r>
              <a:rPr lang="en-US" sz="2000" dirty="0" err="1" smtClean="0">
                <a:solidFill>
                  <a:srgbClr val="0070C0"/>
                </a:solidFill>
              </a:rPr>
              <a:t>direktori</a:t>
            </a:r>
            <a:r>
              <a:rPr lang="en-US" sz="2000" dirty="0" smtClean="0">
                <a:solidFill>
                  <a:srgbClr val="0070C0"/>
                </a:solidFill>
              </a:rPr>
              <a:t> yang </a:t>
            </a:r>
            <a:r>
              <a:rPr lang="en-US" sz="2000" dirty="0" err="1" smtClean="0">
                <a:solidFill>
                  <a:srgbClr val="0070C0"/>
                </a:solidFill>
              </a:rPr>
              <a:t>sama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dengan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halaman</a:t>
            </a:r>
            <a:r>
              <a:rPr lang="en-US" sz="2000" dirty="0" smtClean="0">
                <a:solidFill>
                  <a:srgbClr val="0070C0"/>
                </a:solidFill>
              </a:rPr>
              <a:t> web </a:t>
            </a:r>
            <a:r>
              <a:rPr lang="en-US" sz="2000" dirty="0" err="1" smtClean="0">
                <a:solidFill>
                  <a:srgbClr val="0070C0"/>
                </a:solidFill>
              </a:rPr>
              <a:t>saat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ini</a:t>
            </a:r>
            <a:r>
              <a:rPr lang="en-US" sz="2000" dirty="0" smtClean="0">
                <a:solidFill>
                  <a:srgbClr val="0070C0"/>
                </a:solidFill>
              </a:rPr>
              <a:t>.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0B050"/>
                </a:solidFill>
              </a:rPr>
              <a:t>&lt;</a:t>
            </a:r>
            <a:r>
              <a:rPr lang="en-US" sz="2000" dirty="0" err="1">
                <a:solidFill>
                  <a:srgbClr val="00B050"/>
                </a:solidFill>
              </a:rPr>
              <a:t>img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src</a:t>
            </a:r>
            <a:r>
              <a:rPr lang="en-US" sz="2000" dirty="0" smtClean="0">
                <a:solidFill>
                  <a:srgbClr val="00B050"/>
                </a:solidFill>
              </a:rPr>
              <a:t>=“images/gambar.jpg”&gt; File </a:t>
            </a:r>
            <a:r>
              <a:rPr lang="en-US" sz="2000" dirty="0" err="1" smtClean="0">
                <a:solidFill>
                  <a:srgbClr val="00B050"/>
                </a:solidFill>
              </a:rPr>
              <a:t>gambar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</a:rPr>
              <a:t>terletak</a:t>
            </a:r>
            <a:r>
              <a:rPr lang="en-US" sz="2000" dirty="0" smtClean="0">
                <a:solidFill>
                  <a:srgbClr val="00B050"/>
                </a:solidFill>
              </a:rPr>
              <a:t> di </a:t>
            </a:r>
            <a:r>
              <a:rPr lang="en-US" sz="2000" dirty="0" err="1" smtClean="0">
                <a:solidFill>
                  <a:srgbClr val="00B050"/>
                </a:solidFill>
              </a:rPr>
              <a:t>direktori</a:t>
            </a:r>
            <a:r>
              <a:rPr lang="en-US" sz="2000" dirty="0" smtClean="0">
                <a:solidFill>
                  <a:srgbClr val="00B050"/>
                </a:solidFill>
              </a:rPr>
              <a:t> images yang </a:t>
            </a:r>
            <a:r>
              <a:rPr lang="en-US" sz="2000" dirty="0" err="1" smtClean="0">
                <a:solidFill>
                  <a:srgbClr val="00B050"/>
                </a:solidFill>
              </a:rPr>
              <a:t>ada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</a:rPr>
              <a:t>didalam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</a:rPr>
              <a:t>direktori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</a:rPr>
              <a:t>saat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</a:rPr>
              <a:t>ini</a:t>
            </a:r>
            <a:endParaRPr lang="en-US" sz="2000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FF9900"/>
                </a:solidFill>
              </a:rPr>
              <a:t>&lt;</a:t>
            </a:r>
            <a:r>
              <a:rPr lang="en-US" sz="2000" dirty="0" err="1">
                <a:solidFill>
                  <a:srgbClr val="FF9900"/>
                </a:solidFill>
              </a:rPr>
              <a:t>img</a:t>
            </a:r>
            <a:r>
              <a:rPr lang="en-US" sz="2000" dirty="0">
                <a:solidFill>
                  <a:srgbClr val="FF9900"/>
                </a:solidFill>
              </a:rPr>
              <a:t> </a:t>
            </a:r>
            <a:r>
              <a:rPr lang="en-US" sz="2000" dirty="0" err="1">
                <a:solidFill>
                  <a:srgbClr val="FF9900"/>
                </a:solidFill>
              </a:rPr>
              <a:t>src</a:t>
            </a:r>
            <a:r>
              <a:rPr lang="en-US" sz="2000" dirty="0" smtClean="0">
                <a:solidFill>
                  <a:srgbClr val="FF9900"/>
                </a:solidFill>
              </a:rPr>
              <a:t>=“../images/gambar.jpg”&gt; File </a:t>
            </a:r>
            <a:r>
              <a:rPr lang="en-US" sz="2000" dirty="0" err="1" smtClean="0">
                <a:solidFill>
                  <a:srgbClr val="FF9900"/>
                </a:solidFill>
              </a:rPr>
              <a:t>gambar</a:t>
            </a:r>
            <a:r>
              <a:rPr lang="en-US" sz="2000" dirty="0" smtClean="0">
                <a:solidFill>
                  <a:srgbClr val="FF9900"/>
                </a:solidFill>
              </a:rPr>
              <a:t> </a:t>
            </a:r>
            <a:r>
              <a:rPr lang="en-US" sz="2000" dirty="0" err="1" smtClean="0">
                <a:solidFill>
                  <a:srgbClr val="FF9900"/>
                </a:solidFill>
              </a:rPr>
              <a:t>terletak</a:t>
            </a:r>
            <a:r>
              <a:rPr lang="en-US" sz="2000" dirty="0" smtClean="0">
                <a:solidFill>
                  <a:srgbClr val="FF9900"/>
                </a:solidFill>
              </a:rPr>
              <a:t> di </a:t>
            </a:r>
            <a:r>
              <a:rPr lang="en-US" sz="2000" dirty="0" err="1" smtClean="0">
                <a:solidFill>
                  <a:srgbClr val="FF9900"/>
                </a:solidFill>
              </a:rPr>
              <a:t>direktori</a:t>
            </a:r>
            <a:r>
              <a:rPr lang="en-US" sz="2000" dirty="0" smtClean="0">
                <a:solidFill>
                  <a:srgbClr val="FF9900"/>
                </a:solidFill>
              </a:rPr>
              <a:t> images yang </a:t>
            </a:r>
            <a:r>
              <a:rPr lang="en-US" sz="2000" dirty="0" err="1" smtClean="0">
                <a:solidFill>
                  <a:srgbClr val="FF9900"/>
                </a:solidFill>
              </a:rPr>
              <a:t>setingkat</a:t>
            </a:r>
            <a:r>
              <a:rPr lang="en-US" sz="2000" dirty="0" smtClean="0">
                <a:solidFill>
                  <a:srgbClr val="FF9900"/>
                </a:solidFill>
              </a:rPr>
              <a:t> </a:t>
            </a:r>
            <a:r>
              <a:rPr lang="en-US" sz="2000" dirty="0" err="1" smtClean="0">
                <a:solidFill>
                  <a:srgbClr val="FF9900"/>
                </a:solidFill>
              </a:rPr>
              <a:t>lebih</a:t>
            </a:r>
            <a:r>
              <a:rPr lang="en-US" sz="2000" dirty="0" smtClean="0">
                <a:solidFill>
                  <a:srgbClr val="FF9900"/>
                </a:solidFill>
              </a:rPr>
              <a:t> </a:t>
            </a:r>
            <a:r>
              <a:rPr lang="en-US" sz="2000" dirty="0" err="1" smtClean="0">
                <a:solidFill>
                  <a:srgbClr val="FF9900"/>
                </a:solidFill>
              </a:rPr>
              <a:t>tinggi</a:t>
            </a:r>
            <a:r>
              <a:rPr lang="en-US" sz="2000" dirty="0" smtClean="0">
                <a:solidFill>
                  <a:srgbClr val="FF9900"/>
                </a:solidFill>
              </a:rPr>
              <a:t> </a:t>
            </a:r>
            <a:r>
              <a:rPr lang="en-US" sz="2000" dirty="0" err="1" smtClean="0">
                <a:solidFill>
                  <a:srgbClr val="FF9900"/>
                </a:solidFill>
              </a:rPr>
              <a:t>daripada</a:t>
            </a:r>
            <a:r>
              <a:rPr lang="en-US" sz="2000" dirty="0" smtClean="0">
                <a:solidFill>
                  <a:srgbClr val="FF9900"/>
                </a:solidFill>
              </a:rPr>
              <a:t> </a:t>
            </a:r>
            <a:r>
              <a:rPr lang="en-US" sz="2000" dirty="0" err="1" smtClean="0">
                <a:solidFill>
                  <a:srgbClr val="FF9900"/>
                </a:solidFill>
              </a:rPr>
              <a:t>direktori</a:t>
            </a:r>
            <a:r>
              <a:rPr lang="en-US" sz="2000" dirty="0" smtClean="0">
                <a:solidFill>
                  <a:srgbClr val="FF9900"/>
                </a:solidFill>
              </a:rPr>
              <a:t> </a:t>
            </a:r>
            <a:r>
              <a:rPr lang="en-US" sz="2000" dirty="0" err="1" smtClean="0">
                <a:solidFill>
                  <a:srgbClr val="FF9900"/>
                </a:solidFill>
              </a:rPr>
              <a:t>saat</a:t>
            </a:r>
            <a:r>
              <a:rPr lang="en-US" sz="2000" dirty="0" smtClean="0">
                <a:solidFill>
                  <a:srgbClr val="FF9900"/>
                </a:solidFill>
              </a:rPr>
              <a:t> </a:t>
            </a:r>
            <a:r>
              <a:rPr lang="en-US" sz="2000" dirty="0" err="1" smtClean="0">
                <a:solidFill>
                  <a:srgbClr val="FF9900"/>
                </a:solidFill>
              </a:rPr>
              <a:t>ini</a:t>
            </a:r>
            <a:r>
              <a:rPr lang="en-US" sz="2000" dirty="0" smtClean="0">
                <a:solidFill>
                  <a:srgbClr val="FF9900"/>
                </a:solidFill>
              </a:rPr>
              <a:t>.</a:t>
            </a:r>
            <a:endParaRPr lang="en-US" sz="2000" dirty="0">
              <a:solidFill>
                <a:srgbClr val="FF990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 smtClean="0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 smtClean="0">
                <a:solidFill>
                  <a:schemeClr val="accent5">
                    <a:lumMod val="75000"/>
                  </a:schemeClr>
                </a:solidFill>
              </a:rPr>
              <a:t> Web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2781" t="25943" r="67960" b="67311"/>
          <a:stretch/>
        </p:blipFill>
        <p:spPr>
          <a:xfrm>
            <a:off x="8329352" y="4143829"/>
            <a:ext cx="1526386" cy="6252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3004" t="25942" r="70191" b="66915"/>
          <a:stretch/>
        </p:blipFill>
        <p:spPr>
          <a:xfrm>
            <a:off x="8329352" y="5142654"/>
            <a:ext cx="1130658" cy="667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23004" t="25545" r="68406" b="67510"/>
          <a:stretch/>
        </p:blipFill>
        <p:spPr>
          <a:xfrm>
            <a:off x="8329352" y="3217927"/>
            <a:ext cx="1491193" cy="677815"/>
          </a:xfrm>
          <a:prstGeom prst="rect">
            <a:avLst/>
          </a:prstGeom>
        </p:spPr>
      </p:pic>
      <p:sp>
        <p:nvSpPr>
          <p:cNvPr id="11" name="Line Callout 1 10"/>
          <p:cNvSpPr/>
          <p:nvPr/>
        </p:nvSpPr>
        <p:spPr>
          <a:xfrm>
            <a:off x="10218058" y="4162964"/>
            <a:ext cx="1335315" cy="586995"/>
          </a:xfrm>
          <a:prstGeom prst="borderCallout1">
            <a:avLst>
              <a:gd name="adj1" fmla="val 18750"/>
              <a:gd name="adj2" fmla="val -8333"/>
              <a:gd name="adj3" fmla="val 33375"/>
              <a:gd name="adj4" fmla="val -687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File </a:t>
            </a:r>
            <a:r>
              <a:rPr lang="en-US" sz="1600" dirty="0" err="1" smtClean="0"/>
              <a:t>gambar</a:t>
            </a:r>
            <a:r>
              <a:rPr lang="en-US" sz="1600" dirty="0" smtClean="0"/>
              <a:t> </a:t>
            </a:r>
            <a:r>
              <a:rPr lang="en-US" sz="1600" dirty="0" err="1" smtClean="0"/>
              <a:t>didalam</a:t>
            </a:r>
            <a:r>
              <a:rPr lang="en-US" sz="1600" dirty="0" smtClean="0"/>
              <a:t> </a:t>
            </a:r>
            <a:r>
              <a:rPr lang="en-US" sz="1600" dirty="0" err="1" smtClean="0"/>
              <a:t>sini</a:t>
            </a:r>
            <a:endParaRPr lang="en-US" sz="1600" dirty="0"/>
          </a:p>
        </p:txBody>
      </p:sp>
      <p:sp>
        <p:nvSpPr>
          <p:cNvPr id="12" name="Line Callout 1 11"/>
          <p:cNvSpPr/>
          <p:nvPr/>
        </p:nvSpPr>
        <p:spPr>
          <a:xfrm>
            <a:off x="10218058" y="5809929"/>
            <a:ext cx="1335315" cy="586995"/>
          </a:xfrm>
          <a:prstGeom prst="borderCallout1">
            <a:avLst>
              <a:gd name="adj1" fmla="val 18750"/>
              <a:gd name="adj2" fmla="val -8333"/>
              <a:gd name="adj3" fmla="val -33386"/>
              <a:gd name="adj4" fmla="val -7202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File </a:t>
            </a:r>
            <a:r>
              <a:rPr lang="en-US" sz="1600" dirty="0" err="1" smtClean="0"/>
              <a:t>gambar</a:t>
            </a:r>
            <a:r>
              <a:rPr lang="en-US" sz="1600" dirty="0" smtClean="0"/>
              <a:t> </a:t>
            </a:r>
            <a:r>
              <a:rPr lang="en-US" sz="1600" dirty="0" err="1" smtClean="0"/>
              <a:t>didalam</a:t>
            </a:r>
            <a:r>
              <a:rPr lang="en-US" sz="1600" dirty="0" smtClean="0"/>
              <a:t> </a:t>
            </a:r>
            <a:r>
              <a:rPr lang="en-US" sz="1600" dirty="0" err="1" smtClean="0"/>
              <a:t>sini</a:t>
            </a:r>
            <a:endParaRPr lang="en-US" sz="1600" dirty="0"/>
          </a:p>
        </p:txBody>
      </p:sp>
      <p:sp>
        <p:nvSpPr>
          <p:cNvPr id="13" name="Line Callout 1 12"/>
          <p:cNvSpPr/>
          <p:nvPr/>
        </p:nvSpPr>
        <p:spPr>
          <a:xfrm>
            <a:off x="10218057" y="4986446"/>
            <a:ext cx="1335315" cy="586995"/>
          </a:xfrm>
          <a:prstGeom prst="borderCallout1">
            <a:avLst>
              <a:gd name="adj1" fmla="val 18750"/>
              <a:gd name="adj2" fmla="val -8333"/>
              <a:gd name="adj3" fmla="val 65519"/>
              <a:gd name="adj4" fmla="val -6224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File </a:t>
            </a:r>
            <a:r>
              <a:rPr lang="en-US" sz="1600" dirty="0" err="1" smtClean="0"/>
              <a:t>htmlnya</a:t>
            </a:r>
            <a:r>
              <a:rPr lang="en-US" sz="1600" dirty="0" smtClean="0"/>
              <a:t> </a:t>
            </a:r>
            <a:r>
              <a:rPr lang="en-US" sz="1600" dirty="0" err="1" smtClean="0"/>
              <a:t>didalam</a:t>
            </a:r>
            <a:r>
              <a:rPr lang="en-US" sz="1600" dirty="0" smtClean="0"/>
              <a:t> </a:t>
            </a:r>
            <a:r>
              <a:rPr lang="en-US" sz="1600" dirty="0" err="1" smtClean="0"/>
              <a:t>sini</a:t>
            </a:r>
            <a:endParaRPr lang="en-US" sz="1600" dirty="0"/>
          </a:p>
        </p:txBody>
      </p:sp>
      <p:sp>
        <p:nvSpPr>
          <p:cNvPr id="14" name="Right Arrow 13"/>
          <p:cNvSpPr/>
          <p:nvPr/>
        </p:nvSpPr>
        <p:spPr>
          <a:xfrm>
            <a:off x="7649026" y="3410856"/>
            <a:ext cx="464460" cy="3338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7657208" y="4301483"/>
            <a:ext cx="464460" cy="33382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7664465" y="5266939"/>
            <a:ext cx="464460" cy="33382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41928" y="2401634"/>
            <a:ext cx="8574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File path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file di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situs web.</a:t>
            </a:r>
          </a:p>
        </p:txBody>
      </p:sp>
    </p:spTree>
    <p:extLst>
      <p:ext uri="{BB962C8B-B14F-4D97-AF65-F5344CB8AC3E}">
        <p14:creationId xmlns:p14="http://schemas.microsoft.com/office/powerpoint/2010/main" val="3625817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Alamat</a:t>
            </a:r>
            <a:r>
              <a:rPr lang="en-US" dirty="0" smtClean="0"/>
              <a:t> Absolute </a:t>
            </a:r>
            <a:r>
              <a:rPr lang="en-US" dirty="0" err="1" smtClean="0"/>
              <a:t>dan</a:t>
            </a:r>
            <a:r>
              <a:rPr lang="en-US" dirty="0" smtClean="0"/>
              <a:t> Relative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6136129" cy="4228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Alamat</a:t>
            </a:r>
            <a:r>
              <a:rPr lang="en-US" sz="2000" dirty="0" smtClean="0"/>
              <a:t> absolute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file path </a:t>
            </a:r>
            <a:r>
              <a:rPr lang="en-US" sz="2000" dirty="0" err="1" smtClean="0"/>
              <a:t>lengkap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file: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&lt;</a:t>
            </a:r>
            <a:r>
              <a:rPr lang="en-US" sz="2000" dirty="0" err="1" smtClean="0">
                <a:solidFill>
                  <a:schemeClr val="accent1"/>
                </a:solidFill>
              </a:rPr>
              <a:t>img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src</a:t>
            </a:r>
            <a:r>
              <a:rPr lang="en-US" sz="2000" dirty="0" smtClean="0">
                <a:solidFill>
                  <a:schemeClr val="accent1"/>
                </a:solidFill>
              </a:rPr>
              <a:t>=“</a:t>
            </a:r>
            <a:r>
              <a:rPr lang="en-US" sz="2000" dirty="0" smtClean="0">
                <a:solidFill>
                  <a:schemeClr val="accent1"/>
                </a:solidFill>
              </a:rPr>
              <a:t>http://www.dinus.ac.id/images/gambar.jpg”&gt;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&lt;a </a:t>
            </a:r>
            <a:r>
              <a:rPr lang="en-US" sz="2000" dirty="0" err="1" smtClean="0">
                <a:solidFill>
                  <a:schemeClr val="accent1"/>
                </a:solidFill>
              </a:rPr>
              <a:t>href</a:t>
            </a:r>
            <a:r>
              <a:rPr lang="en-US" sz="2000" dirty="0" smtClean="0">
                <a:solidFill>
                  <a:schemeClr val="accent1"/>
                </a:solidFill>
              </a:rPr>
              <a:t>=</a:t>
            </a:r>
            <a:r>
              <a:rPr lang="en-US" sz="2000" dirty="0" smtClean="0">
                <a:solidFill>
                  <a:schemeClr val="accent1"/>
                </a:solidFill>
                <a:hlinkClick r:id="rId2"/>
              </a:rPr>
              <a:t>http://www.dinus.ac.id</a:t>
            </a:r>
            <a:r>
              <a:rPr lang="en-US" sz="2000" dirty="0" smtClean="0">
                <a:solidFill>
                  <a:schemeClr val="accent1"/>
                </a:solidFill>
              </a:rPr>
              <a:t>&gt;Udinus&lt;/a&gt;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Alamat</a:t>
            </a:r>
            <a:r>
              <a:rPr lang="en-US" sz="2000" dirty="0" smtClean="0"/>
              <a:t> relative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file path yang </a:t>
            </a:r>
            <a:r>
              <a:rPr lang="en-US" sz="2000" dirty="0" err="1" smtClean="0"/>
              <a:t>menunjuk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file yang </a:t>
            </a:r>
            <a:r>
              <a:rPr lang="en-US" sz="2000" dirty="0" err="1" smtClean="0"/>
              <a:t>lokasinya</a:t>
            </a:r>
            <a:r>
              <a:rPr lang="en-US" sz="2000" dirty="0" smtClean="0"/>
              <a:t> relative </a:t>
            </a:r>
            <a:r>
              <a:rPr lang="en-US" sz="2000" dirty="0" err="1" smtClean="0"/>
              <a:t>terhadap</a:t>
            </a:r>
            <a:r>
              <a:rPr lang="en-US" sz="2000" dirty="0" smtClean="0"/>
              <a:t> </a:t>
            </a:r>
            <a:r>
              <a:rPr lang="en-US" sz="2000" dirty="0" err="1" smtClean="0"/>
              <a:t>halaman</a:t>
            </a:r>
            <a:r>
              <a:rPr lang="en-US" sz="2000" dirty="0" smtClean="0"/>
              <a:t> web </a:t>
            </a:r>
            <a:r>
              <a:rPr lang="en-US" sz="2000" dirty="0" err="1" smtClean="0"/>
              <a:t>saat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&lt;</a:t>
            </a:r>
            <a:r>
              <a:rPr lang="en-US" sz="2000" dirty="0" err="1" smtClean="0">
                <a:solidFill>
                  <a:schemeClr val="accent1"/>
                </a:solidFill>
              </a:rPr>
              <a:t>img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src</a:t>
            </a:r>
            <a:r>
              <a:rPr lang="en-US" sz="2000" dirty="0" smtClean="0">
                <a:solidFill>
                  <a:schemeClr val="accent1"/>
                </a:solidFill>
              </a:rPr>
              <a:t>=“images/gambar.jpg”&gt;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&lt;a </a:t>
            </a:r>
            <a:r>
              <a:rPr lang="en-US" sz="2000" dirty="0" err="1" smtClean="0">
                <a:solidFill>
                  <a:schemeClr val="accent1"/>
                </a:solidFill>
              </a:rPr>
              <a:t>href</a:t>
            </a:r>
            <a:r>
              <a:rPr lang="en-US" sz="2000" dirty="0" smtClean="0">
                <a:solidFill>
                  <a:schemeClr val="accent1"/>
                </a:solidFill>
              </a:rPr>
              <a:t>=“admin/login.html”&gt;Login&lt;/a&gt;</a:t>
            </a:r>
            <a:endParaRPr lang="en-US" sz="2000" dirty="0" smtClean="0">
              <a:solidFill>
                <a:schemeClr val="accent1"/>
              </a:solidFill>
            </a:endParaRPr>
          </a:p>
          <a:p>
            <a:endParaRPr lang="en-US" sz="2000" dirty="0" smtClean="0"/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</a:endParaRPr>
          </a:p>
        </p:txBody>
      </p:sp>
      <p:pic>
        <p:nvPicPr>
          <p:cNvPr id="4" name="Picture 4" descr="http://cdn.skyje.com/wp-content/uploads/2014/02/attention.jpg"/>
          <p:cNvPicPr>
            <a:picLocks noChangeAspect="1" noChangeArrowheads="1"/>
          </p:cNvPicPr>
          <p:nvPr/>
        </p:nvPicPr>
        <p:blipFill>
          <a:blip r:embed="rId3"/>
          <a:srcRect l="15278" r="11111"/>
          <a:stretch>
            <a:fillRect/>
          </a:stretch>
        </p:blipFill>
        <p:spPr bwMode="auto">
          <a:xfrm>
            <a:off x="8188104" y="2833939"/>
            <a:ext cx="3786214" cy="3429000"/>
          </a:xfrm>
          <a:prstGeom prst="rect">
            <a:avLst/>
          </a:prstGeom>
          <a:noFill/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 smtClean="0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 smtClean="0">
                <a:solidFill>
                  <a:schemeClr val="accent5">
                    <a:lumMod val="75000"/>
                  </a:schemeClr>
                </a:solidFill>
              </a:rPr>
              <a:t> Web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360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Elemen</a:t>
            </a:r>
            <a:r>
              <a:rPr lang="en-US" dirty="0" smtClean="0"/>
              <a:t> list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6136129" cy="422823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menampilkan</a:t>
            </a:r>
            <a:r>
              <a:rPr lang="en-US" sz="2000" dirty="0" smtClean="0"/>
              <a:t> </a:t>
            </a:r>
            <a:r>
              <a:rPr lang="en-US" sz="2000" dirty="0" err="1" smtClean="0"/>
              <a:t>kumpulan</a:t>
            </a:r>
            <a:r>
              <a:rPr lang="en-US" sz="2000" dirty="0" smtClean="0"/>
              <a:t> </a:t>
            </a:r>
            <a:r>
              <a:rPr lang="en-US" sz="2000" dirty="0" err="1" smtClean="0"/>
              <a:t>teks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</a:t>
            </a:r>
            <a:r>
              <a:rPr lang="en-US" sz="2000" dirty="0" err="1" smtClean="0"/>
              <a:t>daftar</a:t>
            </a:r>
            <a:r>
              <a:rPr lang="en-US" sz="2000" dirty="0" smtClean="0"/>
              <a:t>. Ada </a:t>
            </a:r>
            <a:r>
              <a:rPr lang="en-US" sz="2000" dirty="0" err="1" smtClean="0"/>
              <a:t>dua</a:t>
            </a:r>
            <a:r>
              <a:rPr lang="en-US" sz="2000" dirty="0" smtClean="0"/>
              <a:t> </a:t>
            </a:r>
            <a:r>
              <a:rPr lang="en-US" sz="2000" dirty="0" err="1" smtClean="0"/>
              <a:t>jenis</a:t>
            </a:r>
            <a:r>
              <a:rPr lang="en-US" sz="2000" dirty="0" smtClean="0"/>
              <a:t> list: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Unordered list</a:t>
            </a:r>
          </a:p>
          <a:p>
            <a:pPr marL="536575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&lt;</a:t>
            </a:r>
            <a:r>
              <a:rPr lang="en-US" sz="2000" dirty="0" err="1">
                <a:solidFill>
                  <a:schemeClr val="accent1"/>
                </a:solidFill>
              </a:rPr>
              <a:t>u</a:t>
            </a:r>
            <a:r>
              <a:rPr lang="en-US" sz="2000" dirty="0" err="1" smtClean="0">
                <a:solidFill>
                  <a:schemeClr val="accent1"/>
                </a:solidFill>
              </a:rPr>
              <a:t>l</a:t>
            </a:r>
            <a:r>
              <a:rPr lang="en-US" sz="2000" dirty="0" smtClean="0">
                <a:solidFill>
                  <a:schemeClr val="accent1"/>
                </a:solidFill>
              </a:rPr>
              <a:t>&gt;</a:t>
            </a:r>
          </a:p>
          <a:p>
            <a:pPr marL="536575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   &lt;li&gt;Item 1&lt;/li&gt;</a:t>
            </a:r>
          </a:p>
          <a:p>
            <a:pPr marL="536575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   &lt;li&gt;Item 2&lt;/li&gt;</a:t>
            </a:r>
            <a:endParaRPr lang="en-US" sz="2000" dirty="0">
              <a:solidFill>
                <a:schemeClr val="accent1"/>
              </a:solidFill>
            </a:endParaRPr>
          </a:p>
          <a:p>
            <a:pPr marL="536575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&lt;/</a:t>
            </a:r>
            <a:r>
              <a:rPr lang="en-US" sz="2000" dirty="0" err="1">
                <a:solidFill>
                  <a:schemeClr val="accent1"/>
                </a:solidFill>
              </a:rPr>
              <a:t>u</a:t>
            </a:r>
            <a:r>
              <a:rPr lang="en-US" sz="2000" dirty="0" err="1" smtClean="0">
                <a:solidFill>
                  <a:schemeClr val="accent1"/>
                </a:solidFill>
              </a:rPr>
              <a:t>l</a:t>
            </a:r>
            <a:r>
              <a:rPr lang="en-US" sz="2000" dirty="0" smtClean="0">
                <a:solidFill>
                  <a:schemeClr val="accent1"/>
                </a:solidFill>
              </a:rPr>
              <a:t>&gt;</a:t>
            </a: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Ordered list</a:t>
            </a:r>
          </a:p>
          <a:p>
            <a:pPr marL="536575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&lt;</a:t>
            </a:r>
            <a:r>
              <a:rPr lang="en-US" sz="2000" dirty="0" err="1" smtClean="0">
                <a:solidFill>
                  <a:schemeClr val="accent1"/>
                </a:solidFill>
              </a:rPr>
              <a:t>ol</a:t>
            </a:r>
            <a:r>
              <a:rPr lang="en-US" sz="2000" dirty="0" smtClean="0">
                <a:solidFill>
                  <a:schemeClr val="accent1"/>
                </a:solidFill>
              </a:rPr>
              <a:t>&gt;</a:t>
            </a:r>
          </a:p>
          <a:p>
            <a:pPr marL="536575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   &lt;li&gt;Item 1&lt;/li&gt;</a:t>
            </a:r>
          </a:p>
          <a:p>
            <a:pPr marL="536575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   &lt;li&gt;Item 2&lt;/li&gt;</a:t>
            </a:r>
            <a:endParaRPr lang="en-US" sz="2000" dirty="0">
              <a:solidFill>
                <a:schemeClr val="accent1"/>
              </a:solidFill>
            </a:endParaRPr>
          </a:p>
          <a:p>
            <a:pPr marL="536575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&lt;/</a:t>
            </a:r>
            <a:r>
              <a:rPr lang="en-US" sz="2000" dirty="0" err="1" smtClean="0">
                <a:solidFill>
                  <a:schemeClr val="accent1"/>
                </a:solidFill>
              </a:rPr>
              <a:t>ol</a:t>
            </a:r>
            <a:r>
              <a:rPr lang="en-US" sz="2000" dirty="0" smtClean="0">
                <a:solidFill>
                  <a:schemeClr val="accent1"/>
                </a:solidFill>
              </a:rPr>
              <a:t>&gt;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Elemen</a:t>
            </a:r>
            <a:r>
              <a:rPr lang="en-US" sz="2000" dirty="0" smtClean="0"/>
              <a:t> li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 smtClean="0"/>
              <a:t>item-item</a:t>
            </a:r>
            <a:r>
              <a:rPr lang="en-US" sz="2000" dirty="0" smtClean="0"/>
              <a:t> list. List </a:t>
            </a:r>
            <a:r>
              <a:rPr lang="en-US" sz="2000" dirty="0" err="1" smtClean="0"/>
              <a:t>b</a:t>
            </a:r>
            <a:r>
              <a:rPr lang="en-US" sz="2000" dirty="0" err="1" smtClean="0"/>
              <a:t>iasa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menu </a:t>
            </a:r>
            <a:r>
              <a:rPr lang="en-US" sz="2000" dirty="0" err="1" smtClean="0"/>
              <a:t>navigasi</a:t>
            </a:r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 smtClean="0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 smtClean="0">
                <a:solidFill>
                  <a:schemeClr val="accent5">
                    <a:lumMod val="75000"/>
                  </a:schemeClr>
                </a:solidFill>
              </a:rPr>
              <a:t> Web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67085" y="3124225"/>
            <a:ext cx="1075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Item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Item 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67085" y="4454094"/>
            <a:ext cx="1132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Item 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Item 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175903" y="3323771"/>
            <a:ext cx="613811" cy="333829"/>
          </a:xfrm>
          <a:prstGeom prst="rightArrow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146874" y="4610346"/>
            <a:ext cx="613811" cy="333829"/>
          </a:xfrm>
          <a:prstGeom prst="rightArrow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10466" r="60030" b="7192"/>
          <a:stretch/>
        </p:blipFill>
        <p:spPr>
          <a:xfrm>
            <a:off x="7678057" y="1689275"/>
            <a:ext cx="3947885" cy="457366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504203" y="1325561"/>
            <a:ext cx="156472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Menu </a:t>
            </a:r>
            <a:r>
              <a:rPr lang="en-US" dirty="0" err="1" smtClean="0"/>
              <a:t>Navigasi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flipH="1">
            <a:off x="9042400" y="1510227"/>
            <a:ext cx="1461803" cy="659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1"/>
          </p:cNvCxnSpPr>
          <p:nvPr/>
        </p:nvCxnSpPr>
        <p:spPr>
          <a:xfrm flipH="1">
            <a:off x="8766629" y="1510227"/>
            <a:ext cx="1737574" cy="161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861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3" y="2396649"/>
            <a:ext cx="4823010" cy="1438761"/>
          </a:xfrm>
        </p:spPr>
        <p:txBody>
          <a:bodyPr>
            <a:normAutofit/>
          </a:bodyPr>
          <a:lstStyle/>
          <a:p>
            <a:r>
              <a:rPr lang="en-US" sz="8000" b="1" dirty="0"/>
              <a:t>THANKS</a:t>
            </a:r>
            <a:endParaRPr lang="en-ID" sz="80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F7990F-2737-4CCA-ADFB-79165273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8953" y="3742841"/>
            <a:ext cx="4310155" cy="1031408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A9892-66A7-4059-BFE8-B1162248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70185"/>
            <a:ext cx="5354172" cy="809251"/>
          </a:xfrm>
        </p:spPr>
        <p:txBody>
          <a:bodyPr>
            <a:normAutofit/>
          </a:bodyPr>
          <a:lstStyle/>
          <a:p>
            <a:r>
              <a:rPr lang="en-ID" sz="3200" baseline="1207" dirty="0" err="1">
                <a:cs typeface="Times New Roman"/>
              </a:rPr>
              <a:t>Ca</a:t>
            </a:r>
            <a:r>
              <a:rPr lang="en-ID" sz="3200" spc="-29" baseline="1207" dirty="0" err="1">
                <a:cs typeface="Times New Roman"/>
              </a:rPr>
              <a:t>p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spc="-9" baseline="1207" dirty="0" err="1">
                <a:cs typeface="Times New Roman"/>
              </a:rPr>
              <a:t>i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baseline="1207" dirty="0" err="1">
                <a:cs typeface="Times New Roman"/>
              </a:rPr>
              <a:t>n</a:t>
            </a:r>
            <a:r>
              <a:rPr lang="en-ID" sz="3200" spc="14" baseline="1207" dirty="0">
                <a:cs typeface="Times New Roman"/>
              </a:rPr>
              <a:t> </a:t>
            </a:r>
            <a:r>
              <a:rPr lang="en-ID" sz="3200" spc="-9" baseline="1207" dirty="0" err="1">
                <a:cs typeface="Times New Roman"/>
              </a:rPr>
              <a:t>P</a:t>
            </a:r>
            <a:r>
              <a:rPr lang="en-ID" sz="3200" baseline="1207" dirty="0" err="1">
                <a:cs typeface="Times New Roman"/>
              </a:rPr>
              <a:t>e</a:t>
            </a:r>
            <a:r>
              <a:rPr lang="en-ID" sz="3200" spc="-19" baseline="1207" dirty="0" err="1">
                <a:cs typeface="Times New Roman"/>
              </a:rPr>
              <a:t>m</a:t>
            </a:r>
            <a:r>
              <a:rPr lang="en-ID" sz="3200" spc="-29" baseline="1207" dirty="0" err="1">
                <a:cs typeface="Times New Roman"/>
              </a:rPr>
              <a:t>b</a:t>
            </a:r>
            <a:r>
              <a:rPr lang="en-ID" sz="3200" spc="-14" baseline="1207" dirty="0" err="1">
                <a:cs typeface="Times New Roman"/>
              </a:rPr>
              <a:t>e</a:t>
            </a:r>
            <a:r>
              <a:rPr lang="en-ID" sz="3200" spc="-29" baseline="1207" dirty="0" err="1">
                <a:cs typeface="Times New Roman"/>
              </a:rPr>
              <a:t>l</a:t>
            </a:r>
            <a:r>
              <a:rPr lang="en-ID" sz="3200" spc="-19" baseline="1207" dirty="0" err="1">
                <a:cs typeface="Times New Roman"/>
              </a:rPr>
              <a:t>a</a:t>
            </a:r>
            <a:r>
              <a:rPr lang="en-ID" sz="3200" spc="-29" baseline="1207" dirty="0" err="1">
                <a:cs typeface="Times New Roman"/>
              </a:rPr>
              <a:t>j</a:t>
            </a:r>
            <a:r>
              <a:rPr lang="en-ID" sz="3200" spc="-19" baseline="1207" dirty="0" err="1">
                <a:cs typeface="Times New Roman"/>
              </a:rPr>
              <a:t>a</a:t>
            </a:r>
            <a:r>
              <a:rPr lang="en-ID" sz="3200" spc="-25" baseline="1207" dirty="0" err="1">
                <a:cs typeface="Times New Roman"/>
              </a:rPr>
              <a:t>r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baseline="1207" dirty="0" err="1">
                <a:cs typeface="Times New Roman"/>
              </a:rPr>
              <a:t>n</a:t>
            </a:r>
            <a:endParaRPr lang="en-ID" sz="32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C16DE-9637-4540-AC44-136E2A9F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410" y="1998715"/>
            <a:ext cx="8534904" cy="1876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 smtClean="0"/>
              <a:t>Mahasiswa</a:t>
            </a:r>
            <a:r>
              <a:rPr lang="en-US" sz="1600" dirty="0" smtClean="0"/>
              <a:t> </a:t>
            </a:r>
            <a:r>
              <a:rPr lang="en-US" sz="1600" dirty="0" err="1" smtClean="0"/>
              <a:t>memahami</a:t>
            </a:r>
            <a:r>
              <a:rPr lang="en-US" sz="1600" dirty="0" smtClean="0"/>
              <a:t> </a:t>
            </a:r>
            <a:r>
              <a:rPr lang="en-US" sz="1600" dirty="0" err="1" smtClean="0"/>
              <a:t>dasar-dasar</a:t>
            </a:r>
            <a:r>
              <a:rPr lang="en-US" sz="1600" dirty="0" smtClean="0"/>
              <a:t> </a:t>
            </a:r>
            <a:r>
              <a:rPr lang="en-US" sz="1600" dirty="0" err="1" smtClean="0"/>
              <a:t>bahasa</a:t>
            </a:r>
            <a:r>
              <a:rPr lang="en-US" sz="1600" dirty="0" smtClean="0"/>
              <a:t> HTML</a:t>
            </a:r>
            <a:endParaRPr lang="en-ID" sz="1400" dirty="0"/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B539B913-656A-4855-BB9F-7EDD901C5AFB}"/>
              </a:ext>
            </a:extLst>
          </p:cNvPr>
          <p:cNvSpPr txBox="1">
            <a:spLocks/>
          </p:cNvSpPr>
          <p:nvPr/>
        </p:nvSpPr>
        <p:spPr>
          <a:xfrm>
            <a:off x="1587101" y="2982562"/>
            <a:ext cx="5354172" cy="809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ID" sz="3200" baseline="1207" dirty="0" err="1">
                <a:cs typeface="Times New Roman"/>
              </a:rPr>
              <a:t>Kemampuan</a:t>
            </a:r>
            <a:r>
              <a:rPr lang="en-ID" sz="3200" baseline="1207" dirty="0">
                <a:cs typeface="Times New Roman"/>
              </a:rPr>
              <a:t> Akhir yang </a:t>
            </a:r>
            <a:r>
              <a:rPr lang="en-ID" sz="3200" baseline="1207" dirty="0" err="1">
                <a:cs typeface="Times New Roman"/>
              </a:rPr>
              <a:t>Diharapkan</a:t>
            </a:r>
            <a:endParaRPr lang="en-ID" sz="3200" dirty="0">
              <a:solidFill>
                <a:srgbClr val="FFFF00"/>
              </a:solidFill>
            </a:endParaRPr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FB3AE7A1-F012-4542-A649-7AB7CDD493BB}"/>
              </a:ext>
            </a:extLst>
          </p:cNvPr>
          <p:cNvSpPr txBox="1">
            <a:spLocks/>
          </p:cNvSpPr>
          <p:nvPr/>
        </p:nvSpPr>
        <p:spPr>
          <a:xfrm>
            <a:off x="1872386" y="3762887"/>
            <a:ext cx="5210585" cy="2187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 smtClean="0"/>
              <a:t>Mahasiswa</a:t>
            </a:r>
            <a:r>
              <a:rPr lang="en-US" sz="1600" dirty="0" smtClean="0"/>
              <a:t>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membuat</a:t>
            </a:r>
            <a:r>
              <a:rPr lang="en-US" sz="1600" dirty="0" smtClean="0"/>
              <a:t> </a:t>
            </a:r>
            <a:r>
              <a:rPr lang="en-US" sz="1600" dirty="0" err="1"/>
              <a:t>d</a:t>
            </a:r>
            <a:r>
              <a:rPr lang="en-US" sz="1600" dirty="0" err="1" smtClean="0"/>
              <a:t>okumen</a:t>
            </a:r>
            <a:r>
              <a:rPr lang="en-US" sz="1600" dirty="0" smtClean="0"/>
              <a:t> HTML </a:t>
            </a:r>
            <a:r>
              <a:rPr lang="en-US" sz="1600" dirty="0" err="1" smtClean="0"/>
              <a:t>menggunakan</a:t>
            </a:r>
            <a:r>
              <a:rPr lang="en-US" sz="1600" dirty="0" smtClean="0"/>
              <a:t> tag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atribut</a:t>
            </a:r>
            <a:r>
              <a:rPr lang="en-US" sz="1600" dirty="0" smtClean="0"/>
              <a:t> html  </a:t>
            </a:r>
            <a:r>
              <a:rPr lang="en-US" sz="1600" dirty="0" err="1" smtClean="0"/>
              <a:t>secara</a:t>
            </a:r>
            <a:r>
              <a:rPr lang="en-US" sz="1600" dirty="0" smtClean="0"/>
              <a:t> </a:t>
            </a:r>
            <a:r>
              <a:rPr lang="en-US" sz="1600" dirty="0" err="1" smtClean="0"/>
              <a:t>benar</a:t>
            </a:r>
            <a:endParaRPr lang="en-US" sz="1600" dirty="0"/>
          </a:p>
          <a:p>
            <a:endParaRPr lang="en-ID" sz="1600" dirty="0"/>
          </a:p>
        </p:txBody>
      </p:sp>
      <p:sp>
        <p:nvSpPr>
          <p:cNvPr id="80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 smtClean="0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 smtClean="0">
                <a:solidFill>
                  <a:schemeClr val="accent5">
                    <a:lumMod val="75000"/>
                  </a:schemeClr>
                </a:solidFill>
              </a:rPr>
              <a:t> Web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050" name="Picture 2" descr="Mengenal Bahasa Pemrograman HTML | EWD Blog – Web hosting Indonesia |  Hosting Termurah Indonesia | Hosting murah dan tanggu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665" y="3361610"/>
            <a:ext cx="4596275" cy="258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136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6136129" cy="4228230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 smtClean="0"/>
              <a:t>HTML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</a:t>
            </a:r>
            <a:r>
              <a:rPr lang="en-US" sz="2000" dirty="0" err="1" smtClean="0"/>
              <a:t>utama</a:t>
            </a:r>
            <a:r>
              <a:rPr lang="en-US" sz="2000" dirty="0" smtClean="0"/>
              <a:t> web </a:t>
            </a:r>
            <a:r>
              <a:rPr lang="en-US" sz="2000" dirty="0" err="1" smtClean="0"/>
              <a:t>singkatan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Hypertext Markup Language yang </a:t>
            </a:r>
            <a:r>
              <a:rPr lang="en-US" sz="2000" dirty="0" err="1" smtClean="0"/>
              <a:t>berarti</a:t>
            </a:r>
            <a:r>
              <a:rPr lang="en-US" sz="2000" dirty="0" smtClean="0"/>
              <a:t>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yang </a:t>
            </a:r>
            <a:r>
              <a:rPr lang="en-US" sz="2000" dirty="0" err="1" smtClean="0"/>
              <a:t>dgunakan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menandai</a:t>
            </a:r>
            <a:r>
              <a:rPr lang="en-US" sz="2000" dirty="0" smtClean="0"/>
              <a:t> (markup) </a:t>
            </a:r>
            <a:r>
              <a:rPr lang="en-US" sz="2000" dirty="0" err="1" smtClean="0"/>
              <a:t>dokumen</a:t>
            </a:r>
            <a:r>
              <a:rPr lang="en-US" sz="2000" dirty="0" smtClean="0"/>
              <a:t> </a:t>
            </a:r>
            <a:r>
              <a:rPr lang="en-US" sz="2000" dirty="0" err="1" smtClean="0"/>
              <a:t>supaya</a:t>
            </a:r>
            <a:r>
              <a:rPr lang="en-US" sz="2000" dirty="0" smtClean="0"/>
              <a:t> </a:t>
            </a:r>
            <a:r>
              <a:rPr lang="en-US" sz="2000" dirty="0" err="1" smtClean="0"/>
              <a:t>tampil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format </a:t>
            </a:r>
            <a:r>
              <a:rPr lang="en-US" sz="2000" dirty="0" err="1" smtClean="0"/>
              <a:t>tertentu</a:t>
            </a:r>
            <a:r>
              <a:rPr lang="en-US" sz="2000" dirty="0" smtClean="0"/>
              <a:t> (heading, paragraph, link, list, image, table, form, </a:t>
            </a:r>
            <a:r>
              <a:rPr lang="en-US" sz="2000" dirty="0" err="1" smtClean="0"/>
              <a:t>dsb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File HTML </a:t>
            </a:r>
            <a:r>
              <a:rPr lang="en-US" sz="2000" dirty="0" err="1" smtClean="0"/>
              <a:t>disebut</a:t>
            </a:r>
            <a:r>
              <a:rPr lang="en-US" sz="2000" dirty="0" smtClean="0"/>
              <a:t> </a:t>
            </a:r>
            <a:r>
              <a:rPr lang="en-US" sz="2000" dirty="0" err="1" smtClean="0"/>
              <a:t>dokumen</a:t>
            </a:r>
            <a:r>
              <a:rPr lang="en-US" sz="2000" dirty="0" smtClean="0"/>
              <a:t> HTML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berjenis</a:t>
            </a:r>
            <a:r>
              <a:rPr lang="en-US" sz="2000" dirty="0" smtClean="0"/>
              <a:t> file text (</a:t>
            </a:r>
            <a:r>
              <a:rPr lang="en-US" sz="2000" dirty="0" err="1" smtClean="0"/>
              <a:t>bukan</a:t>
            </a:r>
            <a:r>
              <a:rPr lang="en-US" sz="2000" dirty="0" smtClean="0"/>
              <a:t> exe </a:t>
            </a:r>
            <a:r>
              <a:rPr lang="en-US" sz="2000" dirty="0" err="1" smtClean="0"/>
              <a:t>atau</a:t>
            </a:r>
            <a:r>
              <a:rPr lang="en-US" sz="2000" dirty="0" smtClean="0"/>
              <a:t> com) </a:t>
            </a:r>
            <a:r>
              <a:rPr lang="en-US" sz="2000" dirty="0" err="1" smtClean="0"/>
              <a:t>sehingga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dilihat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dipahami</a:t>
            </a:r>
            <a:r>
              <a:rPr lang="en-US" sz="2000" dirty="0" smtClean="0"/>
              <a:t> </a:t>
            </a:r>
            <a:r>
              <a:rPr lang="en-US" sz="2000" dirty="0" err="1" smtClean="0"/>
              <a:t>isinya</a:t>
            </a:r>
            <a:r>
              <a:rPr lang="en-US" sz="2000" dirty="0" smtClean="0"/>
              <a:t> </a:t>
            </a:r>
            <a:r>
              <a:rPr lang="en-US" sz="2000" dirty="0" err="1" smtClean="0"/>
              <a:t>karena</a:t>
            </a:r>
            <a:r>
              <a:rPr lang="en-US" sz="2000" dirty="0" smtClean="0"/>
              <a:t> </a:t>
            </a:r>
            <a:r>
              <a:rPr lang="en-US" sz="2000" dirty="0" err="1" smtClean="0"/>
              <a:t>bukan</a:t>
            </a:r>
            <a:r>
              <a:rPr lang="en-US" sz="2000" dirty="0" smtClean="0"/>
              <a:t>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</a:t>
            </a:r>
            <a:r>
              <a:rPr lang="en-US" sz="2000" dirty="0" err="1" smtClean="0"/>
              <a:t>mesin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berextension</a:t>
            </a:r>
            <a:r>
              <a:rPr lang="en-US" sz="2000" dirty="0" smtClean="0"/>
              <a:t> .html</a:t>
            </a:r>
          </a:p>
          <a:p>
            <a:r>
              <a:rPr lang="en-US" sz="2000" dirty="0" smtClean="0"/>
              <a:t>Bahasa HTML </a:t>
            </a:r>
            <a:r>
              <a:rPr lang="en-US" sz="2000" dirty="0" err="1" smtClean="0"/>
              <a:t>berfungsi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 err="1" smtClean="0"/>
              <a:t>kerangka</a:t>
            </a:r>
            <a:r>
              <a:rPr lang="en-US" sz="2000" dirty="0" smtClean="0"/>
              <a:t> </a:t>
            </a:r>
            <a:r>
              <a:rPr lang="en-US" sz="2000" dirty="0" err="1" smtClean="0"/>
              <a:t>dokumen</a:t>
            </a:r>
            <a:r>
              <a:rPr lang="en-US" sz="2000" dirty="0" smtClean="0"/>
              <a:t> (</a:t>
            </a:r>
            <a:r>
              <a:rPr lang="en-US" sz="2000" dirty="0" err="1" smtClean="0"/>
              <a:t>bagian-bagian</a:t>
            </a:r>
            <a:r>
              <a:rPr lang="en-US" sz="2000" dirty="0" smtClean="0"/>
              <a:t> </a:t>
            </a:r>
            <a:r>
              <a:rPr lang="en-US" sz="2000" dirty="0" err="1" smtClean="0"/>
              <a:t>dokumen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header, footer, panel side)</a:t>
            </a:r>
          </a:p>
          <a:p>
            <a:r>
              <a:rPr lang="en-US" sz="2000" dirty="0" err="1" smtClean="0"/>
              <a:t>Perintah</a:t>
            </a:r>
            <a:r>
              <a:rPr lang="en-US" sz="2000" dirty="0" smtClean="0"/>
              <a:t> HTML </a:t>
            </a:r>
            <a:r>
              <a:rPr lang="en-US" sz="2000" dirty="0" err="1" smtClean="0"/>
              <a:t>disebut</a:t>
            </a:r>
            <a:r>
              <a:rPr lang="en-US" sz="2000" dirty="0" smtClean="0"/>
              <a:t> tag html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selalu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berpasangan</a:t>
            </a:r>
            <a:r>
              <a:rPr lang="en-US" sz="2000" dirty="0" smtClean="0"/>
              <a:t>, </a:t>
            </a:r>
            <a:r>
              <a:rPr lang="en-US" sz="2000" dirty="0" err="1" smtClean="0"/>
              <a:t>yaitu</a:t>
            </a:r>
            <a:r>
              <a:rPr lang="en-US" sz="2000" dirty="0" smtClean="0"/>
              <a:t> tag </a:t>
            </a:r>
            <a:r>
              <a:rPr lang="en-US" sz="2000" dirty="0" err="1" smtClean="0"/>
              <a:t>awal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akhir</a:t>
            </a:r>
            <a:r>
              <a:rPr lang="en-US" sz="2000" dirty="0" smtClean="0"/>
              <a:t>. Tag </a:t>
            </a:r>
            <a:r>
              <a:rPr lang="en-US" sz="2000" dirty="0" err="1" smtClean="0"/>
              <a:t>awal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akhir</a:t>
            </a:r>
            <a:r>
              <a:rPr lang="en-US" sz="2000" dirty="0" smtClean="0"/>
              <a:t> </a:t>
            </a:r>
            <a:r>
              <a:rPr lang="en-US" sz="2000" dirty="0" err="1" smtClean="0"/>
              <a:t>bernama</a:t>
            </a:r>
            <a:r>
              <a:rPr lang="en-US" sz="2000" dirty="0" smtClean="0"/>
              <a:t> </a:t>
            </a:r>
            <a:r>
              <a:rPr lang="en-US" sz="2000" dirty="0" err="1" smtClean="0"/>
              <a:t>sama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ditambah</a:t>
            </a:r>
            <a:r>
              <a:rPr lang="en-US" sz="2000" dirty="0" smtClean="0"/>
              <a:t> </a:t>
            </a:r>
            <a:r>
              <a:rPr lang="en-US" sz="2000" dirty="0" err="1" smtClean="0"/>
              <a:t>garis</a:t>
            </a:r>
            <a:r>
              <a:rPr lang="en-US" sz="2000" dirty="0" smtClean="0"/>
              <a:t> miring </a:t>
            </a:r>
            <a:r>
              <a:rPr lang="en-US" sz="2000" dirty="0" err="1" smtClean="0"/>
              <a:t>pada</a:t>
            </a:r>
            <a:r>
              <a:rPr lang="en-US" sz="2000" dirty="0" smtClean="0"/>
              <a:t> tag </a:t>
            </a:r>
            <a:r>
              <a:rPr lang="en-US" sz="2000" dirty="0" err="1" smtClean="0"/>
              <a:t>akhir</a:t>
            </a:r>
            <a:r>
              <a:rPr lang="en-US" sz="2000" dirty="0" smtClean="0"/>
              <a:t>. </a:t>
            </a:r>
            <a:r>
              <a:rPr lang="en-US" sz="2000" dirty="0" err="1" smtClean="0"/>
              <a:t>Contoh</a:t>
            </a:r>
            <a:r>
              <a:rPr lang="en-US" sz="2000" dirty="0" smtClean="0"/>
              <a:t>:</a:t>
            </a:r>
          </a:p>
          <a:p>
            <a:pPr marL="457200" lvl="1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&lt;h1&gt;…&lt;/h1&gt;, &lt;p&gt;…&lt;/p&gt;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err="1" smtClean="0"/>
              <a:t>Elemen</a:t>
            </a:r>
            <a:r>
              <a:rPr lang="en-US" sz="2000" dirty="0" smtClean="0"/>
              <a:t> html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tag </a:t>
            </a:r>
            <a:r>
              <a:rPr lang="en-US" sz="2000" dirty="0" err="1" smtClean="0"/>
              <a:t>awal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tag </a:t>
            </a:r>
            <a:r>
              <a:rPr lang="en-US" sz="2000" dirty="0" err="1" smtClean="0"/>
              <a:t>akhir</a:t>
            </a:r>
            <a:r>
              <a:rPr lang="en-US" sz="2000" dirty="0" smtClean="0"/>
              <a:t> </a:t>
            </a:r>
            <a:r>
              <a:rPr lang="en-US" sz="2000" dirty="0" err="1" smtClean="0"/>
              <a:t>beserta</a:t>
            </a:r>
            <a:r>
              <a:rPr lang="en-US" sz="2000" dirty="0" smtClean="0"/>
              <a:t> </a:t>
            </a:r>
            <a:r>
              <a:rPr lang="en-US" sz="2000" dirty="0" err="1" smtClean="0"/>
              <a:t>isinya</a:t>
            </a:r>
            <a:r>
              <a:rPr lang="en-US" sz="2000" dirty="0" smtClean="0"/>
              <a:t>. </a:t>
            </a:r>
            <a:r>
              <a:rPr lang="en-US" sz="2000" dirty="0" err="1" smtClean="0"/>
              <a:t>Misalnya</a:t>
            </a:r>
            <a:r>
              <a:rPr lang="en-US" sz="2000" dirty="0" smtClean="0"/>
              <a:t> </a:t>
            </a:r>
            <a:r>
              <a:rPr lang="en-US" sz="2000" dirty="0" err="1" smtClean="0"/>
              <a:t>elemen</a:t>
            </a:r>
            <a:r>
              <a:rPr lang="en-US" sz="2000" dirty="0" smtClean="0"/>
              <a:t> paragraph:</a:t>
            </a:r>
          </a:p>
          <a:p>
            <a:pPr marL="457200" lvl="1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&lt;p&gt; </a:t>
            </a:r>
            <a:r>
              <a:rPr lang="en-US" sz="1800" dirty="0" err="1" smtClean="0">
                <a:solidFill>
                  <a:srgbClr val="0070C0"/>
                </a:solidFill>
              </a:rPr>
              <a:t>Ini</a:t>
            </a:r>
            <a:r>
              <a:rPr lang="en-US" sz="1800" dirty="0" smtClean="0">
                <a:solidFill>
                  <a:srgbClr val="0070C0"/>
                </a:solidFill>
              </a:rPr>
              <a:t> paragraph &lt;/p&gt; </a:t>
            </a:r>
            <a:endParaRPr lang="en-US" sz="1800" dirty="0">
              <a:solidFill>
                <a:srgbClr val="0070C0"/>
              </a:solidFill>
            </a:endParaRPr>
          </a:p>
        </p:txBody>
      </p:sp>
      <p:pic>
        <p:nvPicPr>
          <p:cNvPr id="4" name="Picture 4" descr="http://cdn.skyje.com/wp-content/uploads/2014/02/attention.jpg"/>
          <p:cNvPicPr>
            <a:picLocks noChangeAspect="1" noChangeArrowheads="1"/>
          </p:cNvPicPr>
          <p:nvPr/>
        </p:nvPicPr>
        <p:blipFill>
          <a:blip r:embed="rId2"/>
          <a:srcRect l="15278" r="11111"/>
          <a:stretch>
            <a:fillRect/>
          </a:stretch>
        </p:blipFill>
        <p:spPr bwMode="auto">
          <a:xfrm>
            <a:off x="8188104" y="2833939"/>
            <a:ext cx="3786214" cy="3429000"/>
          </a:xfrm>
          <a:prstGeom prst="rect">
            <a:avLst/>
          </a:prstGeom>
          <a:noFill/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 smtClean="0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 smtClean="0">
                <a:solidFill>
                  <a:schemeClr val="accent5">
                    <a:lumMod val="75000"/>
                  </a:schemeClr>
                </a:solidFill>
              </a:rPr>
              <a:t> Web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09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 (PERSARANGAN)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1991167"/>
            <a:ext cx="6136129" cy="4228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Penulisan</a:t>
            </a:r>
            <a:r>
              <a:rPr lang="en-US" sz="2000" dirty="0" smtClean="0"/>
              <a:t> tag html </a:t>
            </a:r>
            <a:r>
              <a:rPr lang="en-US" sz="2000" dirty="0" err="1" smtClean="0"/>
              <a:t>bersifat</a:t>
            </a:r>
            <a:r>
              <a:rPr lang="en-US" sz="2000" dirty="0" smtClean="0"/>
              <a:t> nesting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bersarang</a:t>
            </a:r>
            <a:r>
              <a:rPr lang="en-US" sz="2000" dirty="0" smtClean="0"/>
              <a:t>. </a:t>
            </a:r>
            <a:r>
              <a:rPr lang="en-US" sz="2000" dirty="0" err="1" smtClean="0"/>
              <a:t>Artinya</a:t>
            </a:r>
            <a:r>
              <a:rPr lang="en-US" sz="2000" dirty="0" smtClean="0"/>
              <a:t>, </a:t>
            </a:r>
            <a:r>
              <a:rPr lang="en-US" sz="2000" dirty="0" err="1" smtClean="0"/>
              <a:t>suatu</a:t>
            </a:r>
            <a:r>
              <a:rPr lang="en-US" sz="2000" dirty="0" smtClean="0"/>
              <a:t> tag html </a:t>
            </a:r>
            <a:r>
              <a:rPr lang="en-US" sz="2000" dirty="0" err="1" smtClean="0"/>
              <a:t>ditulis</a:t>
            </a:r>
            <a:r>
              <a:rPr lang="en-US" sz="2000" dirty="0" smtClean="0"/>
              <a:t> </a:t>
            </a:r>
            <a:r>
              <a:rPr lang="en-US" sz="2000" dirty="0" err="1" smtClean="0"/>
              <a:t>didalam</a:t>
            </a:r>
            <a:r>
              <a:rPr lang="en-US" sz="2000" dirty="0" smtClean="0"/>
              <a:t> tag html yang </a:t>
            </a:r>
            <a:r>
              <a:rPr lang="en-US" sz="2000" dirty="0" err="1" smtClean="0"/>
              <a:t>lainnya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urutan</a:t>
            </a:r>
            <a:r>
              <a:rPr lang="en-US" sz="2000" dirty="0" smtClean="0"/>
              <a:t> </a:t>
            </a:r>
            <a:r>
              <a:rPr lang="en-US" sz="2000" dirty="0" err="1" smtClean="0"/>
              <a:t>pasangan</a:t>
            </a:r>
            <a:r>
              <a:rPr lang="en-US" sz="2000" dirty="0" smtClean="0"/>
              <a:t> tag yang </a:t>
            </a:r>
            <a:r>
              <a:rPr lang="en-US" sz="2000" dirty="0" err="1" smtClean="0"/>
              <a:t>mirip</a:t>
            </a:r>
            <a:r>
              <a:rPr lang="en-US" sz="2000" dirty="0" smtClean="0"/>
              <a:t> </a:t>
            </a:r>
            <a:r>
              <a:rPr lang="en-US" sz="2000" dirty="0" err="1" smtClean="0"/>
              <a:t>sarang</a:t>
            </a:r>
            <a:r>
              <a:rPr lang="en-US" sz="2000" dirty="0" smtClean="0"/>
              <a:t>. </a:t>
            </a:r>
            <a:r>
              <a:rPr lang="en-US" sz="2000" dirty="0" err="1" smtClean="0"/>
              <a:t>Contoh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ul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&lt;li&gt;</a:t>
            </a:r>
          </a:p>
          <a:p>
            <a:pPr marL="0" indent="0">
              <a:buNone/>
            </a:pPr>
            <a:r>
              <a:rPr lang="en-US" sz="2000" dirty="0" smtClean="0"/>
              <a:t>	…</a:t>
            </a:r>
          </a:p>
          <a:p>
            <a:pPr marL="0" indent="0">
              <a:buNone/>
            </a:pPr>
            <a:r>
              <a:rPr lang="en-US" sz="2000" dirty="0" smtClean="0"/>
              <a:t>	&lt;/li&gt;</a:t>
            </a:r>
          </a:p>
          <a:p>
            <a:pPr marL="0" indent="0">
              <a:buNone/>
            </a:pPr>
            <a:r>
              <a:rPr lang="en-US" sz="2000" dirty="0" smtClean="0"/>
              <a:t>&lt;/</a:t>
            </a:r>
            <a:r>
              <a:rPr lang="en-US" sz="2000" dirty="0" err="1" smtClean="0"/>
              <a:t>ul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Pasangan</a:t>
            </a:r>
            <a:r>
              <a:rPr lang="en-US" sz="2000" dirty="0" smtClean="0"/>
              <a:t> tag &lt;/li&gt;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ditulis</a:t>
            </a:r>
            <a:r>
              <a:rPr lang="en-US" sz="2000" dirty="0" smtClean="0"/>
              <a:t> </a:t>
            </a:r>
            <a:r>
              <a:rPr lang="en-US" sz="2000" dirty="0" err="1" smtClean="0"/>
              <a:t>didalam</a:t>
            </a:r>
            <a:r>
              <a:rPr lang="en-US" sz="2000" dirty="0" smtClean="0"/>
              <a:t> </a:t>
            </a:r>
            <a:r>
              <a:rPr lang="en-US" sz="2000" dirty="0" err="1" smtClean="0"/>
              <a:t>elemen</a:t>
            </a:r>
            <a:r>
              <a:rPr lang="en-US" sz="2000" dirty="0" smtClean="0"/>
              <a:t> </a:t>
            </a:r>
            <a:r>
              <a:rPr lang="en-US" sz="2000" dirty="0" err="1" smtClean="0"/>
              <a:t>ul</a:t>
            </a:r>
            <a:r>
              <a:rPr lang="en-US" sz="2000" dirty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diluarnya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</p:txBody>
      </p:sp>
      <p:pic>
        <p:nvPicPr>
          <p:cNvPr id="4" name="Picture 4" descr="http://cdn.skyje.com/wp-content/uploads/2014/02/attention.jpg"/>
          <p:cNvPicPr>
            <a:picLocks noChangeAspect="1" noChangeArrowheads="1"/>
          </p:cNvPicPr>
          <p:nvPr/>
        </p:nvPicPr>
        <p:blipFill>
          <a:blip r:embed="rId2"/>
          <a:srcRect l="15278" r="11111"/>
          <a:stretch>
            <a:fillRect/>
          </a:stretch>
        </p:blipFill>
        <p:spPr bwMode="auto">
          <a:xfrm>
            <a:off x="8188104" y="2833939"/>
            <a:ext cx="3786214" cy="3429000"/>
          </a:xfrm>
          <a:prstGeom prst="rect">
            <a:avLst/>
          </a:prstGeom>
          <a:noFill/>
        </p:spPr>
      </p:pic>
      <p:sp>
        <p:nvSpPr>
          <p:cNvPr id="6" name="Right Bracket 5"/>
          <p:cNvSpPr/>
          <p:nvPr/>
        </p:nvSpPr>
        <p:spPr>
          <a:xfrm>
            <a:off x="3135089" y="3947882"/>
            <a:ext cx="116114" cy="74022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/>
          <p:cNvSpPr/>
          <p:nvPr/>
        </p:nvSpPr>
        <p:spPr>
          <a:xfrm>
            <a:off x="3410857" y="3643082"/>
            <a:ext cx="130629" cy="134982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20132" y="3661011"/>
            <a:ext cx="1948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&lt;li&gt;</a:t>
            </a:r>
            <a:endParaRPr lang="en-US" dirty="0"/>
          </a:p>
          <a:p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&lt;/li&gt;</a:t>
            </a:r>
            <a:endParaRPr lang="en-US" dirty="0"/>
          </a:p>
        </p:txBody>
      </p:sp>
      <p:sp>
        <p:nvSpPr>
          <p:cNvPr id="9" name="Right Bracket 8"/>
          <p:cNvSpPr/>
          <p:nvPr/>
        </p:nvSpPr>
        <p:spPr>
          <a:xfrm>
            <a:off x="5834744" y="3845338"/>
            <a:ext cx="159657" cy="59237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/>
          <p:cNvSpPr/>
          <p:nvPr/>
        </p:nvSpPr>
        <p:spPr>
          <a:xfrm>
            <a:off x="5921831" y="4161942"/>
            <a:ext cx="145143" cy="52616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61250" y="402560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√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42741" y="3874811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x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4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 smtClean="0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 smtClean="0">
                <a:solidFill>
                  <a:schemeClr val="accent5">
                    <a:lumMod val="75000"/>
                  </a:schemeClr>
                </a:solidFill>
              </a:rPr>
              <a:t> Web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412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INDENTASI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1991167"/>
            <a:ext cx="6136129" cy="4228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Penulisan</a:t>
            </a:r>
            <a:r>
              <a:rPr lang="en-US" sz="2000" dirty="0" smtClean="0"/>
              <a:t> tag-tag html </a:t>
            </a:r>
            <a:r>
              <a:rPr lang="en-US" sz="2000" dirty="0" err="1" smtClean="0"/>
              <a:t>sebaiknya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indentasi</a:t>
            </a:r>
            <a:r>
              <a:rPr lang="en-US" sz="2000" dirty="0" smtClean="0"/>
              <a:t> (</a:t>
            </a:r>
            <a:r>
              <a:rPr lang="en-US" sz="2000" dirty="0" err="1" smtClean="0"/>
              <a:t>menjorok</a:t>
            </a:r>
            <a:r>
              <a:rPr lang="en-US" sz="2000" dirty="0" smtClean="0"/>
              <a:t> </a:t>
            </a:r>
            <a:r>
              <a:rPr lang="en-US" sz="2000" dirty="0" err="1" smtClean="0"/>
              <a:t>kedalam</a:t>
            </a:r>
            <a:r>
              <a:rPr lang="en-US" sz="2000" dirty="0" smtClean="0"/>
              <a:t>) </a:t>
            </a:r>
            <a:r>
              <a:rPr lang="en-US" sz="2000" dirty="0" err="1" smtClean="0"/>
              <a:t>sehingga</a:t>
            </a:r>
            <a:r>
              <a:rPr lang="en-US" sz="2000" dirty="0" smtClean="0"/>
              <a:t> </a:t>
            </a:r>
            <a:r>
              <a:rPr lang="en-US" sz="2000" dirty="0" err="1" smtClean="0"/>
              <a:t>mudah</a:t>
            </a:r>
            <a:r>
              <a:rPr lang="en-US" sz="2000" dirty="0" smtClean="0"/>
              <a:t> </a:t>
            </a:r>
            <a:r>
              <a:rPr lang="en-US" sz="2000" dirty="0" err="1" smtClean="0"/>
              <a:t>dibaca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ditelusuri</a:t>
            </a:r>
            <a:r>
              <a:rPr lang="en-US" sz="2000" dirty="0" smtClean="0"/>
              <a:t> </a:t>
            </a:r>
            <a:r>
              <a:rPr lang="en-US" sz="2000" dirty="0" err="1" smtClean="0"/>
              <a:t>seandainya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kesalahan</a:t>
            </a:r>
            <a:r>
              <a:rPr lang="en-US" sz="2000" dirty="0" smtClean="0"/>
              <a:t>. </a:t>
            </a:r>
            <a:r>
              <a:rPr lang="en-US" sz="2000" dirty="0" err="1" smtClean="0"/>
              <a:t>Contoh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ul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&lt;li&gt;</a:t>
            </a:r>
          </a:p>
          <a:p>
            <a:pPr marL="0" indent="0">
              <a:buNone/>
            </a:pPr>
            <a:r>
              <a:rPr lang="en-US" sz="2000" dirty="0" smtClean="0"/>
              <a:t>	…</a:t>
            </a:r>
          </a:p>
          <a:p>
            <a:pPr marL="0" indent="0">
              <a:buNone/>
            </a:pPr>
            <a:r>
              <a:rPr lang="en-US" sz="2000" dirty="0" smtClean="0"/>
              <a:t>	&lt;/li&gt;</a:t>
            </a:r>
          </a:p>
          <a:p>
            <a:pPr marL="0" indent="0">
              <a:buNone/>
            </a:pPr>
            <a:r>
              <a:rPr lang="en-US" sz="2000" dirty="0" smtClean="0"/>
              <a:t>&lt;/</a:t>
            </a:r>
            <a:r>
              <a:rPr lang="en-US" sz="2000" dirty="0" err="1" smtClean="0"/>
              <a:t>ul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</p:txBody>
      </p:sp>
      <p:pic>
        <p:nvPicPr>
          <p:cNvPr id="4" name="Picture 4" descr="http://cdn.skyje.com/wp-content/uploads/2014/02/attention.jpg"/>
          <p:cNvPicPr>
            <a:picLocks noChangeAspect="1" noChangeArrowheads="1"/>
          </p:cNvPicPr>
          <p:nvPr/>
        </p:nvPicPr>
        <p:blipFill>
          <a:blip r:embed="rId2"/>
          <a:srcRect l="15278" r="11111"/>
          <a:stretch>
            <a:fillRect/>
          </a:stretch>
        </p:blipFill>
        <p:spPr bwMode="auto">
          <a:xfrm>
            <a:off x="8188104" y="2833939"/>
            <a:ext cx="3786214" cy="3429000"/>
          </a:xfrm>
          <a:prstGeom prst="rect">
            <a:avLst/>
          </a:prstGeom>
          <a:noFill/>
        </p:spPr>
      </p:pic>
      <p:cxnSp>
        <p:nvCxnSpPr>
          <p:cNvPr id="10" name="Straight Arrow Connector 9"/>
          <p:cNvCxnSpPr/>
          <p:nvPr/>
        </p:nvCxnSpPr>
        <p:spPr>
          <a:xfrm>
            <a:off x="1643528" y="3742424"/>
            <a:ext cx="751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 smtClean="0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 smtClean="0">
                <a:solidFill>
                  <a:schemeClr val="accent5">
                    <a:lumMod val="75000"/>
                  </a:schemeClr>
                </a:solidFill>
              </a:rPr>
              <a:t> Web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592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6136129" cy="422823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 err="1" smtClean="0"/>
              <a:t>Dokumen</a:t>
            </a:r>
            <a:r>
              <a:rPr lang="en-US" sz="2000" dirty="0" smtClean="0"/>
              <a:t> html </a:t>
            </a:r>
            <a:r>
              <a:rPr lang="en-US" sz="2000" dirty="0" err="1" smtClean="0"/>
              <a:t>terdiri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bagian</a:t>
            </a:r>
            <a:r>
              <a:rPr lang="en-US" sz="2000" dirty="0" smtClean="0"/>
              <a:t> </a:t>
            </a:r>
            <a:r>
              <a:rPr lang="en-US" sz="2000" dirty="0" err="1" smtClean="0"/>
              <a:t>kepala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tubuh</a:t>
            </a:r>
            <a:r>
              <a:rPr lang="en-US" sz="2000" dirty="0" smtClean="0"/>
              <a:t>. </a:t>
            </a:r>
            <a:r>
              <a:rPr lang="en-US" sz="2000" dirty="0" err="1" smtClean="0"/>
              <a:t>Bagian</a:t>
            </a:r>
            <a:r>
              <a:rPr lang="en-US" sz="2000" dirty="0" smtClean="0"/>
              <a:t> </a:t>
            </a:r>
            <a:r>
              <a:rPr lang="en-US" sz="2000" dirty="0" err="1" smtClean="0"/>
              <a:t>kepala</a:t>
            </a:r>
            <a:r>
              <a:rPr lang="en-US" sz="2000" dirty="0" smtClean="0"/>
              <a:t> </a:t>
            </a:r>
            <a:r>
              <a:rPr lang="en-US" sz="2000" dirty="0" err="1" smtClean="0"/>
              <a:t>dibuat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tag &lt;head&gt;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bagian</a:t>
            </a:r>
            <a:r>
              <a:rPr lang="en-US" sz="2000" dirty="0" smtClean="0"/>
              <a:t> </a:t>
            </a:r>
            <a:r>
              <a:rPr lang="en-US" sz="2000" dirty="0" err="1" smtClean="0"/>
              <a:t>tubuh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tag &lt;body&gt;. </a:t>
            </a:r>
            <a:r>
              <a:rPr lang="en-US" sz="2000" dirty="0" err="1" smtClean="0"/>
              <a:t>Penulisannya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   &lt;head&gt;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      &lt;title&gt;</a:t>
            </a:r>
            <a:r>
              <a:rPr lang="en-US" sz="2000" dirty="0" err="1" smtClean="0">
                <a:solidFill>
                  <a:srgbClr val="0070C0"/>
                </a:solidFill>
              </a:rPr>
              <a:t>Judul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halaman</a:t>
            </a:r>
            <a:r>
              <a:rPr lang="en-US" sz="2000" dirty="0" smtClean="0">
                <a:solidFill>
                  <a:srgbClr val="0070C0"/>
                </a:solidFill>
              </a:rPr>
              <a:t> web&lt;/title&gt;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     </a:t>
            </a:r>
            <a:r>
              <a:rPr lang="en-US" sz="2000" dirty="0" smtClean="0">
                <a:solidFill>
                  <a:srgbClr val="C00000"/>
                </a:solidFill>
              </a:rPr>
              <a:t>&lt;link </a:t>
            </a:r>
            <a:r>
              <a:rPr lang="en-US" sz="2000" dirty="0" err="1" smtClean="0">
                <a:solidFill>
                  <a:srgbClr val="C00000"/>
                </a:solidFill>
              </a:rPr>
              <a:t>rel</a:t>
            </a:r>
            <a:r>
              <a:rPr lang="en-US" sz="2000" dirty="0" smtClean="0">
                <a:solidFill>
                  <a:srgbClr val="C00000"/>
                </a:solidFill>
              </a:rPr>
              <a:t>=‘stylesheet’ </a:t>
            </a:r>
            <a:r>
              <a:rPr lang="en-US" sz="2000" dirty="0" err="1" smtClean="0">
                <a:solidFill>
                  <a:srgbClr val="C00000"/>
                </a:solidFill>
              </a:rPr>
              <a:t>href</a:t>
            </a:r>
            <a:r>
              <a:rPr lang="en-US" sz="2000" dirty="0" smtClean="0">
                <a:solidFill>
                  <a:srgbClr val="C00000"/>
                </a:solidFill>
              </a:rPr>
              <a:t>=‘</a:t>
            </a:r>
            <a:r>
              <a:rPr lang="en-US" sz="2000" dirty="0" err="1" smtClean="0">
                <a:solidFill>
                  <a:srgbClr val="C00000"/>
                </a:solidFill>
              </a:rPr>
              <a:t>css</a:t>
            </a:r>
            <a:r>
              <a:rPr lang="en-US" sz="2000" dirty="0" smtClean="0">
                <a:solidFill>
                  <a:srgbClr val="C00000"/>
                </a:solidFill>
              </a:rPr>
              <a:t>/mystyle.css’&gt;</a:t>
            </a:r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   &lt;/head&gt;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  &lt;body&gt;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      ………….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   &lt;/body&gt;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&lt;/html&gt;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Bagian</a:t>
            </a:r>
            <a:r>
              <a:rPr lang="en-US" sz="2000" dirty="0" smtClean="0"/>
              <a:t> </a:t>
            </a:r>
            <a:r>
              <a:rPr lang="en-US" sz="2000" dirty="0" err="1" smtClean="0"/>
              <a:t>kepala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menuliskan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 </a:t>
            </a:r>
            <a:r>
              <a:rPr lang="en-US" sz="2000" dirty="0" err="1" smtClean="0"/>
              <a:t>tentang</a:t>
            </a:r>
            <a:r>
              <a:rPr lang="en-US" sz="2000" dirty="0" smtClean="0"/>
              <a:t> </a:t>
            </a:r>
            <a:r>
              <a:rPr lang="en-US" sz="2000" dirty="0" err="1" smtClean="0"/>
              <a:t>dokumen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memanggil</a:t>
            </a:r>
            <a:r>
              <a:rPr lang="en-US" sz="2000" dirty="0" smtClean="0"/>
              <a:t> file-file lain (</a:t>
            </a:r>
            <a:r>
              <a:rPr lang="en-US" sz="2000" dirty="0" err="1" smtClean="0"/>
              <a:t>css</a:t>
            </a:r>
            <a:r>
              <a:rPr lang="en-US" sz="2000" dirty="0" smtClean="0"/>
              <a:t>,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err="1" smtClean="0"/>
              <a:t>Bagian</a:t>
            </a:r>
            <a:r>
              <a:rPr lang="en-US" sz="2000" dirty="0" smtClean="0"/>
              <a:t> </a:t>
            </a:r>
            <a:r>
              <a:rPr lang="en-US" sz="2000" dirty="0" err="1" smtClean="0"/>
              <a:t>tubuh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menuliskan</a:t>
            </a:r>
            <a:r>
              <a:rPr lang="en-US" sz="2000" dirty="0" smtClean="0"/>
              <a:t> tag-tag yang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ditampilkan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browser</a:t>
            </a: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</a:endParaRPr>
          </a:p>
        </p:txBody>
      </p:sp>
      <p:pic>
        <p:nvPicPr>
          <p:cNvPr id="4" name="Picture 4" descr="http://cdn.skyje.com/wp-content/uploads/2014/02/attention.jpg"/>
          <p:cNvPicPr>
            <a:picLocks noChangeAspect="1" noChangeArrowheads="1"/>
          </p:cNvPicPr>
          <p:nvPr/>
        </p:nvPicPr>
        <p:blipFill>
          <a:blip r:embed="rId2"/>
          <a:srcRect l="15278" r="11111"/>
          <a:stretch>
            <a:fillRect/>
          </a:stretch>
        </p:blipFill>
        <p:spPr bwMode="auto">
          <a:xfrm>
            <a:off x="8188104" y="2833939"/>
            <a:ext cx="3786214" cy="3429000"/>
          </a:xfrm>
          <a:prstGeom prst="rect">
            <a:avLst/>
          </a:prstGeom>
          <a:noFill/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 smtClean="0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 smtClean="0">
                <a:solidFill>
                  <a:schemeClr val="accent5">
                    <a:lumMod val="75000"/>
                  </a:schemeClr>
                </a:solidFill>
              </a:rPr>
              <a:t> Web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Right Bracket 6"/>
          <p:cNvSpPr/>
          <p:nvPr/>
        </p:nvSpPr>
        <p:spPr>
          <a:xfrm>
            <a:off x="6110514" y="3149600"/>
            <a:ext cx="116115" cy="56605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/>
          <p:cNvSpPr/>
          <p:nvPr/>
        </p:nvSpPr>
        <p:spPr>
          <a:xfrm>
            <a:off x="6110514" y="3962400"/>
            <a:ext cx="116115" cy="46445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340285" y="3149600"/>
            <a:ext cx="79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kepala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40285" y="39624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tubuh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89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</a:t>
            </a:r>
            <a:r>
              <a:rPr lang="en-US" dirty="0" err="1" smtClean="0"/>
              <a:t>versi</a:t>
            </a:r>
            <a:r>
              <a:rPr lang="en-US" dirty="0" smtClean="0"/>
              <a:t>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6136129" cy="422823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err="1" smtClean="0"/>
              <a:t>Sepanjang</a:t>
            </a:r>
            <a:r>
              <a:rPr lang="en-US" sz="2000" dirty="0" smtClean="0"/>
              <a:t> </a:t>
            </a:r>
            <a:r>
              <a:rPr lang="en-US" sz="2000" dirty="0" err="1" smtClean="0"/>
              <a:t>sejarah</a:t>
            </a:r>
            <a:r>
              <a:rPr lang="en-US" sz="2000" dirty="0" smtClean="0"/>
              <a:t>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HTML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beberapa</a:t>
            </a:r>
            <a:r>
              <a:rPr lang="en-US" sz="2000" dirty="0" smtClean="0"/>
              <a:t> </a:t>
            </a:r>
            <a:r>
              <a:rPr lang="en-US" sz="2000" dirty="0" err="1" smtClean="0"/>
              <a:t>versi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diciptakan</a:t>
            </a:r>
            <a:r>
              <a:rPr lang="en-US" sz="2000" dirty="0" smtClean="0"/>
              <a:t>. Browser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cepat</a:t>
            </a:r>
            <a:r>
              <a:rPr lang="en-US" sz="2000" dirty="0" smtClean="0"/>
              <a:t> </a:t>
            </a:r>
            <a:r>
              <a:rPr lang="en-US" sz="2000" dirty="0" err="1" smtClean="0"/>
              <a:t>membaca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</a:t>
            </a:r>
            <a:r>
              <a:rPr lang="en-US" sz="2000" dirty="0" err="1" smtClean="0"/>
              <a:t>dokumen</a:t>
            </a:r>
            <a:r>
              <a:rPr lang="en-US" sz="2000" dirty="0" smtClean="0"/>
              <a:t> html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mengetahui</a:t>
            </a:r>
            <a:r>
              <a:rPr lang="en-US" sz="2000" dirty="0" smtClean="0"/>
              <a:t> </a:t>
            </a:r>
            <a:r>
              <a:rPr lang="en-US" sz="2000" dirty="0" err="1" smtClean="0"/>
              <a:t>versi</a:t>
            </a:r>
            <a:r>
              <a:rPr lang="en-US" sz="2000" dirty="0" smtClean="0"/>
              <a:t> </a:t>
            </a:r>
            <a:r>
              <a:rPr lang="en-US" sz="2000" dirty="0" err="1" smtClean="0"/>
              <a:t>dokumen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. </a:t>
            </a:r>
            <a:r>
              <a:rPr lang="en-US" sz="2000" dirty="0" err="1" smtClean="0"/>
              <a:t>Keuntungannya</a:t>
            </a:r>
            <a:r>
              <a:rPr lang="en-US" sz="2000" dirty="0" smtClean="0"/>
              <a:t> </a:t>
            </a:r>
            <a:r>
              <a:rPr lang="en-US" sz="2000" dirty="0" err="1" smtClean="0"/>
              <a:t>halaman</a:t>
            </a:r>
            <a:r>
              <a:rPr lang="en-US" sz="2000" dirty="0" smtClean="0"/>
              <a:t> web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cepat</a:t>
            </a:r>
            <a:r>
              <a:rPr lang="en-US" sz="2000" dirty="0" smtClean="0"/>
              <a:t> </a:t>
            </a:r>
            <a:r>
              <a:rPr lang="en-US" sz="2000" dirty="0" err="1" smtClean="0"/>
              <a:t>ditampilkan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browser.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menandai</a:t>
            </a:r>
            <a:r>
              <a:rPr lang="en-US" sz="2000" dirty="0" smtClean="0"/>
              <a:t> </a:t>
            </a:r>
            <a:r>
              <a:rPr lang="en-US" sz="2000" dirty="0" err="1" smtClean="0"/>
              <a:t>versi</a:t>
            </a:r>
            <a:r>
              <a:rPr lang="en-US" sz="2000" dirty="0" smtClean="0"/>
              <a:t> </a:t>
            </a:r>
            <a:r>
              <a:rPr lang="en-US" sz="2000" dirty="0" err="1" smtClean="0"/>
              <a:t>dokumen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tag &lt;!DOCTYPE html&gt; yang </a:t>
            </a:r>
            <a:r>
              <a:rPr lang="en-US" sz="2000" dirty="0" err="1" smtClean="0"/>
              <a:t>ditulis</a:t>
            </a:r>
            <a:r>
              <a:rPr lang="en-US" sz="2000" dirty="0" smtClean="0"/>
              <a:t> di </a:t>
            </a:r>
            <a:r>
              <a:rPr lang="en-US" sz="2000" dirty="0" err="1" smtClean="0"/>
              <a:t>awal</a:t>
            </a:r>
            <a:r>
              <a:rPr lang="en-US" sz="2000" dirty="0" smtClean="0"/>
              <a:t> </a:t>
            </a:r>
            <a:r>
              <a:rPr lang="en-US" sz="2000" dirty="0" err="1" smtClean="0"/>
              <a:t>dokumen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&lt;!DOCTYPE html&gt;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&lt;head&gt;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&lt;/head&gt;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&lt;body&gt;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&lt;/body&gt;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&lt;/html&gt;</a:t>
            </a:r>
          </a:p>
        </p:txBody>
      </p:sp>
      <p:pic>
        <p:nvPicPr>
          <p:cNvPr id="4" name="Picture 4" descr="http://cdn.skyje.com/wp-content/uploads/2014/02/attention.jpg"/>
          <p:cNvPicPr>
            <a:picLocks noChangeAspect="1" noChangeArrowheads="1"/>
          </p:cNvPicPr>
          <p:nvPr/>
        </p:nvPicPr>
        <p:blipFill>
          <a:blip r:embed="rId2"/>
          <a:srcRect l="15278" r="11111"/>
          <a:stretch>
            <a:fillRect/>
          </a:stretch>
        </p:blipFill>
        <p:spPr bwMode="auto">
          <a:xfrm>
            <a:off x="8188104" y="2833939"/>
            <a:ext cx="3786214" cy="3429000"/>
          </a:xfrm>
          <a:prstGeom prst="rect">
            <a:avLst/>
          </a:prstGeom>
          <a:noFill/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 smtClean="0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 smtClean="0">
                <a:solidFill>
                  <a:schemeClr val="accent5">
                    <a:lumMod val="75000"/>
                  </a:schemeClr>
                </a:solidFill>
              </a:rPr>
              <a:t> Web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957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Atribut</a:t>
            </a:r>
            <a:r>
              <a:rPr lang="en-US" dirty="0" smtClean="0"/>
              <a:t>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6136129" cy="4228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Tag html </a:t>
            </a:r>
            <a:r>
              <a:rPr lang="en-US" sz="1800" dirty="0" err="1" smtClean="0"/>
              <a:t>terkadang</a:t>
            </a:r>
            <a:r>
              <a:rPr lang="en-US" sz="1800" dirty="0" smtClean="0"/>
              <a:t> </a:t>
            </a:r>
            <a:r>
              <a:rPr lang="en-US" sz="1800" dirty="0" err="1" smtClean="0"/>
              <a:t>memerlukan</a:t>
            </a:r>
            <a:r>
              <a:rPr lang="en-US" sz="1800" dirty="0" smtClean="0"/>
              <a:t> </a:t>
            </a:r>
            <a:r>
              <a:rPr lang="en-US" sz="1800" dirty="0" err="1" smtClean="0"/>
              <a:t>informasi</a:t>
            </a:r>
            <a:r>
              <a:rPr lang="en-US" sz="1800" dirty="0" smtClean="0"/>
              <a:t> </a:t>
            </a:r>
            <a:r>
              <a:rPr lang="en-US" sz="1800" dirty="0" err="1" smtClean="0"/>
              <a:t>tambahan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menandai</a:t>
            </a:r>
            <a:r>
              <a:rPr lang="en-US" sz="1800" dirty="0" smtClean="0"/>
              <a:t> </a:t>
            </a:r>
            <a:r>
              <a:rPr lang="en-US" sz="1800" dirty="0" err="1" smtClean="0"/>
              <a:t>halaman</a:t>
            </a:r>
            <a:r>
              <a:rPr lang="en-US" sz="1800" dirty="0" smtClean="0"/>
              <a:t> web yang </a:t>
            </a:r>
            <a:r>
              <a:rPr lang="en-US" sz="1800" dirty="0" err="1" smtClean="0"/>
              <a:t>disebut</a:t>
            </a:r>
            <a:r>
              <a:rPr lang="en-US" sz="1800" dirty="0" smtClean="0"/>
              <a:t> </a:t>
            </a:r>
            <a:r>
              <a:rPr lang="en-US" sz="1800" dirty="0" err="1" smtClean="0"/>
              <a:t>atribut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:</a:t>
            </a:r>
          </a:p>
          <a:p>
            <a:r>
              <a:rPr lang="en-US" sz="1800" dirty="0" err="1" smtClean="0"/>
              <a:t>Semua</a:t>
            </a:r>
            <a:r>
              <a:rPr lang="en-US" sz="1800" dirty="0" smtClean="0"/>
              <a:t> </a:t>
            </a:r>
            <a:r>
              <a:rPr lang="en-US" sz="1800" dirty="0" err="1" smtClean="0"/>
              <a:t>elemen</a:t>
            </a:r>
            <a:r>
              <a:rPr lang="en-US" sz="1800" dirty="0" smtClean="0"/>
              <a:t> html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 smtClean="0"/>
              <a:t>memiliki</a:t>
            </a:r>
            <a:r>
              <a:rPr lang="en-US" sz="1800" dirty="0" smtClean="0"/>
              <a:t> </a:t>
            </a:r>
            <a:r>
              <a:rPr lang="en-US" sz="1800" dirty="0" err="1" smtClean="0"/>
              <a:t>atribut</a:t>
            </a:r>
            <a:endParaRPr lang="en-US" sz="1800" dirty="0" smtClean="0"/>
          </a:p>
          <a:p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tag </a:t>
            </a:r>
            <a:r>
              <a:rPr lang="en-US" dirty="0" err="1" smtClean="0"/>
              <a:t>awal</a:t>
            </a:r>
            <a:endParaRPr lang="en-US" dirty="0" smtClean="0"/>
          </a:p>
          <a:p>
            <a:r>
              <a:rPr lang="en-US" sz="1800" dirty="0" err="1" smtClean="0"/>
              <a:t>Atribut</a:t>
            </a:r>
            <a:r>
              <a:rPr lang="en-US" sz="1800" dirty="0" smtClean="0"/>
              <a:t> </a:t>
            </a:r>
            <a:r>
              <a:rPr lang="en-US" sz="1800" dirty="0" err="1" smtClean="0"/>
              <a:t>biasanya</a:t>
            </a:r>
            <a:r>
              <a:rPr lang="en-US" sz="1800" dirty="0" smtClean="0"/>
              <a:t> </a:t>
            </a:r>
            <a:r>
              <a:rPr lang="en-US" sz="1800" dirty="0" err="1" smtClean="0"/>
              <a:t>ditulis</a:t>
            </a:r>
            <a:r>
              <a:rPr lang="en-US" sz="1800" dirty="0" smtClean="0"/>
              <a:t> </a:t>
            </a:r>
            <a:r>
              <a:rPr lang="en-US" sz="1800" dirty="0" err="1" smtClean="0"/>
              <a:t>bersama</a:t>
            </a:r>
            <a:r>
              <a:rPr lang="en-US" sz="1800" dirty="0" smtClean="0"/>
              <a:t> </a:t>
            </a:r>
            <a:r>
              <a:rPr lang="en-US" sz="1800" dirty="0" err="1" smtClean="0"/>
              <a:t>nilai</a:t>
            </a:r>
            <a:r>
              <a:rPr lang="en-US" sz="1800" dirty="0" smtClean="0"/>
              <a:t> </a:t>
            </a:r>
            <a:r>
              <a:rPr lang="en-US" sz="1800" dirty="0" err="1" smtClean="0"/>
              <a:t>atributnya</a:t>
            </a:r>
            <a:endParaRPr lang="en-US" sz="18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1800" dirty="0" smtClean="0"/>
              <a:t>&lt;a </a:t>
            </a:r>
            <a:r>
              <a:rPr lang="en-US" sz="1800" dirty="0" err="1" smtClean="0">
                <a:solidFill>
                  <a:srgbClr val="C00000"/>
                </a:solidFill>
              </a:rPr>
              <a:t>href</a:t>
            </a:r>
            <a:r>
              <a:rPr lang="en-US" sz="1800" dirty="0" smtClean="0">
                <a:solidFill>
                  <a:srgbClr val="C00000"/>
                </a:solidFill>
              </a:rPr>
              <a:t>=‘http://www.dinus.ac.id’</a:t>
            </a:r>
            <a:r>
              <a:rPr lang="en-US" sz="1800" dirty="0" smtClean="0"/>
              <a:t>&gt;Situs </a:t>
            </a:r>
            <a:r>
              <a:rPr lang="en-US" sz="1800" dirty="0" err="1" smtClean="0"/>
              <a:t>Udinus</a:t>
            </a:r>
            <a:r>
              <a:rPr lang="en-US" sz="1800" dirty="0" smtClean="0"/>
              <a:t>&lt;/a&gt;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link yang </a:t>
            </a:r>
            <a:r>
              <a:rPr lang="en-US" dirty="0" err="1" smtClean="0"/>
              <a:t>menuju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situs </a:t>
            </a:r>
            <a:r>
              <a:rPr lang="en-US" dirty="0" err="1" smtClean="0"/>
              <a:t>Universitas</a:t>
            </a:r>
            <a:r>
              <a:rPr lang="en-US" dirty="0" smtClean="0"/>
              <a:t> Dian </a:t>
            </a:r>
            <a:r>
              <a:rPr lang="en-US" dirty="0" err="1" smtClean="0"/>
              <a:t>Nuswantoro</a:t>
            </a:r>
            <a:r>
              <a:rPr lang="en-US" dirty="0" smtClean="0"/>
              <a:t>. Link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href</a:t>
            </a:r>
            <a:r>
              <a:rPr lang="en-US" dirty="0" smtClean="0"/>
              <a:t> yang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link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file html,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lain </a:t>
            </a:r>
            <a:r>
              <a:rPr lang="en-US" dirty="0" err="1" smtClean="0"/>
              <a:t>seperti</a:t>
            </a:r>
            <a:r>
              <a:rPr lang="en-US" dirty="0" smtClean="0"/>
              <a:t> file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video.</a:t>
            </a:r>
            <a:endParaRPr lang="en-US" sz="1800" dirty="0"/>
          </a:p>
        </p:txBody>
      </p:sp>
      <p:pic>
        <p:nvPicPr>
          <p:cNvPr id="4" name="Picture 4" descr="http://cdn.skyje.com/wp-content/uploads/2014/02/attention.jpg"/>
          <p:cNvPicPr>
            <a:picLocks noChangeAspect="1" noChangeArrowheads="1"/>
          </p:cNvPicPr>
          <p:nvPr/>
        </p:nvPicPr>
        <p:blipFill>
          <a:blip r:embed="rId2"/>
          <a:srcRect l="15278" r="11111"/>
          <a:stretch>
            <a:fillRect/>
          </a:stretch>
        </p:blipFill>
        <p:spPr bwMode="auto">
          <a:xfrm>
            <a:off x="8188104" y="2833939"/>
            <a:ext cx="3786214" cy="3429000"/>
          </a:xfrm>
          <a:prstGeom prst="rect">
            <a:avLst/>
          </a:prstGeom>
          <a:noFill/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 smtClean="0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 smtClean="0">
                <a:solidFill>
                  <a:schemeClr val="accent5">
                    <a:lumMod val="75000"/>
                  </a:schemeClr>
                </a:solidFill>
              </a:rPr>
              <a:t> Web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085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Komentar</a:t>
            </a:r>
            <a:r>
              <a:rPr lang="en-US" dirty="0" smtClean="0"/>
              <a:t>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6136129" cy="4228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/>
              <a:t>Terkadang</a:t>
            </a:r>
            <a:r>
              <a:rPr lang="en-US" sz="1800" dirty="0" smtClean="0"/>
              <a:t> </a:t>
            </a:r>
            <a:r>
              <a:rPr lang="en-US" sz="1800" dirty="0" err="1" smtClean="0"/>
              <a:t>kita</a:t>
            </a:r>
            <a:r>
              <a:rPr lang="en-US" sz="1800" dirty="0" smtClean="0"/>
              <a:t> </a:t>
            </a:r>
            <a:r>
              <a:rPr lang="en-US" sz="1800" dirty="0" err="1" smtClean="0"/>
              <a:t>perlu</a:t>
            </a:r>
            <a:r>
              <a:rPr lang="en-US" sz="1800" dirty="0" smtClean="0"/>
              <a:t> </a:t>
            </a:r>
            <a:r>
              <a:rPr lang="en-US" sz="1800" dirty="0" err="1" smtClean="0"/>
              <a:t>membuat</a:t>
            </a:r>
            <a:r>
              <a:rPr lang="en-US" sz="1800" dirty="0" smtClean="0"/>
              <a:t> </a:t>
            </a:r>
            <a:r>
              <a:rPr lang="en-US" sz="1800" dirty="0" err="1" smtClean="0"/>
              <a:t>catatan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dokumen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menjelaskan</a:t>
            </a:r>
            <a:r>
              <a:rPr lang="en-US" sz="1800" dirty="0" smtClean="0"/>
              <a:t> </a:t>
            </a:r>
            <a:r>
              <a:rPr lang="en-US" sz="1800" dirty="0" err="1" smtClean="0"/>
              <a:t>kode</a:t>
            </a:r>
            <a:r>
              <a:rPr lang="en-US" sz="1800" dirty="0" smtClean="0"/>
              <a:t> </a:t>
            </a:r>
            <a:r>
              <a:rPr lang="en-US" sz="1800" dirty="0" err="1" smtClean="0"/>
              <a:t>atau</a:t>
            </a:r>
            <a:r>
              <a:rPr lang="en-US" sz="1800" dirty="0" smtClean="0"/>
              <a:t> </a:t>
            </a:r>
            <a:r>
              <a:rPr lang="en-US" sz="1800" dirty="0" err="1" smtClean="0"/>
              <a:t>mengingatkan</a:t>
            </a:r>
            <a:r>
              <a:rPr lang="en-US" sz="1800" dirty="0" smtClean="0"/>
              <a:t> </a:t>
            </a:r>
            <a:r>
              <a:rPr lang="en-US" sz="1800" dirty="0" err="1" smtClean="0"/>
              <a:t>kita</a:t>
            </a:r>
            <a:r>
              <a:rPr lang="en-US" sz="1800" dirty="0" smtClean="0"/>
              <a:t> di </a:t>
            </a:r>
            <a:r>
              <a:rPr lang="en-US" sz="1800" dirty="0" err="1" smtClean="0"/>
              <a:t>kemudian</a:t>
            </a:r>
            <a:r>
              <a:rPr lang="en-US" sz="1800" dirty="0" smtClean="0"/>
              <a:t> </a:t>
            </a:r>
            <a:r>
              <a:rPr lang="en-US" sz="1800" dirty="0" err="1" smtClean="0"/>
              <a:t>hari</a:t>
            </a:r>
            <a:r>
              <a:rPr lang="en-US" sz="1800" dirty="0" smtClean="0"/>
              <a:t>.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itu</a:t>
            </a:r>
            <a:r>
              <a:rPr lang="en-US" sz="1800" dirty="0" smtClean="0"/>
              <a:t> </a:t>
            </a:r>
            <a:r>
              <a:rPr lang="en-US" sz="1800" dirty="0" err="1" smtClean="0"/>
              <a:t>kita</a:t>
            </a:r>
            <a:r>
              <a:rPr lang="en-US" sz="1800" dirty="0" smtClean="0"/>
              <a:t>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 smtClean="0"/>
              <a:t>membuat</a:t>
            </a:r>
            <a:r>
              <a:rPr lang="en-US" sz="1800" dirty="0" smtClean="0"/>
              <a:t> </a:t>
            </a:r>
            <a:r>
              <a:rPr lang="en-US" sz="1800" dirty="0" err="1" smtClean="0"/>
              <a:t>komentar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menggunakan</a:t>
            </a:r>
            <a:r>
              <a:rPr lang="en-US" sz="1800" dirty="0" smtClean="0"/>
              <a:t> tag: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&lt;!– </a:t>
            </a:r>
            <a:r>
              <a:rPr lang="en-US" sz="1800" dirty="0" err="1" smtClean="0">
                <a:solidFill>
                  <a:srgbClr val="0070C0"/>
                </a:solidFill>
              </a:rPr>
              <a:t>Komentar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ditulis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disini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smtClean="0">
                <a:solidFill>
                  <a:srgbClr val="0070C0"/>
                </a:solidFill>
                <a:sym typeface="Wingdings" panose="05000000000000000000" pitchFamily="2" charset="2"/>
              </a:rPr>
              <a:t>--&gt;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dirty="0" err="1" smtClean="0">
                <a:sym typeface="Wingdings" panose="05000000000000000000" pitchFamily="2" charset="2"/>
              </a:rPr>
              <a:t>Komentar</a:t>
            </a:r>
            <a:r>
              <a:rPr lang="en-US" sz="1800" dirty="0" smtClean="0"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ym typeface="Wingdings" panose="05000000000000000000" pitchFamily="2" charset="2"/>
              </a:rPr>
              <a:t>tidak</a:t>
            </a:r>
            <a:r>
              <a:rPr lang="en-US" sz="1800" dirty="0" smtClean="0"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ym typeface="Wingdings" panose="05000000000000000000" pitchFamily="2" charset="2"/>
              </a:rPr>
              <a:t>akan</a:t>
            </a:r>
            <a:r>
              <a:rPr lang="en-US" sz="1800" dirty="0" smtClean="0"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ym typeface="Wingdings" panose="05000000000000000000" pitchFamily="2" charset="2"/>
              </a:rPr>
              <a:t>ditampilkan</a:t>
            </a:r>
            <a:r>
              <a:rPr lang="en-US" sz="1800" dirty="0" smtClean="0"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ym typeface="Wingdings" panose="05000000000000000000" pitchFamily="2" charset="2"/>
              </a:rPr>
              <a:t>pada</a:t>
            </a:r>
            <a:r>
              <a:rPr lang="en-US" sz="1800" dirty="0" smtClean="0">
                <a:sym typeface="Wingdings" panose="05000000000000000000" pitchFamily="2" charset="2"/>
              </a:rPr>
              <a:t> browser</a:t>
            </a:r>
            <a:endParaRPr lang="en-US" sz="1800" dirty="0"/>
          </a:p>
        </p:txBody>
      </p:sp>
      <p:pic>
        <p:nvPicPr>
          <p:cNvPr id="4" name="Picture 4" descr="http://cdn.skyje.com/wp-content/uploads/2014/02/attention.jpg"/>
          <p:cNvPicPr>
            <a:picLocks noChangeAspect="1" noChangeArrowheads="1"/>
          </p:cNvPicPr>
          <p:nvPr/>
        </p:nvPicPr>
        <p:blipFill>
          <a:blip r:embed="rId2"/>
          <a:srcRect l="15278" r="11111"/>
          <a:stretch>
            <a:fillRect/>
          </a:stretch>
        </p:blipFill>
        <p:spPr bwMode="auto">
          <a:xfrm>
            <a:off x="8188104" y="2833939"/>
            <a:ext cx="3786214" cy="3429000"/>
          </a:xfrm>
          <a:prstGeom prst="rect">
            <a:avLst/>
          </a:prstGeom>
          <a:noFill/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 smtClean="0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 smtClean="0">
                <a:solidFill>
                  <a:schemeClr val="accent5">
                    <a:lumMod val="75000"/>
                  </a:schemeClr>
                </a:solidFill>
              </a:rPr>
              <a:t> Web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012898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1949</TotalTime>
  <Words>1214</Words>
  <Application>Microsoft Office PowerPoint</Application>
  <PresentationFormat>Widescreen</PresentationFormat>
  <Paragraphs>231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Calibri</vt:lpstr>
      <vt:lpstr>Signika</vt:lpstr>
      <vt:lpstr>Times New Roman</vt:lpstr>
      <vt:lpstr>Wingdings</vt:lpstr>
      <vt:lpstr>1_Custom Design</vt:lpstr>
      <vt:lpstr>BAHASA HTML</vt:lpstr>
      <vt:lpstr>Capaian Pembelajaran</vt:lpstr>
      <vt:lpstr>INTRODUCTION</vt:lpstr>
      <vt:lpstr>NESTING (PERSARANGAN)</vt:lpstr>
      <vt:lpstr>INDENTASI</vt:lpstr>
      <vt:lpstr>Struktur Dokumen HTML</vt:lpstr>
      <vt:lpstr>Tag versi html</vt:lpstr>
      <vt:lpstr>Atribut html</vt:lpstr>
      <vt:lpstr>Komentar html</vt:lpstr>
      <vt:lpstr>Elemen html yang sering digunakan</vt:lpstr>
      <vt:lpstr>Elemen heading </vt:lpstr>
      <vt:lpstr>Elemen paragrap</vt:lpstr>
      <vt:lpstr>Elemen Link </vt:lpstr>
      <vt:lpstr>File path </vt:lpstr>
      <vt:lpstr>Alamat Absolute dan Relative </vt:lpstr>
      <vt:lpstr>Elemen list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user</cp:lastModifiedBy>
  <cp:revision>130</cp:revision>
  <dcterms:created xsi:type="dcterms:W3CDTF">2020-07-23T01:18:59Z</dcterms:created>
  <dcterms:modified xsi:type="dcterms:W3CDTF">2021-03-08T07:01:39Z</dcterms:modified>
</cp:coreProperties>
</file>