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9"/>
  </p:notesMasterIdLst>
  <p:sldIdLst>
    <p:sldId id="257" r:id="rId2"/>
    <p:sldId id="258" r:id="rId3"/>
    <p:sldId id="284" r:id="rId4"/>
    <p:sldId id="297" r:id="rId5"/>
    <p:sldId id="298" r:id="rId6"/>
    <p:sldId id="299" r:id="rId7"/>
    <p:sldId id="300" r:id="rId8"/>
    <p:sldId id="301" r:id="rId9"/>
    <p:sldId id="303" r:id="rId10"/>
    <p:sldId id="305" r:id="rId11"/>
    <p:sldId id="306" r:id="rId12"/>
    <p:sldId id="307" r:id="rId13"/>
    <p:sldId id="308" r:id="rId14"/>
    <p:sldId id="309" r:id="rId15"/>
    <p:sldId id="302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0" r:id="rId24"/>
    <p:sldId id="304" r:id="rId25"/>
    <p:sldId id="319" r:id="rId26"/>
    <p:sldId id="318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  <a:srgbClr val="FF9900"/>
    <a:srgbClr val="F3FC9E"/>
    <a:srgbClr val="FDC7F5"/>
    <a:srgbClr val="8DE0FD"/>
    <a:srgbClr val="E1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26" autoAdjust="0"/>
  </p:normalViewPr>
  <p:slideViewPr>
    <p:cSldViewPr snapToGrid="0">
      <p:cViewPr varScale="1">
        <p:scale>
          <a:sx n="48" d="100"/>
          <a:sy n="48" d="100"/>
        </p:scale>
        <p:origin x="48" y="8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endParaRPr lang="en-US" b="1" i="0" dirty="0"/>
          </a:p>
          <a:p>
            <a:endParaRPr lang="en-ID" sz="1400" dirty="0"/>
          </a:p>
          <a:p>
            <a:r>
              <a:rPr lang="en-ID" sz="1400" dirty="0"/>
              <a:t>Tim </a:t>
            </a:r>
            <a:r>
              <a:rPr lang="en-ID" sz="1400" dirty="0" err="1"/>
              <a:t>Pengajar</a:t>
            </a:r>
            <a:endParaRPr lang="en-ID" sz="1400" dirty="0"/>
          </a:p>
          <a:p>
            <a:r>
              <a:rPr lang="en-ID" sz="1600" dirty="0"/>
              <a:t>2021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85440"/>
            <a:ext cx="5907741" cy="2019860"/>
          </a:xfrm>
        </p:spPr>
        <p:txBody>
          <a:bodyPr>
            <a:normAutofit/>
          </a:bodyPr>
          <a:lstStyle/>
          <a:p>
            <a:r>
              <a:rPr lang="en-US" dirty="0"/>
              <a:t>BAHASA HTML 2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Pengantar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W3C HTML5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3" y="2040845"/>
            <a:ext cx="3472996" cy="347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5471885"/>
            <a:ext cx="8313272" cy="928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yang </a:t>
            </a:r>
            <a:r>
              <a:rPr lang="en-US" sz="2000" dirty="0" err="1"/>
              <a:t>menampilkan</a:t>
            </a:r>
            <a:r>
              <a:rPr lang="en-US" sz="2000" dirty="0"/>
              <a:t> data-data </a:t>
            </a:r>
            <a:r>
              <a:rPr lang="en-US" sz="2000" dirty="0" err="1"/>
              <a:t>mahasiswa</a:t>
            </a:r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792" r="84671" b="78125"/>
          <a:stretch/>
        </p:blipFill>
        <p:spPr>
          <a:xfrm>
            <a:off x="8519505" y="3642360"/>
            <a:ext cx="2653468" cy="6893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10837" y="1854556"/>
            <a:ext cx="6096000" cy="332398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Mengatur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Penempatan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Image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dengan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float CSS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table&gt;</a:t>
            </a:r>
            <a:endParaRPr lang="en-US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NIM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Nama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  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A12.2020.05000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Susilo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650480" y="3779520"/>
            <a:ext cx="609600" cy="369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0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Border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5831329" cy="6214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diatur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CSS.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memberi</a:t>
            </a:r>
            <a:r>
              <a:rPr lang="en-US" sz="1600" dirty="0"/>
              <a:t> border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06837" y="4361156"/>
            <a:ext cx="3836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>
                <a:solidFill>
                  <a:srgbClr val="1DB8F0"/>
                </a:solidFill>
              </a:rPr>
              <a:t>border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border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bertepi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>
                <a:solidFill>
                  <a:srgbClr val="1DB8F0"/>
                </a:solidFill>
              </a:rPr>
              <a:t>border-collapse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double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elegan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4792" r="85139" b="78958"/>
          <a:stretch/>
        </p:blipFill>
        <p:spPr>
          <a:xfrm>
            <a:off x="8422442" y="2920784"/>
            <a:ext cx="2605313" cy="6160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1851" y="2656114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Mengatur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Penempatan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Image 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dengan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float CSS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 err="1">
                <a:solidFill>
                  <a:srgbClr val="D7BA7D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1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1" dirty="0" err="1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b="1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solid black;</a:t>
            </a: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border-collapse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: collapse;</a:t>
            </a: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NIM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Nama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A12.2020.05000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Adi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Susilo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515825" y="3076401"/>
            <a:ext cx="58202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Padding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5406213" cy="422823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Mengatur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Penempatan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Image 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dengan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float CSS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 err="1">
                <a:solidFill>
                  <a:srgbClr val="D7BA7D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1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1" dirty="0" err="1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b="1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solid black;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border-collapse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: collapse;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NIM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Nama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A12.2020.05000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Adi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Susilo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3257" y="4935841"/>
            <a:ext cx="3836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>
                <a:solidFill>
                  <a:srgbClr val="1DB8F0"/>
                </a:solidFill>
              </a:rPr>
              <a:t>padding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elegan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4584" r="81391" b="71458"/>
          <a:stretch/>
        </p:blipFill>
        <p:spPr>
          <a:xfrm>
            <a:off x="7373257" y="2748764"/>
            <a:ext cx="2768872" cy="1167675"/>
          </a:xfrm>
          <a:prstGeom prst="rect">
            <a:avLst/>
          </a:prstGeom>
        </p:spPr>
      </p:pic>
      <p:sp>
        <p:nvSpPr>
          <p:cNvPr id="9" name="Line Callout 1 (No Border) 8"/>
          <p:cNvSpPr/>
          <p:nvPr/>
        </p:nvSpPr>
        <p:spPr>
          <a:xfrm>
            <a:off x="10475007" y="3916439"/>
            <a:ext cx="914400" cy="612648"/>
          </a:xfrm>
          <a:prstGeom prst="callout1">
            <a:avLst>
              <a:gd name="adj1" fmla="val 18750"/>
              <a:gd name="adj2" fmla="val -8333"/>
              <a:gd name="adj3" fmla="val -36754"/>
              <a:gd name="adj4" fmla="val -4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sel</a:t>
            </a:r>
            <a:endParaRPr lang="en-US" dirty="0"/>
          </a:p>
        </p:txBody>
      </p:sp>
      <p:sp>
        <p:nvSpPr>
          <p:cNvPr id="10" name="Line Callout 1 (No Border) 9"/>
          <p:cNvSpPr/>
          <p:nvPr/>
        </p:nvSpPr>
        <p:spPr>
          <a:xfrm>
            <a:off x="10475007" y="2934106"/>
            <a:ext cx="914400" cy="612648"/>
          </a:xfrm>
          <a:prstGeom prst="callout1">
            <a:avLst>
              <a:gd name="adj1" fmla="val 18750"/>
              <a:gd name="adj2" fmla="val -8333"/>
              <a:gd name="adj3" fmla="val 90112"/>
              <a:gd name="adj4" fmla="val -8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sel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845598" y="3238123"/>
            <a:ext cx="517354" cy="306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Menggabung</a:t>
            </a:r>
            <a:r>
              <a:rPr lang="en-US" dirty="0"/>
              <a:t> </a:t>
            </a:r>
            <a:r>
              <a:rPr lang="en-US" dirty="0" err="1"/>
              <a:t>Sel-sel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7358232" cy="4228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Sel-sel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digabung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F0"/>
                </a:solidFill>
              </a:rPr>
              <a:t>colspan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F0"/>
                </a:solidFill>
              </a:rPr>
              <a:t>rowspan</a:t>
            </a:r>
            <a:r>
              <a:rPr lang="en-US" sz="2000" dirty="0"/>
              <a:t>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tag </a:t>
            </a:r>
            <a:r>
              <a:rPr lang="en-US" sz="2000" dirty="0" err="1"/>
              <a:t>awal</a:t>
            </a:r>
            <a:r>
              <a:rPr lang="en-US" sz="2000" dirty="0"/>
              <a:t> &lt;td&gt; </a:t>
            </a:r>
            <a:r>
              <a:rPr lang="en-US" sz="2000" dirty="0" err="1"/>
              <a:t>atau</a:t>
            </a:r>
            <a:r>
              <a:rPr lang="en-US" sz="2000" dirty="0"/>
              <a:t> &lt;</a:t>
            </a:r>
            <a:r>
              <a:rPr lang="en-US" sz="2000" dirty="0" err="1"/>
              <a:t>th</a:t>
            </a:r>
            <a:r>
              <a:rPr lang="en-US" sz="2000" dirty="0"/>
              <a:t>&gt;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digabung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Penggabungan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sel-sel</a:t>
            </a:r>
            <a:r>
              <a:rPr lang="en-US" sz="2000" dirty="0"/>
              <a:t> yang </a:t>
            </a:r>
            <a:r>
              <a:rPr lang="en-US" sz="2000" dirty="0" err="1"/>
              <a:t>terletak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satu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baris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F0"/>
                </a:solidFill>
              </a:rPr>
              <a:t>colspan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satu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kolom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F0"/>
                </a:solidFill>
              </a:rPr>
              <a:t>rowspan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How to set HTML Table Colspan and HTML Table Rowsp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3" y="4923769"/>
            <a:ext cx="5892343" cy="133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5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Menggabung</a:t>
            </a:r>
            <a:r>
              <a:rPr lang="en-US" dirty="0"/>
              <a:t> </a:t>
            </a:r>
            <a:r>
              <a:rPr lang="en-US" dirty="0" err="1"/>
              <a:t>Sel-sel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41929" y="2034709"/>
            <a:ext cx="5961958" cy="4583805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Mengatur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Penempatan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Image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dengan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float CSS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7BA7D"/>
                </a:solidFill>
                <a:latin typeface="Consolas" panose="020B0609020204030204" pitchFamily="49" charset="0"/>
              </a:rPr>
              <a:t>table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solid black;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border-collapse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 collapse;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NIM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Nama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colspan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Aksi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A12.2020.05000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Adi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Susilo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edit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hapus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4633" r="78223" b="77033"/>
          <a:stretch/>
        </p:blipFill>
        <p:spPr>
          <a:xfrm>
            <a:off x="7806837" y="2574458"/>
            <a:ext cx="2833461" cy="609601"/>
          </a:xfrm>
          <a:prstGeom prst="rect">
            <a:avLst/>
          </a:prstGeom>
        </p:spPr>
      </p:pic>
      <p:sp>
        <p:nvSpPr>
          <p:cNvPr id="8" name="Line Callout 1 (Accent Bar) 7"/>
          <p:cNvSpPr/>
          <p:nvPr/>
        </p:nvSpPr>
        <p:spPr>
          <a:xfrm>
            <a:off x="10522856" y="1919479"/>
            <a:ext cx="1016001" cy="592606"/>
          </a:xfrm>
          <a:prstGeom prst="accentCallout1">
            <a:avLst>
              <a:gd name="adj1" fmla="val 18750"/>
              <a:gd name="adj2" fmla="val -8333"/>
              <a:gd name="adj3" fmla="val 129645"/>
              <a:gd name="adj4" fmla="val -5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</a:t>
            </a:r>
            <a:r>
              <a:rPr lang="en-US" sz="1600" dirty="0" err="1"/>
              <a:t>sel</a:t>
            </a:r>
            <a:r>
              <a:rPr lang="en-US" sz="1600" dirty="0"/>
              <a:t> </a:t>
            </a:r>
            <a:r>
              <a:rPr lang="en-US" sz="1600" dirty="0" err="1"/>
              <a:t>digabung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06837" y="4351309"/>
            <a:ext cx="420914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. 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digabung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2. </a:t>
            </a:r>
            <a:r>
              <a:rPr lang="en-US" dirty="0" err="1"/>
              <a:t>Jumlah</a:t>
            </a:r>
            <a:r>
              <a:rPr lang="en-US" dirty="0"/>
              <a:t> tag &lt;</a:t>
            </a:r>
            <a:r>
              <a:rPr lang="en-US" dirty="0" err="1"/>
              <a:t>th</a:t>
            </a:r>
            <a:r>
              <a:rPr lang="en-US" dirty="0"/>
              <a:t>&gt; </a:t>
            </a:r>
            <a:r>
              <a:rPr lang="en-US" dirty="0" err="1"/>
              <a:t>semestinya</a:t>
            </a:r>
            <a:r>
              <a:rPr lang="en-US" dirty="0"/>
              <a:t> 4,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penggabunga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3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4847771" y="4876800"/>
            <a:ext cx="2959066" cy="3516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1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6687672" cy="198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Elemen</a:t>
            </a:r>
            <a:r>
              <a:rPr lang="en-US" sz="2000" dirty="0"/>
              <a:t> form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html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dikuasai</a:t>
            </a:r>
            <a:r>
              <a:rPr lang="en-US" sz="2000" dirty="0"/>
              <a:t>.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berperan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pengolahan</a:t>
            </a:r>
            <a:r>
              <a:rPr lang="en-US" sz="2000" dirty="0"/>
              <a:t> data. Form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mengumpulkan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diolah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. Data yang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form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difilter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mencegah</a:t>
            </a:r>
            <a:r>
              <a:rPr lang="en-US" sz="2000" dirty="0"/>
              <a:t> </a:t>
            </a:r>
            <a:r>
              <a:rPr lang="en-US" sz="2000" dirty="0" err="1"/>
              <a:t>serangan</a:t>
            </a:r>
            <a:r>
              <a:rPr lang="en-US" sz="2000" dirty="0"/>
              <a:t> </a:t>
            </a:r>
            <a:r>
              <a:rPr lang="en-US" sz="2000" dirty="0" err="1"/>
              <a:t>keamanan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863" r="83577" b="68899"/>
          <a:stretch/>
        </p:blipFill>
        <p:spPr>
          <a:xfrm>
            <a:off x="8810292" y="3742422"/>
            <a:ext cx="2936093" cy="20342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10837" y="423879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simpan.php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“ 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Nama :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"text id=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0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169832"/>
            <a:ext cx="9155100" cy="27416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Form </a:t>
            </a:r>
            <a:r>
              <a:rPr lang="en-US" sz="2000" dirty="0" err="1"/>
              <a:t>dibentuk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tag &lt;form&gt;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tag &lt;input&gt;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isian</a:t>
            </a:r>
            <a:r>
              <a:rPr lang="en-US" sz="2000" dirty="0"/>
              <a:t> form.</a:t>
            </a:r>
          </a:p>
          <a:p>
            <a:pPr marL="0" indent="0">
              <a:buNone/>
            </a:pPr>
            <a:r>
              <a:rPr lang="en-US" sz="2000" dirty="0"/>
              <a:t>Tag &lt;form&gt;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B0F0"/>
                </a:solidFill>
              </a:rPr>
              <a:t>action</a:t>
            </a:r>
            <a:r>
              <a:rPr lang="en-US" sz="2000" dirty="0"/>
              <a:t>,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submit </a:t>
            </a:r>
            <a:r>
              <a:rPr lang="en-US" sz="2000" dirty="0" err="1"/>
              <a:t>diklik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aksinya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pengiriman</a:t>
            </a:r>
            <a:r>
              <a:rPr lang="en-US" sz="2000" dirty="0"/>
              <a:t> data form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file server yang </a:t>
            </a:r>
            <a:r>
              <a:rPr lang="en-US" sz="2000" dirty="0" err="1"/>
              <a:t>berisi</a:t>
            </a:r>
            <a:r>
              <a:rPr lang="en-US" sz="2000" dirty="0"/>
              <a:t> script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menangani</a:t>
            </a:r>
            <a:r>
              <a:rPr lang="en-US" sz="2000" dirty="0"/>
              <a:t> data. File server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script server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php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method</a:t>
            </a:r>
            <a:r>
              <a:rPr lang="en-US" sz="2000" dirty="0"/>
              <a:t>,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http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mengirimkan</a:t>
            </a:r>
            <a:r>
              <a:rPr lang="en-US" sz="2000" dirty="0"/>
              <a:t> data. Data form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dikirim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variable-variable URL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get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post http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post</a:t>
            </a:r>
            <a:r>
              <a:rPr lang="en-US" sz="2000" dirty="0"/>
              <a:t>. </a:t>
            </a:r>
            <a:r>
              <a:rPr lang="en-US" sz="2000" dirty="0" err="1"/>
              <a:t>Defaultnya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get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6907" y="5069816"/>
            <a:ext cx="5225142" cy="13542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simpan.php“</a:t>
            </a:r>
            <a:r>
              <a:rPr lang="en-US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Nama :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"text id=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169832"/>
            <a:ext cx="9155100" cy="274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Elemen</a:t>
            </a:r>
            <a:r>
              <a:rPr lang="en-US" sz="2000" dirty="0"/>
              <a:t> label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melabeli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form. Label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kesulitan</a:t>
            </a:r>
            <a:r>
              <a:rPr lang="en-US" sz="2000" dirty="0"/>
              <a:t> </a:t>
            </a:r>
            <a:r>
              <a:rPr lang="en-US" sz="2000" dirty="0" err="1"/>
              <a:t>mengklik</a:t>
            </a:r>
            <a:r>
              <a:rPr lang="en-US" sz="2000" dirty="0"/>
              <a:t> area yang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radio </a:t>
            </a:r>
            <a:r>
              <a:rPr lang="en-US" sz="2000" dirty="0" err="1"/>
              <a:t>atau</a:t>
            </a:r>
            <a:r>
              <a:rPr lang="en-US" sz="2000" dirty="0"/>
              <a:t> checkbox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smartphone.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label,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radio </a:t>
            </a:r>
            <a:r>
              <a:rPr lang="en-US" sz="2000" dirty="0" err="1"/>
              <a:t>atau</a:t>
            </a:r>
            <a:r>
              <a:rPr lang="en-US" sz="2000" dirty="0"/>
              <a:t> checkbox.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tag &lt;label&gt;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id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tag &lt;input&gt;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mengikat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6907" y="5069816"/>
            <a:ext cx="549195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simpan.php“</a:t>
            </a:r>
            <a:r>
              <a:rPr lang="en-US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Nama :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"text" id="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169832"/>
            <a:ext cx="9155100" cy="274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Elemen</a:t>
            </a:r>
            <a:r>
              <a:rPr lang="en-US" sz="2000" dirty="0"/>
              <a:t> input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type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input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(text, radio, checkbox)</a:t>
            </a:r>
          </a:p>
          <a:p>
            <a:r>
              <a:rPr lang="en-US" sz="2000" dirty="0">
                <a:solidFill>
                  <a:srgbClr val="00B0F0"/>
                </a:solidFill>
              </a:rPr>
              <a:t>id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</a:t>
            </a:r>
            <a:r>
              <a:rPr lang="en-US" sz="2000" dirty="0"/>
              <a:t> </a:t>
            </a:r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.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name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input (data input yang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)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dikirim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server.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value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input.</a:t>
            </a:r>
            <a:endParaRPr lang="en-US" sz="1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2229" y="4789714"/>
            <a:ext cx="9091448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simpan.php“</a:t>
            </a:r>
            <a:r>
              <a:rPr lang="en-US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Nama :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"text id=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“ value=“Andi 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Bangkit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Sanjaya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”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9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Tombol</a:t>
            </a:r>
            <a:r>
              <a:rPr lang="en-US" dirty="0"/>
              <a:t> 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169832"/>
            <a:ext cx="9155100" cy="132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form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submit. </a:t>
            </a:r>
            <a:r>
              <a:rPr lang="en-US" sz="2000" dirty="0" err="1"/>
              <a:t>Tombol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mengirimkan</a:t>
            </a:r>
            <a:r>
              <a:rPr lang="en-US" sz="2000" dirty="0"/>
              <a:t> data form </a:t>
            </a:r>
            <a:r>
              <a:rPr lang="en-US" sz="2000" dirty="0" err="1"/>
              <a:t>ke</a:t>
            </a:r>
            <a:r>
              <a:rPr lang="en-US" sz="2000" dirty="0"/>
              <a:t> server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diklik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submit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type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input </a:t>
            </a:r>
            <a:r>
              <a:rPr lang="en-US" sz="2000" dirty="0" err="1"/>
              <a:t>diberi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‘</a:t>
            </a:r>
            <a:r>
              <a:rPr lang="en-US" sz="2000" dirty="0">
                <a:solidFill>
                  <a:srgbClr val="C00000"/>
                </a:solidFill>
              </a:rPr>
              <a:t>submit</a:t>
            </a:r>
            <a:r>
              <a:rPr lang="en-US" sz="2000" dirty="0"/>
              <a:t>’.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value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input submit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.</a:t>
            </a:r>
            <a:endParaRPr lang="en-US" sz="1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372" y="3643085"/>
            <a:ext cx="9091448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simpan.php“</a:t>
            </a:r>
            <a:r>
              <a:rPr lang="en-US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Nama :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"text id=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“ value=“Andi 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Bangkit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Sanjaya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”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1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1998715"/>
            <a:ext cx="8534904" cy="1876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dasar-dasar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HTML</a:t>
            </a:r>
            <a:endParaRPr lang="en-ID" sz="1400" dirty="0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87101" y="2982562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872386" y="3762887"/>
            <a:ext cx="5210585" cy="218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HTML </a:t>
            </a:r>
            <a:r>
              <a:rPr lang="en-US" sz="1600" dirty="0" err="1"/>
              <a:t>menggunakan</a:t>
            </a:r>
            <a:r>
              <a:rPr lang="en-US" sz="1600" dirty="0"/>
              <a:t> tag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atribut</a:t>
            </a:r>
            <a:r>
              <a:rPr lang="en-US" sz="1600" dirty="0"/>
              <a:t> html 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endParaRPr lang="en-US" sz="1600" dirty="0"/>
          </a:p>
          <a:p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0" name="Picture 2" descr="Mengenal Bahasa Pemrograman HTML | EWD Blog – Web hosting Indonesia |  Hosting Termurah Indonesia | Hosting murah dan tanggu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665" y="3361610"/>
            <a:ext cx="4596275" cy="258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169832"/>
            <a:ext cx="9155100" cy="386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Ada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inputan</a:t>
            </a:r>
            <a:r>
              <a:rPr lang="en-US" sz="2000" dirty="0"/>
              <a:t> form yang </a:t>
            </a:r>
            <a:r>
              <a:rPr lang="en-US" sz="2000" dirty="0" err="1"/>
              <a:t>kebanyakan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input, al:</a:t>
            </a:r>
          </a:p>
          <a:p>
            <a:r>
              <a:rPr lang="en-US" sz="1800" dirty="0"/>
              <a:t>text</a:t>
            </a:r>
          </a:p>
          <a:p>
            <a:r>
              <a:rPr lang="en-US" sz="1800" dirty="0"/>
              <a:t>radio</a:t>
            </a:r>
          </a:p>
          <a:p>
            <a:r>
              <a:rPr lang="en-US" dirty="0"/>
              <a:t>checkbox</a:t>
            </a:r>
            <a:endParaRPr lang="en-US" sz="1800" dirty="0"/>
          </a:p>
          <a:p>
            <a:r>
              <a:rPr lang="en-US" dirty="0"/>
              <a:t>password</a:t>
            </a:r>
          </a:p>
          <a:p>
            <a:r>
              <a:rPr lang="en-US" sz="1800" dirty="0"/>
              <a:t>email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hidden</a:t>
            </a:r>
          </a:p>
          <a:p>
            <a:r>
              <a:rPr lang="en-US" dirty="0"/>
              <a:t>file</a:t>
            </a:r>
          </a:p>
          <a:p>
            <a:r>
              <a:rPr lang="en-US" dirty="0"/>
              <a:t>image</a:t>
            </a:r>
          </a:p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:</a:t>
            </a:r>
          </a:p>
          <a:p>
            <a:r>
              <a:rPr lang="en-US" dirty="0" err="1"/>
              <a:t>textarea</a:t>
            </a:r>
            <a:endParaRPr lang="en-US" dirty="0"/>
          </a:p>
          <a:p>
            <a:r>
              <a:rPr lang="en-US" dirty="0"/>
              <a:t>select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169832"/>
            <a:ext cx="7181158" cy="3868111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Nama 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fjkel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Jenis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kelamin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fjkel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fjkel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fjkel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fjkel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wanita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ftglhr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Tanggal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lahir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"date"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ftglhr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ftglhr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fhobi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Hobi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"fhobi1"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fhobil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Fitness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"fhobi2"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"fhobi2"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Reading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fprodi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Program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studi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fprodi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fprodi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"SI"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Sistem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Informasi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"TI"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Teknik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Informatika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"DKV"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Desain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Komunikasi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Visual S1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ftgs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File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tugas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"file"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ftgs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ftgs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fpass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Password 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fpass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fpass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fket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Keterangan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fket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fket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"30"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6220" r="81419" b="11903"/>
          <a:stretch/>
        </p:blipFill>
        <p:spPr>
          <a:xfrm>
            <a:off x="9145195" y="1037478"/>
            <a:ext cx="241761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9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DIV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10278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Elemen</a:t>
            </a:r>
            <a:r>
              <a:rPr lang="en-US" dirty="0"/>
              <a:t> html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div, </a:t>
            </a:r>
            <a:r>
              <a:rPr lang="en-US" dirty="0" err="1"/>
              <a:t>peranannya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layout </a:t>
            </a:r>
            <a:r>
              <a:rPr lang="en-US" dirty="0" err="1"/>
              <a:t>halaman</a:t>
            </a:r>
            <a:r>
              <a:rPr lang="en-US" dirty="0"/>
              <a:t>.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dijumpai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layouting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div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layouting</a:t>
            </a:r>
            <a:r>
              <a:rPr lang="en-US" dirty="0"/>
              <a:t> form (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&gt;: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2728" y="3062514"/>
            <a:ext cx="6876358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simpan.php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Nama :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fnama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fjkel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Jenis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kelamin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fjkel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fjkel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Pria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fjkel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fjkel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wanita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2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Block </a:t>
            </a:r>
            <a:r>
              <a:rPr lang="en-US" dirty="0" err="1"/>
              <a:t>dan</a:t>
            </a:r>
            <a:r>
              <a:rPr lang="en-US" dirty="0"/>
              <a:t> Inline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7726867" cy="42282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html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display default. Ada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display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block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inline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Ciri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block:</a:t>
            </a:r>
          </a:p>
          <a:p>
            <a:pPr marL="623888"/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endParaRPr lang="en-US" sz="2000" dirty="0"/>
          </a:p>
          <a:p>
            <a:pPr marL="623888"/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menempati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r>
              <a:rPr lang="en-US" sz="2000" dirty="0"/>
              <a:t>. </a:t>
            </a:r>
            <a:r>
              <a:rPr lang="en-US" sz="2000" dirty="0" err="1"/>
              <a:t>Terentang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r>
              <a:rPr lang="en-US" sz="2000" dirty="0"/>
              <a:t> browser.</a:t>
            </a:r>
          </a:p>
          <a:p>
            <a:pPr marL="623888"/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(top margin)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 (bottom margin)</a:t>
            </a:r>
          </a:p>
          <a:p>
            <a:pPr marL="0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block:</a:t>
            </a:r>
          </a:p>
          <a:p>
            <a:pPr marL="623888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>
                <a:solidFill>
                  <a:srgbClr val="00B0F0"/>
                </a:solidFill>
              </a:rPr>
              <a:t>hn</a:t>
            </a:r>
            <a:r>
              <a:rPr lang="en-US" sz="2000" dirty="0">
                <a:solidFill>
                  <a:srgbClr val="00B0F0"/>
                </a:solidFill>
              </a:rPr>
              <a:t>&gt;, &lt;p&gt;, &lt;div&gt;, &lt;</a:t>
            </a:r>
            <a:r>
              <a:rPr lang="en-US" sz="2000" dirty="0" err="1">
                <a:solidFill>
                  <a:srgbClr val="00B0F0"/>
                </a:solidFill>
              </a:rPr>
              <a:t>ol</a:t>
            </a:r>
            <a:r>
              <a:rPr lang="en-US" sz="2000" dirty="0">
                <a:solidFill>
                  <a:srgbClr val="00B0F0"/>
                </a:solidFill>
              </a:rPr>
              <a:t>&gt;, &lt;</a:t>
            </a:r>
            <a:r>
              <a:rPr lang="en-US" sz="2000" dirty="0" err="1">
                <a:solidFill>
                  <a:srgbClr val="00B0F0"/>
                </a:solidFill>
              </a:rPr>
              <a:t>ul</a:t>
            </a:r>
            <a:r>
              <a:rPr lang="en-US" sz="2000" dirty="0">
                <a:solidFill>
                  <a:srgbClr val="00B0F0"/>
                </a:solidFill>
              </a:rPr>
              <a:t>&gt;, &lt;table&gt;, &lt;li&gt;,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&lt;form&gt;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Ciri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inline:</a:t>
            </a:r>
          </a:p>
          <a:p>
            <a:pPr marL="623888"/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endParaRPr lang="en-US" sz="2000" dirty="0"/>
          </a:p>
          <a:p>
            <a:pPr marL="623888"/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menempati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/>
              <a:t>seperlunya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623888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&lt;span&gt;, &lt;a&gt;, &lt;</a:t>
            </a:r>
            <a:r>
              <a:rPr lang="en-US" sz="2000" dirty="0" err="1">
                <a:solidFill>
                  <a:srgbClr val="00B0F0"/>
                </a:solidFill>
              </a:rPr>
              <a:t>br</a:t>
            </a:r>
            <a:r>
              <a:rPr lang="en-US" sz="2000" dirty="0">
                <a:solidFill>
                  <a:srgbClr val="00B0F0"/>
                </a:solidFill>
              </a:rPr>
              <a:t>&gt;, &lt;</a:t>
            </a:r>
            <a:r>
              <a:rPr lang="en-US" sz="2000" dirty="0" err="1">
                <a:solidFill>
                  <a:srgbClr val="00B0F0"/>
                </a:solidFill>
              </a:rPr>
              <a:t>img</a:t>
            </a:r>
            <a:r>
              <a:rPr lang="en-US" sz="2000" dirty="0">
                <a:solidFill>
                  <a:srgbClr val="00B0F0"/>
                </a:solidFill>
              </a:rPr>
              <a:t>&gt;, &lt;input&gt;, &lt;label&gt;, &lt;select&gt;,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>
                <a:solidFill>
                  <a:srgbClr val="00B0F0"/>
                </a:solidFill>
              </a:rPr>
              <a:t>textarea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1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4742758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Situs web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lihat</a:t>
            </a:r>
            <a:r>
              <a:rPr lang="en-US" sz="2000" dirty="0"/>
              <a:t> di internet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kontennya</a:t>
            </a:r>
            <a:r>
              <a:rPr lang="en-US" sz="2000" dirty="0"/>
              <a:t> </a:t>
            </a:r>
            <a:r>
              <a:rPr lang="en-US" sz="2000" dirty="0" err="1"/>
              <a:t>diatur</a:t>
            </a:r>
            <a:r>
              <a:rPr lang="en-US" sz="2000" dirty="0"/>
              <a:t> </a:t>
            </a:r>
            <a:r>
              <a:rPr lang="en-US" sz="2000" dirty="0" err="1"/>
              <a:t>sedemikian</a:t>
            </a:r>
            <a:r>
              <a:rPr lang="en-US" sz="2000" dirty="0"/>
              <a:t> </a:t>
            </a:r>
            <a:r>
              <a:rPr lang="en-US" sz="2000" dirty="0" err="1"/>
              <a:t>rupa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enak</a:t>
            </a:r>
            <a:r>
              <a:rPr lang="en-US" sz="2000" dirty="0"/>
              <a:t> </a:t>
            </a:r>
            <a:r>
              <a:rPr lang="en-US" sz="2000" dirty="0" err="1"/>
              <a:t>dinikmati</a:t>
            </a:r>
            <a:r>
              <a:rPr lang="en-US" sz="2000" dirty="0"/>
              <a:t>. Situs web </a:t>
            </a:r>
            <a:r>
              <a:rPr lang="en-US" sz="2000" dirty="0" err="1"/>
              <a:t>seringnya</a:t>
            </a:r>
            <a:r>
              <a:rPr lang="en-US" sz="2000" dirty="0"/>
              <a:t> </a:t>
            </a:r>
            <a:r>
              <a:rPr lang="en-US" sz="2000" dirty="0" err="1"/>
              <a:t>membagi</a:t>
            </a:r>
            <a:r>
              <a:rPr lang="en-US" sz="2000" dirty="0"/>
              <a:t> </a:t>
            </a:r>
            <a:r>
              <a:rPr lang="en-US" sz="2000" dirty="0" err="1"/>
              <a:t>kontennya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kolom-kolom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majalah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kabar</a:t>
            </a:r>
            <a:r>
              <a:rPr lang="en-US" sz="2000" dirty="0"/>
              <a:t>. </a:t>
            </a:r>
            <a:r>
              <a:rPr lang="en-US" sz="2000" dirty="0" err="1"/>
              <a:t>Menurut</a:t>
            </a:r>
            <a:r>
              <a:rPr lang="en-US" sz="2000" dirty="0"/>
              <a:t> w3schools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Header</a:t>
            </a:r>
          </a:p>
          <a:p>
            <a:pPr lvl="1"/>
            <a:r>
              <a:rPr lang="en-US" sz="1800" dirty="0" err="1"/>
              <a:t>Nav</a:t>
            </a:r>
            <a:endParaRPr lang="en-US" sz="1800" dirty="0"/>
          </a:p>
          <a:p>
            <a:pPr lvl="1"/>
            <a:r>
              <a:rPr lang="en-US" sz="1800" dirty="0"/>
              <a:t>Section</a:t>
            </a:r>
          </a:p>
          <a:p>
            <a:pPr lvl="1"/>
            <a:r>
              <a:rPr lang="en-US" sz="1800" dirty="0"/>
              <a:t>Article</a:t>
            </a:r>
          </a:p>
          <a:p>
            <a:pPr lvl="1"/>
            <a:r>
              <a:rPr lang="en-US" sz="1800" dirty="0"/>
              <a:t>Aside</a:t>
            </a:r>
          </a:p>
          <a:p>
            <a:pPr lvl="1"/>
            <a:r>
              <a:rPr lang="en-US" sz="1800" dirty="0"/>
              <a:t>Footer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670" t="41220" r="56135" b="14733"/>
          <a:stretch/>
        </p:blipFill>
        <p:spPr>
          <a:xfrm>
            <a:off x="7359933" y="1846729"/>
            <a:ext cx="3587075" cy="4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4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8"/>
            <a:ext cx="9372814" cy="4569291"/>
          </a:xfrm>
        </p:spPr>
        <p:txBody>
          <a:bodyPr>
            <a:normAutofit fontScale="92500" lnSpcReduction="10000"/>
          </a:bodyPr>
          <a:lstStyle/>
          <a:p>
            <a:pPr marL="174625" indent="-174625"/>
            <a:r>
              <a:rPr lang="en-US" sz="2000" b="1" dirty="0">
                <a:solidFill>
                  <a:srgbClr val="00B0F0"/>
                </a:solidFill>
              </a:rPr>
              <a:t>Header</a:t>
            </a:r>
          </a:p>
          <a:p>
            <a:pPr marL="174625" lvl="1" indent="0">
              <a:buNone/>
            </a:pP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judul</a:t>
            </a:r>
            <a:r>
              <a:rPr lang="en-US" sz="1800" dirty="0"/>
              <a:t> situs web</a:t>
            </a:r>
          </a:p>
          <a:p>
            <a:pPr marL="174625" indent="-174625"/>
            <a:r>
              <a:rPr lang="en-US" sz="2100" b="1" dirty="0" err="1">
                <a:solidFill>
                  <a:srgbClr val="00B0F0"/>
                </a:solidFill>
              </a:rPr>
              <a:t>Nav</a:t>
            </a:r>
            <a:endParaRPr lang="en-US" sz="2100" b="1" dirty="0">
              <a:solidFill>
                <a:srgbClr val="00B0F0"/>
              </a:solidFill>
            </a:endParaRPr>
          </a:p>
          <a:p>
            <a:pPr marL="174625" lvl="1" indent="0">
              <a:buNone/>
            </a:pP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navigasi</a:t>
            </a:r>
            <a:r>
              <a:rPr lang="en-US" sz="1800" dirty="0"/>
              <a:t> situs </a:t>
            </a:r>
            <a:r>
              <a:rPr lang="en-US" sz="1800" dirty="0" err="1"/>
              <a:t>berupa</a:t>
            </a:r>
            <a:r>
              <a:rPr lang="en-US" sz="1800" dirty="0"/>
              <a:t> menu-menu situs</a:t>
            </a:r>
          </a:p>
          <a:p>
            <a:pPr marL="174625" indent="-174625"/>
            <a:r>
              <a:rPr lang="en-US" sz="2100" b="1" dirty="0">
                <a:solidFill>
                  <a:srgbClr val="00B0F0"/>
                </a:solidFill>
              </a:rPr>
              <a:t>Section</a:t>
            </a:r>
          </a:p>
          <a:p>
            <a:pPr marL="174625" lvl="1" indent="0">
              <a:buNone/>
            </a:pP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mengelompokkan</a:t>
            </a:r>
            <a:r>
              <a:rPr lang="en-US" sz="1800" dirty="0"/>
              <a:t> </a:t>
            </a:r>
            <a:r>
              <a:rPr lang="en-US" sz="1800" dirty="0" err="1"/>
              <a:t>konten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tema</a:t>
            </a:r>
            <a:r>
              <a:rPr lang="en-US" sz="1800" dirty="0"/>
              <a:t> yang </a:t>
            </a:r>
            <a:r>
              <a:rPr lang="en-US" sz="1800" dirty="0" err="1"/>
              <a:t>sejenis</a:t>
            </a:r>
            <a:r>
              <a:rPr lang="en-US" sz="1800" dirty="0"/>
              <a:t>.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disertai</a:t>
            </a:r>
            <a:r>
              <a:rPr lang="en-US" sz="1800" dirty="0"/>
              <a:t> heading. </a:t>
            </a:r>
            <a:r>
              <a:rPr lang="en-US" sz="1800" dirty="0" err="1"/>
              <a:t>Seperti</a:t>
            </a:r>
            <a:r>
              <a:rPr lang="en-US" sz="1800" dirty="0"/>
              <a:t> di </a:t>
            </a:r>
            <a:r>
              <a:rPr lang="en-US" sz="1800" dirty="0" err="1"/>
              <a:t>surat</a:t>
            </a:r>
            <a:r>
              <a:rPr lang="en-US" sz="1800" dirty="0"/>
              <a:t> </a:t>
            </a:r>
            <a:r>
              <a:rPr lang="en-US" sz="1800" dirty="0" err="1"/>
              <a:t>kabar</a:t>
            </a:r>
            <a:r>
              <a:rPr lang="en-US" sz="1800" dirty="0"/>
              <a:t> offline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pembaca</a:t>
            </a:r>
            <a:r>
              <a:rPr lang="en-US" sz="1800" dirty="0"/>
              <a:t>, </a:t>
            </a:r>
            <a:r>
              <a:rPr lang="en-US" sz="1800" dirty="0" err="1"/>
              <a:t>berita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r>
              <a:rPr lang="en-US" sz="1800" dirty="0"/>
              <a:t>, </a:t>
            </a:r>
            <a:r>
              <a:rPr lang="en-US" sz="1800" dirty="0" err="1"/>
              <a:t>dsb</a:t>
            </a:r>
            <a:endParaRPr lang="en-US" sz="1800" dirty="0"/>
          </a:p>
          <a:p>
            <a:pPr marL="174625" indent="-174625"/>
            <a:r>
              <a:rPr lang="en-US" sz="2000" b="1" dirty="0">
                <a:solidFill>
                  <a:srgbClr val="00B0F0"/>
                </a:solidFill>
              </a:rPr>
              <a:t>Article</a:t>
            </a:r>
          </a:p>
          <a:p>
            <a:pPr marL="174625" lvl="1" indent="0">
              <a:buNone/>
            </a:pPr>
            <a:r>
              <a:rPr lang="en-US" sz="1800" dirty="0" err="1"/>
              <a:t>Menurut</a:t>
            </a:r>
            <a:r>
              <a:rPr lang="en-US" sz="1800" dirty="0"/>
              <a:t> w3schools article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konten</a:t>
            </a:r>
            <a:r>
              <a:rPr lang="en-US" sz="1800" dirty="0"/>
              <a:t> </a:t>
            </a:r>
            <a:r>
              <a:rPr lang="en-US" sz="1800" dirty="0" err="1"/>
              <a:t>mandiri</a:t>
            </a:r>
            <a:r>
              <a:rPr lang="en-US" sz="1800" dirty="0"/>
              <a:t>. </a:t>
            </a:r>
            <a:r>
              <a:rPr lang="en-US" sz="1800" dirty="0" err="1"/>
              <a:t>Contohnya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Forum post</a:t>
            </a:r>
          </a:p>
          <a:p>
            <a:pPr lvl="1"/>
            <a:r>
              <a:rPr lang="en-US" sz="1800" dirty="0"/>
              <a:t>Blog post</a:t>
            </a:r>
          </a:p>
          <a:p>
            <a:pPr lvl="1"/>
            <a:r>
              <a:rPr lang="en-US" sz="1800" dirty="0" err="1"/>
              <a:t>Artikel</a:t>
            </a:r>
            <a:r>
              <a:rPr lang="en-US" sz="1800" dirty="0"/>
              <a:t> </a:t>
            </a:r>
            <a:r>
              <a:rPr lang="en-US" sz="1800" dirty="0" err="1"/>
              <a:t>surat</a:t>
            </a:r>
            <a:r>
              <a:rPr lang="en-US" sz="1800" dirty="0"/>
              <a:t> </a:t>
            </a:r>
            <a:r>
              <a:rPr lang="en-US" sz="1800" dirty="0" err="1"/>
              <a:t>kabar</a:t>
            </a:r>
            <a:endParaRPr lang="en-US" sz="1800" dirty="0"/>
          </a:p>
          <a:p>
            <a:pPr marL="174625" indent="-174625"/>
            <a:r>
              <a:rPr lang="en-US" sz="2000" b="1" dirty="0">
                <a:solidFill>
                  <a:srgbClr val="00B0F0"/>
                </a:solidFill>
              </a:rPr>
              <a:t>Aside</a:t>
            </a:r>
          </a:p>
          <a:p>
            <a:pPr marL="174625" lvl="1" indent="0">
              <a:buNone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konten</a:t>
            </a:r>
            <a:r>
              <a:rPr lang="en-US" sz="1800" dirty="0"/>
              <a:t> lain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berhubungan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konten</a:t>
            </a:r>
            <a:r>
              <a:rPr lang="en-US" sz="1800" dirty="0"/>
              <a:t> </a:t>
            </a:r>
            <a:r>
              <a:rPr lang="en-US" sz="1800" dirty="0" err="1"/>
              <a:t>utama</a:t>
            </a:r>
            <a:r>
              <a:rPr lang="en-US" sz="1800" dirty="0"/>
              <a:t>.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iklan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sebagainya</a:t>
            </a:r>
            <a:r>
              <a:rPr lang="en-US" sz="1800" dirty="0"/>
              <a:t>. </a:t>
            </a:r>
            <a:r>
              <a:rPr lang="en-US" sz="1800" dirty="0" err="1"/>
              <a:t>Fungsinya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sidebar</a:t>
            </a:r>
          </a:p>
          <a:p>
            <a:pPr marL="174625" indent="-174625"/>
            <a:r>
              <a:rPr lang="en-US" sz="2000" b="1" dirty="0">
                <a:solidFill>
                  <a:srgbClr val="00B0F0"/>
                </a:solidFill>
              </a:rPr>
              <a:t>Footer</a:t>
            </a:r>
          </a:p>
          <a:p>
            <a:pPr marL="174625" lvl="1" indent="0">
              <a:buNone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kaki </a:t>
            </a:r>
            <a:r>
              <a:rPr lang="en-US" sz="1800" dirty="0" err="1"/>
              <a:t>dokumen</a:t>
            </a:r>
            <a:r>
              <a:rPr lang="en-US" sz="1800" dirty="0"/>
              <a:t>.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diisi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copyright, </a:t>
            </a:r>
            <a:r>
              <a:rPr lang="en-US" sz="1800" dirty="0" err="1"/>
              <a:t>kontak</a:t>
            </a:r>
            <a:r>
              <a:rPr lang="en-US" sz="1800" dirty="0"/>
              <a:t>, </a:t>
            </a:r>
            <a:r>
              <a:rPr lang="en-US" sz="1800" dirty="0" err="1"/>
              <a:t>kepemilikan</a:t>
            </a:r>
            <a:r>
              <a:rPr lang="en-US" sz="1800" dirty="0"/>
              <a:t> situs,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peta</a:t>
            </a:r>
            <a:r>
              <a:rPr lang="en-US" sz="1800" dirty="0"/>
              <a:t> situs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17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7726867" cy="4228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Pembagian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elemen-elemen</a:t>
            </a:r>
            <a:r>
              <a:rPr lang="en-US" sz="2000" dirty="0"/>
              <a:t> </a:t>
            </a:r>
            <a:r>
              <a:rPr lang="en-US" sz="2000" dirty="0" err="1"/>
              <a:t>semantik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&lt;header&gt;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</a:t>
            </a:r>
            <a:r>
              <a:rPr lang="en-US" sz="1800" dirty="0" err="1">
                <a:solidFill>
                  <a:srgbClr val="0070C0"/>
                </a:solidFill>
              </a:rPr>
              <a:t>nav</a:t>
            </a:r>
            <a:r>
              <a:rPr lang="en-US" sz="1800" dirty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&lt;section&gt;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&lt;article&gt;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&lt;aside&gt;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&lt;footer&gt;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semantik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yang </a:t>
            </a:r>
            <a:r>
              <a:rPr lang="en-US" sz="1800" dirty="0" err="1"/>
              <a:t>bermakna</a:t>
            </a:r>
            <a:r>
              <a:rPr lang="en-US" dirty="0"/>
              <a:t>.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browser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semantik</a:t>
            </a:r>
            <a:r>
              <a:rPr lang="en-US" sz="1800" dirty="0"/>
              <a:t> yang lain </a:t>
            </a:r>
            <a:r>
              <a:rPr lang="en-US" sz="1800" dirty="0" err="1"/>
              <a:t>misalnya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&lt;form&gt;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&lt;table&gt;.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non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&lt;div&gt; </a:t>
            </a:r>
            <a:r>
              <a:rPr lang="en-US" dirty="0" err="1"/>
              <a:t>dan</a:t>
            </a:r>
            <a:r>
              <a:rPr lang="en-US" dirty="0">
                <a:solidFill>
                  <a:srgbClr val="0070C0"/>
                </a:solidFill>
              </a:rPr>
              <a:t> &lt;span&gt; </a:t>
            </a: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kontennya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semantik</a:t>
            </a:r>
            <a:r>
              <a:rPr lang="en-US" sz="1800" dirty="0"/>
              <a:t> layout (</a:t>
            </a:r>
            <a:r>
              <a:rPr lang="en-US" sz="1800" dirty="0">
                <a:solidFill>
                  <a:srgbClr val="0070C0"/>
                </a:solidFill>
              </a:rPr>
              <a:t>&lt;header&gt;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s/d </a:t>
            </a:r>
            <a:r>
              <a:rPr lang="en-US" sz="1800" dirty="0">
                <a:solidFill>
                  <a:srgbClr val="0070C0"/>
                </a:solidFill>
              </a:rPr>
              <a:t>&lt;footer&gt;</a:t>
            </a:r>
            <a:r>
              <a:rPr lang="en-US" sz="1800" dirty="0"/>
              <a:t>)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/>
              <a:t>jarang</a:t>
            </a:r>
            <a:r>
              <a:rPr lang="en-US" sz="1800" dirty="0"/>
              <a:t> </a:t>
            </a:r>
            <a:r>
              <a:rPr lang="en-US" sz="1800" dirty="0" err="1"/>
              <a:t>terlihat</a:t>
            </a:r>
            <a:r>
              <a:rPr lang="en-US" sz="1800" dirty="0"/>
              <a:t>. Orang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misalnya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&lt;div id=“</a:t>
            </a:r>
            <a:r>
              <a:rPr lang="en-US" sz="1800" dirty="0" err="1">
                <a:solidFill>
                  <a:srgbClr val="0070C0"/>
                </a:solidFill>
              </a:rPr>
              <a:t>nav</a:t>
            </a:r>
            <a:r>
              <a:rPr lang="en-US" dirty="0">
                <a:solidFill>
                  <a:srgbClr val="0070C0"/>
                </a:solidFill>
              </a:rPr>
              <a:t>”&gt;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menu </a:t>
            </a:r>
            <a:r>
              <a:rPr lang="en-US" dirty="0" err="1"/>
              <a:t>navigasi</a:t>
            </a:r>
            <a:r>
              <a:rPr lang="en-US" dirty="0"/>
              <a:t>.</a:t>
            </a:r>
            <a:endParaRPr lang="en-US" sz="1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95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HTML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web </a:t>
            </a:r>
            <a:r>
              <a:rPr lang="en-US" sz="2000" dirty="0" err="1"/>
              <a:t>singkatan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Hypertext Markup Language yang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yang </a:t>
            </a:r>
            <a:r>
              <a:rPr lang="en-US" sz="2000" dirty="0" err="1"/>
              <a:t>dgunakan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menandai</a:t>
            </a:r>
            <a:r>
              <a:rPr lang="en-US" sz="2000" dirty="0"/>
              <a:t> (markup)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supaya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format </a:t>
            </a:r>
            <a:r>
              <a:rPr lang="en-US" sz="2000" dirty="0" err="1"/>
              <a:t>tertentu</a:t>
            </a:r>
            <a:r>
              <a:rPr lang="en-US" sz="2000" dirty="0"/>
              <a:t> (heading, paragraph, link, list, image, table, form, </a:t>
            </a:r>
            <a:r>
              <a:rPr lang="en-US" sz="2000" dirty="0" err="1"/>
              <a:t>dsb</a:t>
            </a:r>
            <a:r>
              <a:rPr lang="en-US" sz="2000" dirty="0"/>
              <a:t>)</a:t>
            </a:r>
          </a:p>
          <a:p>
            <a:r>
              <a:rPr lang="en-US" sz="2000" dirty="0"/>
              <a:t>File HTML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HTML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berjenis</a:t>
            </a:r>
            <a:r>
              <a:rPr lang="en-US" sz="2000" dirty="0"/>
              <a:t> file text (</a:t>
            </a:r>
            <a:r>
              <a:rPr lang="en-US" sz="2000" dirty="0" err="1"/>
              <a:t>bukan</a:t>
            </a:r>
            <a:r>
              <a:rPr lang="en-US" sz="2000" dirty="0"/>
              <a:t> exe </a:t>
            </a:r>
            <a:r>
              <a:rPr lang="en-US" sz="2000" dirty="0" err="1"/>
              <a:t>atau</a:t>
            </a:r>
            <a:r>
              <a:rPr lang="en-US" sz="2000" dirty="0"/>
              <a:t> com)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 </a:t>
            </a:r>
            <a:r>
              <a:rPr lang="en-US" sz="2000" dirty="0" err="1"/>
              <a:t>isinya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berextension</a:t>
            </a:r>
            <a:r>
              <a:rPr lang="en-US" sz="2000" dirty="0"/>
              <a:t> .html</a:t>
            </a:r>
          </a:p>
          <a:p>
            <a:r>
              <a:rPr lang="en-US" sz="2000" dirty="0"/>
              <a:t>Bahasa HTML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kerangka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(</a:t>
            </a:r>
            <a:r>
              <a:rPr lang="en-US" sz="2000" dirty="0" err="1"/>
              <a:t>bagian-bagian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header, footer, panel side)</a:t>
            </a:r>
          </a:p>
          <a:p>
            <a:r>
              <a:rPr lang="en-US" sz="2000" dirty="0" err="1"/>
              <a:t>Perintah</a:t>
            </a:r>
            <a:r>
              <a:rPr lang="en-US" sz="2000" dirty="0"/>
              <a:t> HTML </a:t>
            </a:r>
            <a:r>
              <a:rPr lang="en-US" sz="2000" dirty="0" err="1"/>
              <a:t>disebut</a:t>
            </a:r>
            <a:r>
              <a:rPr lang="en-US" sz="2000" dirty="0"/>
              <a:t> tag html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berpasangan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tag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. Tag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bernama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ditambah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miring </a:t>
            </a:r>
            <a:r>
              <a:rPr lang="en-US" sz="2000" dirty="0" err="1"/>
              <a:t>pada</a:t>
            </a:r>
            <a:r>
              <a:rPr lang="en-US" sz="2000" dirty="0"/>
              <a:t> tag </a:t>
            </a:r>
            <a:r>
              <a:rPr lang="en-US" sz="2000" dirty="0" err="1"/>
              <a:t>akhir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&lt;h1&gt;…&lt;/h1&gt;, &lt;p&gt;…&lt;/p&gt;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Elemen</a:t>
            </a:r>
            <a:r>
              <a:rPr lang="en-US" sz="2000" dirty="0"/>
              <a:t> html </a:t>
            </a:r>
            <a:r>
              <a:rPr lang="en-US" sz="2000" dirty="0" err="1"/>
              <a:t>adalah</a:t>
            </a:r>
            <a:r>
              <a:rPr lang="en-US" sz="2000" dirty="0"/>
              <a:t> tag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tag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beserta</a:t>
            </a:r>
            <a:r>
              <a:rPr lang="en-US" sz="2000" dirty="0"/>
              <a:t> </a:t>
            </a:r>
            <a:r>
              <a:rPr lang="en-US" sz="2000" dirty="0" err="1"/>
              <a:t>isinya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paragraph: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&lt;p&gt; </a:t>
            </a:r>
            <a:r>
              <a:rPr lang="en-US" sz="1800" dirty="0" err="1">
                <a:solidFill>
                  <a:srgbClr val="0070C0"/>
                </a:solidFill>
              </a:rPr>
              <a:t>Ini</a:t>
            </a:r>
            <a:r>
              <a:rPr lang="en-US" sz="1800" dirty="0">
                <a:solidFill>
                  <a:srgbClr val="0070C0"/>
                </a:solidFill>
              </a:rPr>
              <a:t> paragraph &lt;/p&gt; </a:t>
            </a:r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9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html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Bahasa HTML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fungsinya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.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html </a:t>
            </a:r>
            <a:r>
              <a:rPr lang="en-US" sz="2000" dirty="0" err="1"/>
              <a:t>namun</a:t>
            </a:r>
            <a:r>
              <a:rPr lang="en-US" sz="2000" dirty="0"/>
              <a:t> yang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:</a:t>
            </a:r>
          </a:p>
          <a:p>
            <a:r>
              <a:rPr lang="en-US" sz="2000" dirty="0"/>
              <a:t>Heading &lt;</a:t>
            </a:r>
            <a:r>
              <a:rPr lang="en-US" sz="2000" dirty="0" err="1"/>
              <a:t>hn</a:t>
            </a:r>
            <a:r>
              <a:rPr lang="en-US" sz="2000" dirty="0"/>
              <a:t>&gt;</a:t>
            </a:r>
          </a:p>
          <a:p>
            <a:r>
              <a:rPr lang="en-US" sz="2000" dirty="0" err="1"/>
              <a:t>Paragrap</a:t>
            </a:r>
            <a:r>
              <a:rPr lang="en-US" sz="2000" dirty="0"/>
              <a:t> &lt;p&gt;</a:t>
            </a:r>
          </a:p>
          <a:p>
            <a:r>
              <a:rPr lang="en-US" sz="2000" dirty="0"/>
              <a:t>Link &lt;a&gt;</a:t>
            </a:r>
          </a:p>
          <a:p>
            <a:r>
              <a:rPr lang="en-US" sz="2000" dirty="0"/>
              <a:t>Image &lt;</a:t>
            </a:r>
            <a:r>
              <a:rPr lang="en-US" sz="2000" dirty="0" err="1"/>
              <a:t>img</a:t>
            </a:r>
            <a:r>
              <a:rPr lang="en-US" sz="2000" dirty="0"/>
              <a:t>&gt;</a:t>
            </a:r>
          </a:p>
          <a:p>
            <a:r>
              <a:rPr lang="en-US" sz="2000" dirty="0"/>
              <a:t>List &lt;</a:t>
            </a:r>
            <a:r>
              <a:rPr lang="en-US" sz="2000" dirty="0" err="1"/>
              <a:t>ul</a:t>
            </a:r>
            <a:r>
              <a:rPr lang="en-US" sz="2000" dirty="0"/>
              <a:t>&gt; </a:t>
            </a:r>
            <a:r>
              <a:rPr lang="en-US" sz="2000" dirty="0" err="1"/>
              <a:t>dan</a:t>
            </a:r>
            <a:r>
              <a:rPr lang="en-US" sz="2000" dirty="0"/>
              <a:t> 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r>
              <a:rPr lang="en-US" sz="2000" dirty="0"/>
              <a:t>Table &lt;table&gt;</a:t>
            </a:r>
          </a:p>
          <a:p>
            <a:r>
              <a:rPr lang="en-US" sz="2000" dirty="0"/>
              <a:t>Form &lt;form&gt;</a:t>
            </a:r>
          </a:p>
          <a:p>
            <a:r>
              <a:rPr lang="en-US" sz="2000" dirty="0"/>
              <a:t>Division &lt;div&gt;</a:t>
            </a:r>
          </a:p>
          <a:p>
            <a:r>
              <a:rPr lang="en-US" sz="2000" dirty="0"/>
              <a:t>Span &lt;span&gt;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8026223" cy="42282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.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penggunaannya</a:t>
            </a:r>
            <a:r>
              <a:rPr lang="en-US" sz="2000" dirty="0"/>
              <a:t> </a:t>
            </a:r>
            <a:r>
              <a:rPr lang="en-US" sz="2000" dirty="0" err="1"/>
              <a:t>mesti</a:t>
            </a:r>
            <a:r>
              <a:rPr lang="en-US" sz="2000" dirty="0"/>
              <a:t> </a:t>
            </a:r>
            <a:r>
              <a:rPr lang="en-US" sz="2000" dirty="0" err="1"/>
              <a:t>tepat</a:t>
            </a:r>
            <a:r>
              <a:rPr lang="en-US" sz="2000" dirty="0"/>
              <a:t>,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tujuannya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memuat</a:t>
            </a:r>
            <a:r>
              <a:rPr lang="en-US" sz="2000" dirty="0"/>
              <a:t> (loading) </a:t>
            </a:r>
            <a:r>
              <a:rPr lang="en-US" sz="2000" dirty="0" err="1"/>
              <a:t>halaman</a:t>
            </a:r>
            <a:r>
              <a:rPr lang="en-US" sz="2000" dirty="0"/>
              <a:t> web.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filenya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lama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memuat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Ukuran</a:t>
            </a:r>
            <a:r>
              <a:rPr lang="en-US" sz="2000" dirty="0"/>
              <a:t> file </a:t>
            </a:r>
            <a:r>
              <a:rPr lang="en-US" sz="2000" dirty="0" err="1"/>
              <a:t>gambar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sebaiknya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1-5 MB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jenis-jenis</a:t>
            </a:r>
            <a:r>
              <a:rPr lang="en-US" sz="2000" dirty="0"/>
              <a:t> file </a:t>
            </a:r>
            <a:r>
              <a:rPr lang="en-US" sz="2000" dirty="0" err="1"/>
              <a:t>gambar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jpg, </a:t>
            </a:r>
            <a:r>
              <a:rPr lang="en-US" sz="2000" dirty="0" err="1"/>
              <a:t>png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gif.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Tag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&lt;</a:t>
            </a:r>
            <a:r>
              <a:rPr lang="en-US" sz="2000" dirty="0" err="1"/>
              <a:t>img</a:t>
            </a:r>
            <a:r>
              <a:rPr lang="en-US" sz="2000" dirty="0"/>
              <a:t>&gt;: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en-US" sz="2000" dirty="0" err="1">
                <a:solidFill>
                  <a:srgbClr val="0070C0"/>
                </a:solidFill>
              </a:rPr>
              <a:t>img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src</a:t>
            </a:r>
            <a:r>
              <a:rPr lang="en-US" sz="2000" dirty="0">
                <a:solidFill>
                  <a:srgbClr val="0070C0"/>
                </a:solidFill>
              </a:rPr>
              <a:t>=“udinus.jpg” alt=“</a:t>
            </a:r>
            <a:r>
              <a:rPr lang="en-US" sz="2000" dirty="0" err="1">
                <a:solidFill>
                  <a:srgbClr val="0070C0"/>
                </a:solidFill>
              </a:rPr>
              <a:t>Profil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Udinus</a:t>
            </a:r>
            <a:r>
              <a:rPr lang="en-US" sz="2000" dirty="0">
                <a:solidFill>
                  <a:srgbClr val="0070C0"/>
                </a:solidFill>
              </a:rPr>
              <a:t>”&gt;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tag html </a:t>
            </a:r>
            <a:r>
              <a:rPr lang="en-US" sz="2000" dirty="0" err="1"/>
              <a:t>lainnya</a:t>
            </a:r>
            <a:r>
              <a:rPr lang="en-US" sz="2000" dirty="0"/>
              <a:t>, tag &lt;</a:t>
            </a:r>
            <a:r>
              <a:rPr lang="en-US" sz="2000" dirty="0" err="1"/>
              <a:t>img</a:t>
            </a:r>
            <a:r>
              <a:rPr lang="en-US" sz="2000" dirty="0"/>
              <a:t>&gt;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berpasangan</a:t>
            </a:r>
            <a:r>
              <a:rPr lang="en-US" sz="2000" dirty="0"/>
              <a:t> alias empty tag. Ada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yang </a:t>
            </a:r>
            <a:r>
              <a:rPr lang="en-US" sz="2000" dirty="0" err="1"/>
              <a:t>diperlukan</a:t>
            </a:r>
            <a:r>
              <a:rPr lang="en-US" sz="2000" dirty="0"/>
              <a:t>:</a:t>
            </a:r>
          </a:p>
          <a:p>
            <a:r>
              <a:rPr lang="en-US" sz="2000" b="1" dirty="0" err="1"/>
              <a:t>Src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file </a:t>
            </a:r>
            <a:r>
              <a:rPr lang="en-US" sz="2000" dirty="0" err="1"/>
              <a:t>gambar</a:t>
            </a:r>
            <a:endParaRPr lang="en-US" sz="2000" dirty="0"/>
          </a:p>
          <a:p>
            <a:r>
              <a:rPr lang="en-US" sz="2000" b="1" dirty="0"/>
              <a:t>Alt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pengganti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seandainya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lambat</a:t>
            </a:r>
            <a:r>
              <a:rPr lang="en-US" sz="2000" dirty="0"/>
              <a:t>, error </a:t>
            </a:r>
            <a:r>
              <a:rPr lang="en-US" sz="2000" dirty="0" err="1"/>
              <a:t>pada</a:t>
            </a:r>
            <a:r>
              <a:rPr lang="en-US" sz="2000" dirty="0"/>
              <a:t> file </a:t>
            </a:r>
            <a:r>
              <a:rPr lang="en-US" sz="2000" dirty="0" err="1"/>
              <a:t>gambar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memakai</a:t>
            </a:r>
            <a:r>
              <a:rPr lang="en-US" sz="2000" dirty="0"/>
              <a:t> screen reader.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8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Image di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7726867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Sebaiknya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image </a:t>
            </a:r>
            <a:r>
              <a:rPr lang="en-US" sz="2000" dirty="0" err="1"/>
              <a:t>ditentukan</a:t>
            </a:r>
            <a:r>
              <a:rPr lang="en-US" sz="2000" dirty="0"/>
              <a:t> agar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diload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 </a:t>
            </a:r>
            <a:r>
              <a:rPr lang="en-US" sz="2000" dirty="0" err="1"/>
              <a:t>mengalami</a:t>
            </a:r>
            <a:r>
              <a:rPr lang="en-US" sz="2000" dirty="0"/>
              <a:t> flicker.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style</a:t>
            </a:r>
          </a:p>
          <a:p>
            <a:pPr marL="0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</a:t>
            </a:r>
            <a:r>
              <a:rPr lang="en-US" sz="1800" dirty="0" err="1">
                <a:solidFill>
                  <a:srgbClr val="0070C0"/>
                </a:solidFill>
              </a:rPr>
              <a:t>img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src</a:t>
            </a:r>
            <a:r>
              <a:rPr lang="en-US" sz="1800" dirty="0">
                <a:solidFill>
                  <a:srgbClr val="0070C0"/>
                </a:solidFill>
              </a:rPr>
              <a:t>=“udinus.jpg” alt=“</a:t>
            </a:r>
            <a:r>
              <a:rPr lang="en-US" sz="1800" dirty="0" err="1">
                <a:solidFill>
                  <a:srgbClr val="0070C0"/>
                </a:solidFill>
              </a:rPr>
              <a:t>Profil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Udinus</a:t>
            </a:r>
            <a:r>
              <a:rPr lang="en-US" sz="1800" dirty="0">
                <a:solidFill>
                  <a:srgbClr val="0070C0"/>
                </a:solidFill>
              </a:rPr>
              <a:t>” style=“</a:t>
            </a:r>
            <a:r>
              <a:rPr lang="en-US" sz="1800" dirty="0">
                <a:solidFill>
                  <a:srgbClr val="FF0000"/>
                </a:solidFill>
              </a:rPr>
              <a:t>width</a:t>
            </a:r>
            <a:r>
              <a:rPr lang="en-US" sz="1800" dirty="0">
                <a:solidFill>
                  <a:srgbClr val="0070C0"/>
                </a:solidFill>
              </a:rPr>
              <a:t>:500px; </a:t>
            </a:r>
            <a:r>
              <a:rPr lang="en-US" sz="1800" dirty="0">
                <a:solidFill>
                  <a:srgbClr val="FF0000"/>
                </a:solidFill>
              </a:rPr>
              <a:t>height</a:t>
            </a:r>
            <a:r>
              <a:rPr lang="en-US" sz="1800" dirty="0">
                <a:solidFill>
                  <a:srgbClr val="0070C0"/>
                </a:solidFill>
              </a:rPr>
              <a:t>:600px;”&gt;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Penggunaan</a:t>
            </a:r>
            <a:r>
              <a:rPr lang="en-US" sz="2000" dirty="0"/>
              <a:t> property </a:t>
            </a:r>
            <a:r>
              <a:rPr lang="en-US" sz="2000" b="1" dirty="0"/>
              <a:t>width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/>
              <a:t>height</a:t>
            </a:r>
            <a:r>
              <a:rPr lang="en-US" sz="2000" dirty="0"/>
              <a:t> </a:t>
            </a:r>
            <a:r>
              <a:rPr lang="en-US" sz="2000" dirty="0" err="1"/>
              <a:t>sebaiknya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menghindari</a:t>
            </a:r>
            <a:r>
              <a:rPr lang="en-US" sz="2000" dirty="0"/>
              <a:t> </a:t>
            </a:r>
            <a:r>
              <a:rPr lang="en-US" sz="2000" dirty="0" err="1"/>
              <a:t>rasio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/>
              <a:t>asli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(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proporsional</a:t>
            </a:r>
            <a:r>
              <a:rPr lang="en-US" sz="2000" dirty="0"/>
              <a:t>, </a:t>
            </a:r>
            <a:r>
              <a:rPr lang="en-US" sz="2000" dirty="0" err="1"/>
              <a:t>terlihat</a:t>
            </a:r>
            <a:r>
              <a:rPr lang="en-US" sz="2000" dirty="0"/>
              <a:t> ‘</a:t>
            </a:r>
            <a:r>
              <a:rPr lang="en-US" sz="2000" dirty="0" err="1"/>
              <a:t>gepeng</a:t>
            </a:r>
            <a:r>
              <a:rPr lang="en-US" sz="2000" dirty="0"/>
              <a:t>’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pecah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Timothy Gatenby | Stretched Mario | Art collection online for sal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795" y="4214148"/>
            <a:ext cx="2594882" cy="20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c 12"/>
          <p:cNvSpPr/>
          <p:nvPr/>
        </p:nvSpPr>
        <p:spPr>
          <a:xfrm rot="11037062">
            <a:off x="5063906" y="4573091"/>
            <a:ext cx="5377414" cy="1422400"/>
          </a:xfrm>
          <a:prstGeom prst="arc">
            <a:avLst>
              <a:gd name="adj1" fmla="val 12307929"/>
              <a:gd name="adj2" fmla="val 2148093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Image </a:t>
            </a:r>
            <a:r>
              <a:rPr lang="en-US" dirty="0" err="1"/>
              <a:t>Jadi</a:t>
            </a:r>
            <a:r>
              <a:rPr lang="en-US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7726867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Suatu</a:t>
            </a:r>
            <a:r>
              <a:rPr lang="en-US" sz="2000" dirty="0"/>
              <a:t> link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link </a:t>
            </a:r>
            <a:r>
              <a:rPr lang="en-US" sz="2000" dirty="0" err="1"/>
              <a:t>tempatkan</a:t>
            </a:r>
            <a:r>
              <a:rPr lang="en-US" sz="2000" dirty="0"/>
              <a:t> tag &lt;</a:t>
            </a:r>
            <a:r>
              <a:rPr lang="en-US" sz="2000" dirty="0" err="1"/>
              <a:t>img</a:t>
            </a:r>
            <a:r>
              <a:rPr lang="en-US" sz="2000" dirty="0"/>
              <a:t>&gt; </a:t>
            </a:r>
            <a:r>
              <a:rPr lang="en-US" sz="2000" dirty="0" err="1"/>
              <a:t>didalam</a:t>
            </a:r>
            <a:r>
              <a:rPr lang="en-US" sz="2000" dirty="0"/>
              <a:t> tag &lt;a&gt;:</a:t>
            </a:r>
          </a:p>
          <a:p>
            <a:pPr marL="0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&lt;a </a:t>
            </a:r>
            <a:r>
              <a:rPr lang="en-US" sz="1800" dirty="0" err="1">
                <a:solidFill>
                  <a:srgbClr val="0070C0"/>
                </a:solidFill>
              </a:rPr>
              <a:t>href</a:t>
            </a:r>
            <a:r>
              <a:rPr lang="en-US" sz="1800" dirty="0">
                <a:solidFill>
                  <a:srgbClr val="0070C0"/>
                </a:solidFill>
              </a:rPr>
              <a:t>=“profiludinus.html”&gt;</a:t>
            </a:r>
          </a:p>
          <a:p>
            <a:pPr marL="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&lt;</a:t>
            </a:r>
            <a:r>
              <a:rPr lang="en-US" sz="1800" dirty="0" err="1">
                <a:solidFill>
                  <a:srgbClr val="0070C0"/>
                </a:solidFill>
              </a:rPr>
              <a:t>img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src</a:t>
            </a:r>
            <a:r>
              <a:rPr lang="en-US" sz="1800" dirty="0">
                <a:solidFill>
                  <a:srgbClr val="0070C0"/>
                </a:solidFill>
              </a:rPr>
              <a:t>=“udinus.jpg” alt=“</a:t>
            </a:r>
            <a:r>
              <a:rPr lang="en-US" sz="1800" dirty="0" err="1">
                <a:solidFill>
                  <a:srgbClr val="0070C0"/>
                </a:solidFill>
              </a:rPr>
              <a:t>Profil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Udinus</a:t>
            </a:r>
            <a:r>
              <a:rPr lang="en-US" sz="1800" dirty="0">
                <a:solidFill>
                  <a:srgbClr val="0070C0"/>
                </a:solidFill>
              </a:rPr>
              <a:t>” style=“width:500px;”&gt;</a:t>
            </a:r>
          </a:p>
          <a:p>
            <a:pPr marL="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&lt;/a&gt;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Image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26490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,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di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propert</a:t>
            </a:r>
            <a:r>
              <a:rPr lang="en-US" sz="2000" dirty="0"/>
              <a:t> CSS </a:t>
            </a:r>
            <a:r>
              <a:rPr lang="en-US" sz="2000" dirty="0">
                <a:solidFill>
                  <a:schemeClr val="accent1"/>
                </a:solidFill>
              </a:rPr>
              <a:t>float, HTML </a:t>
            </a:r>
            <a:r>
              <a:rPr lang="en-US" sz="2000" dirty="0" err="1">
                <a:solidFill>
                  <a:schemeClr val="accent1"/>
                </a:solidFill>
              </a:rPr>
              <a:t>Properti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&lt;p&gt;&lt;</a:t>
            </a:r>
            <a:r>
              <a:rPr lang="en-US" sz="1800" dirty="0" err="1">
                <a:solidFill>
                  <a:srgbClr val="0070C0"/>
                </a:solidFill>
              </a:rPr>
              <a:t>img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src</a:t>
            </a:r>
            <a:r>
              <a:rPr lang="en-US" sz="1800" dirty="0">
                <a:solidFill>
                  <a:srgbClr val="0070C0"/>
                </a:solidFill>
              </a:rPr>
              <a:t>=“udinus.jpg” alt=“</a:t>
            </a:r>
            <a:r>
              <a:rPr lang="en-US" sz="1800" dirty="0" err="1">
                <a:solidFill>
                  <a:srgbClr val="0070C0"/>
                </a:solidFill>
              </a:rPr>
              <a:t>Udinus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Kampus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Swasta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Terbaik</a:t>
            </a:r>
            <a:r>
              <a:rPr lang="en-US" sz="1800" dirty="0">
                <a:solidFill>
                  <a:srgbClr val="0070C0"/>
                </a:solidFill>
              </a:rPr>
              <a:t>” style=“</a:t>
            </a:r>
            <a:r>
              <a:rPr lang="en-US" sz="1800" dirty="0" err="1">
                <a:solidFill>
                  <a:srgbClr val="FF0000"/>
                </a:solidFill>
              </a:rPr>
              <a:t>float:right</a:t>
            </a:r>
            <a:r>
              <a:rPr lang="en-US" sz="1800" dirty="0">
                <a:solidFill>
                  <a:srgbClr val="0070C0"/>
                </a:solidFill>
              </a:rPr>
              <a:t>; width:500px;”&gt;</a:t>
            </a:r>
          </a:p>
          <a:p>
            <a:pPr marL="0" lvl="1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Gambar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akan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ditampilkan</a:t>
            </a:r>
            <a:r>
              <a:rPr lang="en-US" sz="1800" dirty="0">
                <a:solidFill>
                  <a:srgbClr val="0070C0"/>
                </a:solidFill>
              </a:rPr>
              <a:t> di </a:t>
            </a:r>
            <a:r>
              <a:rPr lang="en-US" sz="1800" dirty="0" err="1">
                <a:solidFill>
                  <a:srgbClr val="0070C0"/>
                </a:solidFill>
              </a:rPr>
              <a:t>sebelah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kanan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teks</a:t>
            </a:r>
            <a:r>
              <a:rPr lang="en-US" sz="1800" dirty="0">
                <a:solidFill>
                  <a:srgbClr val="0070C0"/>
                </a:solidFill>
              </a:rPr>
              <a:t>&lt;/p&gt;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&lt;p&gt;&lt;</a:t>
            </a:r>
            <a:r>
              <a:rPr lang="en-US" sz="1800" dirty="0" err="1">
                <a:solidFill>
                  <a:srgbClr val="0070C0"/>
                </a:solidFill>
              </a:rPr>
              <a:t>img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src</a:t>
            </a:r>
            <a:r>
              <a:rPr lang="en-US" sz="1800" dirty="0">
                <a:solidFill>
                  <a:srgbClr val="0070C0"/>
                </a:solidFill>
              </a:rPr>
              <a:t>=“udinus.jpg” alt=“</a:t>
            </a:r>
            <a:r>
              <a:rPr lang="en-US" sz="1800" dirty="0" err="1">
                <a:solidFill>
                  <a:srgbClr val="0070C0"/>
                </a:solidFill>
              </a:rPr>
              <a:t>Udinus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Kampus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Swasta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Terbaik</a:t>
            </a:r>
            <a:r>
              <a:rPr lang="en-US" sz="1800" dirty="0">
                <a:solidFill>
                  <a:srgbClr val="0070C0"/>
                </a:solidFill>
              </a:rPr>
              <a:t>” style=“</a:t>
            </a:r>
            <a:r>
              <a:rPr lang="en-US" sz="1800" dirty="0" err="1">
                <a:solidFill>
                  <a:srgbClr val="FF0000"/>
                </a:solidFill>
              </a:rPr>
              <a:t>float:left</a:t>
            </a:r>
            <a:r>
              <a:rPr lang="en-US" sz="1800" dirty="0">
                <a:solidFill>
                  <a:srgbClr val="0070C0"/>
                </a:solidFill>
              </a:rPr>
              <a:t>; width:500px;”&gt;</a:t>
            </a:r>
          </a:p>
          <a:p>
            <a:pPr marL="0" lvl="1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Gambar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akan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ditampilkan</a:t>
            </a:r>
            <a:r>
              <a:rPr lang="en-US" sz="1800" dirty="0">
                <a:solidFill>
                  <a:srgbClr val="0070C0"/>
                </a:solidFill>
              </a:rPr>
              <a:t> di </a:t>
            </a:r>
            <a:r>
              <a:rPr lang="en-US" sz="1800" dirty="0" err="1">
                <a:solidFill>
                  <a:srgbClr val="0070C0"/>
                </a:solidFill>
              </a:rPr>
              <a:t>sebelah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kiri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teks</a:t>
            </a:r>
            <a:r>
              <a:rPr lang="en-US" sz="1800" dirty="0">
                <a:solidFill>
                  <a:srgbClr val="0070C0"/>
                </a:solidFill>
              </a:rPr>
              <a:t>&lt;/p&gt;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6" t="23164" r="51339" b="10962"/>
          <a:stretch/>
        </p:blipFill>
        <p:spPr>
          <a:xfrm>
            <a:off x="8420387" y="2034708"/>
            <a:ext cx="2581441" cy="2002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28" t="17212" r="51116" b="11161"/>
          <a:stretch/>
        </p:blipFill>
        <p:spPr>
          <a:xfrm>
            <a:off x="8420387" y="4225114"/>
            <a:ext cx="2742477" cy="23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7726867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Pernahkah</a:t>
            </a:r>
            <a:r>
              <a:rPr lang="en-US" sz="2000" dirty="0"/>
              <a:t> kalian 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 yang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data </a:t>
            </a:r>
            <a:r>
              <a:rPr lang="en-US" sz="2000" dirty="0" err="1"/>
              <a:t>mahasiswa</a:t>
            </a:r>
            <a:r>
              <a:rPr lang="en-US" sz="2000" dirty="0"/>
              <a:t>?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mesti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table. </a:t>
            </a:r>
            <a:r>
              <a:rPr lang="en-US" sz="2000" dirty="0" err="1"/>
              <a:t>Ya</a:t>
            </a:r>
            <a:r>
              <a:rPr lang="en-US" sz="2000" dirty="0"/>
              <a:t>, </a:t>
            </a:r>
            <a:r>
              <a:rPr lang="en-US" sz="2000" dirty="0" err="1"/>
              <a:t>elemen</a:t>
            </a:r>
            <a:r>
              <a:rPr lang="en-US" sz="2000" dirty="0"/>
              <a:t> table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tag:</a:t>
            </a:r>
          </a:p>
          <a:p>
            <a:r>
              <a:rPr lang="en-US" sz="2000" dirty="0">
                <a:solidFill>
                  <a:srgbClr val="00B0F0"/>
                </a:solidFill>
              </a:rPr>
              <a:t>&lt;table&gt;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>
                <a:solidFill>
                  <a:srgbClr val="00B0F0"/>
                </a:solidFill>
              </a:rPr>
              <a:t>tr</a:t>
            </a:r>
            <a:r>
              <a:rPr lang="en-US" sz="2000" dirty="0">
                <a:solidFill>
                  <a:srgbClr val="00B0F0"/>
                </a:solidFill>
              </a:rPr>
              <a:t>&gt;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baris-baris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&lt;td&gt;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&lt;td&gt;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teksnya</a:t>
            </a:r>
            <a:r>
              <a:rPr lang="en-US" sz="2000" dirty="0"/>
              <a:t> </a:t>
            </a:r>
            <a:r>
              <a:rPr lang="en-US" sz="2000" dirty="0" err="1"/>
              <a:t>tebal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rata </a:t>
            </a:r>
            <a:r>
              <a:rPr lang="en-US" sz="2000" dirty="0" err="1"/>
              <a:t>tengah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header </a:t>
            </a:r>
            <a:r>
              <a:rPr lang="en-US" sz="2000" dirty="0" err="1"/>
              <a:t>kolom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:</a:t>
            </a:r>
          </a:p>
          <a:p>
            <a:r>
              <a:rPr lang="en-US" sz="2000" dirty="0"/>
              <a:t>Tag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>
                <a:solidFill>
                  <a:srgbClr val="00B0F0"/>
                </a:solidFill>
              </a:rPr>
              <a:t>tr</a:t>
            </a:r>
            <a:r>
              <a:rPr lang="en-US" sz="2000" dirty="0">
                <a:solidFill>
                  <a:srgbClr val="00B0F0"/>
                </a:solidFill>
              </a:rPr>
              <a:t>&gt;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tag </a:t>
            </a:r>
            <a:r>
              <a:rPr lang="en-US" sz="2000" dirty="0">
                <a:solidFill>
                  <a:srgbClr val="00B0F0"/>
                </a:solidFill>
              </a:rPr>
              <a:t>&lt;html&gt;</a:t>
            </a:r>
          </a:p>
          <a:p>
            <a:r>
              <a:rPr lang="en-US" sz="2000" dirty="0"/>
              <a:t>Tag </a:t>
            </a:r>
            <a:r>
              <a:rPr lang="en-US" sz="2000" dirty="0">
                <a:solidFill>
                  <a:srgbClr val="00B0F0"/>
                </a:solidFill>
              </a:rPr>
              <a:t>&lt;td&gt;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tag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>
                <a:solidFill>
                  <a:srgbClr val="00B0F0"/>
                </a:solidFill>
              </a:rPr>
              <a:t>tr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</TotalTime>
  <Words>3777</Words>
  <Application>Microsoft Office PowerPoint</Application>
  <PresentationFormat>Widescreen</PresentationFormat>
  <Paragraphs>447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Consolas</vt:lpstr>
      <vt:lpstr>Signika</vt:lpstr>
      <vt:lpstr>1_Custom Design</vt:lpstr>
      <vt:lpstr>BAHASA HTML 2</vt:lpstr>
      <vt:lpstr>Capaian Pembelajaran</vt:lpstr>
      <vt:lpstr>INTRODUCTION</vt:lpstr>
      <vt:lpstr>Elemen html yang sering digunakan</vt:lpstr>
      <vt:lpstr>Elemen Image</vt:lpstr>
      <vt:lpstr>Mengatur Ukuran Image di Browser</vt:lpstr>
      <vt:lpstr>Membuat Image Jadi Link</vt:lpstr>
      <vt:lpstr>Mengatur Posisi Image Terhadap Teks</vt:lpstr>
      <vt:lpstr>Elemen Table</vt:lpstr>
      <vt:lpstr>Contoh Table</vt:lpstr>
      <vt:lpstr>Mengatur Tampilan Border Tabel</vt:lpstr>
      <vt:lpstr>Mengatur Tampilan Padding Sel Tabel</vt:lpstr>
      <vt:lpstr>Menggabung Sel-sel Tabel</vt:lpstr>
      <vt:lpstr>Menggabung Sel-sel Tabel</vt:lpstr>
      <vt:lpstr>Elemen Form</vt:lpstr>
      <vt:lpstr>Atribut Form</vt:lpstr>
      <vt:lpstr>Elemen Label</vt:lpstr>
      <vt:lpstr>Atribut elemen input</vt:lpstr>
      <vt:lpstr>Tombol submit</vt:lpstr>
      <vt:lpstr>Jenis Inputan Form</vt:lpstr>
      <vt:lpstr>Jenis Inputan Form</vt:lpstr>
      <vt:lpstr>Elemen DIV</vt:lpstr>
      <vt:lpstr>Elemen Block dan Inline</vt:lpstr>
      <vt:lpstr>HTML Layout</vt:lpstr>
      <vt:lpstr>HTML Layout</vt:lpstr>
      <vt:lpstr>Semantik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dewi putri ayu</cp:lastModifiedBy>
  <cp:revision>196</cp:revision>
  <dcterms:created xsi:type="dcterms:W3CDTF">2020-07-23T01:18:59Z</dcterms:created>
  <dcterms:modified xsi:type="dcterms:W3CDTF">2021-03-15T08:58:44Z</dcterms:modified>
</cp:coreProperties>
</file>