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6"/>
  </p:notesMasterIdLst>
  <p:sldIdLst>
    <p:sldId id="257" r:id="rId2"/>
    <p:sldId id="258" r:id="rId3"/>
    <p:sldId id="284" r:id="rId4"/>
    <p:sldId id="294" r:id="rId5"/>
    <p:sldId id="295" r:id="rId6"/>
    <p:sldId id="293" r:id="rId7"/>
    <p:sldId id="296" r:id="rId8"/>
    <p:sldId id="297" r:id="rId9"/>
    <p:sldId id="298" r:id="rId10"/>
    <p:sldId id="306" r:id="rId11"/>
    <p:sldId id="299" r:id="rId12"/>
    <p:sldId id="300" r:id="rId13"/>
    <p:sldId id="301" r:id="rId14"/>
    <p:sldId id="302" r:id="rId15"/>
    <p:sldId id="303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04" r:id="rId27"/>
    <p:sldId id="319" r:id="rId28"/>
    <p:sldId id="318" r:id="rId29"/>
    <p:sldId id="305" r:id="rId30"/>
    <p:sldId id="285" r:id="rId31"/>
    <p:sldId id="287" r:id="rId32"/>
    <p:sldId id="328" r:id="rId33"/>
    <p:sldId id="329" r:id="rId34"/>
    <p:sldId id="27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  <a:srgbClr val="4472C4"/>
    <a:srgbClr val="70AD47"/>
    <a:srgbClr val="1DB8F0"/>
    <a:srgbClr val="FF9900"/>
    <a:srgbClr val="F3FC9E"/>
    <a:srgbClr val="FDC7F5"/>
    <a:srgbClr val="8DE0FD"/>
    <a:srgbClr val="E1F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326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22/03/2022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189952"/>
          </a:xfrm>
        </p:spPr>
        <p:txBody>
          <a:bodyPr>
            <a:normAutofit fontScale="92500" lnSpcReduction="20000"/>
          </a:bodyPr>
          <a:lstStyle/>
          <a:p>
            <a:endParaRPr lang="en-US" b="1" i="0" dirty="0"/>
          </a:p>
          <a:p>
            <a:endParaRPr lang="en-ID" sz="1400" dirty="0"/>
          </a:p>
          <a:p>
            <a:r>
              <a:rPr lang="en-ID" sz="1400" dirty="0"/>
              <a:t>Tim </a:t>
            </a:r>
            <a:r>
              <a:rPr lang="en-ID" sz="1400" dirty="0" err="1"/>
              <a:t>Pengajar</a:t>
            </a:r>
            <a:endParaRPr lang="en-ID" sz="1400" dirty="0"/>
          </a:p>
          <a:p>
            <a:r>
              <a:rPr lang="en-ID" sz="1600" dirty="0"/>
              <a:t>2021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 INFORMASI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024" y="2285440"/>
            <a:ext cx="5907741" cy="2019860"/>
          </a:xfrm>
        </p:spPr>
        <p:txBody>
          <a:bodyPr>
            <a:normAutofit fontScale="90000"/>
          </a:bodyPr>
          <a:lstStyle/>
          <a:p>
            <a:r>
              <a:rPr lang="en-US" dirty="0"/>
              <a:t>CSS 3:</a:t>
            </a:r>
            <a:br>
              <a:rPr lang="en-US" dirty="0"/>
            </a:br>
            <a:r>
              <a:rPr lang="en-US" sz="4400" dirty="0"/>
              <a:t>Advance CSS dan </a:t>
            </a:r>
            <a:r>
              <a:rPr lang="en-US" sz="4400" dirty="0" err="1"/>
              <a:t>Konsep</a:t>
            </a:r>
            <a:r>
              <a:rPr lang="en-US" sz="4400" dirty="0"/>
              <a:t> Box Model</a:t>
            </a:r>
            <a:endParaRPr lang="en-ID" sz="44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515350" y="665384"/>
            <a:ext cx="3105151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Pengantar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2" descr="Write Better CSS: From Hell to Heaven (Part 1) | Theo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2532" y="2172887"/>
            <a:ext cx="5814637" cy="328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Box-sizing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3175215" cy="3117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.div1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300px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100px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 border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1px solid blue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.div2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 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300px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100px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padding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50px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border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1px solid 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426" t="22967" r="51004" b="31398"/>
          <a:stretch/>
        </p:blipFill>
        <p:spPr>
          <a:xfrm>
            <a:off x="6414246" y="1669144"/>
            <a:ext cx="4107542" cy="3338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1928" y="5340551"/>
            <a:ext cx="897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Kedua</a:t>
            </a:r>
            <a:r>
              <a:rPr lang="en-US" dirty="0"/>
              <a:t> div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div2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padding </a:t>
            </a:r>
            <a:r>
              <a:rPr lang="en-US" dirty="0" err="1"/>
              <a:t>dan</a:t>
            </a:r>
            <a:r>
              <a:rPr lang="en-US" dirty="0"/>
              <a:t> border </a:t>
            </a:r>
          </a:p>
        </p:txBody>
      </p:sp>
    </p:spTree>
    <p:extLst>
      <p:ext uri="{BB962C8B-B14F-4D97-AF65-F5344CB8AC3E}">
        <p14:creationId xmlns:p14="http://schemas.microsoft.com/office/powerpoint/2010/main" val="416643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387329" cy="42282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Style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:</a:t>
            </a:r>
          </a:p>
          <a:p>
            <a:r>
              <a:rPr lang="en-US" sz="2000" dirty="0"/>
              <a:t>Color		: </a:t>
            </a:r>
            <a:r>
              <a:rPr lang="en-US" sz="2000" dirty="0" err="1"/>
              <a:t>warna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endParaRPr lang="en-US" sz="2000" dirty="0"/>
          </a:p>
          <a:p>
            <a:r>
              <a:rPr lang="en-US" sz="2000" dirty="0"/>
              <a:t>Background-color	: </a:t>
            </a:r>
            <a:r>
              <a:rPr lang="en-US" sz="2000" dirty="0" err="1"/>
              <a:t>warna</a:t>
            </a:r>
            <a:r>
              <a:rPr lang="en-US" sz="2000" dirty="0"/>
              <a:t> </a:t>
            </a:r>
            <a:r>
              <a:rPr lang="en-US" sz="2000" dirty="0" err="1"/>
              <a:t>latar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h1 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 background-color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 black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 white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r>
              <a:rPr lang="en-US" sz="2000" dirty="0"/>
              <a:t>Text-align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h1 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 text-align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r>
              <a:rPr lang="en-US" sz="2000" dirty="0"/>
              <a:t>Text-decoration	: </a:t>
            </a:r>
            <a:r>
              <a:rPr lang="en-US" sz="2000" dirty="0" err="1"/>
              <a:t>menghapus</a:t>
            </a:r>
            <a:r>
              <a:rPr lang="en-US" sz="2000" dirty="0"/>
              <a:t> </a:t>
            </a:r>
            <a:r>
              <a:rPr lang="en-US" sz="2000" dirty="0" err="1"/>
              <a:t>dekorasi</a:t>
            </a:r>
            <a:r>
              <a:rPr lang="en-US" sz="2000" dirty="0"/>
              <a:t> (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/>
              <a:t>bawah</a:t>
            </a:r>
            <a:r>
              <a:rPr lang="en-US" sz="2000" dirty="0"/>
              <a:t>) </a:t>
            </a:r>
            <a:r>
              <a:rPr lang="en-US" sz="2000" dirty="0" err="1"/>
              <a:t>teks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a 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 text-decoration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 none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600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6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387329" cy="42282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Overflow </a:t>
            </a:r>
            <a:r>
              <a:rPr lang="en-US" sz="2000" dirty="0" err="1"/>
              <a:t>mengatur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konten</a:t>
            </a:r>
            <a:r>
              <a:rPr lang="en-US" sz="2000" dirty="0"/>
              <a:t> </a:t>
            </a:r>
            <a:r>
              <a:rPr lang="en-US" sz="2000" dirty="0" err="1"/>
              <a:t>terlalu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area.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dibawah</a:t>
            </a:r>
            <a:r>
              <a:rPr lang="en-US" sz="2000" dirty="0"/>
              <a:t> </a:t>
            </a:r>
            <a:r>
              <a:rPr lang="en-US" sz="2000" dirty="0" err="1"/>
              <a:t>paragrap</a:t>
            </a:r>
            <a:r>
              <a:rPr lang="en-US" sz="2000" dirty="0"/>
              <a:t> yang </a:t>
            </a:r>
            <a:r>
              <a:rPr lang="en-US" sz="2000" dirty="0" err="1"/>
              <a:t>panjang</a:t>
            </a:r>
            <a:r>
              <a:rPr lang="en-US" sz="2000" dirty="0"/>
              <a:t> </a:t>
            </a:r>
            <a:r>
              <a:rPr lang="en-US" sz="2000" dirty="0" err="1"/>
              <a:t>sementara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kontainernya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100 </a:t>
            </a:r>
            <a:r>
              <a:rPr lang="en-US" sz="2000" dirty="0" err="1"/>
              <a:t>piksel</a:t>
            </a:r>
            <a:r>
              <a:rPr lang="en-US" sz="2000" dirty="0"/>
              <a:t>.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</a:t>
            </a:r>
            <a:r>
              <a:rPr lang="en-US" sz="2000" dirty="0" err="1"/>
              <a:t>skrolbar</a:t>
            </a:r>
            <a:r>
              <a:rPr lang="en-US" sz="2000" dirty="0"/>
              <a:t> vertical </a:t>
            </a:r>
            <a:r>
              <a:rPr lang="en-US" sz="2000" dirty="0" err="1"/>
              <a:t>disamping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Nilai</a:t>
            </a:r>
            <a:r>
              <a:rPr lang="en-US" sz="2000" dirty="0"/>
              <a:t> property </a:t>
            </a:r>
            <a:r>
              <a:rPr lang="en-US" sz="2000" dirty="0" err="1"/>
              <a:t>overvlow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Visible – </a:t>
            </a:r>
            <a:r>
              <a:rPr lang="en-US" sz="2000" dirty="0" err="1"/>
              <a:t>defaultnya</a:t>
            </a:r>
            <a:r>
              <a:rPr lang="en-US" sz="2000" dirty="0"/>
              <a:t>. Overflow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luapan</a:t>
            </a:r>
            <a:r>
              <a:rPr lang="en-US" sz="2000" dirty="0"/>
              <a:t> </a:t>
            </a:r>
            <a:r>
              <a:rPr lang="en-US" sz="2000" dirty="0" err="1"/>
              <a:t>konten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dipotong</a:t>
            </a:r>
            <a:r>
              <a:rPr lang="en-US" sz="2000" dirty="0"/>
              <a:t>,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ditampilkan</a:t>
            </a:r>
            <a:r>
              <a:rPr lang="en-US" sz="2000" dirty="0"/>
              <a:t> </a:t>
            </a:r>
            <a:r>
              <a:rPr lang="en-US" sz="2000" dirty="0" err="1"/>
              <a:t>diluar</a:t>
            </a:r>
            <a:r>
              <a:rPr lang="en-US" sz="2000" dirty="0"/>
              <a:t> </a:t>
            </a:r>
            <a:r>
              <a:rPr lang="en-US" sz="2000" dirty="0" err="1"/>
              <a:t>kontainernya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Hidden – </a:t>
            </a:r>
            <a:r>
              <a:rPr lang="en-US" sz="2000" dirty="0" err="1"/>
              <a:t>luapan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dipotong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kelihatan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Scroll – </a:t>
            </a:r>
            <a:r>
              <a:rPr lang="en-US" sz="2000" dirty="0" err="1"/>
              <a:t>luapan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dipotong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skrolbar</a:t>
            </a:r>
            <a:r>
              <a:rPr lang="en-US" sz="2000" dirty="0"/>
              <a:t> </a:t>
            </a:r>
            <a:r>
              <a:rPr lang="en-US" sz="2000" dirty="0" err="1"/>
              <a:t>ditambahkan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konten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Auto –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scroll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skrolbar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ditambahkan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600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873" t="42014" r="16758" b="42907"/>
          <a:stretch/>
        </p:blipFill>
        <p:spPr>
          <a:xfrm>
            <a:off x="1541928" y="3045738"/>
            <a:ext cx="8505372" cy="110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2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387329" cy="42282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/>
              <a:t>Properti</a:t>
            </a:r>
            <a:r>
              <a:rPr lang="en-US" sz="2000" dirty="0"/>
              <a:t> paling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mengendalikan</a:t>
            </a:r>
            <a:r>
              <a:rPr lang="en-US" sz="2000" dirty="0"/>
              <a:t> layout/</a:t>
            </a:r>
            <a:r>
              <a:rPr lang="en-US" sz="2000" dirty="0" err="1"/>
              <a:t>tata</a:t>
            </a:r>
            <a:r>
              <a:rPr lang="en-US" sz="2000" dirty="0"/>
              <a:t> </a:t>
            </a:r>
            <a:r>
              <a:rPr lang="en-US" sz="2000" dirty="0" err="1"/>
              <a:t>letak</a:t>
            </a:r>
            <a:r>
              <a:rPr lang="en-US" sz="2000" dirty="0"/>
              <a:t>. </a:t>
            </a:r>
            <a:r>
              <a:rPr lang="en-US" sz="2000" dirty="0" err="1"/>
              <a:t>Properti</a:t>
            </a:r>
            <a:r>
              <a:rPr lang="en-US" sz="2000" dirty="0"/>
              <a:t> display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ditampilkan</a:t>
            </a:r>
            <a:r>
              <a:rPr lang="en-US" sz="2000" dirty="0"/>
              <a:t>.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html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display default. </a:t>
            </a:r>
            <a:r>
              <a:rPr lang="en-US" sz="2000" dirty="0" err="1"/>
              <a:t>Sebagian</a:t>
            </a:r>
            <a:r>
              <a:rPr lang="en-US" sz="2000" dirty="0"/>
              <a:t> </a:t>
            </a:r>
            <a:r>
              <a:rPr lang="en-US" sz="2000" dirty="0" err="1"/>
              <a:t>besarnya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display block </a:t>
            </a:r>
            <a:r>
              <a:rPr lang="en-US" sz="2000" dirty="0" err="1"/>
              <a:t>atau</a:t>
            </a:r>
            <a:r>
              <a:rPr lang="en-US" sz="2000" dirty="0"/>
              <a:t> inline.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berjenis</a:t>
            </a:r>
            <a:r>
              <a:rPr lang="en-US" sz="2000" dirty="0"/>
              <a:t> block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ditampilkan</a:t>
            </a:r>
            <a:r>
              <a:rPr lang="en-US" sz="2000" dirty="0"/>
              <a:t>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lebar</a:t>
            </a:r>
            <a:r>
              <a:rPr lang="en-US" sz="2000" dirty="0"/>
              <a:t> yang </a:t>
            </a:r>
            <a:r>
              <a:rPr lang="en-US" sz="2000" dirty="0" err="1"/>
              <a:t>tersedia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div, p, form, </a:t>
            </a:r>
            <a:r>
              <a:rPr lang="en-US" sz="2000" dirty="0" err="1"/>
              <a:t>hn.</a:t>
            </a:r>
            <a:endParaRPr lang="en-US" sz="2000" dirty="0"/>
          </a:p>
          <a:p>
            <a:r>
              <a:rPr lang="en-US" sz="2000" dirty="0" err="1"/>
              <a:t>Elemen</a:t>
            </a:r>
            <a:r>
              <a:rPr lang="en-US" sz="2000" dirty="0"/>
              <a:t> inline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ditampilkan</a:t>
            </a:r>
            <a:r>
              <a:rPr lang="en-US" sz="2000" dirty="0"/>
              <a:t>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lebar</a:t>
            </a:r>
            <a:r>
              <a:rPr lang="en-US" sz="2000" dirty="0"/>
              <a:t> </a:t>
            </a:r>
            <a:r>
              <a:rPr lang="en-US" sz="2000" dirty="0" err="1"/>
              <a:t>seperlunya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span, a, </a:t>
            </a:r>
            <a:r>
              <a:rPr lang="en-US" sz="2000" dirty="0" err="1"/>
              <a:t>img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B0F0"/>
                </a:solidFill>
              </a:rPr>
              <a:t>display:none</a:t>
            </a:r>
            <a:r>
              <a:rPr lang="en-US" sz="2000" dirty="0">
                <a:solidFill>
                  <a:srgbClr val="00B0F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javascript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menyembunyikan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inline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sebaliknya</a:t>
            </a:r>
            <a:r>
              <a:rPr lang="en-US" sz="2000" dirty="0"/>
              <a:t>,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berguna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laman</a:t>
            </a:r>
            <a:r>
              <a:rPr lang="en-US" sz="2000" dirty="0"/>
              <a:t>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li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display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inline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9763" y="5431942"/>
            <a:ext cx="21916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h1.hidden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display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none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4496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1712444"/>
            <a:ext cx="9744637" cy="929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Properti</a:t>
            </a:r>
            <a:r>
              <a:rPr lang="en-US" dirty="0"/>
              <a:t> content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pseudo-element after:: </a:t>
            </a:r>
            <a:r>
              <a:rPr lang="en-US" dirty="0" err="1"/>
              <a:t>dan</a:t>
            </a:r>
            <a:r>
              <a:rPr lang="en-US" dirty="0"/>
              <a:t> before::.</a:t>
            </a:r>
          </a:p>
          <a:p>
            <a:pPr marL="0" indent="0">
              <a:buNone/>
            </a:pPr>
            <a:r>
              <a:rPr lang="sv-SE" dirty="0"/>
              <a:t>Contoh berikut menyisipkan nilai atribut href dalam tanda kurung setelah setiap elemen &lt;a&gt;: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31697" r="20996" b="16319"/>
          <a:stretch/>
        </p:blipFill>
        <p:spPr>
          <a:xfrm>
            <a:off x="1274601" y="2844798"/>
            <a:ext cx="10279289" cy="380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65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3873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memposisikan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image </a:t>
            </a:r>
            <a:r>
              <a:rPr lang="en-US" sz="2000" dirty="0" err="1"/>
              <a:t>berada</a:t>
            </a:r>
            <a:r>
              <a:rPr lang="en-US" sz="2000" dirty="0"/>
              <a:t> di </a:t>
            </a:r>
            <a:r>
              <a:rPr lang="en-US" sz="2000" dirty="0" err="1"/>
              <a:t>sebelah</a:t>
            </a:r>
            <a:r>
              <a:rPr lang="en-US" sz="2000" dirty="0"/>
              <a:t> </a:t>
            </a:r>
            <a:r>
              <a:rPr lang="en-US" sz="2000" dirty="0" err="1"/>
              <a:t>paragrap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kontainer</a:t>
            </a:r>
            <a:r>
              <a:rPr lang="en-US" sz="2000" dirty="0"/>
              <a:t> (</a:t>
            </a:r>
            <a:r>
              <a:rPr lang="en-US" sz="2000" dirty="0" err="1"/>
              <a:t>normalnya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paragrap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block). </a:t>
            </a:r>
            <a:r>
              <a:rPr lang="en-US" sz="2000" dirty="0" err="1"/>
              <a:t>Nilai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Left	: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difloat</a:t>
            </a:r>
            <a:r>
              <a:rPr lang="en-US" sz="2000" dirty="0"/>
              <a:t> </a:t>
            </a:r>
            <a:r>
              <a:rPr lang="en-US" sz="2000" dirty="0" err="1"/>
              <a:t>kekiri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Right	: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difloat</a:t>
            </a:r>
            <a:r>
              <a:rPr lang="en-US" sz="2000" dirty="0"/>
              <a:t> </a:t>
            </a:r>
            <a:r>
              <a:rPr lang="en-US" sz="2000" dirty="0" err="1"/>
              <a:t>kekanan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None	: </a:t>
            </a:r>
            <a:r>
              <a:rPr lang="en-US" sz="2000" dirty="0" err="1"/>
              <a:t>nilai</a:t>
            </a:r>
            <a:r>
              <a:rPr lang="en-US" sz="2000" dirty="0"/>
              <a:t> default.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difloat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Inherit	: </a:t>
            </a:r>
            <a:r>
              <a:rPr lang="en-US" sz="2000" dirty="0" err="1"/>
              <a:t>mewarisi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float </a:t>
            </a:r>
            <a:r>
              <a:rPr lang="en-US" sz="2000" dirty="0" err="1"/>
              <a:t>dari</a:t>
            </a:r>
            <a:r>
              <a:rPr lang="en-US" sz="2000" dirty="0"/>
              <a:t> orang </a:t>
            </a:r>
            <a:r>
              <a:rPr lang="en-US" sz="2000" dirty="0" err="1"/>
              <a:t>tuanya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600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03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3873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600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87592" y="1574506"/>
            <a:ext cx="6096000" cy="507831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img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right;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Float Right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In this example, the image will float to the right in the paragraph, and the text in the paragraph will wrap around the image.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"images/lol.png"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"lol"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"width:170px;height:170px;margin-left:15px;"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Lorem ipsum dolor sit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amet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consectetur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adipiscing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elit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Phasellus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imperdiet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nulla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et dictum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interdum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nisi lorem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egestas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odio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vitae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scelerisque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enim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ligula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venenatis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dolor. Maecenas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nisl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ultrices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nec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congue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auctor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vitae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massa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Fusce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luctus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vestibulum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augue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ut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aliquet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Mauris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ante ligula,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facilisis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ornare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eu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lobortis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in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odio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Praesent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convallis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urna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 lacus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interdum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ut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hendrerit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risus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congue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 Nunc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sagittis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dictum nisi,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ullamcorper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ipsum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dignissim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ac. In at libero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nunc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venenatis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imperdiet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ornare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turpis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Donec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vitae dui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tellus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gravida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venenatis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 Integer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fringilla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congue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eros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non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fermentum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dapibus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pulvinar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nibh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tempor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porta.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Cras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ac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leo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purus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Mauris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quis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diam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velit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7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3873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600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156" t="21577" r="45649" b="36359"/>
          <a:stretch/>
        </p:blipFill>
        <p:spPr>
          <a:xfrm>
            <a:off x="1541927" y="2278742"/>
            <a:ext cx="8026223" cy="385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50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3873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600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56" t="21776" r="45538" b="24653"/>
          <a:stretch/>
        </p:blipFill>
        <p:spPr>
          <a:xfrm>
            <a:off x="1541928" y="2344081"/>
            <a:ext cx="6415314" cy="391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0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3873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Setelah</a:t>
            </a:r>
            <a:r>
              <a:rPr lang="en-US" sz="2000" dirty="0"/>
              <a:t> float </a:t>
            </a:r>
            <a:r>
              <a:rPr lang="en-US" sz="2000" dirty="0" err="1"/>
              <a:t>digunakan</a:t>
            </a:r>
            <a:r>
              <a:rPr lang="en-US" sz="2000" dirty="0"/>
              <a:t>, </a:t>
            </a:r>
            <a:r>
              <a:rPr lang="en-US" sz="2000" dirty="0" err="1"/>
              <a:t>efek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terus</a:t>
            </a:r>
            <a:r>
              <a:rPr lang="en-US" sz="2000" dirty="0"/>
              <a:t> </a:t>
            </a:r>
            <a:r>
              <a:rPr lang="en-US" sz="2000" dirty="0" err="1"/>
              <a:t>berlanjut</a:t>
            </a:r>
            <a:r>
              <a:rPr lang="en-US" sz="2000" dirty="0"/>
              <a:t>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menghentikannya</a:t>
            </a:r>
            <a:r>
              <a:rPr lang="en-US" sz="2000" dirty="0"/>
              <a:t> </a:t>
            </a:r>
            <a:r>
              <a:rPr lang="en-US" sz="2000" dirty="0" err="1"/>
              <a:t>pakai</a:t>
            </a:r>
            <a:r>
              <a:rPr lang="en-US" sz="2000" dirty="0"/>
              <a:t> property clear. </a:t>
            </a:r>
            <a:r>
              <a:rPr lang="en-US" sz="2000" dirty="0" err="1"/>
              <a:t>Nilai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none - </a:t>
            </a:r>
            <a:r>
              <a:rPr lang="en-US" sz="2000" dirty="0" err="1"/>
              <a:t>Membolehkan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mengambang</a:t>
            </a:r>
            <a:r>
              <a:rPr lang="en-US" sz="2000" dirty="0"/>
              <a:t> di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sisi</a:t>
            </a:r>
            <a:r>
              <a:rPr lang="en-US" sz="2000" dirty="0"/>
              <a:t>.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default</a:t>
            </a:r>
          </a:p>
          <a:p>
            <a:pPr marL="0" indent="0">
              <a:buNone/>
            </a:pPr>
            <a:r>
              <a:rPr lang="en-US" sz="2000" dirty="0"/>
              <a:t>left -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mengambang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diperbolehkan</a:t>
            </a:r>
            <a:r>
              <a:rPr lang="en-US" sz="2000" dirty="0"/>
              <a:t> di </a:t>
            </a:r>
            <a:r>
              <a:rPr lang="en-US" sz="2000" dirty="0" err="1"/>
              <a:t>sisi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right-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mengambang</a:t>
            </a:r>
            <a:r>
              <a:rPr lang="en-US" sz="2000" dirty="0"/>
              <a:t> yang </a:t>
            </a:r>
            <a:r>
              <a:rPr lang="en-US" sz="2000" dirty="0" err="1"/>
              <a:t>diizinkan</a:t>
            </a:r>
            <a:r>
              <a:rPr lang="en-US" sz="2000" dirty="0"/>
              <a:t> di </a:t>
            </a:r>
            <a:r>
              <a:rPr lang="en-US" sz="2000" dirty="0" err="1"/>
              <a:t>sisi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both -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mengambang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diperbolehkan</a:t>
            </a:r>
            <a:r>
              <a:rPr lang="en-US" sz="2000" dirty="0"/>
              <a:t> di </a:t>
            </a:r>
            <a:r>
              <a:rPr lang="en-US" sz="2000" dirty="0" err="1"/>
              <a:t>sisi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inherit -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mewarisi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jelas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induknya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600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1998715"/>
            <a:ext cx="8534904" cy="1876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memahami</a:t>
            </a:r>
            <a:r>
              <a:rPr lang="en-US" sz="1600" dirty="0"/>
              <a:t> </a:t>
            </a:r>
            <a:r>
              <a:rPr lang="en-US" sz="1600" dirty="0" err="1"/>
              <a:t>konsep</a:t>
            </a:r>
            <a:r>
              <a:rPr lang="en-US" sz="1600" dirty="0"/>
              <a:t> box model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css</a:t>
            </a:r>
            <a:endParaRPr lang="en-ID" sz="1400" dirty="0"/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587101" y="2982562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872386" y="3762887"/>
            <a:ext cx="5210585" cy="218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menerapkan</a:t>
            </a:r>
            <a:r>
              <a:rPr lang="en-US" sz="1600" dirty="0"/>
              <a:t> </a:t>
            </a:r>
            <a:r>
              <a:rPr lang="en-US" sz="1600" dirty="0" err="1"/>
              <a:t>konsep</a:t>
            </a:r>
            <a:r>
              <a:rPr lang="en-US" sz="1600" dirty="0"/>
              <a:t> box model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mengatur</a:t>
            </a:r>
            <a:r>
              <a:rPr lang="en-US" sz="1600" dirty="0"/>
              <a:t> </a:t>
            </a:r>
            <a:r>
              <a:rPr lang="en-US" sz="1600" dirty="0" err="1"/>
              <a:t>tampilan</a:t>
            </a:r>
            <a:r>
              <a:rPr lang="en-US" sz="1600" dirty="0"/>
              <a:t> </a:t>
            </a:r>
            <a:r>
              <a:rPr lang="en-US" sz="1600" dirty="0" err="1"/>
              <a:t>halaman</a:t>
            </a:r>
            <a:r>
              <a:rPr lang="en-US" sz="1600" dirty="0"/>
              <a:t> web</a:t>
            </a:r>
            <a:endParaRPr lang="en-ID" sz="1600" dirty="0"/>
          </a:p>
        </p:txBody>
      </p:sp>
      <p:sp>
        <p:nvSpPr>
          <p:cNvPr id="80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Write Better CSS: From Hell to Heaven (Part 1) | Theo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297" y="2680887"/>
            <a:ext cx="4830391" cy="272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8245" y="1037478"/>
            <a:ext cx="5193065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.div1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left;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solid #73AD21;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.div2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solid red;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.div3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left;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solid #73AD21;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.div4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solid red;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clear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left;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67677" y="1037478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Without clear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"div1"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div1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"div2"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div2 - Notice that div2 is after div1 in the HTML code. However, since div1 floats to the left, the text in div2 flows around div1.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With clear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"div3"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div3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"div4"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div4 - Here, clear: left; moves div4 down below the floating div3. The value "left" clears elements floated to the left. You can also clear "right" and "both".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38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Clear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044" t="21577" r="45631" b="32788"/>
          <a:stretch/>
        </p:blipFill>
        <p:spPr>
          <a:xfrm>
            <a:off x="1541928" y="2034708"/>
            <a:ext cx="8589043" cy="44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12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Clearfix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3873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yang </a:t>
            </a:r>
            <a:r>
              <a:rPr lang="en-US" sz="2000" dirty="0" err="1"/>
              <a:t>memuatnya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difloat</a:t>
            </a:r>
            <a:r>
              <a:rPr lang="en-US" sz="2000" dirty="0"/>
              <a:t>,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"</a:t>
            </a:r>
            <a:r>
              <a:rPr lang="en-US" sz="2000" dirty="0" err="1"/>
              <a:t>meluap</a:t>
            </a:r>
            <a:r>
              <a:rPr lang="en-US" sz="2000" dirty="0"/>
              <a:t>" di </a:t>
            </a:r>
            <a:r>
              <a:rPr lang="en-US" sz="2000" dirty="0" err="1"/>
              <a:t>luar</a:t>
            </a:r>
            <a:r>
              <a:rPr lang="en-US" sz="2000" dirty="0"/>
              <a:t> </a:t>
            </a:r>
            <a:r>
              <a:rPr lang="en-US" sz="2000" dirty="0" err="1"/>
              <a:t>penampungnya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37" t="43204" r="16312" b="27034"/>
          <a:stretch/>
        </p:blipFill>
        <p:spPr>
          <a:xfrm>
            <a:off x="1525565" y="2931886"/>
            <a:ext cx="9238148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70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Clearfix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3873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menyelesaikan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gunakan</a:t>
            </a:r>
            <a:r>
              <a:rPr lang="en-US" sz="2000" dirty="0"/>
              <a:t> </a:t>
            </a:r>
            <a:r>
              <a:rPr lang="en-US" sz="2000" dirty="0" err="1"/>
              <a:t>clearfix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style </a:t>
            </a:r>
            <a:r>
              <a:rPr lang="en-US" sz="2000" dirty="0" err="1"/>
              <a:t>overflow:auto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46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9531" y="1184102"/>
            <a:ext cx="3558983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solid #4CAF50;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.img1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right;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clearfix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overflow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auto;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.img2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right;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3637" y="1184102"/>
            <a:ext cx="680004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Clearfix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In this example, the image is taller than the element containing it, and it is floated, so it overflows outside of its container: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"img1"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"images/lol.png"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"lol"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"170"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"170"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Lorem ipsum dolor sit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amet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consectetur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adipiscing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elit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Phasellus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imperdiet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nulla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et dictum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interdum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clear:right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Add a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clearfix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class with overflow: auto; to the containing element, to fix this problem: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clearfix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"img2"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"images/lol.png"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"lol"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"170"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"170"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Lorem ipsum dolor sit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amet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consectetur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adipiscing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elit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Phasellus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imperdiet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nulla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et dictum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interdum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13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156" t="22570" r="45649" b="11358"/>
          <a:stretch/>
        </p:blipFill>
        <p:spPr>
          <a:xfrm>
            <a:off x="2844799" y="1175657"/>
            <a:ext cx="7150443" cy="53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41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3873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@media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kueri</a:t>
            </a:r>
            <a:r>
              <a:rPr lang="en-US" sz="2000" dirty="0"/>
              <a:t> media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menerapkan</a:t>
            </a:r>
            <a:r>
              <a:rPr lang="en-US" sz="2000" dirty="0"/>
              <a:t> </a:t>
            </a:r>
            <a:r>
              <a:rPr lang="en-US" sz="2000" dirty="0" err="1"/>
              <a:t>gaya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media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Kueri</a:t>
            </a:r>
            <a:r>
              <a:rPr lang="en-US" sz="2000" dirty="0"/>
              <a:t> media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memeriksa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lebar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viewport (</a:t>
            </a:r>
            <a:r>
              <a:rPr lang="en-US" sz="2000" dirty="0" err="1"/>
              <a:t>layar</a:t>
            </a:r>
            <a:r>
              <a:rPr lang="en-US" sz="2000" dirty="0"/>
              <a:t> </a:t>
            </a:r>
            <a:r>
              <a:rPr lang="en-US" sz="2000" dirty="0" err="1"/>
              <a:t>tampil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lebar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endParaRPr lang="en-US" sz="2000" dirty="0"/>
          </a:p>
          <a:p>
            <a:r>
              <a:rPr lang="en-US" sz="2000" dirty="0" err="1"/>
              <a:t>orientasi</a:t>
            </a:r>
            <a:r>
              <a:rPr lang="en-US" sz="2000" dirty="0"/>
              <a:t> (tablet/</a:t>
            </a:r>
            <a:r>
              <a:rPr lang="en-US" sz="2000" dirty="0" err="1"/>
              <a:t>ponsel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mode </a:t>
            </a:r>
            <a:r>
              <a:rPr lang="en-US" sz="2000" dirty="0" err="1"/>
              <a:t>lanskap</a:t>
            </a:r>
            <a:r>
              <a:rPr lang="en-US" sz="2000" dirty="0"/>
              <a:t>/portrait?)</a:t>
            </a:r>
          </a:p>
          <a:p>
            <a:r>
              <a:rPr lang="en-US" sz="2000" dirty="0" err="1"/>
              <a:t>Resolusi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kueri</a:t>
            </a:r>
            <a:r>
              <a:rPr lang="en-US" sz="2000" dirty="0"/>
              <a:t> media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populer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style yang </a:t>
            </a:r>
            <a:r>
              <a:rPr lang="en-US" sz="2000" dirty="0" err="1"/>
              <a:t>disesuaikan</a:t>
            </a:r>
            <a:r>
              <a:rPr lang="en-US" sz="2000" dirty="0"/>
              <a:t> (</a:t>
            </a:r>
            <a:r>
              <a:rPr lang="en-US" sz="2000" dirty="0" err="1"/>
              <a:t>desain</a:t>
            </a:r>
            <a:r>
              <a:rPr lang="en-US" sz="2000" dirty="0"/>
              <a:t> web </a:t>
            </a:r>
            <a:r>
              <a:rPr lang="en-US" sz="2000" dirty="0" err="1"/>
              <a:t>responsif</a:t>
            </a:r>
            <a:r>
              <a:rPr lang="en-US" sz="2000" dirty="0"/>
              <a:t>) </a:t>
            </a:r>
            <a:r>
              <a:rPr lang="en-US" sz="2000" dirty="0" err="1"/>
              <a:t>ke</a:t>
            </a:r>
            <a:r>
              <a:rPr lang="en-US" sz="2000" dirty="0"/>
              <a:t> desktop, laptop, tablet,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telepon</a:t>
            </a:r>
            <a:r>
              <a:rPr lang="en-US" sz="2000" dirty="0"/>
              <a:t> </a:t>
            </a:r>
            <a:r>
              <a:rPr lang="en-US" sz="2000" dirty="0" err="1"/>
              <a:t>seluler</a:t>
            </a:r>
            <a:r>
              <a:rPr lang="en-US" sz="2000" dirty="0"/>
              <a:t>. </a:t>
            </a:r>
            <a:r>
              <a:rPr lang="en-US" sz="2000" dirty="0" err="1"/>
              <a:t>Kueri</a:t>
            </a:r>
            <a:r>
              <a:rPr lang="en-US" sz="2000" dirty="0"/>
              <a:t> media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style yang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media printer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layar</a:t>
            </a:r>
            <a:r>
              <a:rPr lang="en-US" sz="2000" dirty="0"/>
              <a:t>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976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387329" cy="42282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/>
              <a:t>Sintaks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dirty="0">
                <a:solidFill>
                  <a:srgbClr val="A52A2A"/>
                </a:solidFill>
                <a:latin typeface="Consolas" panose="020B0609020204030204" pitchFamily="49" charset="0"/>
              </a:rPr>
              <a:t>@media </a:t>
            </a:r>
            <a:r>
              <a:rPr lang="en-US" sz="1900" dirty="0" err="1">
                <a:solidFill>
                  <a:srgbClr val="A52A2A"/>
                </a:solidFill>
                <a:latin typeface="Consolas" panose="020B0609020204030204" pitchFamily="49" charset="0"/>
              </a:rPr>
              <a:t>not|only</a:t>
            </a:r>
            <a:r>
              <a:rPr lang="en-US" sz="19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1900" i="1" dirty="0" err="1">
                <a:solidFill>
                  <a:srgbClr val="A52A2A"/>
                </a:solidFill>
                <a:latin typeface="Consolas" panose="020B0609020204030204" pitchFamily="49" charset="0"/>
              </a:rPr>
              <a:t>mediatype</a:t>
            </a:r>
            <a:r>
              <a:rPr lang="en-US" sz="1900" i="1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A52A2A"/>
                </a:solidFill>
                <a:latin typeface="Consolas" panose="020B0609020204030204" pitchFamily="49" charset="0"/>
              </a:rPr>
              <a:t>and</a:t>
            </a:r>
            <a:r>
              <a:rPr lang="en-US" sz="1900" i="1" dirty="0">
                <a:solidFill>
                  <a:srgbClr val="A52A2A"/>
                </a:solidFill>
                <a:latin typeface="Consolas" panose="020B0609020204030204" pitchFamily="49" charset="0"/>
              </a:rPr>
              <a:t> (</a:t>
            </a:r>
            <a:r>
              <a:rPr lang="en-US" sz="1900" i="1" dirty="0" err="1">
                <a:solidFill>
                  <a:srgbClr val="A52A2A"/>
                </a:solidFill>
                <a:latin typeface="Consolas" panose="020B0609020204030204" pitchFamily="49" charset="0"/>
              </a:rPr>
              <a:t>mediafeature</a:t>
            </a:r>
            <a:r>
              <a:rPr lang="en-US" sz="1900" i="1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 err="1">
                <a:solidFill>
                  <a:srgbClr val="A52A2A"/>
                </a:solidFill>
                <a:latin typeface="Consolas" panose="020B0609020204030204" pitchFamily="49" charset="0"/>
              </a:rPr>
              <a:t>and|or|not</a:t>
            </a:r>
            <a:r>
              <a:rPr lang="en-US" sz="1900" i="1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1900" i="1" dirty="0" err="1">
                <a:solidFill>
                  <a:srgbClr val="A52A2A"/>
                </a:solidFill>
                <a:latin typeface="Consolas" panose="020B0609020204030204" pitchFamily="49" charset="0"/>
              </a:rPr>
              <a:t>mediafeature</a:t>
            </a:r>
            <a:r>
              <a:rPr lang="en-US" sz="1900" i="1" dirty="0">
                <a:solidFill>
                  <a:srgbClr val="A52A2A"/>
                </a:solidFill>
                <a:latin typeface="Consolas" panose="020B0609020204030204" pitchFamily="49" charset="0"/>
              </a:rPr>
              <a:t>)</a:t>
            </a:r>
            <a:r>
              <a:rPr lang="en-US" sz="19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900" i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900" i="1" dirty="0">
                <a:solidFill>
                  <a:srgbClr val="FF0000"/>
                </a:solidFill>
                <a:latin typeface="Consolas" panose="020B0609020204030204" pitchFamily="49" charset="0"/>
              </a:rPr>
              <a:t>  CSS-Code;</a:t>
            </a:r>
            <a:br>
              <a:rPr lang="en-US" sz="1900" i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mediatype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900" dirty="0"/>
              <a:t>All	: default. </a:t>
            </a:r>
            <a:r>
              <a:rPr lang="en-US" sz="1900" dirty="0" err="1"/>
              <a:t>Digunakan</a:t>
            </a:r>
            <a:r>
              <a:rPr lang="en-US" sz="1900" dirty="0"/>
              <a:t> </a:t>
            </a:r>
            <a:r>
              <a:rPr lang="en-US" sz="1900" dirty="0" err="1"/>
              <a:t>pada</a:t>
            </a:r>
            <a:r>
              <a:rPr lang="en-US" sz="1900" dirty="0"/>
              <a:t> </a:t>
            </a:r>
            <a:r>
              <a:rPr lang="en-US" sz="1900" dirty="0" err="1"/>
              <a:t>semua</a:t>
            </a:r>
            <a:r>
              <a:rPr lang="en-US" sz="1900" dirty="0"/>
              <a:t> </a:t>
            </a:r>
            <a:r>
              <a:rPr lang="en-US" sz="1900" dirty="0" err="1"/>
              <a:t>jenis</a:t>
            </a:r>
            <a:r>
              <a:rPr lang="en-US" sz="1900" dirty="0"/>
              <a:t> </a:t>
            </a:r>
            <a:r>
              <a:rPr lang="en-US" sz="1900" dirty="0" err="1"/>
              <a:t>perangkat</a:t>
            </a:r>
            <a:endParaRPr lang="en-US" sz="1900" dirty="0"/>
          </a:p>
          <a:p>
            <a:r>
              <a:rPr lang="en-US" sz="1900" dirty="0"/>
              <a:t>Print	: </a:t>
            </a:r>
            <a:r>
              <a:rPr lang="en-US" sz="1900" dirty="0" err="1"/>
              <a:t>digunakan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printer</a:t>
            </a:r>
          </a:p>
          <a:p>
            <a:r>
              <a:rPr lang="en-US" sz="1900" dirty="0"/>
              <a:t>Screen	: </a:t>
            </a:r>
            <a:r>
              <a:rPr lang="en-US" sz="1900" dirty="0" err="1"/>
              <a:t>digunakan</a:t>
            </a:r>
            <a:r>
              <a:rPr lang="en-US" sz="1900" dirty="0"/>
              <a:t> </a:t>
            </a:r>
            <a:r>
              <a:rPr lang="en-US" sz="1900" dirty="0" err="1"/>
              <a:t>pada</a:t>
            </a:r>
            <a:r>
              <a:rPr lang="en-US" sz="1900" dirty="0"/>
              <a:t> </a:t>
            </a:r>
            <a:r>
              <a:rPr lang="en-US" sz="1900" dirty="0" err="1"/>
              <a:t>layar</a:t>
            </a:r>
            <a:r>
              <a:rPr lang="en-US" sz="1900" dirty="0"/>
              <a:t> computer, tablet, smartphone</a:t>
            </a:r>
          </a:p>
          <a:p>
            <a:r>
              <a:rPr lang="en-US" sz="1900" dirty="0"/>
              <a:t>Speech	: </a:t>
            </a:r>
            <a:r>
              <a:rPr lang="en-US" sz="1900" dirty="0" err="1"/>
              <a:t>digunakan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screenreader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err="1"/>
              <a:t>Nilai</a:t>
            </a:r>
            <a:r>
              <a:rPr lang="en-US" sz="1900" dirty="0"/>
              <a:t> </a:t>
            </a:r>
            <a:r>
              <a:rPr lang="en-US" sz="1900" dirty="0" err="1"/>
              <a:t>mediafeature</a:t>
            </a:r>
            <a:r>
              <a:rPr lang="en-US" sz="1900" dirty="0"/>
              <a:t> </a:t>
            </a:r>
            <a:r>
              <a:rPr lang="en-US" sz="1900" dirty="0" err="1"/>
              <a:t>antara</a:t>
            </a:r>
            <a:r>
              <a:rPr lang="en-US" sz="1900" dirty="0"/>
              <a:t> lain:</a:t>
            </a:r>
          </a:p>
          <a:p>
            <a:r>
              <a:rPr lang="en-US" sz="1900" dirty="0"/>
              <a:t>Max-width</a:t>
            </a:r>
          </a:p>
          <a:p>
            <a:r>
              <a:rPr lang="en-US" sz="1900" dirty="0"/>
              <a:t>Min-width</a:t>
            </a:r>
          </a:p>
          <a:p>
            <a:r>
              <a:rPr lang="en-US" sz="1900" dirty="0"/>
              <a:t>Width</a:t>
            </a:r>
          </a:p>
          <a:p>
            <a:r>
              <a:rPr lang="en-US" sz="1900" dirty="0"/>
              <a:t>Resolution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01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="stylesheet"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media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="screen and (min-width:900px)"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="widescreen.css"&gt;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="stylesheet"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media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="screen and (max-width:600px)"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="smallscreen.css"&gt;</a:t>
            </a: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diatas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web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aturan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ditampilkan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minimal 900 </a:t>
            </a:r>
            <a:r>
              <a:rPr lang="en-US" sz="2000" dirty="0" err="1"/>
              <a:t>piksel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style yang </a:t>
            </a:r>
            <a:r>
              <a:rPr lang="en-US" sz="2000" dirty="0" err="1"/>
              <a:t>digunakan</a:t>
            </a:r>
            <a:r>
              <a:rPr lang="en-US" sz="2000" dirty="0"/>
              <a:t> widescreen.css, </a:t>
            </a:r>
            <a:r>
              <a:rPr lang="en-US" sz="2000" dirty="0" err="1"/>
              <a:t>kalau</a:t>
            </a:r>
            <a:r>
              <a:rPr lang="en-US" sz="2000" dirty="0"/>
              <a:t> </a:t>
            </a:r>
            <a:r>
              <a:rPr lang="en-US" sz="2000" dirty="0" err="1"/>
              <a:t>maksimal</a:t>
            </a:r>
            <a:r>
              <a:rPr lang="en-US" sz="2000" dirty="0"/>
              <a:t> 600 </a:t>
            </a:r>
            <a:r>
              <a:rPr lang="en-US" sz="2000" dirty="0" err="1"/>
              <a:t>piksel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smallscreen.css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98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Inline-block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3873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Nilai</a:t>
            </a:r>
            <a:r>
              <a:rPr lang="en-US" sz="2000" dirty="0"/>
              <a:t> property display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inline-block.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diketahui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display </a:t>
            </a:r>
            <a:r>
              <a:rPr lang="en-US" sz="2000" dirty="0" err="1"/>
              <a:t>yaitu</a:t>
            </a:r>
            <a:r>
              <a:rPr lang="en-US" sz="2000" dirty="0"/>
              <a:t> inline </a:t>
            </a:r>
            <a:r>
              <a:rPr lang="en-US" sz="2000" dirty="0" err="1"/>
              <a:t>dan</a:t>
            </a:r>
            <a:r>
              <a:rPr lang="en-US" sz="2000" dirty="0"/>
              <a:t> block.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Sifat</a:t>
            </a:r>
            <a:r>
              <a:rPr lang="en-US" sz="2000" dirty="0"/>
              <a:t> inline-block </a:t>
            </a:r>
            <a:r>
              <a:rPr lang="en-US" sz="2000" dirty="0" err="1"/>
              <a:t>campuran</a:t>
            </a:r>
            <a:r>
              <a:rPr lang="en-US" sz="2000" dirty="0"/>
              <a:t> </a:t>
            </a:r>
            <a:r>
              <a:rPr lang="en-US" sz="2000" dirty="0" err="1"/>
              <a:t>keduanya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diatur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lebarnya</a:t>
            </a:r>
            <a:r>
              <a:rPr lang="en-US" sz="2000" dirty="0"/>
              <a:t> (inline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property padding </a:t>
            </a:r>
            <a:r>
              <a:rPr lang="en-US" sz="2000" dirty="0" err="1"/>
              <a:t>dan</a:t>
            </a:r>
            <a:r>
              <a:rPr lang="en-US" sz="2000" dirty="0"/>
              <a:t> margin (inline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(block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) 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menu </a:t>
            </a:r>
            <a:r>
              <a:rPr lang="en-US" sz="2000" dirty="0" err="1"/>
              <a:t>navigasi</a:t>
            </a:r>
            <a:endParaRPr lang="en-US" sz="1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2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Selektor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Kombinator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3873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Selektor</a:t>
            </a:r>
            <a:r>
              <a:rPr lang="en-US" sz="2000" dirty="0"/>
              <a:t>-selector </a:t>
            </a:r>
            <a:r>
              <a:rPr lang="en-US" sz="2000" dirty="0" err="1"/>
              <a:t>sederhana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html, class, </a:t>
            </a:r>
            <a:r>
              <a:rPr lang="en-US" sz="2000" dirty="0" err="1"/>
              <a:t>dan</a:t>
            </a:r>
            <a:r>
              <a:rPr lang="en-US" sz="2000" dirty="0"/>
              <a:t> id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dikombinasikan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kombinator</a:t>
            </a:r>
            <a:r>
              <a:rPr lang="en-US" sz="2000" dirty="0"/>
              <a:t>.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kombinator</a:t>
            </a:r>
            <a:r>
              <a:rPr lang="en-US" sz="2000" dirty="0"/>
              <a:t> </a:t>
            </a:r>
            <a:r>
              <a:rPr lang="en-US" sz="2000" dirty="0" err="1"/>
              <a:t>utnuk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hubungan</a:t>
            </a:r>
            <a:r>
              <a:rPr lang="en-US" sz="2000" dirty="0"/>
              <a:t> </a:t>
            </a:r>
            <a:r>
              <a:rPr lang="en-US" sz="2000" dirty="0" err="1"/>
              <a:t>diantara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selector. Salah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kombinator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spasi</a:t>
            </a:r>
            <a:r>
              <a:rPr lang="en-US" sz="2000" dirty="0"/>
              <a:t> yang </a:t>
            </a:r>
            <a:r>
              <a:rPr lang="en-US" sz="2000" dirty="0" err="1"/>
              <a:t>menyatakan</a:t>
            </a:r>
            <a:r>
              <a:rPr lang="en-US" sz="2000" dirty="0"/>
              <a:t> </a:t>
            </a:r>
            <a:r>
              <a:rPr lang="en-US" sz="2000" dirty="0" err="1"/>
              <a:t>hubungan</a:t>
            </a:r>
            <a:r>
              <a:rPr lang="en-US" sz="2000" dirty="0"/>
              <a:t> descendant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selector.</a:t>
            </a:r>
          </a:p>
          <a:p>
            <a:pPr marL="0" indent="0">
              <a:buNone/>
            </a:pPr>
            <a:r>
              <a:rPr lang="en-US" sz="2000" dirty="0" err="1"/>
              <a:t>Selektor</a:t>
            </a:r>
            <a:r>
              <a:rPr lang="en-US" sz="2000" dirty="0"/>
              <a:t> descendant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mencocokkan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yang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turunan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 p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diatas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akan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memilih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semua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yang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didalam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div.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Perhatikan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penggunaan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spasi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diantara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div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endParaRPr lang="en-US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98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387329" cy="4228230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873" t="29911" r="16869" b="17708"/>
          <a:stretch/>
        </p:blipFill>
        <p:spPr>
          <a:xfrm>
            <a:off x="1541928" y="2034710"/>
            <a:ext cx="6049043" cy="27298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53829" y="2034708"/>
            <a:ext cx="34979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DB8F0"/>
                </a:solidFill>
              </a:rPr>
              <a:t>Konten</a:t>
            </a:r>
            <a:r>
              <a:rPr lang="en-US" dirty="0"/>
              <a:t> –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tampak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1DB8F0"/>
                </a:solidFill>
              </a:rPr>
              <a:t>Padding</a:t>
            </a:r>
            <a:r>
              <a:rPr lang="en-US" dirty="0"/>
              <a:t> – area </a:t>
            </a:r>
            <a:r>
              <a:rPr lang="en-US" dirty="0" err="1"/>
              <a:t>disekeliling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transparan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1DB8F0"/>
                </a:solidFill>
              </a:rPr>
              <a:t>Border</a:t>
            </a:r>
            <a:r>
              <a:rPr lang="en-US" dirty="0"/>
              <a:t> – </a:t>
            </a:r>
            <a:r>
              <a:rPr lang="en-US" dirty="0" err="1"/>
              <a:t>batasan</a:t>
            </a:r>
            <a:r>
              <a:rPr lang="en-US" dirty="0"/>
              <a:t> yang </a:t>
            </a:r>
            <a:r>
              <a:rPr lang="en-US" dirty="0" err="1"/>
              <a:t>mengelilingi</a:t>
            </a:r>
            <a:r>
              <a:rPr lang="en-US" dirty="0"/>
              <a:t> padding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konten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1DB8F0"/>
                </a:solidFill>
              </a:rPr>
              <a:t>Margin</a:t>
            </a:r>
            <a:r>
              <a:rPr lang="en-US" dirty="0"/>
              <a:t> – area </a:t>
            </a:r>
            <a:r>
              <a:rPr lang="en-US" dirty="0" err="1"/>
              <a:t>diluar</a:t>
            </a:r>
            <a:r>
              <a:rPr lang="en-US" dirty="0"/>
              <a:t> border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transparan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30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4933" t="11657" r="27131" b="16716"/>
          <a:stretch/>
        </p:blipFill>
        <p:spPr>
          <a:xfrm>
            <a:off x="1706102" y="1528995"/>
            <a:ext cx="8839200" cy="523965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3873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41928" y="848796"/>
            <a:ext cx="9744637" cy="809251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Paragrap</a:t>
            </a:r>
            <a:r>
              <a:rPr lang="en-US" dirty="0"/>
              <a:t> Default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Ubah</a:t>
            </a:r>
            <a:r>
              <a:rPr lang="en-US" dirty="0"/>
              <a:t> Area </a:t>
            </a:r>
            <a:r>
              <a:rPr lang="en-US" dirty="0" err="1"/>
              <a:t>Boxnya</a:t>
            </a:r>
            <a:r>
              <a:rPr lang="en-US" dirty="0"/>
              <a:t> 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6986245" y="1957167"/>
            <a:ext cx="1641183" cy="6989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6919"/>
              <a:gd name="adj6" fmla="val -687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Padding 25px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114530" y="3900191"/>
            <a:ext cx="1509485" cy="676803"/>
          </a:xfrm>
          <a:prstGeom prst="borderCallout2">
            <a:avLst>
              <a:gd name="adj1" fmla="val 101800"/>
              <a:gd name="adj2" fmla="val 10898"/>
              <a:gd name="adj3" fmla="val 125530"/>
              <a:gd name="adj4" fmla="val 10256"/>
              <a:gd name="adj5" fmla="val 210805"/>
              <a:gd name="adj6" fmla="val 1158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margin 25px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35130" y="4774919"/>
            <a:ext cx="8700641" cy="1727482"/>
          </a:xfrm>
          <a:prstGeom prst="rect">
            <a:avLst/>
          </a:prstGeom>
          <a:solidFill>
            <a:srgbClr val="ED7D31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62279" y="5158561"/>
            <a:ext cx="7694521" cy="991520"/>
          </a:xfrm>
          <a:prstGeom prst="rect">
            <a:avLst/>
          </a:prstGeom>
          <a:solidFill>
            <a:srgbClr val="70AD47">
              <a:alpha val="23137"/>
            </a:srgb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2 13"/>
          <p:cNvSpPr/>
          <p:nvPr/>
        </p:nvSpPr>
        <p:spPr>
          <a:xfrm>
            <a:off x="10627389" y="3900191"/>
            <a:ext cx="1391102" cy="6768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7582"/>
              <a:gd name="adj6" fmla="val -946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Area </a:t>
            </a:r>
            <a:r>
              <a:rPr lang="en-US" dirty="0" err="1"/>
              <a:t>konten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002972" y="4891314"/>
            <a:ext cx="8215086" cy="1449167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85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387329" cy="9116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 dirty="0" err="1"/>
              <a:t>Deskripsi</a:t>
            </a:r>
            <a:r>
              <a:rPr lang="en-US" sz="2000" b="1" dirty="0"/>
              <a:t> </a:t>
            </a:r>
            <a:r>
              <a:rPr lang="en-US" sz="2000" b="1" dirty="0" err="1"/>
              <a:t>Tugas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, </a:t>
            </a:r>
            <a:r>
              <a:rPr lang="en-US" sz="2000" dirty="0" err="1"/>
              <a:t>saudara</a:t>
            </a:r>
            <a:r>
              <a:rPr lang="en-US" sz="2000" dirty="0"/>
              <a:t> </a:t>
            </a:r>
            <a:r>
              <a:rPr lang="en-US" sz="2000" dirty="0" err="1"/>
              <a:t>diminta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biografi</a:t>
            </a:r>
            <a:r>
              <a:rPr lang="en-US" sz="2000" dirty="0"/>
              <a:t> yang </a:t>
            </a:r>
            <a:r>
              <a:rPr lang="en-US" sz="2000" dirty="0" err="1"/>
              <a:t>memuat</a:t>
            </a:r>
            <a:r>
              <a:rPr lang="en-US" sz="2000" dirty="0"/>
              <a:t> data </a:t>
            </a:r>
            <a:r>
              <a:rPr lang="en-US" sz="2000" dirty="0" err="1"/>
              <a:t>diri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foto</a:t>
            </a:r>
            <a:r>
              <a:rPr lang="en-US" sz="2000" dirty="0"/>
              <a:t>. </a:t>
            </a:r>
            <a:r>
              <a:rPr lang="en-US" sz="2000" dirty="0" err="1"/>
              <a:t>Sekarang</a:t>
            </a:r>
            <a:r>
              <a:rPr lang="en-US" sz="2000" dirty="0"/>
              <a:t> </a:t>
            </a:r>
            <a:r>
              <a:rPr lang="en-US" sz="2000" dirty="0" err="1"/>
              <a:t>aturlah</a:t>
            </a:r>
            <a:r>
              <a:rPr lang="en-US" sz="2000" dirty="0"/>
              <a:t> agar </a:t>
            </a:r>
            <a:r>
              <a:rPr lang="en-US" sz="2000" dirty="0" err="1"/>
              <a:t>foto</a:t>
            </a:r>
            <a:r>
              <a:rPr lang="en-US" sz="2000" dirty="0"/>
              <a:t> </a:t>
            </a:r>
            <a:r>
              <a:rPr lang="en-US" sz="2000" dirty="0" err="1"/>
              <a:t>tampil</a:t>
            </a:r>
            <a:r>
              <a:rPr lang="en-US" sz="2000" dirty="0"/>
              <a:t> di </a:t>
            </a:r>
            <a:r>
              <a:rPr lang="en-US" sz="2000" dirty="0" err="1"/>
              <a:t>samping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data </a:t>
            </a:r>
            <a:r>
              <a:rPr lang="en-US" sz="2000" dirty="0" err="1"/>
              <a:t>biografi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eksternal</a:t>
            </a:r>
            <a:r>
              <a:rPr lang="en-US" sz="2000" dirty="0"/>
              <a:t> </a:t>
            </a:r>
            <a:r>
              <a:rPr lang="en-US" sz="2000" dirty="0" err="1"/>
              <a:t>css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MATA KULIAH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D" sz="1050" b="1" i="1" u="none" strike="noStrike" kern="1200" cap="none" spc="0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Pemrograman</a:t>
            </a:r>
            <a:r>
              <a:rPr kumimoji="0" lang="en-ID" sz="1050" b="1" i="1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STUDI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 INFORMASI</a:t>
            </a:r>
            <a:endParaRPr kumimoji="0" lang="en-ID" sz="1050" b="1" i="1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83657" y="2946401"/>
            <a:ext cx="5617029" cy="3585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5008" y="3366610"/>
            <a:ext cx="1061392" cy="987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foto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79345" y="3366610"/>
            <a:ext cx="3860083" cy="2845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biografi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13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8"/>
            <a:ext cx="9387329" cy="3567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Tujuan</a:t>
            </a:r>
            <a:r>
              <a:rPr lang="en-US" sz="2000" b="1" dirty="0"/>
              <a:t> </a:t>
            </a:r>
            <a:r>
              <a:rPr lang="en-US" sz="2000" b="1" dirty="0" err="1"/>
              <a:t>tugas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err="1"/>
              <a:t>Melatih</a:t>
            </a:r>
            <a:r>
              <a:rPr lang="en-US" sz="2000" dirty="0"/>
              <a:t> </a:t>
            </a:r>
            <a:r>
              <a:rPr lang="en-US" sz="2000" dirty="0" err="1"/>
              <a:t>pengaturan</a:t>
            </a:r>
            <a:r>
              <a:rPr lang="en-US" sz="2000" dirty="0"/>
              <a:t> </a:t>
            </a:r>
            <a:r>
              <a:rPr lang="en-US" sz="2000" dirty="0" err="1"/>
              <a:t>letak</a:t>
            </a:r>
            <a:r>
              <a:rPr lang="en-US" sz="2000" dirty="0"/>
              <a:t> </a:t>
            </a:r>
            <a:r>
              <a:rPr lang="en-US" sz="2000" dirty="0" err="1"/>
              <a:t>elemen-elemen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Waktu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err="1"/>
              <a:t>Pengerjaan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seminggu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Pengumpulan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err="1"/>
              <a:t>Kompres</a:t>
            </a:r>
            <a:r>
              <a:rPr lang="en-US" sz="2000" dirty="0"/>
              <a:t> file html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css</a:t>
            </a:r>
            <a:r>
              <a:rPr lang="en-US" sz="2000" dirty="0"/>
              <a:t> </a:t>
            </a:r>
            <a:r>
              <a:rPr lang="en-US" sz="2000" dirty="0" err="1"/>
              <a:t>jadi</a:t>
            </a:r>
            <a:r>
              <a:rPr lang="en-US" sz="2000" dirty="0"/>
              <a:t> file zip. </a:t>
            </a:r>
            <a:r>
              <a:rPr lang="en-US" sz="2000" dirty="0" err="1"/>
              <a:t>Kumpulkan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kulino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MATA KULIAH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D" sz="1050" b="1" i="1" u="none" strike="noStrike" kern="1200" cap="none" spc="0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Pemrograman</a:t>
            </a:r>
            <a:r>
              <a:rPr kumimoji="0" lang="en-ID" sz="1050" b="1" i="1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STUDI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 INFORMASI</a:t>
            </a:r>
            <a:endParaRPr kumimoji="0" lang="en-ID" sz="1050" b="1" i="1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694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Selektor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Pseudo-classes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3873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Pernah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link yang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dilewati</a:t>
            </a:r>
            <a:r>
              <a:rPr lang="en-US" sz="2000" dirty="0"/>
              <a:t> mouse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berubah</a:t>
            </a:r>
            <a:r>
              <a:rPr lang="en-US" sz="2000" dirty="0"/>
              <a:t> </a:t>
            </a:r>
            <a:r>
              <a:rPr lang="en-US" sz="2000" dirty="0" err="1"/>
              <a:t>warna</a:t>
            </a:r>
            <a:r>
              <a:rPr lang="en-US" sz="2000" dirty="0"/>
              <a:t> </a:t>
            </a:r>
            <a:r>
              <a:rPr lang="en-US" sz="2000" dirty="0" err="1"/>
              <a:t>teksnya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gambarnya</a:t>
            </a:r>
            <a:r>
              <a:rPr lang="en-US" sz="2000" dirty="0"/>
              <a:t>?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selector pseudo-classes.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Pseudo-classes </a:t>
            </a:r>
            <a:r>
              <a:rPr lang="en-US" sz="2000" dirty="0" err="1"/>
              <a:t>adalah</a:t>
            </a:r>
            <a:r>
              <a:rPr lang="en-US" sz="2000" dirty="0"/>
              <a:t> selector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status </a:t>
            </a:r>
            <a:r>
              <a:rPr lang="en-US" sz="2000" dirty="0" err="1"/>
              <a:t>khusus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, </a:t>
            </a:r>
            <a:r>
              <a:rPr lang="en-US" sz="2000" dirty="0" err="1"/>
              <a:t>misalnya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Mengatur</a:t>
            </a:r>
            <a:r>
              <a:rPr lang="en-US" sz="2000" dirty="0"/>
              <a:t> style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dilewati</a:t>
            </a:r>
            <a:r>
              <a:rPr lang="en-US" sz="2000" dirty="0"/>
              <a:t> mouse</a:t>
            </a:r>
          </a:p>
          <a:p>
            <a:r>
              <a:rPr lang="en-US" sz="2000" dirty="0" err="1"/>
              <a:t>Mengatur</a:t>
            </a:r>
            <a:r>
              <a:rPr lang="en-US" sz="2000" dirty="0"/>
              <a:t> style yang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link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sesudah</a:t>
            </a:r>
            <a:r>
              <a:rPr lang="en-US" sz="2000" dirty="0"/>
              <a:t> </a:t>
            </a:r>
            <a:r>
              <a:rPr lang="en-US" sz="2000" dirty="0" err="1"/>
              <a:t>dikunjungi</a:t>
            </a:r>
            <a:endParaRPr lang="en-US" sz="2000" dirty="0"/>
          </a:p>
          <a:p>
            <a:r>
              <a:rPr lang="en-US" sz="2000" dirty="0" err="1"/>
              <a:t>Mengatur</a:t>
            </a:r>
            <a:r>
              <a:rPr lang="en-US" sz="2000" dirty="0"/>
              <a:t> style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mendapat</a:t>
            </a:r>
            <a:r>
              <a:rPr lang="en-US" sz="2000" dirty="0"/>
              <a:t> focus/</a:t>
            </a:r>
            <a:r>
              <a:rPr lang="en-US" sz="2000" dirty="0" err="1"/>
              <a:t>diakses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Sintaksnya</a:t>
            </a:r>
            <a:r>
              <a:rPr lang="en-US" sz="2000" dirty="0"/>
              <a:t>:</a:t>
            </a:r>
          </a:p>
          <a:p>
            <a:pPr marL="363538" indent="0">
              <a:buNone/>
            </a:pP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selector:pseudo-class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9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Selektor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Pseudo-classes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387329" cy="42282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Link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tampil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warna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kondisinya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link yang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belum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dikunjungi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a:link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#FF0000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link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setelah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dikunjungi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a:visited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#00FF00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ketika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dilewati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mouse*/</a:t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a:hover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#FF00FF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ketika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terpilih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a:active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#0000FF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3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3873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Konsep</a:t>
            </a:r>
            <a:r>
              <a:rPr lang="en-US" sz="2000" dirty="0"/>
              <a:t> box model </a:t>
            </a:r>
            <a:r>
              <a:rPr lang="en-US" sz="2000" dirty="0" err="1"/>
              <a:t>dalam</a:t>
            </a:r>
            <a:r>
              <a:rPr lang="en-US" sz="2000" dirty="0"/>
              <a:t> CSS: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Konsep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prinsipnya</a:t>
            </a:r>
            <a:r>
              <a:rPr lang="en-US" sz="2000" dirty="0"/>
              <a:t> </a:t>
            </a:r>
            <a:r>
              <a:rPr lang="en-US" sz="2000" dirty="0" err="1"/>
              <a:t>memandang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html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r>
              <a:rPr lang="en-US" sz="2000" dirty="0"/>
              <a:t> yang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lapisan-lapisan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area-area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lapisan</a:t>
            </a:r>
            <a:r>
              <a:rPr lang="en-US" sz="2000" dirty="0"/>
              <a:t> margin, border, padding,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konten</a:t>
            </a:r>
            <a:r>
              <a:rPr lang="en-US" sz="2000" dirty="0"/>
              <a:t>.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ilustrasi</a:t>
            </a:r>
            <a:r>
              <a:rPr lang="en-US" sz="2000" dirty="0"/>
              <a:t> </a:t>
            </a:r>
            <a:r>
              <a:rPr lang="en-US" sz="2000" dirty="0" err="1"/>
              <a:t>keterangan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/>
              <a:t>lapisan</a:t>
            </a:r>
            <a:r>
              <a:rPr lang="en-US" sz="2000" dirty="0"/>
              <a:t>/area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box model.</a:t>
            </a:r>
          </a:p>
          <a:p>
            <a:pPr marL="0" indent="0">
              <a:buNone/>
            </a:pPr>
            <a:r>
              <a:rPr lang="en-US" sz="2000" dirty="0" err="1"/>
              <a:t>Pemahaman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box model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memudahkan</a:t>
            </a:r>
            <a:r>
              <a:rPr lang="en-US" sz="2000" dirty="0"/>
              <a:t> </a:t>
            </a:r>
            <a:r>
              <a:rPr lang="en-US" sz="2000" dirty="0" err="1"/>
              <a:t>pengaturan</a:t>
            </a:r>
            <a:r>
              <a:rPr lang="en-US" sz="2000" dirty="0"/>
              <a:t> </a:t>
            </a:r>
            <a:r>
              <a:rPr lang="en-US" sz="2000" dirty="0" err="1"/>
              <a:t>tata</a:t>
            </a:r>
            <a:r>
              <a:rPr lang="en-US" sz="2000" dirty="0"/>
              <a:t> </a:t>
            </a:r>
            <a:r>
              <a:rPr lang="en-US" sz="2000" dirty="0" err="1"/>
              <a:t>letak</a:t>
            </a:r>
            <a:r>
              <a:rPr lang="en-US" sz="2000" dirty="0"/>
              <a:t>/</a:t>
            </a:r>
            <a:r>
              <a:rPr lang="en-US" sz="2000" dirty="0" err="1"/>
              <a:t>layouting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CSS. </a:t>
            </a:r>
            <a:endParaRPr lang="en-US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5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Selektor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Pseudo-elements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3873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Selektor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mengatur</a:t>
            </a:r>
            <a:r>
              <a:rPr lang="en-US" sz="2000" dirty="0"/>
              <a:t> style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, </a:t>
            </a:r>
            <a:r>
              <a:rPr lang="en-US" sz="2000" dirty="0" err="1"/>
              <a:t>misalnya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Mengatur</a:t>
            </a:r>
            <a:r>
              <a:rPr lang="en-US" sz="2000" dirty="0"/>
              <a:t> style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endParaRPr lang="en-US" sz="2000" dirty="0"/>
          </a:p>
          <a:p>
            <a:r>
              <a:rPr lang="en-US" sz="2000" dirty="0" err="1"/>
              <a:t>Menyisipkan</a:t>
            </a:r>
            <a:r>
              <a:rPr lang="en-US" sz="2000" dirty="0"/>
              <a:t> </a:t>
            </a:r>
            <a:r>
              <a:rPr lang="en-US" sz="2000" dirty="0" err="1"/>
              <a:t>konten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konten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Sintaksnya</a:t>
            </a:r>
            <a:r>
              <a:rPr lang="en-US" sz="2000" dirty="0"/>
              <a:t>:</a:t>
            </a:r>
          </a:p>
          <a:p>
            <a:pPr marL="363538" indent="0">
              <a:buNone/>
            </a:pP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selector::pseudo-element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6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Selektor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Pseudo-elements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5555558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Mengatur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di </a:t>
            </a:r>
            <a:r>
              <a:rPr lang="en-US" sz="2000" dirty="0" err="1"/>
              <a:t>elemen</a:t>
            </a:r>
            <a:r>
              <a:rPr lang="en-US" sz="2000" dirty="0"/>
              <a:t> p</a:t>
            </a:r>
          </a:p>
          <a:p>
            <a:pPr marL="0" indent="0">
              <a:buNone/>
            </a:pP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p::first-letter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#ff0000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 font-size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xx-large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err="1"/>
              <a:t>Menyisipkan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konten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h1 </a:t>
            </a:r>
          </a:p>
          <a:p>
            <a:pPr marL="0" indent="0">
              <a:buNone/>
            </a:pP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h1::before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(smiley.gif)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815" r="56359" b="48462"/>
          <a:stretch/>
        </p:blipFill>
        <p:spPr>
          <a:xfrm>
            <a:off x="7636845" y="4148824"/>
            <a:ext cx="4226832" cy="1890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0669" t="32092" r="1363" b="57789"/>
          <a:stretch/>
        </p:blipFill>
        <p:spPr>
          <a:xfrm>
            <a:off x="6760198" y="2583545"/>
            <a:ext cx="5103479" cy="60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3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Box-sizing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387329" cy="42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Tinggi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lebar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Width + padding + border = </a:t>
            </a:r>
            <a:r>
              <a:rPr lang="en-US" sz="2000" dirty="0" err="1"/>
              <a:t>lebar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Height + padding + border =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mengatur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lebar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,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tampak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tambahan</a:t>
            </a:r>
            <a:r>
              <a:rPr lang="en-US" sz="2000" dirty="0"/>
              <a:t> padding </a:t>
            </a:r>
            <a:r>
              <a:rPr lang="en-US" sz="2000" dirty="0" err="1"/>
              <a:t>dan</a:t>
            </a:r>
            <a:r>
              <a:rPr lang="en-US" sz="2000" dirty="0"/>
              <a:t> border.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mengatur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100 </a:t>
            </a:r>
            <a:r>
              <a:rPr lang="en-US" sz="2000" dirty="0" err="1"/>
              <a:t>piksel</a:t>
            </a:r>
            <a:r>
              <a:rPr lang="en-US" sz="2000" dirty="0"/>
              <a:t> (</a:t>
            </a:r>
            <a:r>
              <a:rPr lang="en-US" sz="2000" dirty="0" err="1"/>
              <a:t>height:px</a:t>
            </a:r>
            <a:r>
              <a:rPr lang="en-US" sz="2000" dirty="0"/>
              <a:t>) </a:t>
            </a:r>
            <a:r>
              <a:rPr lang="en-US" sz="2000" dirty="0" err="1"/>
              <a:t>sementara</a:t>
            </a:r>
            <a:r>
              <a:rPr lang="en-US" sz="2000" dirty="0"/>
              <a:t> padding </a:t>
            </a:r>
            <a:r>
              <a:rPr lang="en-US" sz="2000" dirty="0" err="1"/>
              <a:t>elemen</a:t>
            </a:r>
            <a:r>
              <a:rPr lang="en-US" sz="2000" dirty="0"/>
              <a:t> 5px </a:t>
            </a:r>
            <a:r>
              <a:rPr lang="en-US" sz="2000" dirty="0" err="1"/>
              <a:t>dan</a:t>
            </a:r>
            <a:r>
              <a:rPr lang="en-US" sz="2000" dirty="0"/>
              <a:t> border 1px.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tampak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tambahan</a:t>
            </a:r>
            <a:r>
              <a:rPr lang="en-US" sz="2000" dirty="0"/>
              <a:t> 6 </a:t>
            </a:r>
            <a:r>
              <a:rPr lang="en-US" sz="2000" dirty="0" err="1"/>
              <a:t>piksel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padding </a:t>
            </a:r>
            <a:r>
              <a:rPr lang="en-US" sz="2000" dirty="0" err="1"/>
              <a:t>dan</a:t>
            </a:r>
            <a:r>
              <a:rPr lang="en-US" sz="2000" dirty="0"/>
              <a:t> border.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9413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5400</TotalTime>
  <Words>2556</Words>
  <Application>Microsoft Office PowerPoint</Application>
  <PresentationFormat>Widescreen</PresentationFormat>
  <Paragraphs>434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Black</vt:lpstr>
      <vt:lpstr>Calibri</vt:lpstr>
      <vt:lpstr>Consolas</vt:lpstr>
      <vt:lpstr>Signika</vt:lpstr>
      <vt:lpstr>1_Custom Design</vt:lpstr>
      <vt:lpstr>CSS 3: Advance CSS dan Konsep Box Model</vt:lpstr>
      <vt:lpstr>Capaian Pembelajaran</vt:lpstr>
      <vt:lpstr>Selektor Lanjutan: Kombinator</vt:lpstr>
      <vt:lpstr>Selektor Lanjutan: Pseudo-classes</vt:lpstr>
      <vt:lpstr>Selektor Lanjutan: Pseudo-classes</vt:lpstr>
      <vt:lpstr>Box Model</vt:lpstr>
      <vt:lpstr>Selektor Lanjutan: Pseudo-elements</vt:lpstr>
      <vt:lpstr>Selektor Lanjutan: Pseudo-elements</vt:lpstr>
      <vt:lpstr>Box-sizing</vt:lpstr>
      <vt:lpstr>Box-sizing</vt:lpstr>
      <vt:lpstr>Text</vt:lpstr>
      <vt:lpstr>Overflow</vt:lpstr>
      <vt:lpstr>Display</vt:lpstr>
      <vt:lpstr>Content</vt:lpstr>
      <vt:lpstr>Float</vt:lpstr>
      <vt:lpstr>Contoh Float</vt:lpstr>
      <vt:lpstr>Hasil Contoh Float</vt:lpstr>
      <vt:lpstr>Bandingkan dengan Tanpa Float</vt:lpstr>
      <vt:lpstr>Clear</vt:lpstr>
      <vt:lpstr>PowerPoint Presentation</vt:lpstr>
      <vt:lpstr>Hasil Contoh Clear</vt:lpstr>
      <vt:lpstr>Clearfix</vt:lpstr>
      <vt:lpstr>Clearfix</vt:lpstr>
      <vt:lpstr>PowerPoint Presentation</vt:lpstr>
      <vt:lpstr>PowerPoint Presentation</vt:lpstr>
      <vt:lpstr>@media</vt:lpstr>
      <vt:lpstr>@media</vt:lpstr>
      <vt:lpstr>@media</vt:lpstr>
      <vt:lpstr>Inline-block</vt:lpstr>
      <vt:lpstr>Box Model</vt:lpstr>
      <vt:lpstr>Contoh Paragrap Default dan Sudah di Ubah Area Boxnya </vt:lpstr>
      <vt:lpstr>Tugas 2</vt:lpstr>
      <vt:lpstr>Tugas 2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pf30xpsn@outlook.com</cp:lastModifiedBy>
  <cp:revision>285</cp:revision>
  <dcterms:created xsi:type="dcterms:W3CDTF">2020-07-23T01:18:59Z</dcterms:created>
  <dcterms:modified xsi:type="dcterms:W3CDTF">2022-03-22T07:37:50Z</dcterms:modified>
</cp:coreProperties>
</file>