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61" r:id="rId3"/>
    <p:sldId id="283" r:id="rId4"/>
    <p:sldId id="262" r:id="rId5"/>
    <p:sldId id="263" r:id="rId6"/>
    <p:sldId id="264" r:id="rId7"/>
    <p:sldId id="257" r:id="rId8"/>
    <p:sldId id="258" r:id="rId9"/>
    <p:sldId id="259" r:id="rId10"/>
    <p:sldId id="260" r:id="rId11"/>
    <p:sldId id="265" r:id="rId12"/>
    <p:sldId id="292" r:id="rId13"/>
    <p:sldId id="293" r:id="rId14"/>
    <p:sldId id="294" r:id="rId15"/>
    <p:sldId id="295" r:id="rId16"/>
    <p:sldId id="296" r:id="rId17"/>
    <p:sldId id="297" r:id="rId18"/>
    <p:sldId id="298" r:id="rId19"/>
    <p:sldId id="299" r:id="rId20"/>
    <p:sldId id="266" r:id="rId21"/>
    <p:sldId id="267" r:id="rId22"/>
    <p:sldId id="268" r:id="rId23"/>
    <p:sldId id="287" r:id="rId24"/>
    <p:sldId id="269" r:id="rId25"/>
    <p:sldId id="284" r:id="rId26"/>
    <p:sldId id="285" r:id="rId27"/>
    <p:sldId id="270" r:id="rId28"/>
    <p:sldId id="271" r:id="rId29"/>
    <p:sldId id="272" r:id="rId30"/>
    <p:sldId id="273" r:id="rId31"/>
    <p:sldId id="291" r:id="rId32"/>
    <p:sldId id="275" r:id="rId33"/>
    <p:sldId id="276" r:id="rId34"/>
    <p:sldId id="277" r:id="rId35"/>
    <p:sldId id="278" r:id="rId36"/>
    <p:sldId id="289" r:id="rId37"/>
    <p:sldId id="279" r:id="rId38"/>
    <p:sldId id="280" r:id="rId39"/>
    <p:sldId id="281" r:id="rId40"/>
    <p:sldId id="282" r:id="rId41"/>
    <p:sldId id="29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4F83A-F405-48E2-B15D-3E281BB4DB3D}" type="datetimeFigureOut">
              <a:rPr lang="en-US" smtClean="0"/>
              <a:t>2018-01-12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4F5808-0051-4C16-A316-41294A87480A}" type="slidenum">
              <a:rPr lang="en-US" smtClean="0"/>
              <a:t>‹#›</a:t>
            </a:fld>
            <a:endParaRPr lang="en-US"/>
          </a:p>
        </p:txBody>
      </p:sp>
    </p:spTree>
    <p:extLst>
      <p:ext uri="{BB962C8B-B14F-4D97-AF65-F5344CB8AC3E}">
        <p14:creationId xmlns:p14="http://schemas.microsoft.com/office/powerpoint/2010/main" val="1294129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a:t>onCreate</a:t>
            </a:r>
            <a:r>
              <a:rPr lang="en-US" b="1" dirty="0"/>
              <a:t>( Bundle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Method </a:t>
            </a:r>
            <a:r>
              <a:rPr lang="en-US" dirty="0" err="1"/>
              <a:t>ini</a:t>
            </a:r>
            <a:r>
              <a:rPr lang="en-US" dirty="0"/>
              <a:t> </a:t>
            </a:r>
            <a:r>
              <a:rPr lang="en-US" dirty="0" err="1"/>
              <a:t>dipanggil</a:t>
            </a:r>
            <a:r>
              <a:rPr lang="en-US" dirty="0"/>
              <a:t> </a:t>
            </a:r>
            <a:r>
              <a:rPr lang="en-US" dirty="0" err="1"/>
              <a:t>ketika</a:t>
            </a:r>
            <a:r>
              <a:rPr lang="en-US" dirty="0"/>
              <a:t> </a:t>
            </a:r>
            <a:r>
              <a:rPr lang="en-US" dirty="0" err="1"/>
              <a:t>aktifitas</a:t>
            </a:r>
            <a:r>
              <a:rPr lang="en-US" dirty="0"/>
              <a:t> </a:t>
            </a:r>
            <a:r>
              <a:rPr lang="en-US" dirty="0" err="1"/>
              <a:t>pertama</a:t>
            </a:r>
            <a:r>
              <a:rPr lang="en-US" dirty="0"/>
              <a:t> kali </a:t>
            </a:r>
            <a:r>
              <a:rPr lang="en-US" dirty="0" err="1"/>
              <a:t>dimulai</a:t>
            </a:r>
            <a:r>
              <a:rPr lang="en-US" dirty="0"/>
              <a:t>. Kita </a:t>
            </a:r>
            <a:r>
              <a:rPr lang="en-US" dirty="0" err="1"/>
              <a:t>dapat</a:t>
            </a:r>
            <a:r>
              <a:rPr lang="en-US" dirty="0"/>
              <a:t> </a:t>
            </a:r>
            <a:r>
              <a:rPr lang="en-US" dirty="0" err="1"/>
              <a:t>menggunakan</a:t>
            </a:r>
            <a:r>
              <a:rPr lang="en-US" dirty="0"/>
              <a:t> method </a:t>
            </a:r>
            <a:r>
              <a:rPr lang="en-US" dirty="0" err="1"/>
              <a:t>ini</a:t>
            </a:r>
            <a:r>
              <a:rPr lang="en-US" dirty="0"/>
              <a:t> </a:t>
            </a:r>
            <a:r>
              <a:rPr lang="en-US" dirty="0" err="1"/>
              <a:t>untuk</a:t>
            </a:r>
            <a:r>
              <a:rPr lang="en-US" dirty="0"/>
              <a:t> </a:t>
            </a:r>
            <a:r>
              <a:rPr lang="en-US" dirty="0" err="1"/>
              <a:t>melakukan</a:t>
            </a:r>
            <a:r>
              <a:rPr lang="en-US" dirty="0"/>
              <a:t> </a:t>
            </a:r>
            <a:r>
              <a:rPr lang="en-US" dirty="0" err="1"/>
              <a:t>inisialiasi</a:t>
            </a:r>
            <a:r>
              <a:rPr lang="en-US" dirty="0"/>
              <a:t> </a:t>
            </a:r>
            <a:r>
              <a:rPr lang="en-US" dirty="0" err="1"/>
              <a:t>awal</a:t>
            </a:r>
            <a:r>
              <a:rPr lang="en-US" dirty="0"/>
              <a:t> </a:t>
            </a:r>
            <a:r>
              <a:rPr lang="en-US" dirty="0" err="1"/>
              <a:t>seperti</a:t>
            </a:r>
            <a:r>
              <a:rPr lang="en-US" dirty="0"/>
              <a:t> </a:t>
            </a:r>
            <a:r>
              <a:rPr lang="en-US" dirty="0" err="1"/>
              <a:t>menentukan</a:t>
            </a:r>
            <a:r>
              <a:rPr lang="en-US" dirty="0"/>
              <a:t> </a:t>
            </a:r>
            <a:r>
              <a:rPr lang="en-US" dirty="0" err="1"/>
              <a:t>antar</a:t>
            </a:r>
            <a:r>
              <a:rPr lang="en-US" dirty="0"/>
              <a:t> </a:t>
            </a:r>
            <a:r>
              <a:rPr lang="en-US" dirty="0" err="1"/>
              <a:t>muka</a:t>
            </a:r>
            <a:r>
              <a:rPr lang="en-US" dirty="0"/>
              <a:t> ( user interface ), Method </a:t>
            </a:r>
            <a:r>
              <a:rPr lang="en-US" dirty="0" err="1"/>
              <a:t>onCreate</a:t>
            </a:r>
            <a:r>
              <a:rPr lang="en-US" dirty="0"/>
              <a:t>( ) yang </a:t>
            </a:r>
            <a:r>
              <a:rPr lang="en-US" dirty="0" err="1"/>
              <a:t>memiliki</a:t>
            </a:r>
            <a:r>
              <a:rPr lang="en-US" dirty="0"/>
              <a:t> </a:t>
            </a:r>
            <a:r>
              <a:rPr lang="en-US" dirty="0" err="1"/>
              <a:t>satu</a:t>
            </a:r>
            <a:r>
              <a:rPr lang="en-US" dirty="0"/>
              <a:t> parameter yang </a:t>
            </a:r>
            <a:r>
              <a:rPr lang="en-US" dirty="0" err="1"/>
              <a:t>dapat</a:t>
            </a:r>
            <a:r>
              <a:rPr lang="en-US" dirty="0"/>
              <a:t> </a:t>
            </a:r>
            <a:r>
              <a:rPr lang="en-US" dirty="0" err="1"/>
              <a:t>bernilai</a:t>
            </a:r>
            <a:r>
              <a:rPr lang="en-US" dirty="0"/>
              <a:t> null </a:t>
            </a:r>
            <a:r>
              <a:rPr lang="en-US" dirty="0" err="1"/>
              <a:t>atau</a:t>
            </a:r>
            <a:r>
              <a:rPr lang="en-US" dirty="0"/>
              <a:t> </a:t>
            </a:r>
            <a:r>
              <a:rPr lang="en-US" dirty="0" err="1"/>
              <a:t>bernilai</a:t>
            </a:r>
            <a:r>
              <a:rPr lang="en-US" dirty="0"/>
              <a:t> </a:t>
            </a:r>
            <a:r>
              <a:rPr lang="en-US" dirty="0" err="1"/>
              <a:t>informasi</a:t>
            </a:r>
            <a:r>
              <a:rPr lang="en-US" dirty="0"/>
              <a:t> </a:t>
            </a:r>
            <a:r>
              <a:rPr lang="en-US" dirty="0" err="1"/>
              <a:t>dari</a:t>
            </a:r>
            <a:r>
              <a:rPr lang="en-US" dirty="0"/>
              <a:t> state </a:t>
            </a:r>
            <a:r>
              <a:rPr lang="en-US" dirty="0" err="1"/>
              <a:t>sebelumnya</a:t>
            </a:r>
            <a:r>
              <a:rPr lang="en-US" dirty="0"/>
              <a:t> yang </a:t>
            </a:r>
            <a:r>
              <a:rPr lang="en-US" dirty="0" err="1"/>
              <a:t>dijalankan</a:t>
            </a:r>
            <a:r>
              <a:rPr lang="en-US" dirty="0"/>
              <a:t> </a:t>
            </a:r>
            <a:r>
              <a:rPr lang="en-US" dirty="0" err="1"/>
              <a:t>oleh</a:t>
            </a:r>
            <a:r>
              <a:rPr lang="en-US" dirty="0"/>
              <a:t> method </a:t>
            </a:r>
            <a:r>
              <a:rPr lang="en-US" dirty="0" err="1"/>
              <a:t>onSaveInstanceState</a:t>
            </a:r>
            <a:r>
              <a:rPr lang="en-US" dirty="0"/>
              <a:t>(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a:t>onStart</a:t>
            </a:r>
            <a:r>
              <a:rPr lang="en-US" b="1"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Method </a:t>
            </a:r>
            <a:r>
              <a:rPr lang="en-US" dirty="0" err="1"/>
              <a:t>ini</a:t>
            </a:r>
            <a:r>
              <a:rPr lang="en-US" dirty="0"/>
              <a:t> </a:t>
            </a:r>
            <a:r>
              <a:rPr lang="en-US" dirty="0" err="1"/>
              <a:t>mengindikasikan</a:t>
            </a:r>
            <a:r>
              <a:rPr lang="en-US" dirty="0"/>
              <a:t> </a:t>
            </a:r>
            <a:r>
              <a:rPr lang="en-US" dirty="0" err="1"/>
              <a:t>aktifitas</a:t>
            </a:r>
            <a:r>
              <a:rPr lang="en-US" dirty="0"/>
              <a:t> yang </a:t>
            </a:r>
            <a:r>
              <a:rPr lang="en-US" dirty="0" err="1"/>
              <a:t>siap</a:t>
            </a:r>
            <a:r>
              <a:rPr lang="en-US" dirty="0"/>
              <a:t> </a:t>
            </a:r>
            <a:r>
              <a:rPr lang="en-US" dirty="0" err="1"/>
              <a:t>ditampilkan</a:t>
            </a:r>
            <a:r>
              <a:rPr lang="en-US" dirty="0"/>
              <a:t> </a:t>
            </a:r>
            <a:r>
              <a:rPr lang="en-US" dirty="0" err="1"/>
              <a:t>ke</a:t>
            </a:r>
            <a:r>
              <a:rPr lang="en-US" dirty="0"/>
              <a:t> user.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a:t>onResume</a:t>
            </a:r>
            <a:r>
              <a:rPr lang="en-US" b="1"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Method </a:t>
            </a:r>
            <a:r>
              <a:rPr lang="en-US" dirty="0" err="1"/>
              <a:t>ini</a:t>
            </a:r>
            <a:r>
              <a:rPr lang="en-US" dirty="0"/>
              <a:t> </a:t>
            </a:r>
            <a:r>
              <a:rPr lang="en-US" dirty="0" err="1"/>
              <a:t>dipanggil</a:t>
            </a:r>
            <a:r>
              <a:rPr lang="en-US" dirty="0"/>
              <a:t> </a:t>
            </a:r>
            <a:r>
              <a:rPr lang="en-US" dirty="0" err="1"/>
              <a:t>ketika</a:t>
            </a:r>
            <a:r>
              <a:rPr lang="en-US" dirty="0"/>
              <a:t> </a:t>
            </a:r>
            <a:r>
              <a:rPr lang="en-US" dirty="0" err="1"/>
              <a:t>aktifitas</a:t>
            </a:r>
            <a:r>
              <a:rPr lang="en-US" dirty="0"/>
              <a:t> </a:t>
            </a:r>
            <a:r>
              <a:rPr lang="en-US" dirty="0" err="1"/>
              <a:t>anda</a:t>
            </a:r>
            <a:r>
              <a:rPr lang="en-US" dirty="0"/>
              <a:t> </a:t>
            </a:r>
            <a:r>
              <a:rPr lang="en-US" dirty="0" err="1"/>
              <a:t>dinyatakan</a:t>
            </a:r>
            <a:r>
              <a:rPr lang="en-US" dirty="0"/>
              <a:t> </a:t>
            </a:r>
            <a:r>
              <a:rPr lang="en-US" dirty="0" err="1"/>
              <a:t>siap</a:t>
            </a:r>
            <a:r>
              <a:rPr lang="en-US" dirty="0"/>
              <a:t> </a:t>
            </a:r>
            <a:r>
              <a:rPr lang="en-US" dirty="0" err="1"/>
              <a:t>ber</a:t>
            </a:r>
            <a:r>
              <a:rPr lang="en-US" dirty="0"/>
              <a:t> </a:t>
            </a:r>
            <a:r>
              <a:rPr lang="en-US" dirty="0" err="1"/>
              <a:t>interaksi</a:t>
            </a:r>
            <a:r>
              <a:rPr lang="en-US" dirty="0"/>
              <a:t> </a:t>
            </a:r>
            <a:r>
              <a:rPr lang="en-US" dirty="0" err="1"/>
              <a:t>dengan</a:t>
            </a:r>
            <a:r>
              <a:rPr lang="en-US" dirty="0"/>
              <a:t> user. </a:t>
            </a:r>
            <a:r>
              <a:rPr lang="en-US" dirty="0" err="1"/>
              <a:t>Ini</a:t>
            </a:r>
            <a:r>
              <a:rPr lang="en-US" dirty="0"/>
              <a:t> </a:t>
            </a:r>
            <a:r>
              <a:rPr lang="en-US" dirty="0" err="1"/>
              <a:t>adalah</a:t>
            </a:r>
            <a:r>
              <a:rPr lang="en-US" dirty="0"/>
              <a:t> </a:t>
            </a:r>
            <a:r>
              <a:rPr lang="en-US" dirty="0" err="1"/>
              <a:t>aktifitas</a:t>
            </a:r>
            <a:r>
              <a:rPr lang="en-US" dirty="0"/>
              <a:t> yang paling </a:t>
            </a:r>
            <a:r>
              <a:rPr lang="en-US" dirty="0" err="1"/>
              <a:t>tepat</a:t>
            </a:r>
            <a:r>
              <a:rPr lang="en-US" dirty="0"/>
              <a:t> </a:t>
            </a:r>
            <a:r>
              <a:rPr lang="en-US" dirty="0" err="1"/>
              <a:t>untuk</a:t>
            </a:r>
            <a:r>
              <a:rPr lang="en-US" dirty="0"/>
              <a:t> </a:t>
            </a:r>
            <a:r>
              <a:rPr lang="en-US" dirty="0" err="1"/>
              <a:t>menyertakan</a:t>
            </a:r>
            <a:r>
              <a:rPr lang="en-US" dirty="0"/>
              <a:t> </a:t>
            </a:r>
            <a:r>
              <a:rPr lang="en-US" dirty="0" err="1"/>
              <a:t>animasi</a:t>
            </a:r>
            <a:r>
              <a:rPr lang="en-US" dirty="0"/>
              <a:t> </a:t>
            </a:r>
            <a:r>
              <a:rPr lang="en-US" dirty="0" err="1"/>
              <a:t>dan</a:t>
            </a:r>
            <a:r>
              <a:rPr lang="en-US" dirty="0"/>
              <a:t> music </a:t>
            </a:r>
            <a:r>
              <a:rPr lang="en-US" dirty="0" err="1"/>
              <a:t>pada</a:t>
            </a:r>
            <a:r>
              <a:rPr lang="en-US" dirty="0"/>
              <a:t> </a:t>
            </a:r>
            <a:r>
              <a:rPr lang="en-US" dirty="0" err="1"/>
              <a:t>aplikasi</a:t>
            </a:r>
            <a:r>
              <a:rPr lang="en-US" dirty="0"/>
              <a:t> </a:t>
            </a:r>
            <a:r>
              <a:rPr lang="en-US" dirty="0" err="1"/>
              <a:t>anda</a:t>
            </a:r>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a:t>onPause</a:t>
            </a:r>
            <a:r>
              <a:rPr lang="en-US" b="1"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Method </a:t>
            </a:r>
            <a:r>
              <a:rPr lang="en-US" dirty="0" err="1"/>
              <a:t>ini</a:t>
            </a:r>
            <a:r>
              <a:rPr lang="en-US" dirty="0"/>
              <a:t> </a:t>
            </a:r>
            <a:r>
              <a:rPr lang="en-US" dirty="0" err="1"/>
              <a:t>dijalankan</a:t>
            </a:r>
            <a:r>
              <a:rPr lang="en-US" dirty="0"/>
              <a:t> </a:t>
            </a:r>
            <a:r>
              <a:rPr lang="en-US" dirty="0" err="1"/>
              <a:t>ketika</a:t>
            </a:r>
            <a:r>
              <a:rPr lang="en-US" dirty="0"/>
              <a:t> </a:t>
            </a:r>
            <a:r>
              <a:rPr lang="en-US" dirty="0" err="1"/>
              <a:t>aktifitas</a:t>
            </a:r>
            <a:r>
              <a:rPr lang="en-US" dirty="0"/>
              <a:t> </a:t>
            </a:r>
            <a:r>
              <a:rPr lang="en-US" dirty="0" err="1"/>
              <a:t>akan</a:t>
            </a:r>
            <a:r>
              <a:rPr lang="en-US" dirty="0"/>
              <a:t> </a:t>
            </a:r>
            <a:r>
              <a:rPr lang="en-US" dirty="0" err="1"/>
              <a:t>dijalankan</a:t>
            </a:r>
            <a:r>
              <a:rPr lang="en-US" dirty="0"/>
              <a:t> di background, </a:t>
            </a:r>
            <a:r>
              <a:rPr lang="en-US" dirty="0" err="1"/>
              <a:t>biasanya</a:t>
            </a:r>
            <a:r>
              <a:rPr lang="en-US" dirty="0"/>
              <a:t> </a:t>
            </a:r>
            <a:r>
              <a:rPr lang="en-US" dirty="0" err="1"/>
              <a:t>terjadi</a:t>
            </a:r>
            <a:r>
              <a:rPr lang="en-US" dirty="0"/>
              <a:t> </a:t>
            </a:r>
            <a:r>
              <a:rPr lang="en-US" dirty="0" err="1"/>
              <a:t>ketika</a:t>
            </a:r>
            <a:r>
              <a:rPr lang="en-US" dirty="0"/>
              <a:t> </a:t>
            </a:r>
            <a:r>
              <a:rPr lang="en-US" dirty="0" err="1"/>
              <a:t>aktifitas</a:t>
            </a:r>
            <a:r>
              <a:rPr lang="en-US" dirty="0"/>
              <a:t> </a:t>
            </a:r>
            <a:r>
              <a:rPr lang="en-US" dirty="0" err="1"/>
              <a:t>berjalan</a:t>
            </a:r>
            <a:r>
              <a:rPr lang="en-US" dirty="0"/>
              <a:t> di </a:t>
            </a:r>
            <a:r>
              <a:rPr lang="en-US" dirty="0" err="1"/>
              <a:t>atas</a:t>
            </a:r>
            <a:r>
              <a:rPr lang="en-US" dirty="0"/>
              <a:t> </a:t>
            </a:r>
            <a:r>
              <a:rPr lang="en-US" dirty="0" err="1"/>
              <a:t>aktifitas</a:t>
            </a:r>
            <a:r>
              <a:rPr lang="en-US" dirty="0"/>
              <a:t> </a:t>
            </a:r>
            <a:r>
              <a:rPr lang="en-US" dirty="0" err="1"/>
              <a:t>ini</a:t>
            </a:r>
            <a:r>
              <a:rPr lang="en-US" dirty="0"/>
              <a:t>. </a:t>
            </a:r>
            <a:r>
              <a:rPr lang="en-US" dirty="0" err="1"/>
              <a:t>Pada</a:t>
            </a:r>
            <a:r>
              <a:rPr lang="en-US" dirty="0"/>
              <a:t> state </a:t>
            </a:r>
            <a:r>
              <a:rPr lang="en-US" dirty="0" err="1"/>
              <a:t>ini</a:t>
            </a:r>
            <a:r>
              <a:rPr lang="en-US" dirty="0"/>
              <a:t> </a:t>
            </a:r>
            <a:r>
              <a:rPr lang="en-US" dirty="0" err="1"/>
              <a:t>sebaiknya</a:t>
            </a:r>
            <a:r>
              <a:rPr lang="en-US" dirty="0"/>
              <a:t> </a:t>
            </a:r>
            <a:r>
              <a:rPr lang="en-US" dirty="0" err="1"/>
              <a:t>anda</a:t>
            </a:r>
            <a:r>
              <a:rPr lang="en-US" dirty="0"/>
              <a:t> </a:t>
            </a:r>
            <a:r>
              <a:rPr lang="en-US" dirty="0" err="1"/>
              <a:t>implementasi</a:t>
            </a:r>
            <a:r>
              <a:rPr lang="en-US" dirty="0"/>
              <a:t> persistent data </a:t>
            </a:r>
            <a:r>
              <a:rPr lang="en-US" dirty="0" err="1"/>
              <a:t>pada</a:t>
            </a:r>
            <a:r>
              <a:rPr lang="en-US" dirty="0"/>
              <a:t> program </a:t>
            </a:r>
            <a:r>
              <a:rPr lang="en-US" dirty="0" err="1"/>
              <a:t>anda</a:t>
            </a:r>
            <a:r>
              <a:rPr lang="en-US" dirty="0"/>
              <a:t>, </a:t>
            </a:r>
            <a:r>
              <a:rPr lang="en-US" dirty="0" err="1"/>
              <a:t>seperti</a:t>
            </a:r>
            <a:r>
              <a:rPr lang="en-US" dirty="0"/>
              <a:t> </a:t>
            </a:r>
            <a:r>
              <a:rPr lang="en-US" dirty="0" err="1"/>
              <a:t>ketika</a:t>
            </a:r>
            <a:r>
              <a:rPr lang="en-US" dirty="0"/>
              <a:t> </a:t>
            </a:r>
            <a:r>
              <a:rPr lang="en-US" dirty="0" err="1"/>
              <a:t>sebuah</a:t>
            </a:r>
            <a:r>
              <a:rPr lang="en-US" dirty="0"/>
              <a:t> database </a:t>
            </a:r>
            <a:r>
              <a:rPr lang="en-US" dirty="0" err="1"/>
              <a:t>sedang</a:t>
            </a:r>
            <a:r>
              <a:rPr lang="en-US" dirty="0"/>
              <a:t> </a:t>
            </a:r>
            <a:r>
              <a:rPr lang="en-US" dirty="0" err="1"/>
              <a:t>dilakukan</a:t>
            </a:r>
            <a:r>
              <a:rPr lang="en-US" dirty="0"/>
              <a:t> proses edit.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a:t>onStop</a:t>
            </a:r>
            <a:r>
              <a:rPr lang="en-US" b="1"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Method </a:t>
            </a:r>
            <a:r>
              <a:rPr lang="en-US" dirty="0" err="1"/>
              <a:t>ini</a:t>
            </a:r>
            <a:r>
              <a:rPr lang="en-US" dirty="0"/>
              <a:t> </a:t>
            </a:r>
            <a:r>
              <a:rPr lang="en-US" dirty="0" err="1"/>
              <a:t>dipanggil</a:t>
            </a:r>
            <a:r>
              <a:rPr lang="en-US" dirty="0"/>
              <a:t> </a:t>
            </a:r>
            <a:r>
              <a:rPr lang="en-US" dirty="0" err="1"/>
              <a:t>saat</a:t>
            </a:r>
            <a:r>
              <a:rPr lang="en-US" dirty="0"/>
              <a:t> </a:t>
            </a:r>
            <a:r>
              <a:rPr lang="en-US" dirty="0" err="1"/>
              <a:t>aktifitas</a:t>
            </a:r>
            <a:r>
              <a:rPr lang="en-US" dirty="0"/>
              <a:t> </a:t>
            </a:r>
            <a:r>
              <a:rPr lang="en-US" dirty="0" err="1"/>
              <a:t>anda</a:t>
            </a:r>
            <a:r>
              <a:rPr lang="en-US" dirty="0"/>
              <a:t> </a:t>
            </a:r>
            <a:r>
              <a:rPr lang="en-US" dirty="0" err="1"/>
              <a:t>tidak</a:t>
            </a:r>
            <a:r>
              <a:rPr lang="en-US" dirty="0"/>
              <a:t> </a:t>
            </a:r>
            <a:r>
              <a:rPr lang="en-US" dirty="0" err="1"/>
              <a:t>bisa</a:t>
            </a:r>
            <a:r>
              <a:rPr lang="en-US" dirty="0"/>
              <a:t> </a:t>
            </a:r>
            <a:r>
              <a:rPr lang="en-US" dirty="0" err="1"/>
              <a:t>dilihat</a:t>
            </a:r>
            <a:r>
              <a:rPr lang="en-US" dirty="0"/>
              <a:t> </a:t>
            </a:r>
            <a:r>
              <a:rPr lang="en-US" dirty="0" err="1"/>
              <a:t>lagi</a:t>
            </a:r>
            <a:r>
              <a:rPr lang="en-US" dirty="0"/>
              <a:t> </a:t>
            </a:r>
            <a:r>
              <a:rPr lang="en-US" dirty="0" err="1"/>
              <a:t>oleh</a:t>
            </a:r>
            <a:r>
              <a:rPr lang="en-US" dirty="0"/>
              <a:t> user </a:t>
            </a:r>
            <a:r>
              <a:rPr lang="en-US" dirty="0" err="1"/>
              <a:t>dan</a:t>
            </a:r>
            <a:r>
              <a:rPr lang="en-US" dirty="0"/>
              <a:t> </a:t>
            </a:r>
            <a:r>
              <a:rPr lang="en-US" dirty="0" err="1"/>
              <a:t>tidak</a:t>
            </a:r>
            <a:r>
              <a:rPr lang="en-US" dirty="0"/>
              <a:t> </a:t>
            </a:r>
            <a:r>
              <a:rPr lang="en-US" dirty="0" err="1"/>
              <a:t>dibutuhkan</a:t>
            </a:r>
            <a:r>
              <a:rPr lang="en-US" dirty="0"/>
              <a:t> </a:t>
            </a:r>
            <a:r>
              <a:rPr lang="en-US" dirty="0" err="1"/>
              <a:t>untuk</a:t>
            </a:r>
            <a:r>
              <a:rPr lang="en-US" dirty="0"/>
              <a:t> </a:t>
            </a:r>
            <a:r>
              <a:rPr lang="en-US" dirty="0" err="1"/>
              <a:t>sementara</a:t>
            </a:r>
            <a:r>
              <a:rPr lang="en-US" dirty="0"/>
              <a:t> </a:t>
            </a:r>
            <a:r>
              <a:rPr lang="en-US" dirty="0" err="1"/>
              <a:t>waktu</a:t>
            </a:r>
            <a:r>
              <a:rPr lang="en-US" dirty="0"/>
              <a:t>. </a:t>
            </a:r>
            <a:r>
              <a:rPr lang="en-US" dirty="0" err="1"/>
              <a:t>Jika</a:t>
            </a:r>
            <a:r>
              <a:rPr lang="en-US" dirty="0"/>
              <a:t> </a:t>
            </a:r>
            <a:r>
              <a:rPr lang="en-US" dirty="0" err="1"/>
              <a:t>memori</a:t>
            </a:r>
            <a:r>
              <a:rPr lang="en-US" dirty="0"/>
              <a:t> </a:t>
            </a:r>
            <a:r>
              <a:rPr lang="en-US" dirty="0" err="1"/>
              <a:t>dalam</a:t>
            </a:r>
            <a:r>
              <a:rPr lang="en-US" dirty="0"/>
              <a:t> </a:t>
            </a:r>
            <a:r>
              <a:rPr lang="en-US" dirty="0" err="1"/>
              <a:t>keadaan</a:t>
            </a:r>
            <a:r>
              <a:rPr lang="en-US" dirty="0"/>
              <a:t> </a:t>
            </a:r>
            <a:r>
              <a:rPr lang="en-US" dirty="0" err="1"/>
              <a:t>parah</a:t>
            </a:r>
            <a:r>
              <a:rPr lang="en-US" dirty="0"/>
              <a:t> (</a:t>
            </a:r>
            <a:r>
              <a:rPr lang="en-US" dirty="0" err="1"/>
              <a:t>karena</a:t>
            </a:r>
            <a:r>
              <a:rPr lang="en-US" dirty="0"/>
              <a:t> </a:t>
            </a:r>
            <a:r>
              <a:rPr lang="en-US" dirty="0" err="1"/>
              <a:t>banyak</a:t>
            </a:r>
            <a:r>
              <a:rPr lang="en-US" dirty="0"/>
              <a:t> resource </a:t>
            </a:r>
            <a:r>
              <a:rPr lang="en-US" dirty="0" err="1"/>
              <a:t>berjalan</a:t>
            </a:r>
            <a:r>
              <a:rPr lang="en-US" dirty="0"/>
              <a:t>) </a:t>
            </a:r>
            <a:r>
              <a:rPr lang="en-US" dirty="0" err="1"/>
              <a:t>maka</a:t>
            </a:r>
            <a:r>
              <a:rPr lang="en-US" dirty="0"/>
              <a:t> method </a:t>
            </a:r>
            <a:r>
              <a:rPr lang="en-US" dirty="0" err="1"/>
              <a:t>onStop</a:t>
            </a:r>
            <a:r>
              <a:rPr lang="en-US" dirty="0"/>
              <a:t>() </a:t>
            </a:r>
            <a:r>
              <a:rPr lang="en-US" dirty="0" err="1"/>
              <a:t>tidak</a:t>
            </a:r>
            <a:r>
              <a:rPr lang="en-US" dirty="0"/>
              <a:t> </a:t>
            </a:r>
            <a:r>
              <a:rPr lang="en-US" dirty="0" err="1"/>
              <a:t>pernah</a:t>
            </a:r>
            <a:r>
              <a:rPr lang="en-US" dirty="0"/>
              <a:t> </a:t>
            </a:r>
            <a:r>
              <a:rPr lang="en-US" dirty="0" err="1"/>
              <a:t>akan</a:t>
            </a:r>
            <a:r>
              <a:rPr lang="en-US" dirty="0"/>
              <a:t> </a:t>
            </a:r>
            <a:r>
              <a:rPr lang="en-US" dirty="0" err="1"/>
              <a:t>dipanggil</a:t>
            </a:r>
            <a:r>
              <a:rPr lang="en-US" dirty="0"/>
              <a:t> ( system </a:t>
            </a:r>
            <a:r>
              <a:rPr lang="en-US" dirty="0" err="1"/>
              <a:t>mungkin</a:t>
            </a:r>
            <a:r>
              <a:rPr lang="en-US" dirty="0"/>
              <a:t> </a:t>
            </a:r>
            <a:r>
              <a:rPr lang="en-US" dirty="0" err="1"/>
              <a:t>akan</a:t>
            </a:r>
            <a:r>
              <a:rPr lang="en-US" dirty="0"/>
              <a:t> </a:t>
            </a:r>
            <a:r>
              <a:rPr lang="en-US" dirty="0" err="1"/>
              <a:t>mematikan</a:t>
            </a:r>
            <a:r>
              <a:rPr lang="en-US" dirty="0"/>
              <a:t> </a:t>
            </a:r>
            <a:r>
              <a:rPr lang="en-US" dirty="0" err="1"/>
              <a:t>prosesnya</a:t>
            </a:r>
            <a:r>
              <a:rPr lang="en-US"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sv-SE" b="1" dirty="0"/>
              <a:t>onRestart( )</a:t>
            </a:r>
          </a:p>
          <a:p>
            <a:pPr marL="0" marR="0" indent="0" algn="l" defTabSz="914400" rtl="0" eaLnBrk="1" fontAlgn="auto" latinLnBrk="0" hangingPunct="1">
              <a:lnSpc>
                <a:spcPct val="100000"/>
              </a:lnSpc>
              <a:spcBef>
                <a:spcPts val="0"/>
              </a:spcBef>
              <a:spcAft>
                <a:spcPts val="0"/>
              </a:spcAft>
              <a:buClrTx/>
              <a:buSzTx/>
              <a:buFontTx/>
              <a:buNone/>
              <a:tabLst/>
              <a:defRPr/>
            </a:pPr>
            <a:r>
              <a:rPr lang="sv-SE" dirty="0"/>
              <a:t>Jika method ini dipanggil , berarti aktifitas anda sedang di tampilkan ulang ( redisplay) oleh user dari sebelumnya di stop.</a:t>
            </a:r>
          </a:p>
          <a:p>
            <a:pPr marL="0" marR="0" indent="0" algn="l" defTabSz="914400" rtl="0" eaLnBrk="1" fontAlgn="auto" latinLnBrk="0" hangingPunct="1">
              <a:lnSpc>
                <a:spcPct val="100000"/>
              </a:lnSpc>
              <a:spcBef>
                <a:spcPts val="0"/>
              </a:spcBef>
              <a:spcAft>
                <a:spcPts val="0"/>
              </a:spcAft>
              <a:buClrTx/>
              <a:buSzTx/>
              <a:buFontTx/>
              <a:buNone/>
              <a:tabLst/>
              <a:defRPr/>
            </a:pPr>
            <a:endParaRPr lang="sv-SE"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a:t>onDestroy</a:t>
            </a:r>
            <a:r>
              <a:rPr lang="en-US" b="1"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Method </a:t>
            </a:r>
            <a:r>
              <a:rPr lang="en-US" dirty="0" err="1"/>
              <a:t>ini</a:t>
            </a:r>
            <a:r>
              <a:rPr lang="en-US" dirty="0"/>
              <a:t> </a:t>
            </a:r>
            <a:r>
              <a:rPr lang="en-US" dirty="0" err="1"/>
              <a:t>dipanggil</a:t>
            </a:r>
            <a:r>
              <a:rPr lang="en-US" dirty="0"/>
              <a:t> </a:t>
            </a:r>
            <a:r>
              <a:rPr lang="en-US" dirty="0" err="1"/>
              <a:t>sebelum</a:t>
            </a:r>
            <a:r>
              <a:rPr lang="en-US" dirty="0"/>
              <a:t> </a:t>
            </a:r>
            <a:r>
              <a:rPr lang="en-US" dirty="0" err="1"/>
              <a:t>sebuah</a:t>
            </a:r>
            <a:r>
              <a:rPr lang="en-US" dirty="0"/>
              <a:t> </a:t>
            </a:r>
            <a:r>
              <a:rPr lang="en-US" dirty="0" err="1"/>
              <a:t>aktifitas</a:t>
            </a:r>
            <a:r>
              <a:rPr lang="en-US" dirty="0"/>
              <a:t> di </a:t>
            </a:r>
            <a:r>
              <a:rPr lang="en-US" dirty="0" err="1"/>
              <a:t>matikan</a:t>
            </a:r>
            <a:r>
              <a:rPr lang="en-US" dirty="0"/>
              <a:t> ( di-destroy). </a:t>
            </a:r>
            <a:r>
              <a:rPr lang="en-US" dirty="0" err="1"/>
              <a:t>Jika</a:t>
            </a:r>
            <a:r>
              <a:rPr lang="en-US" dirty="0"/>
              <a:t> resource memory </a:t>
            </a:r>
            <a:r>
              <a:rPr lang="en-US" dirty="0" err="1"/>
              <a:t>ketat</a:t>
            </a:r>
            <a:r>
              <a:rPr lang="en-US" dirty="0"/>
              <a:t> method </a:t>
            </a:r>
            <a:r>
              <a:rPr lang="en-US" dirty="0" err="1"/>
              <a:t>onDestroty</a:t>
            </a:r>
            <a:r>
              <a:rPr lang="en-US" dirty="0"/>
              <a:t>() </a:t>
            </a:r>
            <a:r>
              <a:rPr lang="en-US" dirty="0" err="1"/>
              <a:t>tidak</a:t>
            </a:r>
            <a:r>
              <a:rPr lang="en-US" dirty="0"/>
              <a:t> </a:t>
            </a:r>
            <a:r>
              <a:rPr lang="en-US" dirty="0" err="1"/>
              <a:t>pernah</a:t>
            </a:r>
            <a:r>
              <a:rPr lang="en-US" dirty="0"/>
              <a:t> </a:t>
            </a:r>
            <a:r>
              <a:rPr lang="en-US" dirty="0" err="1"/>
              <a:t>akan</a:t>
            </a:r>
            <a:r>
              <a:rPr lang="en-US" dirty="0"/>
              <a:t> </a:t>
            </a:r>
            <a:r>
              <a:rPr lang="en-US" dirty="0" err="1"/>
              <a:t>dipanggil</a:t>
            </a:r>
            <a:r>
              <a:rPr lang="en-US" dirty="0"/>
              <a:t> ( system </a:t>
            </a:r>
            <a:r>
              <a:rPr lang="en-US" dirty="0" err="1"/>
              <a:t>mungkin</a:t>
            </a:r>
            <a:r>
              <a:rPr lang="en-US" dirty="0"/>
              <a:t> </a:t>
            </a:r>
            <a:r>
              <a:rPr lang="en-US" dirty="0" err="1"/>
              <a:t>akan</a:t>
            </a:r>
            <a:r>
              <a:rPr lang="en-US" dirty="0"/>
              <a:t> </a:t>
            </a:r>
            <a:r>
              <a:rPr lang="en-US" dirty="0" err="1"/>
              <a:t>mematikan</a:t>
            </a:r>
            <a:r>
              <a:rPr lang="en-US" dirty="0"/>
              <a:t> </a:t>
            </a:r>
            <a:r>
              <a:rPr lang="en-US" dirty="0" err="1"/>
              <a:t>prosesnya</a:t>
            </a:r>
            <a:r>
              <a:rPr lang="en-US"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sv-SE"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597147-C2B4-4F10-9E39-6F7139B07C30}" type="slidenum">
              <a:rPr lang="en-US" smtClean="0"/>
              <a:t>29</a:t>
            </a:fld>
            <a:endParaRPr lang="en-US"/>
          </a:p>
        </p:txBody>
      </p:sp>
    </p:spTree>
    <p:extLst>
      <p:ext uri="{BB962C8B-B14F-4D97-AF65-F5344CB8AC3E}">
        <p14:creationId xmlns:p14="http://schemas.microsoft.com/office/powerpoint/2010/main" val="1948327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DE923-AE68-4B1C-9192-77ABF8DFCF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858EDA-9711-4F3F-B855-BF183D0310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A7C6BD-3041-4DC6-B562-5BFEBB5F443C}"/>
              </a:ext>
            </a:extLst>
          </p:cNvPr>
          <p:cNvSpPr>
            <a:spLocks noGrp="1"/>
          </p:cNvSpPr>
          <p:nvPr>
            <p:ph type="dt" sz="half" idx="10"/>
          </p:nvPr>
        </p:nvSpPr>
        <p:spPr/>
        <p:txBody>
          <a:bodyPr/>
          <a:lstStyle/>
          <a:p>
            <a:fld id="{74D1C1F1-B22B-47A3-A5B7-FED6A9926746}" type="datetimeFigureOut">
              <a:rPr lang="en-US" smtClean="0"/>
              <a:t>2018-01-12</a:t>
            </a:fld>
            <a:endParaRPr lang="en-US"/>
          </a:p>
        </p:txBody>
      </p:sp>
      <p:sp>
        <p:nvSpPr>
          <p:cNvPr id="5" name="Footer Placeholder 4">
            <a:extLst>
              <a:ext uri="{FF2B5EF4-FFF2-40B4-BE49-F238E27FC236}">
                <a16:creationId xmlns:a16="http://schemas.microsoft.com/office/drawing/2014/main" id="{D588BC40-2316-4B0A-AE02-C7AA0FFB8E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E318A2-3E6D-4C99-8889-48255A264179}"/>
              </a:ext>
            </a:extLst>
          </p:cNvPr>
          <p:cNvSpPr>
            <a:spLocks noGrp="1"/>
          </p:cNvSpPr>
          <p:nvPr>
            <p:ph type="sldNum" sz="quarter" idx="12"/>
          </p:nvPr>
        </p:nvSpPr>
        <p:spPr/>
        <p:txBody>
          <a:bodyPr/>
          <a:lstStyle/>
          <a:p>
            <a:fld id="{398B8E84-8F0B-4105-BB5F-2B09BC9BA9FE}" type="slidenum">
              <a:rPr lang="en-US" smtClean="0"/>
              <a:t>‹#›</a:t>
            </a:fld>
            <a:endParaRPr lang="en-US"/>
          </a:p>
        </p:txBody>
      </p:sp>
    </p:spTree>
    <p:extLst>
      <p:ext uri="{BB962C8B-B14F-4D97-AF65-F5344CB8AC3E}">
        <p14:creationId xmlns:p14="http://schemas.microsoft.com/office/powerpoint/2010/main" val="561038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BA9A2-83B9-4470-B13A-AB47A90526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5CC7C0-C974-44CF-94CE-8EAA0AFD06A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32C43C-BE75-4723-AFE8-8C83AECC3D47}"/>
              </a:ext>
            </a:extLst>
          </p:cNvPr>
          <p:cNvSpPr>
            <a:spLocks noGrp="1"/>
          </p:cNvSpPr>
          <p:nvPr>
            <p:ph type="dt" sz="half" idx="10"/>
          </p:nvPr>
        </p:nvSpPr>
        <p:spPr/>
        <p:txBody>
          <a:bodyPr/>
          <a:lstStyle/>
          <a:p>
            <a:fld id="{74D1C1F1-B22B-47A3-A5B7-FED6A9926746}" type="datetimeFigureOut">
              <a:rPr lang="en-US" smtClean="0"/>
              <a:t>2018-01-12</a:t>
            </a:fld>
            <a:endParaRPr lang="en-US"/>
          </a:p>
        </p:txBody>
      </p:sp>
      <p:sp>
        <p:nvSpPr>
          <p:cNvPr id="5" name="Footer Placeholder 4">
            <a:extLst>
              <a:ext uri="{FF2B5EF4-FFF2-40B4-BE49-F238E27FC236}">
                <a16:creationId xmlns:a16="http://schemas.microsoft.com/office/drawing/2014/main" id="{B9DE8813-2A02-45B2-9068-D944F08490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B6B21-57C6-42CA-B4DE-A1296B694B85}"/>
              </a:ext>
            </a:extLst>
          </p:cNvPr>
          <p:cNvSpPr>
            <a:spLocks noGrp="1"/>
          </p:cNvSpPr>
          <p:nvPr>
            <p:ph type="sldNum" sz="quarter" idx="12"/>
          </p:nvPr>
        </p:nvSpPr>
        <p:spPr/>
        <p:txBody>
          <a:bodyPr/>
          <a:lstStyle/>
          <a:p>
            <a:fld id="{398B8E84-8F0B-4105-BB5F-2B09BC9BA9FE}" type="slidenum">
              <a:rPr lang="en-US" smtClean="0"/>
              <a:t>‹#›</a:t>
            </a:fld>
            <a:endParaRPr lang="en-US"/>
          </a:p>
        </p:txBody>
      </p:sp>
    </p:spTree>
    <p:extLst>
      <p:ext uri="{BB962C8B-B14F-4D97-AF65-F5344CB8AC3E}">
        <p14:creationId xmlns:p14="http://schemas.microsoft.com/office/powerpoint/2010/main" val="2713313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484D82-E08A-421B-BB56-68AD7B9F7E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FE5556-0FAA-4D15-AD36-8A008F2622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6A9057-3896-48BF-82A1-29B63ED020E6}"/>
              </a:ext>
            </a:extLst>
          </p:cNvPr>
          <p:cNvSpPr>
            <a:spLocks noGrp="1"/>
          </p:cNvSpPr>
          <p:nvPr>
            <p:ph type="dt" sz="half" idx="10"/>
          </p:nvPr>
        </p:nvSpPr>
        <p:spPr/>
        <p:txBody>
          <a:bodyPr/>
          <a:lstStyle/>
          <a:p>
            <a:fld id="{74D1C1F1-B22B-47A3-A5B7-FED6A9926746}" type="datetimeFigureOut">
              <a:rPr lang="en-US" smtClean="0"/>
              <a:t>2018-01-12</a:t>
            </a:fld>
            <a:endParaRPr lang="en-US"/>
          </a:p>
        </p:txBody>
      </p:sp>
      <p:sp>
        <p:nvSpPr>
          <p:cNvPr id="5" name="Footer Placeholder 4">
            <a:extLst>
              <a:ext uri="{FF2B5EF4-FFF2-40B4-BE49-F238E27FC236}">
                <a16:creationId xmlns:a16="http://schemas.microsoft.com/office/drawing/2014/main" id="{0E49510D-33E9-4DB4-A5FF-9DE369951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D25E2-6296-4F67-B56E-2ED0AC5A5227}"/>
              </a:ext>
            </a:extLst>
          </p:cNvPr>
          <p:cNvSpPr>
            <a:spLocks noGrp="1"/>
          </p:cNvSpPr>
          <p:nvPr>
            <p:ph type="sldNum" sz="quarter" idx="12"/>
          </p:nvPr>
        </p:nvSpPr>
        <p:spPr/>
        <p:txBody>
          <a:bodyPr/>
          <a:lstStyle/>
          <a:p>
            <a:fld id="{398B8E84-8F0B-4105-BB5F-2B09BC9BA9FE}" type="slidenum">
              <a:rPr lang="en-US" smtClean="0"/>
              <a:t>‹#›</a:t>
            </a:fld>
            <a:endParaRPr lang="en-US"/>
          </a:p>
        </p:txBody>
      </p:sp>
    </p:spTree>
    <p:extLst>
      <p:ext uri="{BB962C8B-B14F-4D97-AF65-F5344CB8AC3E}">
        <p14:creationId xmlns:p14="http://schemas.microsoft.com/office/powerpoint/2010/main" val="2623500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D0E6-805A-46EE-8F98-DBC41DB494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AB6753-0261-4D3D-A19D-25BCABC0FCD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1E9D72-5B16-4C53-BF15-45CD32653D91}"/>
              </a:ext>
            </a:extLst>
          </p:cNvPr>
          <p:cNvSpPr>
            <a:spLocks noGrp="1"/>
          </p:cNvSpPr>
          <p:nvPr>
            <p:ph type="dt" sz="half" idx="10"/>
          </p:nvPr>
        </p:nvSpPr>
        <p:spPr/>
        <p:txBody>
          <a:bodyPr/>
          <a:lstStyle/>
          <a:p>
            <a:fld id="{74D1C1F1-B22B-47A3-A5B7-FED6A9926746}" type="datetimeFigureOut">
              <a:rPr lang="en-US" smtClean="0"/>
              <a:t>2018-01-12</a:t>
            </a:fld>
            <a:endParaRPr lang="en-US"/>
          </a:p>
        </p:txBody>
      </p:sp>
      <p:sp>
        <p:nvSpPr>
          <p:cNvPr id="5" name="Footer Placeholder 4">
            <a:extLst>
              <a:ext uri="{FF2B5EF4-FFF2-40B4-BE49-F238E27FC236}">
                <a16:creationId xmlns:a16="http://schemas.microsoft.com/office/drawing/2014/main" id="{0D8D19DB-9CEB-47E5-9EFE-0C25726425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BEA6F-16FE-451E-B6B5-0A161D18BFCA}"/>
              </a:ext>
            </a:extLst>
          </p:cNvPr>
          <p:cNvSpPr>
            <a:spLocks noGrp="1"/>
          </p:cNvSpPr>
          <p:nvPr>
            <p:ph type="sldNum" sz="quarter" idx="12"/>
          </p:nvPr>
        </p:nvSpPr>
        <p:spPr/>
        <p:txBody>
          <a:bodyPr/>
          <a:lstStyle/>
          <a:p>
            <a:fld id="{398B8E84-8F0B-4105-BB5F-2B09BC9BA9FE}" type="slidenum">
              <a:rPr lang="en-US" smtClean="0"/>
              <a:t>‹#›</a:t>
            </a:fld>
            <a:endParaRPr lang="en-US"/>
          </a:p>
        </p:txBody>
      </p:sp>
    </p:spTree>
    <p:extLst>
      <p:ext uri="{BB962C8B-B14F-4D97-AF65-F5344CB8AC3E}">
        <p14:creationId xmlns:p14="http://schemas.microsoft.com/office/powerpoint/2010/main" val="1571205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03779-412A-437B-8719-A39105710E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9DB5BE-39E5-4106-ABB0-A79FDB0923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E557F4A-8096-4CB6-A6DA-C74772372141}"/>
              </a:ext>
            </a:extLst>
          </p:cNvPr>
          <p:cNvSpPr>
            <a:spLocks noGrp="1"/>
          </p:cNvSpPr>
          <p:nvPr>
            <p:ph type="dt" sz="half" idx="10"/>
          </p:nvPr>
        </p:nvSpPr>
        <p:spPr/>
        <p:txBody>
          <a:bodyPr/>
          <a:lstStyle/>
          <a:p>
            <a:fld id="{74D1C1F1-B22B-47A3-A5B7-FED6A9926746}" type="datetimeFigureOut">
              <a:rPr lang="en-US" smtClean="0"/>
              <a:t>2018-01-12</a:t>
            </a:fld>
            <a:endParaRPr lang="en-US"/>
          </a:p>
        </p:txBody>
      </p:sp>
      <p:sp>
        <p:nvSpPr>
          <p:cNvPr id="5" name="Footer Placeholder 4">
            <a:extLst>
              <a:ext uri="{FF2B5EF4-FFF2-40B4-BE49-F238E27FC236}">
                <a16:creationId xmlns:a16="http://schemas.microsoft.com/office/drawing/2014/main" id="{B712CE08-9660-42B0-8D9E-000762C6B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1A27F-454D-43B0-97B9-D267738D727F}"/>
              </a:ext>
            </a:extLst>
          </p:cNvPr>
          <p:cNvSpPr>
            <a:spLocks noGrp="1"/>
          </p:cNvSpPr>
          <p:nvPr>
            <p:ph type="sldNum" sz="quarter" idx="12"/>
          </p:nvPr>
        </p:nvSpPr>
        <p:spPr/>
        <p:txBody>
          <a:bodyPr/>
          <a:lstStyle/>
          <a:p>
            <a:fld id="{398B8E84-8F0B-4105-BB5F-2B09BC9BA9FE}" type="slidenum">
              <a:rPr lang="en-US" smtClean="0"/>
              <a:t>‹#›</a:t>
            </a:fld>
            <a:endParaRPr lang="en-US"/>
          </a:p>
        </p:txBody>
      </p:sp>
    </p:spTree>
    <p:extLst>
      <p:ext uri="{BB962C8B-B14F-4D97-AF65-F5344CB8AC3E}">
        <p14:creationId xmlns:p14="http://schemas.microsoft.com/office/powerpoint/2010/main" val="3971060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9D76B-CACB-4D1D-A541-C49FC20A0B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357794-C434-4206-9EFC-C3049FCF3AA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58DFDD-DA24-41F6-9CB9-E1A141F1EF5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B7F163-0A18-426A-AC41-DAE4186479FA}"/>
              </a:ext>
            </a:extLst>
          </p:cNvPr>
          <p:cNvSpPr>
            <a:spLocks noGrp="1"/>
          </p:cNvSpPr>
          <p:nvPr>
            <p:ph type="dt" sz="half" idx="10"/>
          </p:nvPr>
        </p:nvSpPr>
        <p:spPr/>
        <p:txBody>
          <a:bodyPr/>
          <a:lstStyle/>
          <a:p>
            <a:fld id="{74D1C1F1-B22B-47A3-A5B7-FED6A9926746}" type="datetimeFigureOut">
              <a:rPr lang="en-US" smtClean="0"/>
              <a:t>2018-01-12</a:t>
            </a:fld>
            <a:endParaRPr lang="en-US"/>
          </a:p>
        </p:txBody>
      </p:sp>
      <p:sp>
        <p:nvSpPr>
          <p:cNvPr id="6" name="Footer Placeholder 5">
            <a:extLst>
              <a:ext uri="{FF2B5EF4-FFF2-40B4-BE49-F238E27FC236}">
                <a16:creationId xmlns:a16="http://schemas.microsoft.com/office/drawing/2014/main" id="{0DA591C2-E743-47AA-9ACE-4DA441DDDD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66930-A67E-4667-9792-BA4E01E55124}"/>
              </a:ext>
            </a:extLst>
          </p:cNvPr>
          <p:cNvSpPr>
            <a:spLocks noGrp="1"/>
          </p:cNvSpPr>
          <p:nvPr>
            <p:ph type="sldNum" sz="quarter" idx="12"/>
          </p:nvPr>
        </p:nvSpPr>
        <p:spPr/>
        <p:txBody>
          <a:bodyPr/>
          <a:lstStyle/>
          <a:p>
            <a:fld id="{398B8E84-8F0B-4105-BB5F-2B09BC9BA9FE}" type="slidenum">
              <a:rPr lang="en-US" smtClean="0"/>
              <a:t>‹#›</a:t>
            </a:fld>
            <a:endParaRPr lang="en-US"/>
          </a:p>
        </p:txBody>
      </p:sp>
    </p:spTree>
    <p:extLst>
      <p:ext uri="{BB962C8B-B14F-4D97-AF65-F5344CB8AC3E}">
        <p14:creationId xmlns:p14="http://schemas.microsoft.com/office/powerpoint/2010/main" val="1424781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FA2BF-E67C-4C4C-A712-E12717D0C4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ECD0C1-E76B-4EB6-862D-0BDA62EC90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2FD2BA-8FD1-4E21-8577-B9455CB5353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C8CE98-C752-46E5-BF50-1FCA7256CF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64B4DFC-656A-4697-AE43-5722C2AA256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92952A-2B17-484C-B507-1DCA7E83D079}"/>
              </a:ext>
            </a:extLst>
          </p:cNvPr>
          <p:cNvSpPr>
            <a:spLocks noGrp="1"/>
          </p:cNvSpPr>
          <p:nvPr>
            <p:ph type="dt" sz="half" idx="10"/>
          </p:nvPr>
        </p:nvSpPr>
        <p:spPr/>
        <p:txBody>
          <a:bodyPr/>
          <a:lstStyle/>
          <a:p>
            <a:fld id="{74D1C1F1-B22B-47A3-A5B7-FED6A9926746}" type="datetimeFigureOut">
              <a:rPr lang="en-US" smtClean="0"/>
              <a:t>2018-01-12</a:t>
            </a:fld>
            <a:endParaRPr lang="en-US"/>
          </a:p>
        </p:txBody>
      </p:sp>
      <p:sp>
        <p:nvSpPr>
          <p:cNvPr id="8" name="Footer Placeholder 7">
            <a:extLst>
              <a:ext uri="{FF2B5EF4-FFF2-40B4-BE49-F238E27FC236}">
                <a16:creationId xmlns:a16="http://schemas.microsoft.com/office/drawing/2014/main" id="{8EC0FFC3-AA97-4676-A5BB-2ECC9B0EB4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DEAF91-8F6D-4721-9753-CD8991DC13F9}"/>
              </a:ext>
            </a:extLst>
          </p:cNvPr>
          <p:cNvSpPr>
            <a:spLocks noGrp="1"/>
          </p:cNvSpPr>
          <p:nvPr>
            <p:ph type="sldNum" sz="quarter" idx="12"/>
          </p:nvPr>
        </p:nvSpPr>
        <p:spPr/>
        <p:txBody>
          <a:bodyPr/>
          <a:lstStyle/>
          <a:p>
            <a:fld id="{398B8E84-8F0B-4105-BB5F-2B09BC9BA9FE}" type="slidenum">
              <a:rPr lang="en-US" smtClean="0"/>
              <a:t>‹#›</a:t>
            </a:fld>
            <a:endParaRPr lang="en-US"/>
          </a:p>
        </p:txBody>
      </p:sp>
    </p:spTree>
    <p:extLst>
      <p:ext uri="{BB962C8B-B14F-4D97-AF65-F5344CB8AC3E}">
        <p14:creationId xmlns:p14="http://schemas.microsoft.com/office/powerpoint/2010/main" val="1964263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6F4A2-F4A8-4777-AE8B-23089BAC27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1FB590-39F2-49DE-908F-24BE0A1C4FFC}"/>
              </a:ext>
            </a:extLst>
          </p:cNvPr>
          <p:cNvSpPr>
            <a:spLocks noGrp="1"/>
          </p:cNvSpPr>
          <p:nvPr>
            <p:ph type="dt" sz="half" idx="10"/>
          </p:nvPr>
        </p:nvSpPr>
        <p:spPr/>
        <p:txBody>
          <a:bodyPr/>
          <a:lstStyle/>
          <a:p>
            <a:fld id="{74D1C1F1-B22B-47A3-A5B7-FED6A9926746}" type="datetimeFigureOut">
              <a:rPr lang="en-US" smtClean="0"/>
              <a:t>2018-01-12</a:t>
            </a:fld>
            <a:endParaRPr lang="en-US"/>
          </a:p>
        </p:txBody>
      </p:sp>
      <p:sp>
        <p:nvSpPr>
          <p:cNvPr id="4" name="Footer Placeholder 3">
            <a:extLst>
              <a:ext uri="{FF2B5EF4-FFF2-40B4-BE49-F238E27FC236}">
                <a16:creationId xmlns:a16="http://schemas.microsoft.com/office/drawing/2014/main" id="{A1F36089-68B8-40B8-9F81-2CAA6B087E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CE8937-4B16-4EF5-B6FB-36D7006BC8F9}"/>
              </a:ext>
            </a:extLst>
          </p:cNvPr>
          <p:cNvSpPr>
            <a:spLocks noGrp="1"/>
          </p:cNvSpPr>
          <p:nvPr>
            <p:ph type="sldNum" sz="quarter" idx="12"/>
          </p:nvPr>
        </p:nvSpPr>
        <p:spPr/>
        <p:txBody>
          <a:bodyPr/>
          <a:lstStyle/>
          <a:p>
            <a:fld id="{398B8E84-8F0B-4105-BB5F-2B09BC9BA9FE}" type="slidenum">
              <a:rPr lang="en-US" smtClean="0"/>
              <a:t>‹#›</a:t>
            </a:fld>
            <a:endParaRPr lang="en-US"/>
          </a:p>
        </p:txBody>
      </p:sp>
    </p:spTree>
    <p:extLst>
      <p:ext uri="{BB962C8B-B14F-4D97-AF65-F5344CB8AC3E}">
        <p14:creationId xmlns:p14="http://schemas.microsoft.com/office/powerpoint/2010/main" val="2305622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25EA72-F1CD-46AC-9225-CA6DEEF95CAB}"/>
              </a:ext>
            </a:extLst>
          </p:cNvPr>
          <p:cNvSpPr>
            <a:spLocks noGrp="1"/>
          </p:cNvSpPr>
          <p:nvPr>
            <p:ph type="dt" sz="half" idx="10"/>
          </p:nvPr>
        </p:nvSpPr>
        <p:spPr/>
        <p:txBody>
          <a:bodyPr/>
          <a:lstStyle/>
          <a:p>
            <a:fld id="{74D1C1F1-B22B-47A3-A5B7-FED6A9926746}" type="datetimeFigureOut">
              <a:rPr lang="en-US" smtClean="0"/>
              <a:t>2018-01-12</a:t>
            </a:fld>
            <a:endParaRPr lang="en-US"/>
          </a:p>
        </p:txBody>
      </p:sp>
      <p:sp>
        <p:nvSpPr>
          <p:cNvPr id="3" name="Footer Placeholder 2">
            <a:extLst>
              <a:ext uri="{FF2B5EF4-FFF2-40B4-BE49-F238E27FC236}">
                <a16:creationId xmlns:a16="http://schemas.microsoft.com/office/drawing/2014/main" id="{359DC34E-35CE-4D1F-9DC6-7C1FAE329E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5C7C33-C7FF-4E82-9847-84E15B5C2C12}"/>
              </a:ext>
            </a:extLst>
          </p:cNvPr>
          <p:cNvSpPr>
            <a:spLocks noGrp="1"/>
          </p:cNvSpPr>
          <p:nvPr>
            <p:ph type="sldNum" sz="quarter" idx="12"/>
          </p:nvPr>
        </p:nvSpPr>
        <p:spPr/>
        <p:txBody>
          <a:bodyPr/>
          <a:lstStyle/>
          <a:p>
            <a:fld id="{398B8E84-8F0B-4105-BB5F-2B09BC9BA9FE}" type="slidenum">
              <a:rPr lang="en-US" smtClean="0"/>
              <a:t>‹#›</a:t>
            </a:fld>
            <a:endParaRPr lang="en-US"/>
          </a:p>
        </p:txBody>
      </p:sp>
    </p:spTree>
    <p:extLst>
      <p:ext uri="{BB962C8B-B14F-4D97-AF65-F5344CB8AC3E}">
        <p14:creationId xmlns:p14="http://schemas.microsoft.com/office/powerpoint/2010/main" val="3901163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1C9FD-AD3E-4431-9320-4514BBC6E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5EB9E5-ABB3-4E98-97CE-34FC33C9B4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C6E804-029A-4415-A39A-F003BA8CD4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BC6C3E-1666-45E1-928E-5655919D28D8}"/>
              </a:ext>
            </a:extLst>
          </p:cNvPr>
          <p:cNvSpPr>
            <a:spLocks noGrp="1"/>
          </p:cNvSpPr>
          <p:nvPr>
            <p:ph type="dt" sz="half" idx="10"/>
          </p:nvPr>
        </p:nvSpPr>
        <p:spPr/>
        <p:txBody>
          <a:bodyPr/>
          <a:lstStyle/>
          <a:p>
            <a:fld id="{74D1C1F1-B22B-47A3-A5B7-FED6A9926746}" type="datetimeFigureOut">
              <a:rPr lang="en-US" smtClean="0"/>
              <a:t>2018-01-12</a:t>
            </a:fld>
            <a:endParaRPr lang="en-US"/>
          </a:p>
        </p:txBody>
      </p:sp>
      <p:sp>
        <p:nvSpPr>
          <p:cNvPr id="6" name="Footer Placeholder 5">
            <a:extLst>
              <a:ext uri="{FF2B5EF4-FFF2-40B4-BE49-F238E27FC236}">
                <a16:creationId xmlns:a16="http://schemas.microsoft.com/office/drawing/2014/main" id="{15C78732-D7EB-4FA3-B5C9-8EBF1D3818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46CF0-B669-4247-822F-19347F4A3F2D}"/>
              </a:ext>
            </a:extLst>
          </p:cNvPr>
          <p:cNvSpPr>
            <a:spLocks noGrp="1"/>
          </p:cNvSpPr>
          <p:nvPr>
            <p:ph type="sldNum" sz="quarter" idx="12"/>
          </p:nvPr>
        </p:nvSpPr>
        <p:spPr/>
        <p:txBody>
          <a:bodyPr/>
          <a:lstStyle/>
          <a:p>
            <a:fld id="{398B8E84-8F0B-4105-BB5F-2B09BC9BA9FE}" type="slidenum">
              <a:rPr lang="en-US" smtClean="0"/>
              <a:t>‹#›</a:t>
            </a:fld>
            <a:endParaRPr lang="en-US"/>
          </a:p>
        </p:txBody>
      </p:sp>
    </p:spTree>
    <p:extLst>
      <p:ext uri="{BB962C8B-B14F-4D97-AF65-F5344CB8AC3E}">
        <p14:creationId xmlns:p14="http://schemas.microsoft.com/office/powerpoint/2010/main" val="3273911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CDF3B-E038-444A-A5D9-E1EEF7ED42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8034C2-66A4-4C2A-A568-971BF47BBB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5CB7F0-5F54-4B8E-9120-C67319EE30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037C4C-D8C6-41F8-AE39-4E8388BDE215}"/>
              </a:ext>
            </a:extLst>
          </p:cNvPr>
          <p:cNvSpPr>
            <a:spLocks noGrp="1"/>
          </p:cNvSpPr>
          <p:nvPr>
            <p:ph type="dt" sz="half" idx="10"/>
          </p:nvPr>
        </p:nvSpPr>
        <p:spPr/>
        <p:txBody>
          <a:bodyPr/>
          <a:lstStyle/>
          <a:p>
            <a:fld id="{74D1C1F1-B22B-47A3-A5B7-FED6A9926746}" type="datetimeFigureOut">
              <a:rPr lang="en-US" smtClean="0"/>
              <a:t>2018-01-12</a:t>
            </a:fld>
            <a:endParaRPr lang="en-US"/>
          </a:p>
        </p:txBody>
      </p:sp>
      <p:sp>
        <p:nvSpPr>
          <p:cNvPr id="6" name="Footer Placeholder 5">
            <a:extLst>
              <a:ext uri="{FF2B5EF4-FFF2-40B4-BE49-F238E27FC236}">
                <a16:creationId xmlns:a16="http://schemas.microsoft.com/office/drawing/2014/main" id="{68EEE26F-D96D-4260-B79B-C3B8F92E41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36C523-BEAF-4DA0-9307-2DAF63BD3D72}"/>
              </a:ext>
            </a:extLst>
          </p:cNvPr>
          <p:cNvSpPr>
            <a:spLocks noGrp="1"/>
          </p:cNvSpPr>
          <p:nvPr>
            <p:ph type="sldNum" sz="quarter" idx="12"/>
          </p:nvPr>
        </p:nvSpPr>
        <p:spPr/>
        <p:txBody>
          <a:bodyPr/>
          <a:lstStyle/>
          <a:p>
            <a:fld id="{398B8E84-8F0B-4105-BB5F-2B09BC9BA9FE}" type="slidenum">
              <a:rPr lang="en-US" smtClean="0"/>
              <a:t>‹#›</a:t>
            </a:fld>
            <a:endParaRPr lang="en-US"/>
          </a:p>
        </p:txBody>
      </p:sp>
    </p:spTree>
    <p:extLst>
      <p:ext uri="{BB962C8B-B14F-4D97-AF65-F5344CB8AC3E}">
        <p14:creationId xmlns:p14="http://schemas.microsoft.com/office/powerpoint/2010/main" val="169094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499F7B-88A7-4EAA-BDFA-E4844A022D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0B40A0-06DD-4FF9-B8E5-D4012E54D2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1D877B-DFC3-4BA0-8B44-24150A8FB7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D1C1F1-B22B-47A3-A5B7-FED6A9926746}" type="datetimeFigureOut">
              <a:rPr lang="en-US" smtClean="0"/>
              <a:t>2018-01-12</a:t>
            </a:fld>
            <a:endParaRPr lang="en-US"/>
          </a:p>
        </p:txBody>
      </p:sp>
      <p:sp>
        <p:nvSpPr>
          <p:cNvPr id="5" name="Footer Placeholder 4">
            <a:extLst>
              <a:ext uri="{FF2B5EF4-FFF2-40B4-BE49-F238E27FC236}">
                <a16:creationId xmlns:a16="http://schemas.microsoft.com/office/drawing/2014/main" id="{6853D88C-B02F-462F-9BF9-12310AEF8B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05A26B-B0F3-4BCB-B1AE-23D92EE11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8B8E84-8F0B-4105-BB5F-2B09BC9BA9FE}" type="slidenum">
              <a:rPr lang="en-US" smtClean="0"/>
              <a:t>‹#›</a:t>
            </a:fld>
            <a:endParaRPr lang="en-US"/>
          </a:p>
        </p:txBody>
      </p:sp>
    </p:spTree>
    <p:extLst>
      <p:ext uri="{BB962C8B-B14F-4D97-AF65-F5344CB8AC3E}">
        <p14:creationId xmlns:p14="http://schemas.microsoft.com/office/powerpoint/2010/main" val="21737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DD217-80CA-4583-A0A8-72B37F7A2180}"/>
              </a:ext>
            </a:extLst>
          </p:cNvPr>
          <p:cNvSpPr>
            <a:spLocks noGrp="1"/>
          </p:cNvSpPr>
          <p:nvPr>
            <p:ph type="ctrTitle"/>
          </p:nvPr>
        </p:nvSpPr>
        <p:spPr>
          <a:xfrm>
            <a:off x="1524000" y="207963"/>
            <a:ext cx="9144000" cy="2387600"/>
          </a:xfrm>
        </p:spPr>
        <p:txBody>
          <a:bodyPr/>
          <a:lstStyle/>
          <a:p>
            <a:r>
              <a:rPr lang="en-US" b="1" dirty="0">
                <a:latin typeface="Open Sans Light" panose="020B0306030504020204"/>
              </a:rPr>
              <a:t>Android</a:t>
            </a:r>
            <a:r>
              <a:rPr lang="en-US" dirty="0">
                <a:latin typeface="Open Sans Light" panose="020B0306030504020204"/>
              </a:rPr>
              <a:t> | Beginner</a:t>
            </a:r>
          </a:p>
        </p:txBody>
      </p:sp>
      <p:sp>
        <p:nvSpPr>
          <p:cNvPr id="3" name="Subtitle 2">
            <a:extLst>
              <a:ext uri="{FF2B5EF4-FFF2-40B4-BE49-F238E27FC236}">
                <a16:creationId xmlns:a16="http://schemas.microsoft.com/office/drawing/2014/main" id="{EBF15C8D-ABD9-4D97-A8DE-24EFA0E48A17}"/>
              </a:ext>
            </a:extLst>
          </p:cNvPr>
          <p:cNvSpPr>
            <a:spLocks noGrp="1"/>
          </p:cNvSpPr>
          <p:nvPr>
            <p:ph type="subTitle" idx="1"/>
          </p:nvPr>
        </p:nvSpPr>
        <p:spPr>
          <a:xfrm>
            <a:off x="1524000" y="3018939"/>
            <a:ext cx="9144000" cy="2851771"/>
          </a:xfrm>
        </p:spPr>
        <p:txBody>
          <a:bodyPr>
            <a:normAutofit fontScale="92500" lnSpcReduction="10000"/>
          </a:bodyPr>
          <a:lstStyle/>
          <a:p>
            <a:r>
              <a:rPr lang="en-US" dirty="0"/>
              <a:t>Review Pre Training</a:t>
            </a:r>
          </a:p>
          <a:p>
            <a:r>
              <a:rPr lang="en-US" dirty="0"/>
              <a:t>Git &amp; Using Git</a:t>
            </a:r>
          </a:p>
          <a:p>
            <a:r>
              <a:rPr lang="en-US" dirty="0"/>
              <a:t>Android Project Structure</a:t>
            </a:r>
          </a:p>
          <a:p>
            <a:r>
              <a:rPr lang="en-US" dirty="0"/>
              <a:t>Android User Interface</a:t>
            </a:r>
          </a:p>
          <a:p>
            <a:r>
              <a:rPr lang="en-US" dirty="0"/>
              <a:t>Activity</a:t>
            </a:r>
          </a:p>
          <a:p>
            <a:r>
              <a:rPr lang="en-US" dirty="0"/>
              <a:t>Intent</a:t>
            </a:r>
          </a:p>
          <a:p>
            <a:r>
              <a:rPr lang="en-US" dirty="0"/>
              <a:t>Fragment</a:t>
            </a:r>
          </a:p>
          <a:p>
            <a:endParaRPr lang="en-US" dirty="0"/>
          </a:p>
        </p:txBody>
      </p:sp>
      <p:sp>
        <p:nvSpPr>
          <p:cNvPr id="4" name="TextBox 3">
            <a:extLst>
              <a:ext uri="{FF2B5EF4-FFF2-40B4-BE49-F238E27FC236}">
                <a16:creationId xmlns:a16="http://schemas.microsoft.com/office/drawing/2014/main" id="{286CB7DF-85A3-4DCE-A762-4C522EE17CE7}"/>
              </a:ext>
            </a:extLst>
          </p:cNvPr>
          <p:cNvSpPr txBox="1"/>
          <p:nvPr/>
        </p:nvSpPr>
        <p:spPr>
          <a:xfrm>
            <a:off x="5002695" y="6462470"/>
            <a:ext cx="2186609" cy="375133"/>
          </a:xfrm>
          <a:prstGeom prst="rect">
            <a:avLst/>
          </a:prstGeom>
          <a:solidFill>
            <a:schemeClr val="bg1">
              <a:lumMod val="85000"/>
            </a:schemeClr>
          </a:solidFill>
          <a:ln>
            <a:noFill/>
          </a:ln>
        </p:spPr>
        <p:txBody>
          <a:bodyPr wrap="square" rtlCol="0">
            <a:spAutoFit/>
          </a:bodyPr>
          <a:lstStyle/>
          <a:p>
            <a:pPr algn="ctr"/>
            <a:r>
              <a:rPr lang="en-US" dirty="0">
                <a:solidFill>
                  <a:schemeClr val="tx1">
                    <a:lumMod val="50000"/>
                    <a:lumOff val="50000"/>
                  </a:schemeClr>
                </a:solidFill>
              </a:rPr>
              <a:t>Ade Rifaldi</a:t>
            </a:r>
          </a:p>
        </p:txBody>
      </p:sp>
    </p:spTree>
    <p:extLst>
      <p:ext uri="{BB962C8B-B14F-4D97-AF65-F5344CB8AC3E}">
        <p14:creationId xmlns:p14="http://schemas.microsoft.com/office/powerpoint/2010/main" val="1306518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Open Sans Light" panose="020B0306030504020204" pitchFamily="34" charset="0"/>
                <a:ea typeface="Open Sans Light" panose="020B0306030504020204" pitchFamily="34" charset="0"/>
                <a:cs typeface="Open Sans Light" panose="020B0306030504020204" pitchFamily="34" charset="0"/>
              </a:rPr>
              <a:t>Create Repository</a:t>
            </a:r>
          </a:p>
        </p:txBody>
      </p:sp>
      <p:sp>
        <p:nvSpPr>
          <p:cNvPr id="3" name="Content Placeholder 2"/>
          <p:cNvSpPr>
            <a:spLocks noGrp="1"/>
          </p:cNvSpPr>
          <p:nvPr>
            <p:ph idx="1"/>
          </p:nvPr>
        </p:nvSpPr>
        <p:spPr/>
        <p:txBody>
          <a:bodyPr/>
          <a:lstStyle/>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content</a:t>
            </a:r>
          </a:p>
        </p:txBody>
      </p:sp>
      <p:pic>
        <p:nvPicPr>
          <p:cNvPr id="4" name="Picture 3"/>
          <p:cNvPicPr>
            <a:picLocks noChangeAspect="1"/>
          </p:cNvPicPr>
          <p:nvPr/>
        </p:nvPicPr>
        <p:blipFill rotWithShape="1">
          <a:blip r:embed="rId2"/>
          <a:srcRect l="62290" t="20625" r="14572" b="24568"/>
          <a:stretch/>
        </p:blipFill>
        <p:spPr>
          <a:xfrm>
            <a:off x="838200" y="1825624"/>
            <a:ext cx="3580228" cy="4768061"/>
          </a:xfrm>
          <a:prstGeom prst="rect">
            <a:avLst/>
          </a:prstGeom>
        </p:spPr>
      </p:pic>
      <p:pic>
        <p:nvPicPr>
          <p:cNvPr id="5" name="Picture 4"/>
          <p:cNvPicPr>
            <a:picLocks noChangeAspect="1"/>
          </p:cNvPicPr>
          <p:nvPr/>
        </p:nvPicPr>
        <p:blipFill rotWithShape="1">
          <a:blip r:embed="rId3"/>
          <a:srcRect l="21096" t="13509" r="25601" b="3991"/>
          <a:stretch/>
        </p:blipFill>
        <p:spPr>
          <a:xfrm>
            <a:off x="5188634" y="1690688"/>
            <a:ext cx="6935372" cy="6035041"/>
          </a:xfrm>
          <a:prstGeom prst="rect">
            <a:avLst/>
          </a:prstGeom>
        </p:spPr>
      </p:pic>
    </p:spTree>
    <p:extLst>
      <p:ext uri="{BB962C8B-B14F-4D97-AF65-F5344CB8AC3E}">
        <p14:creationId xmlns:p14="http://schemas.microsoft.com/office/powerpoint/2010/main" val="1024085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59989"/>
            <a:ext cx="9144000" cy="2387600"/>
          </a:xfrm>
        </p:spPr>
        <p:txBody>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Android</a:t>
            </a:r>
            <a:r>
              <a:rPr lang="en-US" b="1" dirty="0">
                <a:latin typeface="Open Sans Light" panose="020B0306030504020204" pitchFamily="34" charset="0"/>
                <a:ea typeface="Open Sans Light" panose="020B0306030504020204" pitchFamily="34" charset="0"/>
                <a:cs typeface="Open Sans Light" panose="020B0306030504020204" pitchFamily="34" charset="0"/>
              </a:rPr>
              <a:t> Project Structure</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693828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6420" y="831711"/>
            <a:ext cx="5027580" cy="4351338"/>
          </a:xfrm>
        </p:spPr>
        <p:txBody>
          <a:bodyPr>
            <a:normAutofit lnSpcReduction="10000"/>
          </a:bodyPr>
          <a:lstStyle/>
          <a:p>
            <a:pPr marL="0" indent="0">
              <a:buNone/>
            </a:pPr>
            <a:r>
              <a:rPr lang="en-US" b="1" dirty="0">
                <a:latin typeface="Open Sans Light" panose="020B0306030504020204" pitchFamily="34" charset="0"/>
                <a:ea typeface="Open Sans Light" panose="020B0306030504020204" pitchFamily="34" charset="0"/>
                <a:cs typeface="Open Sans Light" panose="020B0306030504020204" pitchFamily="34" charset="0"/>
              </a:rPr>
              <a:t>app</a:t>
            </a:r>
          </a:p>
          <a:p>
            <a:pPr marL="231775"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manifest</a:t>
            </a:r>
          </a:p>
          <a:p>
            <a:pPr marL="231775"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java</a:t>
            </a:r>
          </a:p>
          <a:p>
            <a:pPr marL="231775"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assets</a:t>
            </a:r>
          </a:p>
          <a:p>
            <a:pPr marL="231775"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res</a:t>
            </a:r>
          </a:p>
          <a:p>
            <a:pPr marL="0" indent="0">
              <a:buNone/>
            </a:pP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a:p>
            <a:pPr marL="0" indent="0">
              <a:buNone/>
            </a:pPr>
            <a:r>
              <a:rPr lang="en-US" b="1" dirty="0" err="1">
                <a:latin typeface="Open Sans Light" panose="020B0306030504020204" pitchFamily="34" charset="0"/>
                <a:ea typeface="Open Sans Light" panose="020B0306030504020204" pitchFamily="34" charset="0"/>
                <a:cs typeface="Open Sans Light" panose="020B0306030504020204" pitchFamily="34" charset="0"/>
              </a:rPr>
              <a:t>gradle</a:t>
            </a:r>
            <a:endParaRPr lang="en-US" b="1" dirty="0">
              <a:latin typeface="Open Sans Light" panose="020B0306030504020204" pitchFamily="34" charset="0"/>
              <a:ea typeface="Open Sans Light" panose="020B0306030504020204" pitchFamily="34" charset="0"/>
              <a:cs typeface="Open Sans Light" panose="020B0306030504020204" pitchFamily="34" charset="0"/>
            </a:endParaRPr>
          </a:p>
          <a:p>
            <a:pPr marL="231775" indent="0">
              <a:buNone/>
            </a:pPr>
            <a:r>
              <a:rPr lang="en-US" dirty="0" err="1">
                <a:latin typeface="Open Sans Light" panose="020B0306030504020204" pitchFamily="34" charset="0"/>
                <a:ea typeface="Open Sans Light" panose="020B0306030504020204" pitchFamily="34" charset="0"/>
                <a:cs typeface="Open Sans Light" panose="020B0306030504020204" pitchFamily="34" charset="0"/>
              </a:rPr>
              <a:t>gradle.project</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a:p>
            <a:pPr marL="231775" indent="0">
              <a:buNone/>
            </a:pPr>
            <a:r>
              <a:rPr lang="en-US" dirty="0" err="1">
                <a:latin typeface="Open Sans Light" panose="020B0306030504020204" pitchFamily="34" charset="0"/>
                <a:ea typeface="Open Sans Light" panose="020B0306030504020204" pitchFamily="34" charset="0"/>
                <a:cs typeface="Open Sans Light" panose="020B0306030504020204" pitchFamily="34" charset="0"/>
              </a:rPr>
              <a:t>gradle.app</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4" name="Picture 3"/>
          <p:cNvPicPr>
            <a:picLocks noChangeAspect="1"/>
          </p:cNvPicPr>
          <p:nvPr/>
        </p:nvPicPr>
        <p:blipFill rotWithShape="1">
          <a:blip r:embed="rId2"/>
          <a:srcRect r="52090"/>
          <a:stretch/>
        </p:blipFill>
        <p:spPr>
          <a:xfrm>
            <a:off x="0" y="-245794"/>
            <a:ext cx="6233600" cy="7315200"/>
          </a:xfrm>
          <a:prstGeom prst="rect">
            <a:avLst/>
          </a:prstGeom>
        </p:spPr>
      </p:pic>
    </p:spTree>
    <p:extLst>
      <p:ext uri="{BB962C8B-B14F-4D97-AF65-F5344CB8AC3E}">
        <p14:creationId xmlns:p14="http://schemas.microsoft.com/office/powerpoint/2010/main" val="780166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9321"/>
            <a:ext cx="10515600" cy="5628323"/>
          </a:xfrm>
        </p:spPr>
        <p:txBody>
          <a:bodyPr>
            <a:normAutofit/>
          </a:bodyPr>
          <a:lstStyle/>
          <a:p>
            <a:pPr marL="0" indent="0">
              <a:buNone/>
            </a:pPr>
            <a:r>
              <a:rPr lang="en-US" sz="3600" b="1" dirty="0">
                <a:latin typeface="Open Sans Light" panose="020B0306030504020204" pitchFamily="34" charset="0"/>
                <a:ea typeface="Open Sans Light" panose="020B0306030504020204" pitchFamily="34" charset="0"/>
                <a:cs typeface="Open Sans Light" panose="020B0306030504020204" pitchFamily="34" charset="0"/>
              </a:rPr>
              <a:t>manifest</a:t>
            </a:r>
          </a:p>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Describes the nature of the application and each of its components.</a:t>
            </a:r>
          </a:p>
          <a:p>
            <a:pPr marL="0" indent="0">
              <a:buNone/>
            </a:pP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a:p>
            <a:pPr marL="0" indent="0">
              <a:buNone/>
            </a:pP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6" name="Picture 5"/>
          <p:cNvPicPr>
            <a:picLocks noChangeAspect="1"/>
          </p:cNvPicPr>
          <p:nvPr/>
        </p:nvPicPr>
        <p:blipFill rotWithShape="1">
          <a:blip r:embed="rId2"/>
          <a:srcRect l="3292" t="19086" r="3003" b="11875"/>
          <a:stretch/>
        </p:blipFill>
        <p:spPr>
          <a:xfrm>
            <a:off x="0" y="2250830"/>
            <a:ext cx="12192000" cy="5050302"/>
          </a:xfrm>
          <a:prstGeom prst="rect">
            <a:avLst/>
          </a:prstGeom>
        </p:spPr>
      </p:pic>
    </p:spTree>
    <p:extLst>
      <p:ext uri="{BB962C8B-B14F-4D97-AF65-F5344CB8AC3E}">
        <p14:creationId xmlns:p14="http://schemas.microsoft.com/office/powerpoint/2010/main" val="1034990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1185"/>
            <a:ext cx="10515600" cy="5628323"/>
          </a:xfrm>
        </p:spPr>
        <p:txBody>
          <a:bodyPr>
            <a:normAutofit/>
          </a:bodyPr>
          <a:lstStyle/>
          <a:p>
            <a:pPr marL="0" indent="0">
              <a:buNone/>
            </a:pPr>
            <a:r>
              <a:rPr lang="en-US" sz="3600" b="1" dirty="0">
                <a:latin typeface="Open Sans Light" panose="020B0306030504020204" pitchFamily="34" charset="0"/>
                <a:ea typeface="Open Sans Light" panose="020B0306030504020204" pitchFamily="34" charset="0"/>
                <a:cs typeface="Open Sans Light" panose="020B0306030504020204" pitchFamily="34" charset="0"/>
              </a:rPr>
              <a:t>java</a:t>
            </a:r>
          </a:p>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Contains the Java source code files, separated by package names.</a:t>
            </a:r>
          </a:p>
        </p:txBody>
      </p:sp>
      <p:pic>
        <p:nvPicPr>
          <p:cNvPr id="4" name="Picture 3"/>
          <p:cNvPicPr>
            <a:picLocks noChangeAspect="1"/>
          </p:cNvPicPr>
          <p:nvPr/>
        </p:nvPicPr>
        <p:blipFill rotWithShape="1">
          <a:blip r:embed="rId2"/>
          <a:srcRect t="19856"/>
          <a:stretch/>
        </p:blipFill>
        <p:spPr>
          <a:xfrm>
            <a:off x="-156357" y="2166425"/>
            <a:ext cx="13011150" cy="5862710"/>
          </a:xfrm>
          <a:prstGeom prst="rect">
            <a:avLst/>
          </a:prstGeom>
        </p:spPr>
      </p:pic>
    </p:spTree>
    <p:extLst>
      <p:ext uri="{BB962C8B-B14F-4D97-AF65-F5344CB8AC3E}">
        <p14:creationId xmlns:p14="http://schemas.microsoft.com/office/powerpoint/2010/main" val="1742162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4913"/>
            <a:ext cx="10515600" cy="5628323"/>
          </a:xfrm>
        </p:spPr>
        <p:txBody>
          <a:bodyPr>
            <a:normAutofit/>
          </a:bodyPr>
          <a:lstStyle/>
          <a:p>
            <a:pPr marL="0" indent="0">
              <a:buNone/>
            </a:pPr>
            <a:r>
              <a:rPr lang="en-US" sz="3600" b="1" dirty="0">
                <a:latin typeface="Open Sans Light" panose="020B0306030504020204" pitchFamily="34" charset="0"/>
                <a:ea typeface="Open Sans Light" panose="020B0306030504020204" pitchFamily="34" charset="0"/>
                <a:cs typeface="Open Sans Light" panose="020B0306030504020204" pitchFamily="34" charset="0"/>
              </a:rPr>
              <a:t>assets</a:t>
            </a:r>
          </a:p>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Contains file that should be compiled into an .</a:t>
            </a:r>
            <a:r>
              <a:rPr lang="en-US" dirty="0" err="1">
                <a:latin typeface="Open Sans Light" panose="020B0306030504020204" pitchFamily="34" charset="0"/>
                <a:ea typeface="Open Sans Light" panose="020B0306030504020204" pitchFamily="34" charset="0"/>
                <a:cs typeface="Open Sans Light" panose="020B0306030504020204" pitchFamily="34" charset="0"/>
              </a:rPr>
              <a:t>apk</a:t>
            </a:r>
            <a:r>
              <a:rPr lang="en-US" dirty="0">
                <a:latin typeface="Open Sans Light" panose="020B0306030504020204" pitchFamily="34" charset="0"/>
                <a:ea typeface="Open Sans Light" panose="020B0306030504020204" pitchFamily="34" charset="0"/>
                <a:cs typeface="Open Sans Light" panose="020B0306030504020204" pitchFamily="34" charset="0"/>
              </a:rPr>
              <a:t> file as-is. You can navigate this directory in the same way as a typical file system using URIs and read files as a stream of bytes using the </a:t>
            </a:r>
            <a:r>
              <a:rPr lang="en-US" dirty="0" err="1">
                <a:latin typeface="Open Sans Light" panose="020B0306030504020204" pitchFamily="34" charset="0"/>
                <a:ea typeface="Open Sans Light" panose="020B0306030504020204" pitchFamily="34" charset="0"/>
                <a:cs typeface="Open Sans Light" panose="020B0306030504020204" pitchFamily="34" charset="0"/>
              </a:rPr>
              <a:t>AssetManager</a:t>
            </a:r>
            <a:r>
              <a:rPr lang="en-US" dirty="0">
                <a:latin typeface="Open Sans Light" panose="020B0306030504020204" pitchFamily="34" charset="0"/>
                <a:ea typeface="Open Sans Light" panose="020B0306030504020204" pitchFamily="34" charset="0"/>
                <a:cs typeface="Open Sans Light" panose="020B0306030504020204" pitchFamily="34" charset="0"/>
              </a:rPr>
              <a:t>.</a:t>
            </a:r>
          </a:p>
        </p:txBody>
      </p:sp>
      <p:pic>
        <p:nvPicPr>
          <p:cNvPr id="4" name="Picture 3"/>
          <p:cNvPicPr>
            <a:picLocks noChangeAspect="1"/>
          </p:cNvPicPr>
          <p:nvPr/>
        </p:nvPicPr>
        <p:blipFill rotWithShape="1">
          <a:blip r:embed="rId2"/>
          <a:srcRect t="23318"/>
          <a:stretch/>
        </p:blipFill>
        <p:spPr>
          <a:xfrm>
            <a:off x="-409575" y="2926080"/>
            <a:ext cx="13011150" cy="5609492"/>
          </a:xfrm>
          <a:prstGeom prst="rect">
            <a:avLst/>
          </a:prstGeom>
        </p:spPr>
      </p:pic>
    </p:spTree>
    <p:extLst>
      <p:ext uri="{BB962C8B-B14F-4D97-AF65-F5344CB8AC3E}">
        <p14:creationId xmlns:p14="http://schemas.microsoft.com/office/powerpoint/2010/main" val="712066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1185"/>
            <a:ext cx="10515600" cy="5628323"/>
          </a:xfrm>
        </p:spPr>
        <p:txBody>
          <a:bodyPr>
            <a:normAutofit/>
          </a:bodyPr>
          <a:lstStyle/>
          <a:p>
            <a:pPr marL="0" indent="0">
              <a:buNone/>
            </a:pPr>
            <a:r>
              <a:rPr lang="en-US" sz="3600" b="1" dirty="0">
                <a:latin typeface="Open Sans Light" panose="020B0306030504020204" pitchFamily="34" charset="0"/>
                <a:ea typeface="Open Sans Light" panose="020B0306030504020204" pitchFamily="34" charset="0"/>
                <a:cs typeface="Open Sans Light" panose="020B0306030504020204" pitchFamily="34" charset="0"/>
              </a:rPr>
              <a:t>res</a:t>
            </a:r>
          </a:p>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Contains application resources, such as </a:t>
            </a:r>
            <a:r>
              <a:rPr lang="en-US" dirty="0" err="1">
                <a:latin typeface="Open Sans Light" panose="020B0306030504020204" pitchFamily="34" charset="0"/>
                <a:ea typeface="Open Sans Light" panose="020B0306030504020204" pitchFamily="34" charset="0"/>
                <a:cs typeface="Open Sans Light" panose="020B0306030504020204" pitchFamily="34" charset="0"/>
              </a:rPr>
              <a:t>drawable</a:t>
            </a:r>
            <a:r>
              <a:rPr lang="en-US" dirty="0">
                <a:latin typeface="Open Sans Light" panose="020B0306030504020204" pitchFamily="34" charset="0"/>
                <a:ea typeface="Open Sans Light" panose="020B0306030504020204" pitchFamily="34" charset="0"/>
                <a:cs typeface="Open Sans Light" panose="020B0306030504020204" pitchFamily="34" charset="0"/>
              </a:rPr>
              <a:t> files, layout files, and UI string.</a:t>
            </a:r>
          </a:p>
          <a:p>
            <a:pPr marL="0" indent="0">
              <a:buNone/>
            </a:pP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a:p>
            <a:pPr marL="0" indent="0">
              <a:buNone/>
            </a:pP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a:p>
            <a:pPr marL="0" indent="0">
              <a:buNone/>
            </a:pP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6" name="Picture 5"/>
          <p:cNvPicPr>
            <a:picLocks noChangeAspect="1"/>
          </p:cNvPicPr>
          <p:nvPr/>
        </p:nvPicPr>
        <p:blipFill rotWithShape="1">
          <a:blip r:embed="rId2"/>
          <a:srcRect t="26202"/>
          <a:stretch/>
        </p:blipFill>
        <p:spPr>
          <a:xfrm>
            <a:off x="-409575" y="2208626"/>
            <a:ext cx="13011150" cy="5398477"/>
          </a:xfrm>
          <a:prstGeom prst="rect">
            <a:avLst/>
          </a:prstGeom>
        </p:spPr>
      </p:pic>
    </p:spTree>
    <p:extLst>
      <p:ext uri="{BB962C8B-B14F-4D97-AF65-F5344CB8AC3E}">
        <p14:creationId xmlns:p14="http://schemas.microsoft.com/office/powerpoint/2010/main" val="3011807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8005"/>
            <a:ext cx="10515600" cy="4351338"/>
          </a:xfrm>
        </p:spPr>
        <p:txBody>
          <a:bodyPr/>
          <a:lstStyle/>
          <a:p>
            <a:pPr marL="0" indent="0">
              <a:buNone/>
            </a:pPr>
            <a:r>
              <a:rPr lang="en-US" sz="3600" b="1" dirty="0" err="1">
                <a:latin typeface="Open Sans Light" panose="020B0306030504020204" pitchFamily="34" charset="0"/>
                <a:ea typeface="Open Sans Light" panose="020B0306030504020204" pitchFamily="34" charset="0"/>
                <a:cs typeface="Open Sans Light" panose="020B0306030504020204" pitchFamily="34" charset="0"/>
              </a:rPr>
              <a:t>build.project</a:t>
            </a:r>
            <a:endParaRPr lang="en-US" sz="3600" b="1" dirty="0">
              <a:latin typeface="Open Sans Light" panose="020B0306030504020204" pitchFamily="34" charset="0"/>
              <a:ea typeface="Open Sans Light" panose="020B0306030504020204" pitchFamily="34" charset="0"/>
              <a:cs typeface="Open Sans Light" panose="020B0306030504020204" pitchFamily="34" charset="0"/>
            </a:endParaRPr>
          </a:p>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This defines your build configuration that apply to all modules. This file is integral to the project, so you should maintain them in revision control with all other source code.</a:t>
            </a:r>
          </a:p>
        </p:txBody>
      </p:sp>
      <p:pic>
        <p:nvPicPr>
          <p:cNvPr id="5" name="Picture 4"/>
          <p:cNvPicPr>
            <a:picLocks noChangeAspect="1"/>
          </p:cNvPicPr>
          <p:nvPr/>
        </p:nvPicPr>
        <p:blipFill rotWithShape="1">
          <a:blip r:embed="rId2"/>
          <a:srcRect t="12740"/>
          <a:stretch/>
        </p:blipFill>
        <p:spPr>
          <a:xfrm>
            <a:off x="-409575" y="2518117"/>
            <a:ext cx="13011150" cy="6383215"/>
          </a:xfrm>
          <a:prstGeom prst="rect">
            <a:avLst/>
          </a:prstGeom>
        </p:spPr>
      </p:pic>
    </p:spTree>
    <p:extLst>
      <p:ext uri="{BB962C8B-B14F-4D97-AF65-F5344CB8AC3E}">
        <p14:creationId xmlns:p14="http://schemas.microsoft.com/office/powerpoint/2010/main" val="3189726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8005"/>
            <a:ext cx="10515600" cy="4351338"/>
          </a:xfrm>
        </p:spPr>
        <p:txBody>
          <a:bodyPr/>
          <a:lstStyle/>
          <a:p>
            <a:pPr marL="0" indent="0">
              <a:buNone/>
            </a:pPr>
            <a:r>
              <a:rPr lang="en-US" sz="3600" b="1" dirty="0" err="1">
                <a:latin typeface="Open Sans Light" panose="020B0306030504020204" pitchFamily="34" charset="0"/>
                <a:ea typeface="Open Sans Light" panose="020B0306030504020204" pitchFamily="34" charset="0"/>
                <a:cs typeface="Open Sans Light" panose="020B0306030504020204" pitchFamily="34" charset="0"/>
              </a:rPr>
              <a:t>build.app</a:t>
            </a:r>
            <a:endParaRPr lang="en-US" sz="3600" b="1" dirty="0">
              <a:latin typeface="Open Sans Light" panose="020B0306030504020204" pitchFamily="34" charset="0"/>
              <a:ea typeface="Open Sans Light" panose="020B0306030504020204" pitchFamily="34" charset="0"/>
              <a:cs typeface="Open Sans Light" panose="020B0306030504020204" pitchFamily="34" charset="0"/>
            </a:endParaRPr>
          </a:p>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This defines the module-specific build configurations.</a:t>
            </a:r>
          </a:p>
        </p:txBody>
      </p:sp>
      <p:pic>
        <p:nvPicPr>
          <p:cNvPr id="2" name="Picture 1"/>
          <p:cNvPicPr>
            <a:picLocks noChangeAspect="1"/>
          </p:cNvPicPr>
          <p:nvPr/>
        </p:nvPicPr>
        <p:blipFill rotWithShape="1">
          <a:blip r:embed="rId2"/>
          <a:srcRect t="12548"/>
          <a:stretch/>
        </p:blipFill>
        <p:spPr>
          <a:xfrm>
            <a:off x="-409575" y="1771041"/>
            <a:ext cx="13011150" cy="6397283"/>
          </a:xfrm>
          <a:prstGeom prst="rect">
            <a:avLst/>
          </a:prstGeom>
        </p:spPr>
      </p:pic>
    </p:spTree>
    <p:extLst>
      <p:ext uri="{BB962C8B-B14F-4D97-AF65-F5344CB8AC3E}">
        <p14:creationId xmlns:p14="http://schemas.microsoft.com/office/powerpoint/2010/main" val="2961595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59989"/>
            <a:ext cx="9144000" cy="2387600"/>
          </a:xfrm>
        </p:spPr>
        <p:txBody>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Android</a:t>
            </a:r>
            <a:r>
              <a:rPr lang="en-US" b="1" dirty="0">
                <a:latin typeface="Open Sans Light" panose="020B0306030504020204" pitchFamily="34" charset="0"/>
                <a:ea typeface="Open Sans Light" panose="020B0306030504020204" pitchFamily="34" charset="0"/>
                <a:cs typeface="Open Sans Light" panose="020B0306030504020204" pitchFamily="34" charset="0"/>
              </a:rPr>
              <a:t> User Interface</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984144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59989"/>
            <a:ext cx="9144000" cy="2387600"/>
          </a:xfrm>
        </p:spPr>
        <p:txBody>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Review</a:t>
            </a:r>
            <a:r>
              <a:rPr lang="en-US" b="1" dirty="0">
                <a:latin typeface="Open Sans Light" panose="020B0306030504020204" pitchFamily="34" charset="0"/>
                <a:ea typeface="Open Sans Light" panose="020B0306030504020204" pitchFamily="34" charset="0"/>
                <a:cs typeface="Open Sans Light" panose="020B0306030504020204" pitchFamily="34" charset="0"/>
              </a:rPr>
              <a:t> Pre Training</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88480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Open Sans Light" panose="020B0306030504020204" pitchFamily="34" charset="0"/>
                <a:ea typeface="Open Sans Light" panose="020B0306030504020204" pitchFamily="34" charset="0"/>
                <a:cs typeface="Open Sans Light" panose="020B0306030504020204" pitchFamily="34" charset="0"/>
              </a:rPr>
              <a:t>View</a:t>
            </a:r>
          </a:p>
        </p:txBody>
      </p:sp>
      <p:sp>
        <p:nvSpPr>
          <p:cNvPr id="3" name="Content Placeholder 2"/>
          <p:cNvSpPr>
            <a:spLocks noGrp="1"/>
          </p:cNvSpPr>
          <p:nvPr>
            <p:ph idx="1"/>
          </p:nvPr>
        </p:nvSpPr>
        <p:spPr/>
        <p:txBody>
          <a:bodyPr>
            <a:normAutofit fontScale="92500"/>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This class represents the basic building block for </a:t>
            </a:r>
            <a:r>
              <a:rPr lang="en-US" b="1" dirty="0">
                <a:latin typeface="Open Sans Light" panose="020B0306030504020204" pitchFamily="34" charset="0"/>
                <a:ea typeface="Open Sans Light" panose="020B0306030504020204" pitchFamily="34" charset="0"/>
                <a:cs typeface="Open Sans Light" panose="020B0306030504020204" pitchFamily="34" charset="0"/>
              </a:rPr>
              <a:t>user interface components</a:t>
            </a:r>
            <a:r>
              <a:rPr lang="en-US" dirty="0">
                <a:latin typeface="Open Sans Light" panose="020B0306030504020204" pitchFamily="34" charset="0"/>
                <a:ea typeface="Open Sans Light" panose="020B0306030504020204" pitchFamily="34" charset="0"/>
                <a:cs typeface="Open Sans Light" panose="020B0306030504020204" pitchFamily="34" charset="0"/>
              </a:rPr>
              <a:t>. A View occupies a rectangular area on the screen and is responsible for </a:t>
            </a:r>
            <a:r>
              <a:rPr lang="en-US" b="1" dirty="0">
                <a:latin typeface="Open Sans Light" panose="020B0306030504020204" pitchFamily="34" charset="0"/>
                <a:ea typeface="Open Sans Light" panose="020B0306030504020204" pitchFamily="34" charset="0"/>
                <a:cs typeface="Open Sans Light" panose="020B0306030504020204" pitchFamily="34" charset="0"/>
              </a:rPr>
              <a:t>drawing</a:t>
            </a:r>
            <a:r>
              <a:rPr lang="en-US" dirty="0">
                <a:latin typeface="Open Sans Light" panose="020B0306030504020204" pitchFamily="34" charset="0"/>
                <a:ea typeface="Open Sans Light" panose="020B0306030504020204" pitchFamily="34" charset="0"/>
                <a:cs typeface="Open Sans Light" panose="020B0306030504020204" pitchFamily="34" charset="0"/>
              </a:rPr>
              <a:t> and </a:t>
            </a:r>
            <a:r>
              <a:rPr lang="en-US" b="1" dirty="0">
                <a:latin typeface="Open Sans Light" panose="020B0306030504020204" pitchFamily="34" charset="0"/>
                <a:ea typeface="Open Sans Light" panose="020B0306030504020204" pitchFamily="34" charset="0"/>
                <a:cs typeface="Open Sans Light" panose="020B0306030504020204" pitchFamily="34" charset="0"/>
              </a:rPr>
              <a:t>event handling</a:t>
            </a:r>
            <a:r>
              <a:rPr lang="en-US" dirty="0">
                <a:latin typeface="Open Sans Light" panose="020B0306030504020204" pitchFamily="34" charset="0"/>
                <a:ea typeface="Open Sans Light" panose="020B0306030504020204" pitchFamily="34" charset="0"/>
                <a:cs typeface="Open Sans Light" panose="020B0306030504020204" pitchFamily="34" charset="0"/>
              </a:rPr>
              <a:t>. View is the base class for </a:t>
            </a:r>
            <a:r>
              <a:rPr lang="en-US" b="1" i="1" dirty="0">
                <a:latin typeface="Open Sans Light" panose="020B0306030504020204" pitchFamily="34" charset="0"/>
                <a:ea typeface="Open Sans Light" panose="020B0306030504020204" pitchFamily="34" charset="0"/>
                <a:cs typeface="Open Sans Light" panose="020B0306030504020204" pitchFamily="34" charset="0"/>
              </a:rPr>
              <a:t>widgets</a:t>
            </a:r>
            <a:r>
              <a:rPr lang="en-US" dirty="0">
                <a:latin typeface="Open Sans Light" panose="020B0306030504020204" pitchFamily="34" charset="0"/>
                <a:ea typeface="Open Sans Light" panose="020B0306030504020204" pitchFamily="34" charset="0"/>
                <a:cs typeface="Open Sans Light" panose="020B0306030504020204" pitchFamily="34" charset="0"/>
              </a:rPr>
              <a:t>, which are used to create interactive UI components (buttons, text fields, etc.). @developer.android.com</a:t>
            </a:r>
          </a:p>
          <a:p>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a:p>
            <a:r>
              <a:rPr lang="en-US" b="1" dirty="0">
                <a:latin typeface="Open Sans Light" panose="020B0306030504020204" pitchFamily="34" charset="0"/>
                <a:ea typeface="Open Sans Light" panose="020B0306030504020204" pitchFamily="34" charset="0"/>
                <a:cs typeface="Open Sans Light" panose="020B0306030504020204" pitchFamily="34" charset="0"/>
              </a:rPr>
              <a:t>We can</a:t>
            </a:r>
            <a:r>
              <a:rPr lang="en-US" dirty="0">
                <a:latin typeface="Open Sans Light" panose="020B0306030504020204" pitchFamily="34" charset="0"/>
                <a:ea typeface="Open Sans Light" panose="020B0306030504020204" pitchFamily="34" charset="0"/>
                <a:cs typeface="Open Sans Light" panose="020B0306030504020204" pitchFamily="34" charset="0"/>
              </a:rPr>
              <a:t>: Set Properties, Set Focus, Set Up Listeners, Set Visibility.</a:t>
            </a:r>
          </a:p>
          <a:p>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a:p>
            <a:r>
              <a:rPr lang="en-US" dirty="0">
                <a:latin typeface="Open Sans Light" panose="020B0306030504020204" pitchFamily="34" charset="0"/>
                <a:ea typeface="Open Sans Light" panose="020B0306030504020204" pitchFamily="34" charset="0"/>
                <a:cs typeface="Open Sans Light" panose="020B0306030504020204" pitchFamily="34" charset="0"/>
              </a:rPr>
              <a:t>If you want to Code the view in Java, you must give the view an "id"</a:t>
            </a:r>
          </a:p>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   </a:t>
            </a:r>
            <a:r>
              <a:rPr lang="en-US" b="1" dirty="0" err="1">
                <a:latin typeface="Open Sans Light" panose="020B0306030504020204" pitchFamily="34" charset="0"/>
                <a:ea typeface="Open Sans Light" panose="020B0306030504020204" pitchFamily="34" charset="0"/>
                <a:cs typeface="Open Sans Light" panose="020B0306030504020204" pitchFamily="34" charset="0"/>
              </a:rPr>
              <a:t>android:id</a:t>
            </a:r>
            <a:r>
              <a:rPr lang="en-US" b="1" dirty="0">
                <a:latin typeface="Open Sans Light" panose="020B0306030504020204" pitchFamily="34" charset="0"/>
                <a:ea typeface="Open Sans Light" panose="020B0306030504020204" pitchFamily="34" charset="0"/>
                <a:cs typeface="Open Sans Light" panose="020B0306030504020204" pitchFamily="34" charset="0"/>
              </a:rPr>
              <a:t>="@+id/</a:t>
            </a:r>
            <a:r>
              <a:rPr lang="en-US" b="1" dirty="0" err="1">
                <a:latin typeface="Open Sans Light" panose="020B0306030504020204" pitchFamily="34" charset="0"/>
                <a:ea typeface="Open Sans Light" panose="020B0306030504020204" pitchFamily="34" charset="0"/>
                <a:cs typeface="Open Sans Light" panose="020B0306030504020204" pitchFamily="34" charset="0"/>
              </a:rPr>
              <a:t>my_button</a:t>
            </a:r>
            <a:r>
              <a:rPr lang="en-US" b="1" dirty="0">
                <a:latin typeface="Open Sans Light" panose="020B0306030504020204" pitchFamily="34" charset="0"/>
                <a:ea typeface="Open Sans Light" panose="020B0306030504020204" pitchFamily="34" charset="0"/>
                <a:cs typeface="Open Sans Light" panose="020B0306030504020204" pitchFamily="34" charset="0"/>
              </a:rPr>
              <a:t>"</a:t>
            </a:r>
          </a:p>
        </p:txBody>
      </p:sp>
    </p:spTree>
    <p:extLst>
      <p:ext uri="{BB962C8B-B14F-4D97-AF65-F5344CB8AC3E}">
        <p14:creationId xmlns:p14="http://schemas.microsoft.com/office/powerpoint/2010/main" val="1298086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3907" t="28317" r="38143" b="33990"/>
          <a:stretch/>
        </p:blipFill>
        <p:spPr>
          <a:xfrm>
            <a:off x="1959571" y="1125418"/>
            <a:ext cx="8540312" cy="4768948"/>
          </a:xfrm>
          <a:prstGeom prst="rect">
            <a:avLst/>
          </a:prstGeom>
        </p:spPr>
      </p:pic>
    </p:spTree>
    <p:extLst>
      <p:ext uri="{BB962C8B-B14F-4D97-AF65-F5344CB8AC3E}">
        <p14:creationId xmlns:p14="http://schemas.microsoft.com/office/powerpoint/2010/main" val="119736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Open Sans Light" panose="020B0306030504020204" pitchFamily="34" charset="0"/>
                <a:ea typeface="Open Sans Light" panose="020B0306030504020204" pitchFamily="34" charset="0"/>
                <a:cs typeface="Open Sans Light" panose="020B0306030504020204" pitchFamily="34" charset="0"/>
              </a:rPr>
              <a:t>ViewGroup</a:t>
            </a:r>
            <a:endParaRPr lang="en-US"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Content Placeholder 2"/>
          <p:cNvSpPr>
            <a:spLocks noGrp="1"/>
          </p:cNvSpPr>
          <p:nvPr>
            <p:ph idx="1"/>
          </p:nvPr>
        </p:nvSpPr>
        <p:spPr/>
        <p:txBody>
          <a:bodyPr/>
          <a:lstStyle/>
          <a:p>
            <a:r>
              <a:rPr lang="en-US" dirty="0" err="1">
                <a:latin typeface="Open Sans Light" panose="020B0306030504020204" pitchFamily="34" charset="0"/>
                <a:ea typeface="Open Sans Light" panose="020B0306030504020204" pitchFamily="34" charset="0"/>
                <a:cs typeface="Open Sans Light" panose="020B0306030504020204" pitchFamily="34" charset="0"/>
              </a:rPr>
              <a:t>ViewGroup</a:t>
            </a:r>
            <a:r>
              <a:rPr lang="en-US" dirty="0">
                <a:latin typeface="Open Sans Light" panose="020B0306030504020204" pitchFamily="34" charset="0"/>
                <a:ea typeface="Open Sans Light" panose="020B0306030504020204" pitchFamily="34" charset="0"/>
                <a:cs typeface="Open Sans Light" panose="020B0306030504020204" pitchFamily="34" charset="0"/>
              </a:rPr>
              <a:t> (parent) is a special view that can contain other views (called children.) The view group is the base class for layouts and views containers. This class also defines the </a:t>
            </a:r>
            <a:r>
              <a:rPr lang="en-US" dirty="0" err="1">
                <a:latin typeface="Open Sans Light" panose="020B0306030504020204" pitchFamily="34" charset="0"/>
                <a:ea typeface="Open Sans Light" panose="020B0306030504020204" pitchFamily="34" charset="0"/>
                <a:cs typeface="Open Sans Light" panose="020B0306030504020204" pitchFamily="34" charset="0"/>
              </a:rPr>
              <a:t>ViewGroup.LayoutParams</a:t>
            </a:r>
            <a:r>
              <a:rPr lang="en-US" dirty="0">
                <a:latin typeface="Open Sans Light" panose="020B0306030504020204" pitchFamily="34" charset="0"/>
                <a:ea typeface="Open Sans Light" panose="020B0306030504020204" pitchFamily="34" charset="0"/>
                <a:cs typeface="Open Sans Light" panose="020B0306030504020204" pitchFamily="34" charset="0"/>
              </a:rPr>
              <a:t> class which serves as the base class for layouts parameters. @developer.android.com</a:t>
            </a:r>
          </a:p>
          <a:p>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a:p>
            <a:r>
              <a:rPr lang="en-US" dirty="0" err="1">
                <a:latin typeface="Open Sans Light" panose="020B0306030504020204" pitchFamily="34" charset="0"/>
                <a:ea typeface="Open Sans Light" panose="020B0306030504020204" pitchFamily="34" charset="0"/>
                <a:cs typeface="Open Sans Light" panose="020B0306030504020204" pitchFamily="34" charset="0"/>
              </a:rPr>
              <a:t>RelativeLayout</a:t>
            </a:r>
            <a:r>
              <a:rPr lang="en-US" dirty="0">
                <a:latin typeface="Open Sans Light" panose="020B0306030504020204" pitchFamily="34" charset="0"/>
                <a:ea typeface="Open Sans Light" panose="020B0306030504020204" pitchFamily="34" charset="0"/>
                <a:cs typeface="Open Sans Light" panose="020B0306030504020204" pitchFamily="34" charset="0"/>
              </a:rPr>
              <a:t>, </a:t>
            </a:r>
            <a:r>
              <a:rPr lang="en-US" dirty="0" err="1">
                <a:latin typeface="Open Sans Light" panose="020B0306030504020204" pitchFamily="34" charset="0"/>
                <a:ea typeface="Open Sans Light" panose="020B0306030504020204" pitchFamily="34" charset="0"/>
                <a:cs typeface="Open Sans Light" panose="020B0306030504020204" pitchFamily="34" charset="0"/>
              </a:rPr>
              <a:t>LinearLayout</a:t>
            </a:r>
            <a:r>
              <a:rPr lang="en-US" dirty="0">
                <a:latin typeface="Open Sans Light" panose="020B0306030504020204" pitchFamily="34" charset="0"/>
                <a:ea typeface="Open Sans Light" panose="020B0306030504020204" pitchFamily="34" charset="0"/>
                <a:cs typeface="Open Sans Light" panose="020B0306030504020204" pitchFamily="34" charset="0"/>
              </a:rPr>
              <a:t>, </a:t>
            </a:r>
            <a:r>
              <a:rPr lang="en-US" dirty="0" err="1">
                <a:latin typeface="Open Sans Light" panose="020B0306030504020204" pitchFamily="34" charset="0"/>
                <a:ea typeface="Open Sans Light" panose="020B0306030504020204" pitchFamily="34" charset="0"/>
                <a:cs typeface="Open Sans Light" panose="020B0306030504020204" pitchFamily="34" charset="0"/>
              </a:rPr>
              <a:t>ConstraintLayout</a:t>
            </a:r>
            <a:r>
              <a:rPr lang="en-US" dirty="0">
                <a:latin typeface="Open Sans Light" panose="020B0306030504020204" pitchFamily="34" charset="0"/>
                <a:ea typeface="Open Sans Light" panose="020B0306030504020204" pitchFamily="34" charset="0"/>
                <a:cs typeface="Open Sans Light" panose="020B0306030504020204" pitchFamily="34" charset="0"/>
              </a:rPr>
              <a:t>.</a:t>
            </a:r>
          </a:p>
        </p:txBody>
      </p:sp>
    </p:spTree>
    <p:extLst>
      <p:ext uri="{BB962C8B-B14F-4D97-AF65-F5344CB8AC3E}">
        <p14:creationId xmlns:p14="http://schemas.microsoft.com/office/powerpoint/2010/main" val="3556076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59989"/>
            <a:ext cx="9144000" cy="2387600"/>
          </a:xfrm>
        </p:spPr>
        <p:txBody>
          <a:bodyPr/>
          <a:lstStyle/>
          <a:p>
            <a:r>
              <a:rPr lang="en-US" b="1" dirty="0">
                <a:latin typeface="Open Sans Light" panose="020B0306030504020204" pitchFamily="34" charset="0"/>
                <a:ea typeface="Open Sans Light" panose="020B0306030504020204" pitchFamily="34" charset="0"/>
                <a:cs typeface="Open Sans Light" panose="020B0306030504020204" pitchFamily="34" charset="0"/>
              </a:rPr>
              <a:t>Exercise </a:t>
            </a:r>
            <a:r>
              <a:rPr lang="en-US" dirty="0">
                <a:latin typeface="Open Sans Light" panose="020B0306030504020204" pitchFamily="34" charset="0"/>
                <a:ea typeface="Open Sans Light" panose="020B0306030504020204" pitchFamily="34" charset="0"/>
                <a:cs typeface="Open Sans Light" panose="020B0306030504020204" pitchFamily="34" charset="0"/>
              </a:rPr>
              <a:t>| </a:t>
            </a:r>
            <a:r>
              <a:rPr lang="en-US" sz="4800" dirty="0">
                <a:latin typeface="Open Sans Light" panose="020B0306030504020204" pitchFamily="34" charset="0"/>
                <a:ea typeface="Open Sans Light" panose="020B0306030504020204" pitchFamily="34" charset="0"/>
                <a:cs typeface="Open Sans Light" panose="020B0306030504020204" pitchFamily="34" charset="0"/>
              </a:rPr>
              <a:t>Simple Login Layout</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154918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Open Sans Light" panose="020B0306030504020204" pitchFamily="34" charset="0"/>
                <a:ea typeface="Open Sans Light" panose="020B0306030504020204" pitchFamily="34" charset="0"/>
                <a:cs typeface="Open Sans Light" panose="020B0306030504020204" pitchFamily="34" charset="0"/>
              </a:rPr>
              <a:t>Constraint Layout</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solidFill>
                  <a:srgbClr val="0070C0"/>
                </a:solidFill>
                <a:latin typeface="Open Sans Light" panose="020B0306030504020204" pitchFamily="34" charset="0"/>
                <a:ea typeface="Open Sans Light" panose="020B0306030504020204" pitchFamily="34" charset="0"/>
                <a:cs typeface="Open Sans Light" panose="020B0306030504020204" pitchFamily="34" charset="0"/>
              </a:rPr>
              <a:t>https://developer.android.com/training/constraint-layout/index.html#add-a-constraint</a:t>
            </a:r>
          </a:p>
          <a:p>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When creating constraints, remember the following rules:</a:t>
            </a:r>
          </a:p>
          <a:p>
            <a:r>
              <a:rPr lang="en-US" dirty="0">
                <a:latin typeface="Open Sans Light" panose="020B0306030504020204" pitchFamily="34" charset="0"/>
                <a:ea typeface="Open Sans Light" panose="020B0306030504020204" pitchFamily="34" charset="0"/>
                <a:cs typeface="Open Sans Light" panose="020B0306030504020204" pitchFamily="34" charset="0"/>
              </a:rPr>
              <a:t>Every view must have at least two constraints: one horizontal and one vertical. </a:t>
            </a:r>
          </a:p>
          <a:p>
            <a:r>
              <a:rPr lang="en-US" dirty="0">
                <a:latin typeface="Open Sans Light" panose="020B0306030504020204" pitchFamily="34" charset="0"/>
                <a:ea typeface="Open Sans Light" panose="020B0306030504020204" pitchFamily="34" charset="0"/>
                <a:cs typeface="Open Sans Light" panose="020B0306030504020204" pitchFamily="34" charset="0"/>
              </a:rPr>
              <a:t>You can create constraints only between a constraint handle and an anchor point that share the same plane. So a vertical plane (the left and right sides) of a view can be constrained only to another vertical plane; and baselines can constrain only to other baselines.</a:t>
            </a:r>
          </a:p>
          <a:p>
            <a:r>
              <a:rPr lang="en-US" dirty="0">
                <a:latin typeface="Open Sans Light" panose="020B0306030504020204" pitchFamily="34" charset="0"/>
                <a:ea typeface="Open Sans Light" panose="020B0306030504020204" pitchFamily="34" charset="0"/>
                <a:cs typeface="Open Sans Light" panose="020B0306030504020204" pitchFamily="34" charset="0"/>
              </a:rPr>
              <a:t>Each constraint handle can be used for just one constraint, but you can create multiple constraints (from different views) to the same anchor point.</a:t>
            </a:r>
          </a:p>
        </p:txBody>
      </p:sp>
    </p:spTree>
    <p:extLst>
      <p:ext uri="{BB962C8B-B14F-4D97-AF65-F5344CB8AC3E}">
        <p14:creationId xmlns:p14="http://schemas.microsoft.com/office/powerpoint/2010/main" val="2036741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59989"/>
            <a:ext cx="9144000" cy="2387600"/>
          </a:xfrm>
        </p:spPr>
        <p:txBody>
          <a:bodyPr/>
          <a:lstStyle/>
          <a:p>
            <a:r>
              <a:rPr lang="en-US" b="1" dirty="0">
                <a:latin typeface="Open Sans Light" panose="020B0306030504020204" pitchFamily="34" charset="0"/>
                <a:ea typeface="Open Sans Light" panose="020B0306030504020204" pitchFamily="34" charset="0"/>
                <a:cs typeface="Open Sans Light" panose="020B0306030504020204" pitchFamily="34" charset="0"/>
              </a:rPr>
              <a:t>Exercise </a:t>
            </a:r>
            <a:r>
              <a:rPr lang="en-US" dirty="0">
                <a:latin typeface="Open Sans Light" panose="020B0306030504020204" pitchFamily="34" charset="0"/>
                <a:ea typeface="Open Sans Light" panose="020B0306030504020204" pitchFamily="34" charset="0"/>
                <a:cs typeface="Open Sans Light" panose="020B0306030504020204" pitchFamily="34" charset="0"/>
              </a:rPr>
              <a:t>| Login Layout</a:t>
            </a:r>
          </a:p>
        </p:txBody>
      </p:sp>
    </p:spTree>
    <p:extLst>
      <p:ext uri="{BB962C8B-B14F-4D97-AF65-F5344CB8AC3E}">
        <p14:creationId xmlns:p14="http://schemas.microsoft.com/office/powerpoint/2010/main" val="4018387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1D9E4-E4D8-4313-A15A-1BEA6D4FEF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6BC916-9C67-4E6D-A507-4D688CAADD6C}"/>
              </a:ext>
            </a:extLst>
          </p:cNvPr>
          <p:cNvSpPr>
            <a:spLocks noGrp="1"/>
          </p:cNvSpPr>
          <p:nvPr>
            <p:ph idx="1"/>
          </p:nvPr>
        </p:nvSpPr>
        <p:spPr/>
        <p:txBody>
          <a:bodyPr/>
          <a:lstStyle/>
          <a:p>
            <a:endParaRPr lang="en-US"/>
          </a:p>
        </p:txBody>
      </p:sp>
      <p:pic>
        <p:nvPicPr>
          <p:cNvPr id="1026" name="Picture 2" descr="Image result for android app login">
            <a:extLst>
              <a:ext uri="{FF2B5EF4-FFF2-40B4-BE49-F238E27FC236}">
                <a16:creationId xmlns:a16="http://schemas.microsoft.com/office/drawing/2014/main" id="{131DD822-7B3C-4977-8742-F43FE1E9B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186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59989"/>
            <a:ext cx="9144000" cy="2387600"/>
          </a:xfrm>
        </p:spPr>
        <p:txBody>
          <a:bodyPr/>
          <a:lstStyle/>
          <a:p>
            <a:r>
              <a:rPr lang="en-US" b="1" dirty="0">
                <a:latin typeface="Open Sans Light" panose="020B0306030504020204" pitchFamily="34" charset="0"/>
                <a:ea typeface="Open Sans Light" panose="020B0306030504020204" pitchFamily="34" charset="0"/>
                <a:cs typeface="Open Sans Light" panose="020B0306030504020204" pitchFamily="34" charset="0"/>
              </a:rPr>
              <a:t>Activity</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043655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Open Sans Light" panose="020B0306030504020204" pitchFamily="34" charset="0"/>
                <a:ea typeface="Open Sans Light" panose="020B0306030504020204" pitchFamily="34" charset="0"/>
                <a:cs typeface="Open Sans Light" panose="020B0306030504020204" pitchFamily="34" charset="0"/>
              </a:rPr>
              <a:t>Activity</a:t>
            </a:r>
          </a:p>
        </p:txBody>
      </p:sp>
      <p:sp>
        <p:nvSpPr>
          <p:cNvPr id="3" name="Content Placeholder 2"/>
          <p:cNvSpPr>
            <a:spLocks noGrp="1"/>
          </p:cNvSpPr>
          <p:nvPr>
            <p:ph idx="1"/>
          </p:nvPr>
        </p:nvSpPr>
        <p:spPr/>
        <p:txBody>
          <a:bodyPr>
            <a:normAutofit/>
          </a:bodyPr>
          <a:lstStyle/>
          <a:p>
            <a:r>
              <a:rPr lang="en-US" b="1" dirty="0">
                <a:latin typeface="Open Sans Light" panose="020B0306030504020204" pitchFamily="34" charset="0"/>
                <a:ea typeface="Open Sans Light" panose="020B0306030504020204" pitchFamily="34" charset="0"/>
                <a:cs typeface="Open Sans Light" panose="020B0306030504020204" pitchFamily="34" charset="0"/>
              </a:rPr>
              <a:t>An activity is a single</a:t>
            </a:r>
            <a:r>
              <a:rPr lang="en-US" dirty="0">
                <a:latin typeface="Open Sans Light" panose="020B0306030504020204" pitchFamily="34" charset="0"/>
                <a:ea typeface="Open Sans Light" panose="020B0306030504020204" pitchFamily="34" charset="0"/>
                <a:cs typeface="Open Sans Light" panose="020B0306030504020204" pitchFamily="34" charset="0"/>
              </a:rPr>
              <a:t>, focused thing that the user can do.</a:t>
            </a:r>
          </a:p>
          <a:p>
            <a:r>
              <a:rPr lang="en-US" dirty="0">
                <a:latin typeface="Open Sans Light" panose="020B0306030504020204" pitchFamily="34" charset="0"/>
                <a:ea typeface="Open Sans Light" panose="020B0306030504020204" pitchFamily="34" charset="0"/>
                <a:cs typeface="Open Sans Light" panose="020B0306030504020204" pitchFamily="34" charset="0"/>
              </a:rPr>
              <a:t>Almost all activities </a:t>
            </a:r>
            <a:r>
              <a:rPr lang="en-US" b="1" dirty="0">
                <a:latin typeface="Open Sans Light" panose="020B0306030504020204" pitchFamily="34" charset="0"/>
                <a:ea typeface="Open Sans Light" panose="020B0306030504020204" pitchFamily="34" charset="0"/>
                <a:cs typeface="Open Sans Light" panose="020B0306030504020204" pitchFamily="34" charset="0"/>
              </a:rPr>
              <a:t>interact with the user</a:t>
            </a:r>
            <a:r>
              <a:rPr lang="en-US" dirty="0">
                <a:latin typeface="Open Sans Light" panose="020B0306030504020204" pitchFamily="34" charset="0"/>
                <a:ea typeface="Open Sans Light" panose="020B0306030504020204" pitchFamily="34" charset="0"/>
                <a:cs typeface="Open Sans Light" panose="020B0306030504020204" pitchFamily="34" charset="0"/>
              </a:rPr>
              <a:t>, so the Activity class takes care of creating a window for you in which you can place your UI with </a:t>
            </a:r>
            <a:r>
              <a:rPr lang="en-US" b="1" dirty="0" err="1">
                <a:latin typeface="Open Sans Light" panose="020B0306030504020204" pitchFamily="34" charset="0"/>
                <a:ea typeface="Open Sans Light" panose="020B0306030504020204" pitchFamily="34" charset="0"/>
                <a:cs typeface="Open Sans Light" panose="020B0306030504020204" pitchFamily="34" charset="0"/>
              </a:rPr>
              <a:t>setContentView</a:t>
            </a:r>
            <a:r>
              <a:rPr lang="en-US" b="1" dirty="0">
                <a:latin typeface="Open Sans Light" panose="020B0306030504020204" pitchFamily="34" charset="0"/>
                <a:ea typeface="Open Sans Light" panose="020B0306030504020204" pitchFamily="34" charset="0"/>
                <a:cs typeface="Open Sans Light" panose="020B0306030504020204" pitchFamily="34" charset="0"/>
              </a:rPr>
              <a:t>(View)</a:t>
            </a:r>
            <a:r>
              <a:rPr lang="en-US" dirty="0">
                <a:latin typeface="Open Sans Light" panose="020B0306030504020204" pitchFamily="34" charset="0"/>
                <a:ea typeface="Open Sans Light" panose="020B0306030504020204" pitchFamily="34" charset="0"/>
                <a:cs typeface="Open Sans Light" panose="020B0306030504020204" pitchFamily="34" charset="0"/>
              </a:rPr>
              <a:t>. </a:t>
            </a:r>
          </a:p>
          <a:p>
            <a:r>
              <a:rPr lang="en-US" dirty="0">
                <a:latin typeface="Open Sans Light" panose="020B0306030504020204" pitchFamily="34" charset="0"/>
                <a:ea typeface="Open Sans Light" panose="020B0306030504020204" pitchFamily="34" charset="0"/>
                <a:cs typeface="Open Sans Light" panose="020B0306030504020204" pitchFamily="34" charset="0"/>
              </a:rPr>
              <a:t>Extend </a:t>
            </a:r>
            <a:r>
              <a:rPr lang="en-US" b="1" dirty="0">
                <a:latin typeface="Open Sans Light" panose="020B0306030504020204" pitchFamily="34" charset="0"/>
                <a:ea typeface="Open Sans Light" panose="020B0306030504020204" pitchFamily="34" charset="0"/>
                <a:cs typeface="Open Sans Light" panose="020B0306030504020204" pitchFamily="34" charset="0"/>
              </a:rPr>
              <a:t>Activity</a:t>
            </a:r>
            <a:r>
              <a:rPr lang="en-US" dirty="0">
                <a:latin typeface="Open Sans Light" panose="020B0306030504020204" pitchFamily="34" charset="0"/>
                <a:ea typeface="Open Sans Light" panose="020B0306030504020204" pitchFamily="34" charset="0"/>
                <a:cs typeface="Open Sans Light" panose="020B0306030504020204" pitchFamily="34" charset="0"/>
              </a:rPr>
              <a:t> class.</a:t>
            </a:r>
          </a:p>
          <a:p>
            <a:r>
              <a:rPr lang="en-US" dirty="0">
                <a:latin typeface="Open Sans Light" panose="020B0306030504020204" pitchFamily="34" charset="0"/>
                <a:ea typeface="Open Sans Light" panose="020B0306030504020204" pitchFamily="34" charset="0"/>
                <a:cs typeface="Open Sans Light" panose="020B0306030504020204" pitchFamily="34" charset="0"/>
              </a:rPr>
              <a:t>Almost all </a:t>
            </a:r>
            <a:r>
              <a:rPr lang="en-US" b="1" dirty="0">
                <a:latin typeface="Open Sans Light" panose="020B0306030504020204" pitchFamily="34" charset="0"/>
                <a:ea typeface="Open Sans Light" panose="020B0306030504020204" pitchFamily="34" charset="0"/>
                <a:cs typeface="Open Sans Light" panose="020B0306030504020204" pitchFamily="34" charset="0"/>
              </a:rPr>
              <a:t>activity has layout (.xml)</a:t>
            </a:r>
          </a:p>
          <a:p>
            <a:r>
              <a:rPr lang="en-US" b="1" dirty="0">
                <a:latin typeface="Open Sans Light" panose="020B0306030504020204" pitchFamily="34" charset="0"/>
                <a:ea typeface="Open Sans Light" panose="020B0306030504020204" pitchFamily="34" charset="0"/>
                <a:cs typeface="Open Sans Light" panose="020B0306030504020204" pitchFamily="34" charset="0"/>
              </a:rPr>
              <a:t>An Activity has lifecycle </a:t>
            </a:r>
            <a:r>
              <a:rPr lang="en-US" dirty="0">
                <a:latin typeface="Open Sans Light" panose="020B0306030504020204" pitchFamily="34" charset="0"/>
                <a:ea typeface="Open Sans Light" panose="020B0306030504020204" pitchFamily="34" charset="0"/>
                <a:cs typeface="Open Sans Light" panose="020B0306030504020204" pitchFamily="34" charset="0"/>
              </a:rPr>
              <a:t>in memory.</a:t>
            </a:r>
          </a:p>
          <a:p>
            <a:r>
              <a:rPr lang="en-US" dirty="0">
                <a:latin typeface="Open Sans Light" panose="020B0306030504020204" pitchFamily="34" charset="0"/>
                <a:ea typeface="Open Sans Light" panose="020B0306030504020204" pitchFamily="34" charset="0"/>
                <a:cs typeface="Open Sans Light" panose="020B0306030504020204" pitchFamily="34" charset="0"/>
              </a:rPr>
              <a:t>An Activity </a:t>
            </a:r>
            <a:r>
              <a:rPr lang="en-US" b="1" dirty="0">
                <a:latin typeface="Open Sans Light" panose="020B0306030504020204" pitchFamily="34" charset="0"/>
                <a:ea typeface="Open Sans Light" panose="020B0306030504020204" pitchFamily="34" charset="0"/>
                <a:cs typeface="Open Sans Light" panose="020B0306030504020204" pitchFamily="34" charset="0"/>
              </a:rPr>
              <a:t>must registered in AndroidManifest.xml</a:t>
            </a:r>
          </a:p>
          <a:p>
            <a:r>
              <a:rPr lang="en-US" dirty="0">
                <a:latin typeface="Open Sans Light" panose="020B0306030504020204" pitchFamily="34" charset="0"/>
                <a:ea typeface="Open Sans Light" panose="020B0306030504020204" pitchFamily="34" charset="0"/>
                <a:cs typeface="Open Sans Light" panose="020B0306030504020204" pitchFamily="34" charset="0"/>
              </a:rPr>
              <a:t>Stack (</a:t>
            </a:r>
            <a:r>
              <a:rPr lang="en-US" b="1" dirty="0">
                <a:latin typeface="Open Sans Light" panose="020B0306030504020204" pitchFamily="34" charset="0"/>
                <a:ea typeface="Open Sans Light" panose="020B0306030504020204" pitchFamily="34" charset="0"/>
                <a:cs typeface="Open Sans Light" panose="020B0306030504020204" pitchFamily="34" charset="0"/>
              </a:rPr>
              <a:t>Last In First Out</a:t>
            </a:r>
            <a:r>
              <a:rPr lang="en-US" dirty="0">
                <a:latin typeface="Open Sans Light" panose="020B0306030504020204" pitchFamily="34" charset="0"/>
                <a:ea typeface="Open Sans Light" panose="020B0306030504020204" pitchFamily="34" charset="0"/>
                <a:cs typeface="Open Sans Light" panose="020B0306030504020204" pitchFamily="34" charset="0"/>
              </a:rPr>
              <a:t>)</a:t>
            </a:r>
          </a:p>
          <a:p>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578324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Open Sans Light" panose="020B0306030504020204" pitchFamily="34" charset="0"/>
                <a:ea typeface="Open Sans Light" panose="020B0306030504020204" pitchFamily="34" charset="0"/>
                <a:cs typeface="Open Sans Light" panose="020B0306030504020204" pitchFamily="34" charset="0"/>
              </a:rPr>
              <a:t>Activity Lifecycle</a:t>
            </a:r>
          </a:p>
        </p:txBody>
      </p:sp>
      <p:sp>
        <p:nvSpPr>
          <p:cNvPr id="3" name="Content Placeholder 2"/>
          <p:cNvSpPr>
            <a:spLocks noGrp="1"/>
          </p:cNvSpPr>
          <p:nvPr>
            <p:ph idx="1"/>
          </p:nvPr>
        </p:nvSpPr>
        <p:spPr>
          <a:xfrm>
            <a:off x="838201" y="1825625"/>
            <a:ext cx="5357648" cy="4351338"/>
          </a:xfrm>
        </p:spPr>
        <p:txBody>
          <a:bodyPr/>
          <a:lstStyle/>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Activity has lifecycle in memory. Developer have understand when an Activity created (</a:t>
            </a:r>
            <a:r>
              <a:rPr lang="en-US" b="1" dirty="0" err="1">
                <a:latin typeface="Open Sans Light" panose="020B0306030504020204" pitchFamily="34" charset="0"/>
                <a:ea typeface="Open Sans Light" panose="020B0306030504020204" pitchFamily="34" charset="0"/>
                <a:cs typeface="Open Sans Light" panose="020B0306030504020204" pitchFamily="34" charset="0"/>
              </a:rPr>
              <a:t>onCreate</a:t>
            </a:r>
            <a:r>
              <a:rPr lang="en-US" dirty="0">
                <a:latin typeface="Open Sans Light" panose="020B0306030504020204" pitchFamily="34" charset="0"/>
                <a:ea typeface="Open Sans Light" panose="020B0306030504020204" pitchFamily="34" charset="0"/>
                <a:cs typeface="Open Sans Light" panose="020B0306030504020204" pitchFamily="34" charset="0"/>
              </a:rPr>
              <a:t>) and when an Activity destroyed (</a:t>
            </a:r>
            <a:r>
              <a:rPr lang="en-US" b="1" dirty="0" err="1">
                <a:latin typeface="Open Sans Light" panose="020B0306030504020204" pitchFamily="34" charset="0"/>
                <a:ea typeface="Open Sans Light" panose="020B0306030504020204" pitchFamily="34" charset="0"/>
                <a:cs typeface="Open Sans Light" panose="020B0306030504020204" pitchFamily="34" charset="0"/>
              </a:rPr>
              <a:t>onDestroy</a:t>
            </a:r>
            <a:r>
              <a:rPr lang="en-US" dirty="0">
                <a:latin typeface="Open Sans Light" panose="020B0306030504020204" pitchFamily="34" charset="0"/>
                <a:ea typeface="Open Sans Light" panose="020B0306030504020204" pitchFamily="34" charset="0"/>
                <a:cs typeface="Open Sans Light" panose="020B0306030504020204" pitchFamily="34" charset="0"/>
              </a:rPr>
              <a:t>)</a:t>
            </a:r>
          </a:p>
        </p:txBody>
      </p:sp>
      <p:pic>
        <p:nvPicPr>
          <p:cNvPr id="1026" name="Picture 2" descr="https://developer.android.com/images/activity_lifecy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7475" y="365125"/>
            <a:ext cx="4886325" cy="631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315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59989"/>
            <a:ext cx="9144000" cy="2387600"/>
          </a:xfrm>
        </p:spPr>
        <p:txBody>
          <a:bodyPr/>
          <a:lstStyle/>
          <a:p>
            <a:r>
              <a:rPr lang="en-US" b="1" dirty="0" err="1">
                <a:latin typeface="Open Sans Light" panose="020B0306030504020204" pitchFamily="34" charset="0"/>
                <a:ea typeface="Open Sans Light" panose="020B0306030504020204" pitchFamily="34" charset="0"/>
                <a:cs typeface="Open Sans Light" panose="020B0306030504020204" pitchFamily="34" charset="0"/>
              </a:rPr>
              <a:t>Git</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43310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Open Sans Light" panose="020B0306030504020204" pitchFamily="34" charset="0"/>
                <a:ea typeface="Open Sans Light" panose="020B0306030504020204" pitchFamily="34" charset="0"/>
                <a:cs typeface="Open Sans Light" panose="020B0306030504020204" pitchFamily="34" charset="0"/>
              </a:rPr>
              <a:t>Easy Way to Create Bundling Activity</a:t>
            </a:r>
          </a:p>
        </p:txBody>
      </p:sp>
      <p:sp>
        <p:nvSpPr>
          <p:cNvPr id="3" name="Content Placeholder 2"/>
          <p:cNvSpPr>
            <a:spLocks noGrp="1"/>
          </p:cNvSpPr>
          <p:nvPr>
            <p:ph idx="1"/>
          </p:nvPr>
        </p:nvSpPr>
        <p:spPr/>
        <p:txBody>
          <a:bodyPr/>
          <a:lstStyle/>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Right click – New – Activity – Empty Activity</a:t>
            </a:r>
          </a:p>
        </p:txBody>
      </p:sp>
      <p:pic>
        <p:nvPicPr>
          <p:cNvPr id="4" name="Picture 3"/>
          <p:cNvPicPr>
            <a:picLocks noChangeAspect="1"/>
          </p:cNvPicPr>
          <p:nvPr/>
        </p:nvPicPr>
        <p:blipFill rotWithShape="1">
          <a:blip r:embed="rId2"/>
          <a:srcRect t="16056" b="23814"/>
          <a:stretch/>
        </p:blipFill>
        <p:spPr>
          <a:xfrm>
            <a:off x="-409575" y="2459415"/>
            <a:ext cx="13011150" cy="4398585"/>
          </a:xfrm>
          <a:prstGeom prst="rect">
            <a:avLst/>
          </a:prstGeom>
        </p:spPr>
      </p:pic>
    </p:spTree>
    <p:extLst>
      <p:ext uri="{BB962C8B-B14F-4D97-AF65-F5344CB8AC3E}">
        <p14:creationId xmlns:p14="http://schemas.microsoft.com/office/powerpoint/2010/main" val="4193237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59989"/>
            <a:ext cx="9144000" cy="2387600"/>
          </a:xfrm>
        </p:spPr>
        <p:txBody>
          <a:bodyPr/>
          <a:lstStyle/>
          <a:p>
            <a:r>
              <a:rPr lang="en-US" b="1" dirty="0">
                <a:latin typeface="Open Sans Light" panose="020B0306030504020204" pitchFamily="34" charset="0"/>
                <a:ea typeface="Open Sans Light" panose="020B0306030504020204" pitchFamily="34" charset="0"/>
                <a:cs typeface="Open Sans Light" panose="020B0306030504020204" pitchFamily="34" charset="0"/>
              </a:rPr>
              <a:t>Exercise </a:t>
            </a:r>
            <a:r>
              <a:rPr lang="en-US" dirty="0">
                <a:latin typeface="Open Sans Light" panose="020B0306030504020204" pitchFamily="34" charset="0"/>
                <a:ea typeface="Open Sans Light" panose="020B0306030504020204" pitchFamily="34" charset="0"/>
                <a:cs typeface="Open Sans Light" panose="020B0306030504020204" pitchFamily="34" charset="0"/>
              </a:rPr>
              <a:t>| </a:t>
            </a:r>
            <a:r>
              <a:rPr lang="en-US" sz="5400" dirty="0">
                <a:latin typeface="Open Sans Light" panose="020B0306030504020204" pitchFamily="34" charset="0"/>
                <a:ea typeface="Open Sans Light" panose="020B0306030504020204" pitchFamily="34" charset="0"/>
                <a:cs typeface="Open Sans Light" panose="020B0306030504020204" pitchFamily="34" charset="0"/>
              </a:rPr>
              <a:t>Simple Calculator</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310688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59989"/>
            <a:ext cx="9144000" cy="2387600"/>
          </a:xfrm>
        </p:spPr>
        <p:txBody>
          <a:bodyPr/>
          <a:lstStyle/>
          <a:p>
            <a:r>
              <a:rPr lang="en-US" b="1" dirty="0">
                <a:latin typeface="Open Sans Light" panose="020B0306030504020204" pitchFamily="34" charset="0"/>
                <a:ea typeface="Open Sans Light" panose="020B0306030504020204" pitchFamily="34" charset="0"/>
                <a:cs typeface="Open Sans Light" panose="020B0306030504020204" pitchFamily="34" charset="0"/>
              </a:rPr>
              <a:t>Intent</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361756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Open Sans Light" panose="020B0306030504020204" pitchFamily="34" charset="0"/>
                <a:ea typeface="Open Sans Light" panose="020B0306030504020204" pitchFamily="34" charset="0"/>
                <a:cs typeface="Open Sans Light" panose="020B0306030504020204" pitchFamily="34" charset="0"/>
              </a:rPr>
              <a:t>Intent</a:t>
            </a:r>
          </a:p>
        </p:txBody>
      </p:sp>
      <p:sp>
        <p:nvSpPr>
          <p:cNvPr id="3" name="Content Placeholder 2"/>
          <p:cNvSpPr>
            <a:spLocks noGrp="1"/>
          </p:cNvSpPr>
          <p:nvPr>
            <p:ph idx="1"/>
          </p:nvPr>
        </p:nvSpPr>
        <p:spPr>
          <a:xfrm>
            <a:off x="838200" y="1825625"/>
            <a:ext cx="4283514" cy="4351338"/>
          </a:xfrm>
        </p:spPr>
        <p:txBody>
          <a:bodyPr>
            <a:normAutofit fontScale="92500" lnSpcReduction="10000"/>
          </a:bodyPr>
          <a:lstStyle/>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Intents allow you to interact with components from the same applications.</a:t>
            </a:r>
          </a:p>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a:t>
            </a:r>
            <a:r>
              <a:rPr lang="en-US" b="1" dirty="0">
                <a:latin typeface="Open Sans Light" panose="020B0306030504020204" pitchFamily="34" charset="0"/>
                <a:ea typeface="Open Sans Light" panose="020B0306030504020204" pitchFamily="34" charset="0"/>
                <a:cs typeface="Open Sans Light" panose="020B0306030504020204" pitchFamily="34" charset="0"/>
              </a:rPr>
              <a:t>explicit intent</a:t>
            </a:r>
            <a:r>
              <a:rPr lang="en-US" dirty="0">
                <a:latin typeface="Open Sans Light" panose="020B0306030504020204" pitchFamily="34" charset="0"/>
                <a:ea typeface="Open Sans Light" panose="020B0306030504020204" pitchFamily="34" charset="0"/>
                <a:cs typeface="Open Sans Light" panose="020B0306030504020204" pitchFamily="34" charset="0"/>
              </a:rPr>
              <a:t>)</a:t>
            </a:r>
          </a:p>
          <a:p>
            <a:pPr marL="0" indent="0">
              <a:buNone/>
            </a:pP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Intents are asynchronous messages which allow application components to request functionality from other Android components.</a:t>
            </a:r>
          </a:p>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a:t>
            </a:r>
            <a:r>
              <a:rPr lang="en-US" b="1" dirty="0">
                <a:latin typeface="Open Sans Light" panose="020B0306030504020204" pitchFamily="34" charset="0"/>
                <a:ea typeface="Open Sans Light" panose="020B0306030504020204" pitchFamily="34" charset="0"/>
                <a:cs typeface="Open Sans Light" panose="020B0306030504020204" pitchFamily="34" charset="0"/>
              </a:rPr>
              <a:t>implicit intent</a:t>
            </a:r>
            <a:r>
              <a:rPr lang="en-US" dirty="0">
                <a:latin typeface="Open Sans Light" panose="020B0306030504020204" pitchFamily="34" charset="0"/>
                <a:ea typeface="Open Sans Light" panose="020B0306030504020204" pitchFamily="34" charset="0"/>
                <a:cs typeface="Open Sans Light" panose="020B0306030504020204" pitchFamily="34" charset="0"/>
              </a:rPr>
              <a:t>)</a:t>
            </a:r>
          </a:p>
        </p:txBody>
      </p:sp>
      <p:pic>
        <p:nvPicPr>
          <p:cNvPr id="4098" name="Picture 2" descr="Image result for android Int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1714" y="1433513"/>
            <a:ext cx="7324725"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030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Open Sans Light" panose="020B0306030504020204" pitchFamily="34" charset="0"/>
                <a:ea typeface="Open Sans Light" panose="020B0306030504020204" pitchFamily="34" charset="0"/>
                <a:cs typeface="Open Sans Light" panose="020B0306030504020204" pitchFamily="34" charset="0"/>
              </a:rPr>
              <a:t>Explicit Intent</a:t>
            </a:r>
          </a:p>
        </p:txBody>
      </p:sp>
      <p:sp>
        <p:nvSpPr>
          <p:cNvPr id="3" name="Content Placeholder 2"/>
          <p:cNvSpPr>
            <a:spLocks noGrp="1"/>
          </p:cNvSpPr>
          <p:nvPr>
            <p:ph idx="1"/>
          </p:nvPr>
        </p:nvSpPr>
        <p:spPr/>
        <p:txBody>
          <a:bodyPr/>
          <a:lstStyle/>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Explicit intents explicitly define the component which should be called by the Android system, by using the Java class as identifier.</a:t>
            </a:r>
          </a:p>
        </p:txBody>
      </p:sp>
      <p:pic>
        <p:nvPicPr>
          <p:cNvPr id="4" name="Picture 3"/>
          <p:cNvPicPr>
            <a:picLocks noChangeAspect="1"/>
          </p:cNvPicPr>
          <p:nvPr/>
        </p:nvPicPr>
        <p:blipFill rotWithShape="1">
          <a:blip r:embed="rId2"/>
          <a:srcRect l="20960" t="23383" r="22333" b="63470"/>
          <a:stretch/>
        </p:blipFill>
        <p:spPr>
          <a:xfrm>
            <a:off x="838200" y="3231931"/>
            <a:ext cx="10515600" cy="1370624"/>
          </a:xfrm>
          <a:prstGeom prst="rect">
            <a:avLst/>
          </a:prstGeom>
        </p:spPr>
      </p:pic>
    </p:spTree>
    <p:extLst>
      <p:ext uri="{BB962C8B-B14F-4D97-AF65-F5344CB8AC3E}">
        <p14:creationId xmlns:p14="http://schemas.microsoft.com/office/powerpoint/2010/main" val="85329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Implicit Intent</a:t>
            </a:r>
          </a:p>
        </p:txBody>
      </p:sp>
      <p:sp>
        <p:nvSpPr>
          <p:cNvPr id="3" name="Content Placeholder 2"/>
          <p:cNvSpPr>
            <a:spLocks noGrp="1"/>
          </p:cNvSpPr>
          <p:nvPr>
            <p:ph idx="1"/>
          </p:nvPr>
        </p:nvSpPr>
        <p:spPr/>
        <p:txBody>
          <a:bodyPr/>
          <a:lstStyle/>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Implicit intents specify the action which should be performed and optionally data which provides content for the action. If an implicit intent is sent to the Android system, it searches for all components which are registered for the specific action and the fitting data type.</a:t>
            </a:r>
          </a:p>
        </p:txBody>
      </p:sp>
      <p:pic>
        <p:nvPicPr>
          <p:cNvPr id="4" name="Picture 3"/>
          <p:cNvPicPr>
            <a:picLocks noChangeAspect="1"/>
          </p:cNvPicPr>
          <p:nvPr/>
        </p:nvPicPr>
        <p:blipFill rotWithShape="1">
          <a:blip r:embed="rId2"/>
          <a:srcRect l="21202" t="43857" r="21970" b="44074"/>
          <a:stretch/>
        </p:blipFill>
        <p:spPr>
          <a:xfrm>
            <a:off x="838199" y="4303984"/>
            <a:ext cx="10515601" cy="1255596"/>
          </a:xfrm>
          <a:prstGeom prst="rect">
            <a:avLst/>
          </a:prstGeom>
        </p:spPr>
      </p:pic>
    </p:spTree>
    <p:extLst>
      <p:ext uri="{BB962C8B-B14F-4D97-AF65-F5344CB8AC3E}">
        <p14:creationId xmlns:p14="http://schemas.microsoft.com/office/powerpoint/2010/main" val="16184076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59989"/>
            <a:ext cx="9144000" cy="2387600"/>
          </a:xfrm>
        </p:spPr>
        <p:txBody>
          <a:bodyPr/>
          <a:lstStyle/>
          <a:p>
            <a:r>
              <a:rPr lang="en-US" b="1" dirty="0">
                <a:latin typeface="Open Sans Light" panose="020B0306030504020204" pitchFamily="34" charset="0"/>
                <a:ea typeface="Open Sans Light" panose="020B0306030504020204" pitchFamily="34" charset="0"/>
                <a:cs typeface="Open Sans Light" panose="020B0306030504020204" pitchFamily="34" charset="0"/>
              </a:rPr>
              <a:t>Exercise </a:t>
            </a:r>
            <a:r>
              <a:rPr lang="en-US" dirty="0">
                <a:latin typeface="Open Sans Light" panose="020B0306030504020204" pitchFamily="34" charset="0"/>
                <a:ea typeface="Open Sans Light" panose="020B0306030504020204" pitchFamily="34" charset="0"/>
                <a:cs typeface="Open Sans Light" panose="020B0306030504020204" pitchFamily="34" charset="0"/>
              </a:rPr>
              <a:t>| </a:t>
            </a:r>
            <a:r>
              <a:rPr lang="en-US" sz="4800" dirty="0">
                <a:latin typeface="Open Sans Light" panose="020B0306030504020204" pitchFamily="34" charset="0"/>
                <a:ea typeface="Open Sans Light" panose="020B0306030504020204" pitchFamily="34" charset="0"/>
                <a:cs typeface="Open Sans Light" panose="020B0306030504020204" pitchFamily="34" charset="0"/>
              </a:rPr>
              <a:t>Simple Navigation</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585131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59989"/>
            <a:ext cx="9144000" cy="2387600"/>
          </a:xfrm>
        </p:spPr>
        <p:txBody>
          <a:bodyPr/>
          <a:lstStyle/>
          <a:p>
            <a:r>
              <a:rPr lang="en-US" b="1" dirty="0">
                <a:latin typeface="Open Sans Light" panose="020B0306030504020204" pitchFamily="34" charset="0"/>
                <a:ea typeface="Open Sans Light" panose="020B0306030504020204" pitchFamily="34" charset="0"/>
                <a:cs typeface="Open Sans Light" panose="020B0306030504020204" pitchFamily="34" charset="0"/>
              </a:rPr>
              <a:t>Fragment</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3004365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Open Sans Light" panose="020B0306030504020204" pitchFamily="34" charset="0"/>
                <a:ea typeface="Open Sans Light" panose="020B0306030504020204" pitchFamily="34" charset="0"/>
                <a:cs typeface="Open Sans Light" panose="020B0306030504020204" pitchFamily="34" charset="0"/>
              </a:rPr>
              <a:t>Fragments</a:t>
            </a:r>
          </a:p>
        </p:txBody>
      </p:sp>
      <p:sp>
        <p:nvSpPr>
          <p:cNvPr id="3" name="Content Placeholder 2"/>
          <p:cNvSpPr>
            <a:spLocks noGrp="1"/>
          </p:cNvSpPr>
          <p:nvPr>
            <p:ph idx="1"/>
          </p:nvPr>
        </p:nvSpPr>
        <p:spPr>
          <a:xfrm>
            <a:off x="838200" y="1825625"/>
            <a:ext cx="6886903" cy="4351338"/>
          </a:xfrm>
        </p:spPr>
        <p:txBody>
          <a:bodyPr>
            <a:normAutofit fontScale="92500" lnSpcReduction="10000"/>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Fragment is </a:t>
            </a:r>
            <a:r>
              <a:rPr lang="en-US" b="1" dirty="0">
                <a:latin typeface="Open Sans Light" panose="020B0306030504020204" pitchFamily="34" charset="0"/>
                <a:ea typeface="Open Sans Light" panose="020B0306030504020204" pitchFamily="34" charset="0"/>
                <a:cs typeface="Open Sans Light" panose="020B0306030504020204" pitchFamily="34" charset="0"/>
              </a:rPr>
              <a:t>part of User Interface</a:t>
            </a:r>
            <a:r>
              <a:rPr lang="en-US" dirty="0">
                <a:latin typeface="Open Sans Light" panose="020B0306030504020204" pitchFamily="34" charset="0"/>
                <a:ea typeface="Open Sans Light" panose="020B0306030504020204" pitchFamily="34" charset="0"/>
                <a:cs typeface="Open Sans Light" panose="020B0306030504020204" pitchFamily="34" charset="0"/>
              </a:rPr>
              <a:t> in an Activity</a:t>
            </a:r>
          </a:p>
          <a:p>
            <a:r>
              <a:rPr lang="en-US" dirty="0">
                <a:latin typeface="Open Sans Light" panose="020B0306030504020204" pitchFamily="34" charset="0"/>
                <a:ea typeface="Open Sans Light" panose="020B0306030504020204" pitchFamily="34" charset="0"/>
                <a:cs typeface="Open Sans Light" panose="020B0306030504020204" pitchFamily="34" charset="0"/>
              </a:rPr>
              <a:t>It contains callback methods similar to an activity, such as </a:t>
            </a:r>
            <a:r>
              <a:rPr lang="en-US" b="1" dirty="0" err="1">
                <a:latin typeface="Open Sans Light" panose="020B0306030504020204" pitchFamily="34" charset="0"/>
                <a:ea typeface="Open Sans Light" panose="020B0306030504020204" pitchFamily="34" charset="0"/>
                <a:cs typeface="Open Sans Light" panose="020B0306030504020204" pitchFamily="34" charset="0"/>
              </a:rPr>
              <a:t>onCreate</a:t>
            </a:r>
            <a:r>
              <a:rPr lang="en-US" b="1" dirty="0">
                <a:latin typeface="Open Sans Light" panose="020B0306030504020204" pitchFamily="34" charset="0"/>
                <a:ea typeface="Open Sans Light" panose="020B0306030504020204" pitchFamily="34" charset="0"/>
                <a:cs typeface="Open Sans Light" panose="020B0306030504020204" pitchFamily="34" charset="0"/>
              </a:rPr>
              <a:t>()</a:t>
            </a:r>
            <a:r>
              <a:rPr lang="en-US" dirty="0">
                <a:latin typeface="Open Sans Light" panose="020B0306030504020204" pitchFamily="34" charset="0"/>
                <a:ea typeface="Open Sans Light" panose="020B0306030504020204" pitchFamily="34" charset="0"/>
                <a:cs typeface="Open Sans Light" panose="020B0306030504020204" pitchFamily="34" charset="0"/>
              </a:rPr>
              <a:t>, </a:t>
            </a:r>
            <a:r>
              <a:rPr lang="en-US" b="1" dirty="0" err="1">
                <a:latin typeface="Open Sans Light" panose="020B0306030504020204" pitchFamily="34" charset="0"/>
                <a:ea typeface="Open Sans Light" panose="020B0306030504020204" pitchFamily="34" charset="0"/>
                <a:cs typeface="Open Sans Light" panose="020B0306030504020204" pitchFamily="34" charset="0"/>
              </a:rPr>
              <a:t>onStart</a:t>
            </a:r>
            <a:r>
              <a:rPr lang="en-US" b="1" dirty="0">
                <a:latin typeface="Open Sans Light" panose="020B0306030504020204" pitchFamily="34" charset="0"/>
                <a:ea typeface="Open Sans Light" panose="020B0306030504020204" pitchFamily="34" charset="0"/>
                <a:cs typeface="Open Sans Light" panose="020B0306030504020204" pitchFamily="34" charset="0"/>
              </a:rPr>
              <a:t>()</a:t>
            </a:r>
            <a:r>
              <a:rPr lang="en-US" dirty="0">
                <a:latin typeface="Open Sans Light" panose="020B0306030504020204" pitchFamily="34" charset="0"/>
                <a:ea typeface="Open Sans Light" panose="020B0306030504020204" pitchFamily="34" charset="0"/>
                <a:cs typeface="Open Sans Light" panose="020B0306030504020204" pitchFamily="34" charset="0"/>
              </a:rPr>
              <a:t>, </a:t>
            </a:r>
            <a:r>
              <a:rPr lang="en-US" b="1" dirty="0" err="1">
                <a:latin typeface="Open Sans Light" panose="020B0306030504020204" pitchFamily="34" charset="0"/>
                <a:ea typeface="Open Sans Light" panose="020B0306030504020204" pitchFamily="34" charset="0"/>
                <a:cs typeface="Open Sans Light" panose="020B0306030504020204" pitchFamily="34" charset="0"/>
              </a:rPr>
              <a:t>onPause</a:t>
            </a:r>
            <a:r>
              <a:rPr lang="en-US" b="1" dirty="0">
                <a:latin typeface="Open Sans Light" panose="020B0306030504020204" pitchFamily="34" charset="0"/>
                <a:ea typeface="Open Sans Light" panose="020B0306030504020204" pitchFamily="34" charset="0"/>
                <a:cs typeface="Open Sans Light" panose="020B0306030504020204" pitchFamily="34" charset="0"/>
              </a:rPr>
              <a:t>()</a:t>
            </a:r>
            <a:r>
              <a:rPr lang="en-US" dirty="0">
                <a:latin typeface="Open Sans Light" panose="020B0306030504020204" pitchFamily="34" charset="0"/>
                <a:ea typeface="Open Sans Light" panose="020B0306030504020204" pitchFamily="34" charset="0"/>
                <a:cs typeface="Open Sans Light" panose="020B0306030504020204" pitchFamily="34" charset="0"/>
              </a:rPr>
              <a:t>, and </a:t>
            </a:r>
            <a:r>
              <a:rPr lang="en-US" b="1" dirty="0" err="1">
                <a:latin typeface="Open Sans Light" panose="020B0306030504020204" pitchFamily="34" charset="0"/>
                <a:ea typeface="Open Sans Light" panose="020B0306030504020204" pitchFamily="34" charset="0"/>
                <a:cs typeface="Open Sans Light" panose="020B0306030504020204" pitchFamily="34" charset="0"/>
              </a:rPr>
              <a:t>onStop</a:t>
            </a:r>
            <a:r>
              <a:rPr lang="en-US" b="1" dirty="0">
                <a:latin typeface="Open Sans Light" panose="020B0306030504020204" pitchFamily="34" charset="0"/>
                <a:ea typeface="Open Sans Light" panose="020B0306030504020204" pitchFamily="34" charset="0"/>
                <a:cs typeface="Open Sans Light" panose="020B0306030504020204" pitchFamily="34" charset="0"/>
              </a:rPr>
              <a:t>()</a:t>
            </a:r>
          </a:p>
          <a:p>
            <a:r>
              <a:rPr lang="en-US" b="1" dirty="0">
                <a:latin typeface="Open Sans Light" panose="020B0306030504020204" pitchFamily="34" charset="0"/>
                <a:ea typeface="Open Sans Light" panose="020B0306030504020204" pitchFamily="34" charset="0"/>
                <a:cs typeface="Open Sans Light" panose="020B0306030504020204" pitchFamily="34" charset="0"/>
              </a:rPr>
              <a:t>Reusable</a:t>
            </a:r>
          </a:p>
          <a:p>
            <a:r>
              <a:rPr lang="en-US" b="1" dirty="0">
                <a:latin typeface="Open Sans Light" panose="020B0306030504020204" pitchFamily="34" charset="0"/>
                <a:ea typeface="Open Sans Light" panose="020B0306030504020204" pitchFamily="34" charset="0"/>
                <a:cs typeface="Open Sans Light" panose="020B0306030504020204" pitchFamily="34" charset="0"/>
              </a:rPr>
              <a:t>Fragments can called in one Activity</a:t>
            </a:r>
          </a:p>
          <a:p>
            <a:r>
              <a:rPr lang="en-US" dirty="0">
                <a:latin typeface="Open Sans Light" panose="020B0306030504020204" pitchFamily="34" charset="0"/>
                <a:ea typeface="Open Sans Light" panose="020B0306030504020204" pitchFamily="34" charset="0"/>
                <a:cs typeface="Open Sans Light" panose="020B0306030504020204" pitchFamily="34" charset="0"/>
              </a:rPr>
              <a:t>Extend </a:t>
            </a:r>
            <a:r>
              <a:rPr lang="en-US" b="1" dirty="0">
                <a:latin typeface="Open Sans Light" panose="020B0306030504020204" pitchFamily="34" charset="0"/>
                <a:ea typeface="Open Sans Light" panose="020B0306030504020204" pitchFamily="34" charset="0"/>
                <a:cs typeface="Open Sans Light" panose="020B0306030504020204" pitchFamily="34" charset="0"/>
              </a:rPr>
              <a:t>Fragment</a:t>
            </a:r>
            <a:r>
              <a:rPr lang="en-US" dirty="0">
                <a:latin typeface="Open Sans Light" panose="020B0306030504020204" pitchFamily="34" charset="0"/>
                <a:ea typeface="Open Sans Light" panose="020B0306030504020204" pitchFamily="34" charset="0"/>
                <a:cs typeface="Open Sans Light" panose="020B0306030504020204" pitchFamily="34" charset="0"/>
              </a:rPr>
              <a:t> class</a:t>
            </a:r>
          </a:p>
          <a:p>
            <a:r>
              <a:rPr lang="en-US" dirty="0">
                <a:latin typeface="Open Sans Light" panose="020B0306030504020204" pitchFamily="34" charset="0"/>
                <a:ea typeface="Open Sans Light" panose="020B0306030504020204" pitchFamily="34" charset="0"/>
                <a:cs typeface="Open Sans Light" panose="020B0306030504020204" pitchFamily="34" charset="0"/>
              </a:rPr>
              <a:t>Like Activity, </a:t>
            </a:r>
            <a:r>
              <a:rPr lang="en-US" b="1" dirty="0">
                <a:latin typeface="Open Sans Light" panose="020B0306030504020204" pitchFamily="34" charset="0"/>
                <a:ea typeface="Open Sans Light" panose="020B0306030504020204" pitchFamily="34" charset="0"/>
                <a:cs typeface="Open Sans Light" panose="020B0306030504020204" pitchFamily="34" charset="0"/>
              </a:rPr>
              <a:t>fragment has lifecycle</a:t>
            </a:r>
          </a:p>
          <a:p>
            <a:r>
              <a:rPr lang="en-US" b="1" dirty="0">
                <a:latin typeface="Open Sans Light" panose="020B0306030504020204" pitchFamily="34" charset="0"/>
                <a:ea typeface="Open Sans Light" panose="020B0306030504020204" pitchFamily="34" charset="0"/>
                <a:cs typeface="Open Sans Light" panose="020B0306030504020204" pitchFamily="34" charset="0"/>
              </a:rPr>
              <a:t>No need registered in AndroidManifest.xml</a:t>
            </a:r>
          </a:p>
        </p:txBody>
      </p:sp>
      <p:pic>
        <p:nvPicPr>
          <p:cNvPr id="2050" name="Picture 2" descr="Image result for tampilan aplikasi whatsa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415" y="650984"/>
            <a:ext cx="3313386" cy="5525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0812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Open Sans Light" panose="020B0306030504020204" pitchFamily="34" charset="0"/>
                <a:ea typeface="Open Sans Light" panose="020B0306030504020204" pitchFamily="34" charset="0"/>
                <a:cs typeface="Open Sans Light" panose="020B0306030504020204" pitchFamily="34" charset="0"/>
              </a:rPr>
              <a:t>Fragment Lifecycle</a:t>
            </a:r>
          </a:p>
        </p:txBody>
      </p:sp>
      <p:sp>
        <p:nvSpPr>
          <p:cNvPr id="3" name="Content Placeholder 2"/>
          <p:cNvSpPr>
            <a:spLocks noGrp="1"/>
          </p:cNvSpPr>
          <p:nvPr>
            <p:ph idx="1"/>
          </p:nvPr>
        </p:nvSpPr>
        <p:spPr>
          <a:xfrm>
            <a:off x="838200" y="1825625"/>
            <a:ext cx="7496175" cy="4351338"/>
          </a:xfrm>
        </p:spPr>
        <p:txBody>
          <a:bodyPr/>
          <a:lstStyle/>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Usually, you should implement at least the following lifecycle methods:</a:t>
            </a:r>
          </a:p>
          <a:p>
            <a:pPr marL="0" indent="0">
              <a:buNone/>
            </a:pPr>
            <a:r>
              <a:rPr lang="en-US" dirty="0" err="1">
                <a:latin typeface="Open Sans Light" panose="020B0306030504020204" pitchFamily="34" charset="0"/>
                <a:ea typeface="Open Sans Light" panose="020B0306030504020204" pitchFamily="34" charset="0"/>
                <a:cs typeface="Open Sans Light" panose="020B0306030504020204" pitchFamily="34" charset="0"/>
              </a:rPr>
              <a:t>onCreate</a:t>
            </a:r>
            <a:r>
              <a:rPr lang="en-US" dirty="0">
                <a:latin typeface="Open Sans Light" panose="020B0306030504020204" pitchFamily="34" charset="0"/>
                <a:ea typeface="Open Sans Light" panose="020B0306030504020204" pitchFamily="34" charset="0"/>
                <a:cs typeface="Open Sans Light" panose="020B0306030504020204" pitchFamily="34" charset="0"/>
              </a:rPr>
              <a:t> &amp; </a:t>
            </a:r>
            <a:r>
              <a:rPr lang="en-US" dirty="0" err="1">
                <a:latin typeface="Open Sans Light" panose="020B0306030504020204" pitchFamily="34" charset="0"/>
                <a:ea typeface="Open Sans Light" panose="020B0306030504020204" pitchFamily="34" charset="0"/>
                <a:cs typeface="Open Sans Light" panose="020B0306030504020204" pitchFamily="34" charset="0"/>
              </a:rPr>
              <a:t>onCreateView</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3076" name="Picture 4" descr="https://developer.android.com/images/fragment_life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4375" y="365125"/>
            <a:ext cx="3019425" cy="806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73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3370" y="603457"/>
            <a:ext cx="7935351" cy="1325563"/>
          </a:xfrm>
        </p:spPr>
        <p:txBody>
          <a:bodyPr/>
          <a:lstStyle/>
          <a:p>
            <a:r>
              <a:rPr lang="en-US" b="1" dirty="0" err="1">
                <a:latin typeface="Open Sans Light" panose="020B0306030504020204" pitchFamily="34" charset="0"/>
                <a:ea typeface="Open Sans Light" panose="020B0306030504020204" pitchFamily="34" charset="0"/>
                <a:cs typeface="Open Sans Light" panose="020B0306030504020204" pitchFamily="34" charset="0"/>
              </a:rPr>
              <a:t>Git</a:t>
            </a:r>
            <a:endParaRPr lang="en-US"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Content Placeholder 2"/>
          <p:cNvSpPr>
            <a:spLocks noGrp="1"/>
          </p:cNvSpPr>
          <p:nvPr>
            <p:ph idx="1"/>
          </p:nvPr>
        </p:nvSpPr>
        <p:spPr>
          <a:xfrm>
            <a:off x="838200" y="2275790"/>
            <a:ext cx="10515600" cy="4351338"/>
          </a:xfrm>
        </p:spPr>
        <p:txBody>
          <a:bodyPr/>
          <a:lstStyle/>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a:t>
            </a:r>
            <a:r>
              <a:rPr lang="en-US" dirty="0" err="1">
                <a:latin typeface="Open Sans Light" panose="020B0306030504020204" pitchFamily="34" charset="0"/>
                <a:ea typeface="Open Sans Light" panose="020B0306030504020204" pitchFamily="34" charset="0"/>
                <a:cs typeface="Open Sans Light" panose="020B0306030504020204" pitchFamily="34" charset="0"/>
              </a:rPr>
              <a:t>Git</a:t>
            </a:r>
            <a:r>
              <a:rPr lang="en-US" dirty="0">
                <a:latin typeface="Open Sans Light" panose="020B0306030504020204" pitchFamily="34" charset="0"/>
                <a:ea typeface="Open Sans Light" panose="020B0306030504020204" pitchFamily="34" charset="0"/>
                <a:cs typeface="Open Sans Light" panose="020B0306030504020204" pitchFamily="34" charset="0"/>
              </a:rPr>
              <a:t> is a free and open source distributed version control system designed to handle everything from small to very large projects with speed and efficiency." </a:t>
            </a:r>
            <a:r>
              <a:rPr lang="en-US" b="1" dirty="0">
                <a:latin typeface="Open Sans Light" panose="020B0306030504020204" pitchFamily="34" charset="0"/>
                <a:ea typeface="Open Sans Light" panose="020B0306030504020204" pitchFamily="34" charset="0"/>
                <a:cs typeface="Open Sans Light" panose="020B0306030504020204" pitchFamily="34" charset="0"/>
              </a:rPr>
              <a:t>https://git-scm.com</a:t>
            </a:r>
          </a:p>
        </p:txBody>
      </p:sp>
      <p:pic>
        <p:nvPicPr>
          <p:cNvPr id="4" name="Picture 3"/>
          <p:cNvPicPr>
            <a:picLocks noChangeAspect="1"/>
          </p:cNvPicPr>
          <p:nvPr/>
        </p:nvPicPr>
        <p:blipFill rotWithShape="1">
          <a:blip r:embed="rId2"/>
          <a:srcRect l="15257" t="59663" r="16843" b="17260"/>
          <a:stretch/>
        </p:blipFill>
        <p:spPr>
          <a:xfrm>
            <a:off x="838200" y="3990733"/>
            <a:ext cx="10183183" cy="1945831"/>
          </a:xfrm>
          <a:prstGeom prst="rect">
            <a:avLst/>
          </a:prstGeom>
        </p:spPr>
      </p:pic>
      <p:pic>
        <p:nvPicPr>
          <p:cNvPr id="2052" name="Picture 4" descr="Image result for gi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586728"/>
            <a:ext cx="1342292" cy="1342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7057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Open Sans Light" panose="020B0306030504020204" pitchFamily="34" charset="0"/>
                <a:ea typeface="Open Sans Light" panose="020B0306030504020204" pitchFamily="34" charset="0"/>
                <a:cs typeface="Open Sans Light" panose="020B0306030504020204" pitchFamily="34" charset="0"/>
              </a:rPr>
              <a:t>Send and Get Data</a:t>
            </a:r>
            <a:br>
              <a:rPr lang="en-US" dirty="0">
                <a:latin typeface="Open Sans Light" panose="020B0306030504020204" pitchFamily="34" charset="0"/>
                <a:ea typeface="Open Sans Light" panose="020B0306030504020204" pitchFamily="34" charset="0"/>
                <a:cs typeface="Open Sans Light" panose="020B0306030504020204" pitchFamily="34" charset="0"/>
              </a:rPr>
            </a:br>
            <a:r>
              <a:rPr lang="en-US" b="1" dirty="0">
                <a:latin typeface="Open Sans Light" panose="020B0306030504020204" pitchFamily="34" charset="0"/>
                <a:ea typeface="Open Sans Light" panose="020B0306030504020204" pitchFamily="34" charset="0"/>
                <a:cs typeface="Open Sans Light" panose="020B0306030504020204" pitchFamily="34" charset="0"/>
              </a:rPr>
              <a:t>on Fragment from Activity</a:t>
            </a:r>
          </a:p>
        </p:txBody>
      </p:sp>
      <p:sp>
        <p:nvSpPr>
          <p:cNvPr id="3" name="Content Placeholder 2"/>
          <p:cNvSpPr>
            <a:spLocks noGrp="1"/>
          </p:cNvSpPr>
          <p:nvPr>
            <p:ph idx="1"/>
          </p:nvPr>
        </p:nvSpPr>
        <p:spPr/>
        <p:txBody>
          <a:bodyPr/>
          <a:lstStyle/>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If an </a:t>
            </a:r>
            <a:r>
              <a:rPr lang="en-US" b="1" dirty="0">
                <a:latin typeface="Open Sans Light" panose="020B0306030504020204" pitchFamily="34" charset="0"/>
                <a:ea typeface="Open Sans Light" panose="020B0306030504020204" pitchFamily="34" charset="0"/>
                <a:cs typeface="Open Sans Light" panose="020B0306030504020204" pitchFamily="34" charset="0"/>
              </a:rPr>
              <a:t>Activity use Intent</a:t>
            </a:r>
            <a:r>
              <a:rPr lang="en-US" dirty="0">
                <a:latin typeface="Open Sans Light" panose="020B0306030504020204" pitchFamily="34" charset="0"/>
                <a:ea typeface="Open Sans Light" panose="020B0306030504020204" pitchFamily="34" charset="0"/>
                <a:cs typeface="Open Sans Light" panose="020B0306030504020204" pitchFamily="34" charset="0"/>
              </a:rPr>
              <a:t> for send data, in Fragment we use </a:t>
            </a:r>
            <a:r>
              <a:rPr lang="en-US" b="1" dirty="0">
                <a:latin typeface="Open Sans Light" panose="020B0306030504020204" pitchFamily="34" charset="0"/>
                <a:ea typeface="Open Sans Light" panose="020B0306030504020204" pitchFamily="34" charset="0"/>
                <a:cs typeface="Open Sans Light" panose="020B0306030504020204" pitchFamily="34" charset="0"/>
              </a:rPr>
              <a:t>Arguments</a:t>
            </a:r>
          </a:p>
        </p:txBody>
      </p:sp>
      <p:pic>
        <p:nvPicPr>
          <p:cNvPr id="4" name="Picture 3"/>
          <p:cNvPicPr>
            <a:picLocks noChangeAspect="1"/>
          </p:cNvPicPr>
          <p:nvPr/>
        </p:nvPicPr>
        <p:blipFill rotWithShape="1">
          <a:blip r:embed="rId2"/>
          <a:srcRect l="31865" t="22737" r="34935" b="53125"/>
          <a:stretch/>
        </p:blipFill>
        <p:spPr>
          <a:xfrm>
            <a:off x="838200" y="3118424"/>
            <a:ext cx="5793080" cy="2367975"/>
          </a:xfrm>
          <a:prstGeom prst="rect">
            <a:avLst/>
          </a:prstGeom>
        </p:spPr>
      </p:pic>
      <p:pic>
        <p:nvPicPr>
          <p:cNvPr id="5" name="Picture 4"/>
          <p:cNvPicPr>
            <a:picLocks noChangeAspect="1"/>
          </p:cNvPicPr>
          <p:nvPr/>
        </p:nvPicPr>
        <p:blipFill rotWithShape="1">
          <a:blip r:embed="rId3"/>
          <a:srcRect l="31744" t="32867" r="44265" b="60668"/>
          <a:stretch/>
        </p:blipFill>
        <p:spPr>
          <a:xfrm>
            <a:off x="6754721" y="3118423"/>
            <a:ext cx="4599079" cy="696831"/>
          </a:xfrm>
          <a:prstGeom prst="rect">
            <a:avLst/>
          </a:prstGeom>
        </p:spPr>
      </p:pic>
    </p:spTree>
    <p:extLst>
      <p:ext uri="{BB962C8B-B14F-4D97-AF65-F5344CB8AC3E}">
        <p14:creationId xmlns:p14="http://schemas.microsoft.com/office/powerpoint/2010/main" val="31322651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59989"/>
            <a:ext cx="9144000" cy="2387600"/>
          </a:xfrm>
        </p:spPr>
        <p:txBody>
          <a:bodyPr/>
          <a:lstStyle/>
          <a:p>
            <a:r>
              <a:rPr lang="en-US" b="1" dirty="0">
                <a:latin typeface="Open Sans Light" panose="020B0306030504020204" pitchFamily="34" charset="0"/>
                <a:ea typeface="Open Sans Light" panose="020B0306030504020204" pitchFamily="34" charset="0"/>
                <a:cs typeface="Open Sans Light" panose="020B0306030504020204" pitchFamily="34" charset="0"/>
              </a:rPr>
              <a:t>Exercise </a:t>
            </a:r>
            <a:r>
              <a:rPr lang="en-US" dirty="0">
                <a:latin typeface="Open Sans Light" panose="020B0306030504020204" pitchFamily="34" charset="0"/>
                <a:ea typeface="Open Sans Light" panose="020B0306030504020204" pitchFamily="34" charset="0"/>
                <a:cs typeface="Open Sans Light" panose="020B0306030504020204" pitchFamily="34" charset="0"/>
              </a:rPr>
              <a:t>| </a:t>
            </a:r>
            <a:r>
              <a:rPr lang="en-US" sz="5400" dirty="0" err="1">
                <a:latin typeface="Open Sans Light" panose="020B0306030504020204" pitchFamily="34" charset="0"/>
                <a:ea typeface="Open Sans Light" panose="020B0306030504020204" pitchFamily="34" charset="0"/>
                <a:cs typeface="Open Sans Light" panose="020B0306030504020204" pitchFamily="34" charset="0"/>
              </a:rPr>
              <a:t>Whatsapp</a:t>
            </a:r>
            <a:r>
              <a:rPr lang="en-US" sz="5400" dirty="0">
                <a:latin typeface="Open Sans Light" panose="020B0306030504020204" pitchFamily="34" charset="0"/>
                <a:ea typeface="Open Sans Light" panose="020B0306030504020204" pitchFamily="34" charset="0"/>
                <a:cs typeface="Open Sans Light" panose="020B0306030504020204" pitchFamily="34" charset="0"/>
              </a:rPr>
              <a:t> Layout</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97832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7934" y="865798"/>
            <a:ext cx="8349615" cy="5167514"/>
            <a:chOff x="1947934" y="865798"/>
            <a:chExt cx="8349615" cy="5167514"/>
          </a:xfrm>
        </p:grpSpPr>
        <p:pic>
          <p:nvPicPr>
            <p:cNvPr id="5" name="Picture 2" descr="Image result for g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934" y="865798"/>
              <a:ext cx="8349615" cy="5167514"/>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1947934" y="1080822"/>
              <a:ext cx="1158240" cy="4666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Branch</a:t>
              </a:r>
            </a:p>
          </p:txBody>
        </p:sp>
      </p:grpSp>
    </p:spTree>
    <p:extLst>
      <p:ext uri="{BB962C8B-B14F-4D97-AF65-F5344CB8AC3E}">
        <p14:creationId xmlns:p14="http://schemas.microsoft.com/office/powerpoint/2010/main" val="111985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github"/>
          <p:cNvPicPr>
            <a:picLocks noChangeAspect="1" noChangeArrowheads="1"/>
          </p:cNvPicPr>
          <p:nvPr/>
        </p:nvPicPr>
        <p:blipFill rotWithShape="1">
          <a:blip r:embed="rId2">
            <a:extLst>
              <a:ext uri="{28A0092B-C50C-407E-A947-70E740481C1C}">
                <a14:useLocalDpi xmlns:a14="http://schemas.microsoft.com/office/drawing/2010/main" val="0"/>
              </a:ext>
            </a:extLst>
          </a:blip>
          <a:srcRect l="10709" t="18344" r="11321" b="18294"/>
          <a:stretch/>
        </p:blipFill>
        <p:spPr bwMode="auto">
          <a:xfrm>
            <a:off x="2771334" y="641290"/>
            <a:ext cx="5753667" cy="17330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bitbuck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9808" y="5133632"/>
            <a:ext cx="5852990" cy="129389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itla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93887" y="2823907"/>
            <a:ext cx="5108562" cy="181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983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59989"/>
            <a:ext cx="9144000" cy="2387600"/>
          </a:xfrm>
        </p:spPr>
        <p:txBody>
          <a:bodyPr/>
          <a:lstStyle/>
          <a:p>
            <a:r>
              <a:rPr lang="en-US" b="1" dirty="0">
                <a:latin typeface="Open Sans Light" panose="020B0306030504020204" pitchFamily="34" charset="0"/>
                <a:ea typeface="Open Sans Light" panose="020B0306030504020204" pitchFamily="34" charset="0"/>
                <a:cs typeface="Open Sans Light" panose="020B0306030504020204" pitchFamily="34" charset="0"/>
              </a:rPr>
              <a:t>Using </a:t>
            </a:r>
            <a:r>
              <a:rPr lang="en-US" b="1" dirty="0" err="1">
                <a:latin typeface="Open Sans Light" panose="020B0306030504020204" pitchFamily="34" charset="0"/>
                <a:ea typeface="Open Sans Light" panose="020B0306030504020204" pitchFamily="34" charset="0"/>
                <a:cs typeface="Open Sans Light" panose="020B0306030504020204" pitchFamily="34" charset="0"/>
              </a:rPr>
              <a:t>Git</a:t>
            </a:r>
            <a:r>
              <a:rPr lang="en-US" b="1" dirty="0">
                <a:latin typeface="Open Sans Light" panose="020B0306030504020204" pitchFamily="34" charset="0"/>
                <a:ea typeface="Open Sans Light" panose="020B0306030504020204" pitchFamily="34" charset="0"/>
                <a:cs typeface="Open Sans Light" panose="020B0306030504020204" pitchFamily="34" charset="0"/>
              </a:rPr>
              <a:t> </a:t>
            </a:r>
            <a:r>
              <a:rPr lang="en-US" dirty="0">
                <a:latin typeface="Open Sans Light" panose="020B0306030504020204" pitchFamily="34" charset="0"/>
                <a:ea typeface="Open Sans Light" panose="020B0306030504020204" pitchFamily="34" charset="0"/>
                <a:cs typeface="Open Sans Light" panose="020B0306030504020204" pitchFamily="34" charset="0"/>
              </a:rPr>
              <a:t>(</a:t>
            </a:r>
            <a:r>
              <a:rPr lang="en-US" dirty="0" err="1">
                <a:latin typeface="Open Sans Light" panose="020B0306030504020204" pitchFamily="34" charset="0"/>
                <a:ea typeface="Open Sans Light" panose="020B0306030504020204" pitchFamily="34" charset="0"/>
                <a:cs typeface="Open Sans Light" panose="020B0306030504020204" pitchFamily="34" charset="0"/>
              </a:rPr>
              <a:t>Github</a:t>
            </a:r>
            <a:r>
              <a:rPr lang="en-US" dirty="0">
                <a:latin typeface="Open Sans Light" panose="020B0306030504020204" pitchFamily="34" charset="0"/>
                <a:ea typeface="Open Sans Light" panose="020B0306030504020204" pitchFamily="34" charset="0"/>
                <a:cs typeface="Open Sans Light" panose="020B0306030504020204" pitchFamily="34" charset="0"/>
              </a:rPr>
              <a:t>)</a:t>
            </a:r>
          </a:p>
        </p:txBody>
      </p:sp>
    </p:spTree>
    <p:extLst>
      <p:ext uri="{BB962C8B-B14F-4D97-AF65-F5344CB8AC3E}">
        <p14:creationId xmlns:p14="http://schemas.microsoft.com/office/powerpoint/2010/main" val="1427874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Open Sans Light" panose="020B0306030504020204" pitchFamily="34" charset="0"/>
                <a:ea typeface="Open Sans Light" panose="020B0306030504020204" pitchFamily="34" charset="0"/>
                <a:cs typeface="Open Sans Light" panose="020B0306030504020204" pitchFamily="34" charset="0"/>
              </a:rPr>
              <a:t>Commit, Push, &amp; Pull</a:t>
            </a:r>
          </a:p>
        </p:txBody>
      </p:sp>
      <p:sp>
        <p:nvSpPr>
          <p:cNvPr id="3" name="Content Placeholder 2"/>
          <p:cNvSpPr>
            <a:spLocks noGrp="1"/>
          </p:cNvSpPr>
          <p:nvPr>
            <p:ph idx="1"/>
          </p:nvPr>
        </p:nvSpPr>
        <p:spPr/>
        <p:txBody>
          <a:bodyPr>
            <a:normAutofit lnSpcReduction="10000"/>
          </a:bodyPr>
          <a:lstStyle/>
          <a:p>
            <a:pPr marL="0" indent="0">
              <a:buNone/>
            </a:pPr>
            <a:r>
              <a:rPr lang="en-US" b="1" dirty="0">
                <a:latin typeface="Open Sans Light" panose="020B0306030504020204" pitchFamily="34" charset="0"/>
                <a:ea typeface="Open Sans Light" panose="020B0306030504020204" pitchFamily="34" charset="0"/>
                <a:cs typeface="Open Sans Light" panose="020B0306030504020204" pitchFamily="34" charset="0"/>
              </a:rPr>
              <a:t>Commit</a:t>
            </a:r>
          </a:p>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comment any changes of your source code.</a:t>
            </a:r>
          </a:p>
          <a:p>
            <a:pPr marL="0" indent="0">
              <a:buNone/>
            </a:pP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a:p>
            <a:pPr marL="0" indent="0">
              <a:buNone/>
            </a:pPr>
            <a:r>
              <a:rPr lang="en-US" b="1" dirty="0">
                <a:latin typeface="Open Sans Light" panose="020B0306030504020204" pitchFamily="34" charset="0"/>
                <a:ea typeface="Open Sans Light" panose="020B0306030504020204" pitchFamily="34" charset="0"/>
                <a:cs typeface="Open Sans Light" panose="020B0306030504020204" pitchFamily="34" charset="0"/>
              </a:rPr>
              <a:t>Push</a:t>
            </a:r>
          </a:p>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save your changed source code to remote repository.</a:t>
            </a:r>
          </a:p>
          <a:p>
            <a:pPr marL="0" indent="0">
              <a:buNone/>
            </a:pP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a:p>
            <a:pPr marL="0" indent="0">
              <a:buNone/>
            </a:pPr>
            <a:r>
              <a:rPr lang="en-US" b="1" dirty="0">
                <a:latin typeface="Open Sans Light" panose="020B0306030504020204" pitchFamily="34" charset="0"/>
                <a:ea typeface="Open Sans Light" panose="020B0306030504020204" pitchFamily="34" charset="0"/>
                <a:cs typeface="Open Sans Light" panose="020B0306030504020204" pitchFamily="34" charset="0"/>
              </a:rPr>
              <a:t>Pull</a:t>
            </a:r>
          </a:p>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get your changed source code from remote repository to local repository.</a:t>
            </a:r>
          </a:p>
        </p:txBody>
      </p:sp>
    </p:spTree>
    <p:extLst>
      <p:ext uri="{BB962C8B-B14F-4D97-AF65-F5344CB8AC3E}">
        <p14:creationId xmlns:p14="http://schemas.microsoft.com/office/powerpoint/2010/main" val="1107931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Open Sans Light" panose="020B0306030504020204" pitchFamily="34" charset="0"/>
                <a:ea typeface="Open Sans Light" panose="020B0306030504020204" pitchFamily="34" charset="0"/>
                <a:cs typeface="Open Sans Light" panose="020B0306030504020204" pitchFamily="34" charset="0"/>
              </a:rPr>
              <a:t>Github</a:t>
            </a:r>
            <a:endParaRPr lang="en-US"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Content Placeholder 2"/>
          <p:cNvSpPr>
            <a:spLocks noGrp="1"/>
          </p:cNvSpPr>
          <p:nvPr>
            <p:ph idx="1"/>
          </p:nvPr>
        </p:nvSpPr>
        <p:spPr/>
        <p:txBody>
          <a:bodyPr/>
          <a:lstStyle/>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Free</a:t>
            </a:r>
          </a:p>
        </p:txBody>
      </p:sp>
      <p:pic>
        <p:nvPicPr>
          <p:cNvPr id="4" name="Picture 3"/>
          <p:cNvPicPr>
            <a:picLocks noChangeAspect="1"/>
          </p:cNvPicPr>
          <p:nvPr/>
        </p:nvPicPr>
        <p:blipFill rotWithShape="1">
          <a:blip r:embed="rId2"/>
          <a:srcRect t="4229" b="25485"/>
          <a:stretch/>
        </p:blipFill>
        <p:spPr>
          <a:xfrm>
            <a:off x="-409575" y="1716258"/>
            <a:ext cx="13011150" cy="5141742"/>
          </a:xfrm>
          <a:prstGeom prst="rect">
            <a:avLst/>
          </a:prstGeom>
        </p:spPr>
      </p:pic>
    </p:spTree>
    <p:extLst>
      <p:ext uri="{BB962C8B-B14F-4D97-AF65-F5344CB8AC3E}">
        <p14:creationId xmlns:p14="http://schemas.microsoft.com/office/powerpoint/2010/main" val="2775819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1142</Words>
  <Application>Microsoft Office PowerPoint</Application>
  <PresentationFormat>Widescreen</PresentationFormat>
  <Paragraphs>134</Paragraphs>
  <Slides>41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Open Sans Light</vt:lpstr>
      <vt:lpstr>Office Theme</vt:lpstr>
      <vt:lpstr>Android | Beginner</vt:lpstr>
      <vt:lpstr>Review Pre Training</vt:lpstr>
      <vt:lpstr>Git</vt:lpstr>
      <vt:lpstr>Git</vt:lpstr>
      <vt:lpstr>PowerPoint Presentation</vt:lpstr>
      <vt:lpstr>PowerPoint Presentation</vt:lpstr>
      <vt:lpstr>Using Git (Github)</vt:lpstr>
      <vt:lpstr>Commit, Push, &amp; Pull</vt:lpstr>
      <vt:lpstr>Github</vt:lpstr>
      <vt:lpstr>Create Repository</vt:lpstr>
      <vt:lpstr>Android Project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Android User Interface</vt:lpstr>
      <vt:lpstr>View</vt:lpstr>
      <vt:lpstr>PowerPoint Presentation</vt:lpstr>
      <vt:lpstr>ViewGroup</vt:lpstr>
      <vt:lpstr>Exercise | Simple Login Layout</vt:lpstr>
      <vt:lpstr>Constraint Layout</vt:lpstr>
      <vt:lpstr>Exercise | Login Layout</vt:lpstr>
      <vt:lpstr>PowerPoint Presentation</vt:lpstr>
      <vt:lpstr>Activity</vt:lpstr>
      <vt:lpstr>Activity</vt:lpstr>
      <vt:lpstr>Activity Lifecycle</vt:lpstr>
      <vt:lpstr>Easy Way to Create Bundling Activity</vt:lpstr>
      <vt:lpstr>Exercise | Simple Calculator</vt:lpstr>
      <vt:lpstr>Intent</vt:lpstr>
      <vt:lpstr>Intent</vt:lpstr>
      <vt:lpstr>Explicit Intent</vt:lpstr>
      <vt:lpstr>Implicit Intent</vt:lpstr>
      <vt:lpstr>Exercise | Simple Navigation</vt:lpstr>
      <vt:lpstr>Fragment</vt:lpstr>
      <vt:lpstr>Fragments</vt:lpstr>
      <vt:lpstr>Fragment Lifecycle</vt:lpstr>
      <vt:lpstr>Send and Get Data on Fragment from Activity</vt:lpstr>
      <vt:lpstr>Exercise | Whatsapp Layout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I – Leson I</dc:title>
  <dc:creator>ade rifaldi</dc:creator>
  <cp:lastModifiedBy>ade rifaldi</cp:lastModifiedBy>
  <cp:revision>20</cp:revision>
  <dcterms:created xsi:type="dcterms:W3CDTF">2018-01-09T14:04:18Z</dcterms:created>
  <dcterms:modified xsi:type="dcterms:W3CDTF">2018-01-12T14:56:21Z</dcterms:modified>
</cp:coreProperties>
</file>