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1" r:id="rId8"/>
    <p:sldId id="262" r:id="rId9"/>
    <p:sldId id="263" r:id="rId10"/>
    <p:sldId id="264" r:id="rId11"/>
    <p:sldId id="265" r:id="rId12"/>
    <p:sldId id="267" r:id="rId13"/>
    <p:sldId id="266"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64" d="100"/>
          <a:sy n="64"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24521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721508"/>
            <a:ext cx="10993549" cy="819425"/>
          </a:xfrm>
        </p:spPr>
        <p:txBody>
          <a:bodyPr>
            <a:normAutofit/>
          </a:bodyPr>
          <a:lstStyle/>
          <a:p>
            <a:pPr algn="ctr"/>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584447"/>
            <a:ext cx="11260667" cy="2807885"/>
          </a:xfrm>
          <a:prstGeom prst="rect">
            <a:avLst/>
          </a:prstGeom>
        </p:spPr>
      </p:pic>
      <p:sp>
        <p:nvSpPr>
          <p:cNvPr id="4" name="TextBox 3">
            <a:extLst>
              <a:ext uri="{FF2B5EF4-FFF2-40B4-BE49-F238E27FC236}">
                <a16:creationId xmlns:a16="http://schemas.microsoft.com/office/drawing/2014/main" id="{3596950B-27C7-D336-192F-3A05DA8C8949}"/>
              </a:ext>
            </a:extLst>
          </p:cNvPr>
          <p:cNvSpPr txBox="1"/>
          <p:nvPr/>
        </p:nvSpPr>
        <p:spPr>
          <a:xfrm>
            <a:off x="446534" y="1674674"/>
            <a:ext cx="5440680" cy="1754326"/>
          </a:xfrm>
          <a:prstGeom prst="rect">
            <a:avLst/>
          </a:prstGeom>
          <a:noFill/>
        </p:spPr>
        <p:txBody>
          <a:bodyPr wrap="square" rtlCol="0">
            <a:spAutoFit/>
          </a:bodyPr>
          <a:lstStyle/>
          <a:p>
            <a:pPr marL="285750" indent="-285750">
              <a:buFont typeface="Wingdings" panose="05000000000000000000" pitchFamily="2" charset="2"/>
              <a:buChar char="§"/>
            </a:pPr>
            <a:r>
              <a:rPr lang="fr-FR" b="1" dirty="0">
                <a:solidFill>
                  <a:schemeClr val="tx2"/>
                </a:solidFill>
              </a:rPr>
              <a:t>Name: Adam Idris</a:t>
            </a:r>
          </a:p>
          <a:p>
            <a:pPr marL="285750" indent="-285750">
              <a:buFont typeface="Wingdings" panose="05000000000000000000" pitchFamily="2" charset="2"/>
              <a:buChar char="§"/>
            </a:pPr>
            <a:r>
              <a:rPr lang="en-GB" b="1" dirty="0" err="1">
                <a:solidFill>
                  <a:schemeClr val="tx2"/>
                </a:solidFill>
              </a:rPr>
              <a:t>Skillsbuild</a:t>
            </a:r>
            <a:r>
              <a:rPr lang="en-GB" b="1" dirty="0">
                <a:solidFill>
                  <a:schemeClr val="tx2"/>
                </a:solidFill>
              </a:rPr>
              <a:t> id: </a:t>
            </a:r>
            <a:r>
              <a:rPr lang="en-GB" b="1" dirty="0">
                <a:solidFill>
                  <a:schemeClr val="accent5"/>
                </a:solidFill>
              </a:rPr>
              <a:t>adamidrisadam004@gmail.com</a:t>
            </a:r>
          </a:p>
          <a:p>
            <a:pPr marL="285750" indent="-285750">
              <a:buFont typeface="Wingdings" panose="05000000000000000000" pitchFamily="2" charset="2"/>
              <a:buChar char="§"/>
            </a:pPr>
            <a:r>
              <a:rPr lang="en-GB" b="1" dirty="0">
                <a:solidFill>
                  <a:schemeClr val="tx2"/>
                </a:solidFill>
              </a:rPr>
              <a:t>College Name: SRM AP</a:t>
            </a:r>
          </a:p>
          <a:p>
            <a:pPr marL="285750" indent="-285750">
              <a:buFont typeface="Wingdings" panose="05000000000000000000" pitchFamily="2" charset="2"/>
              <a:buChar char="§"/>
            </a:pPr>
            <a:r>
              <a:rPr lang="en-GB" b="1" dirty="0">
                <a:solidFill>
                  <a:schemeClr val="tx2"/>
                </a:solidFill>
              </a:rPr>
              <a:t>College State: Andhra Pradesh</a:t>
            </a:r>
          </a:p>
          <a:p>
            <a:pPr marL="285750" indent="-285750">
              <a:buFont typeface="Wingdings" panose="05000000000000000000" pitchFamily="2" charset="2"/>
              <a:buChar char="§"/>
            </a:pPr>
            <a:r>
              <a:rPr lang="en-GB" b="1" dirty="0">
                <a:solidFill>
                  <a:schemeClr val="tx2"/>
                </a:solidFill>
              </a:rPr>
              <a:t>Internship Domain: Data Analysis</a:t>
            </a:r>
          </a:p>
          <a:p>
            <a:pPr marL="285750" indent="-285750">
              <a:buFont typeface="Wingdings" panose="05000000000000000000" pitchFamily="2" charset="2"/>
              <a:buChar char="§"/>
            </a:pPr>
            <a:r>
              <a:rPr lang="en-GB" b="1" dirty="0">
                <a:solidFill>
                  <a:schemeClr val="tx2"/>
                </a:solidFill>
              </a:rPr>
              <a:t>Internship Date: 3</a:t>
            </a:r>
            <a:r>
              <a:rPr lang="en-GB" b="1" baseline="30000" dirty="0">
                <a:solidFill>
                  <a:schemeClr val="tx2"/>
                </a:solidFill>
              </a:rPr>
              <a:t>rd</a:t>
            </a:r>
            <a:r>
              <a:rPr lang="en-GB" b="1" dirty="0">
                <a:solidFill>
                  <a:schemeClr val="tx2"/>
                </a:solidFill>
              </a:rPr>
              <a:t> June 2024 – 25 July 2024</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https://github.com/adermgram/edunet-data-analysis.git</a:t>
            </a:r>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9268-7F32-D84A-F0F2-C2DA65AB4C5D}"/>
              </a:ext>
            </a:extLst>
          </p:cNvPr>
          <p:cNvSpPr>
            <a:spLocks noGrp="1"/>
          </p:cNvSpPr>
          <p:nvPr>
            <p:ph type="title"/>
          </p:nvPr>
        </p:nvSpPr>
        <p:spPr/>
        <p:txBody>
          <a:bodyPr/>
          <a:lstStyle/>
          <a:p>
            <a:r>
              <a:rPr lang="fr-FR" dirty="0" err="1"/>
              <a:t>Visualization</a:t>
            </a:r>
            <a:r>
              <a:rPr lang="fr-FR" dirty="0"/>
              <a:t> Part 1</a:t>
            </a:r>
            <a:endParaRPr lang="en-GB" dirty="0"/>
          </a:p>
        </p:txBody>
      </p:sp>
      <p:pic>
        <p:nvPicPr>
          <p:cNvPr id="1036" name="Picture 12">
            <a:extLst>
              <a:ext uri="{FF2B5EF4-FFF2-40B4-BE49-F238E27FC236}">
                <a16:creationId xmlns:a16="http://schemas.microsoft.com/office/drawing/2014/main" id="{27F8859C-90A1-172A-6DC0-A01B0E1678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82861" y="2361899"/>
            <a:ext cx="5018486" cy="36337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3B77E1F-AA7C-80DB-8E0E-999E7347D9EB}"/>
              </a:ext>
            </a:extLst>
          </p:cNvPr>
          <p:cNvSpPr txBox="1"/>
          <p:nvPr/>
        </p:nvSpPr>
        <p:spPr>
          <a:xfrm>
            <a:off x="7338349" y="2152725"/>
            <a:ext cx="2874248" cy="369332"/>
          </a:xfrm>
          <a:prstGeom prst="rect">
            <a:avLst/>
          </a:prstGeom>
          <a:noFill/>
        </p:spPr>
        <p:txBody>
          <a:bodyPr wrap="none" rtlCol="0">
            <a:spAutoFit/>
          </a:bodyPr>
          <a:lstStyle/>
          <a:p>
            <a:r>
              <a:rPr lang="fr-FR" b="1" dirty="0" err="1">
                <a:solidFill>
                  <a:schemeClr val="accent2">
                    <a:lumMod val="50000"/>
                  </a:schemeClr>
                </a:solidFill>
              </a:rPr>
              <a:t>Present</a:t>
            </a:r>
            <a:r>
              <a:rPr lang="fr-FR" b="1" dirty="0">
                <a:solidFill>
                  <a:schemeClr val="accent2">
                    <a:lumMod val="50000"/>
                  </a:schemeClr>
                </a:solidFill>
              </a:rPr>
              <a:t> Price vs Kms Driver</a:t>
            </a:r>
            <a:endParaRPr lang="en-GB" b="1" dirty="0">
              <a:solidFill>
                <a:schemeClr val="accent2">
                  <a:lumMod val="50000"/>
                </a:schemeClr>
              </a:solidFill>
            </a:endParaRPr>
          </a:p>
        </p:txBody>
      </p:sp>
      <p:pic>
        <p:nvPicPr>
          <p:cNvPr id="1038" name="Picture 14">
            <a:extLst>
              <a:ext uri="{FF2B5EF4-FFF2-40B4-BE49-F238E27FC236}">
                <a16:creationId xmlns:a16="http://schemas.microsoft.com/office/drawing/2014/main" id="{609A7756-B2C1-7F03-F762-94F13D5D3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2152725"/>
            <a:ext cx="4964929" cy="384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16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3892-2130-AC5A-858D-8082AE77B8E9}"/>
              </a:ext>
            </a:extLst>
          </p:cNvPr>
          <p:cNvSpPr>
            <a:spLocks noGrp="1"/>
          </p:cNvSpPr>
          <p:nvPr>
            <p:ph type="title"/>
          </p:nvPr>
        </p:nvSpPr>
        <p:spPr>
          <a:xfrm>
            <a:off x="581193" y="729658"/>
            <a:ext cx="11029616" cy="988332"/>
          </a:xfrm>
        </p:spPr>
        <p:txBody>
          <a:bodyPr anchor="b">
            <a:normAutofit/>
          </a:bodyPr>
          <a:lstStyle/>
          <a:p>
            <a:r>
              <a:rPr lang="fr-FR" dirty="0"/>
              <a:t>Visualisation Part 2</a:t>
            </a:r>
            <a:endParaRPr lang="en-GB" dirty="0"/>
          </a:p>
        </p:txBody>
      </p:sp>
      <p:sp>
        <p:nvSpPr>
          <p:cNvPr id="2061" name="Text Placeholder 2">
            <a:extLst>
              <a:ext uri="{FF2B5EF4-FFF2-40B4-BE49-F238E27FC236}">
                <a16:creationId xmlns:a16="http://schemas.microsoft.com/office/drawing/2014/main" id="{4106BBA9-821E-DD29-234A-244683E73665}"/>
              </a:ext>
            </a:extLst>
          </p:cNvPr>
          <p:cNvSpPr>
            <a:spLocks noGrp="1"/>
          </p:cNvSpPr>
          <p:nvPr>
            <p:ph type="body" idx="1"/>
          </p:nvPr>
        </p:nvSpPr>
        <p:spPr>
          <a:xfrm>
            <a:off x="581191" y="2250891"/>
            <a:ext cx="5194769" cy="557784"/>
          </a:xfrm>
        </p:spPr>
        <p:txBody>
          <a:bodyPr/>
          <a:lstStyle/>
          <a:p>
            <a:r>
              <a:rPr lang="fr-FR" dirty="0"/>
              <a:t>Box plot </a:t>
            </a:r>
            <a:r>
              <a:rPr lang="fr-FR" dirty="0" err="1"/>
              <a:t>under</a:t>
            </a:r>
            <a:r>
              <a:rPr lang="fr-FR" dirty="0"/>
              <a:t> the expectation</a:t>
            </a:r>
            <a:endParaRPr lang="en-US" dirty="0"/>
          </a:p>
        </p:txBody>
      </p:sp>
      <p:pic>
        <p:nvPicPr>
          <p:cNvPr id="2056" name="Picture 8">
            <a:extLst>
              <a:ext uri="{FF2B5EF4-FFF2-40B4-BE49-F238E27FC236}">
                <a16:creationId xmlns:a16="http://schemas.microsoft.com/office/drawing/2014/main" id="{F7F5A2F7-6828-422F-8CEF-33D072E96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251" r="1" b="4656"/>
          <a:stretch/>
        </p:blipFill>
        <p:spPr bwMode="auto">
          <a:xfrm>
            <a:off x="581194" y="2926052"/>
            <a:ext cx="5194766" cy="2934999"/>
          </a:xfrm>
          <a:prstGeom prst="rect">
            <a:avLst/>
          </a:prstGeom>
          <a:solidFill>
            <a:srgbClr val="FFFFFF"/>
          </a:solidFill>
        </p:spPr>
      </p:pic>
      <p:sp>
        <p:nvSpPr>
          <p:cNvPr id="2063" name="Text Placeholder 4">
            <a:extLst>
              <a:ext uri="{FF2B5EF4-FFF2-40B4-BE49-F238E27FC236}">
                <a16:creationId xmlns:a16="http://schemas.microsoft.com/office/drawing/2014/main" id="{8B645FDD-4232-BCB1-F244-6C42FA2901AA}"/>
              </a:ext>
            </a:extLst>
          </p:cNvPr>
          <p:cNvSpPr>
            <a:spLocks noGrp="1"/>
          </p:cNvSpPr>
          <p:nvPr>
            <p:ph type="body" sz="quarter" idx="3"/>
          </p:nvPr>
        </p:nvSpPr>
        <p:spPr>
          <a:xfrm>
            <a:off x="6416039" y="2250892"/>
            <a:ext cx="5194770" cy="553373"/>
          </a:xfrm>
        </p:spPr>
        <p:txBody>
          <a:bodyPr/>
          <a:lstStyle/>
          <a:p>
            <a:r>
              <a:rPr lang="en-US" dirty="0" err="1"/>
              <a:t>Seller_Type</a:t>
            </a:r>
            <a:r>
              <a:rPr lang="en-US" dirty="0"/>
              <a:t> vs Transmission</a:t>
            </a:r>
          </a:p>
        </p:txBody>
      </p:sp>
      <p:pic>
        <p:nvPicPr>
          <p:cNvPr id="2050" name="Picture 2">
            <a:extLst>
              <a:ext uri="{FF2B5EF4-FFF2-40B4-BE49-F238E27FC236}">
                <a16:creationId xmlns:a16="http://schemas.microsoft.com/office/drawing/2014/main" id="{5B827CB9-197A-C0A4-1477-8A7C3AEF571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t="15267" r="2" b="27169"/>
          <a:stretch/>
        </p:blipFill>
        <p:spPr bwMode="auto">
          <a:xfrm>
            <a:off x="6416037" y="2926052"/>
            <a:ext cx="5194771" cy="2934999"/>
          </a:xfrm>
          <a:prstGeom prst="rect">
            <a:avLst/>
          </a:prstGeom>
          <a:solidFill>
            <a:srgbClr val="FFFFFF"/>
          </a:solidFill>
        </p:spPr>
      </p:pic>
    </p:spTree>
    <p:extLst>
      <p:ext uri="{BB962C8B-B14F-4D97-AF65-F5344CB8AC3E}">
        <p14:creationId xmlns:p14="http://schemas.microsoft.com/office/powerpoint/2010/main" val="19445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38A9-F2E9-3409-D905-04526EF8D655}"/>
              </a:ext>
            </a:extLst>
          </p:cNvPr>
          <p:cNvSpPr>
            <a:spLocks noGrp="1"/>
          </p:cNvSpPr>
          <p:nvPr>
            <p:ph type="title"/>
          </p:nvPr>
        </p:nvSpPr>
        <p:spPr/>
        <p:txBody>
          <a:bodyPr/>
          <a:lstStyle/>
          <a:p>
            <a:r>
              <a:rPr lang="fr-FR" dirty="0"/>
              <a:t>Transmission vs </a:t>
            </a:r>
            <a:r>
              <a:rPr lang="fr-FR" dirty="0" err="1"/>
              <a:t>Selling</a:t>
            </a:r>
            <a:r>
              <a:rPr lang="fr-FR" dirty="0"/>
              <a:t> Price</a:t>
            </a:r>
            <a:endParaRPr lang="en-GB" dirty="0"/>
          </a:p>
        </p:txBody>
      </p:sp>
      <p:pic>
        <p:nvPicPr>
          <p:cNvPr id="3074" name="Picture 2">
            <a:extLst>
              <a:ext uri="{FF2B5EF4-FFF2-40B4-BE49-F238E27FC236}">
                <a16:creationId xmlns:a16="http://schemas.microsoft.com/office/drawing/2014/main" id="{78DB3557-C4DE-82B3-AECF-BDE9354AD6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81966" y="2824223"/>
            <a:ext cx="10229729" cy="277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17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BE2B-7225-B43F-C7E5-97859AE34F8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8583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89" y="1058772"/>
            <a:ext cx="11029616" cy="1437540"/>
          </a:xfrm>
        </p:spPr>
        <p:txBody>
          <a:bodyPr>
            <a:normAutofit/>
          </a:bodyPr>
          <a:lstStyle/>
          <a:p>
            <a:r>
              <a:rPr lang="en-GB" dirty="0"/>
              <a:t>Analysis of Car Sales Data to Determine Factors Affecting Depreciation and Market Trends</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2587752"/>
            <a:ext cx="11029615" cy="2500630"/>
          </a:xfrm>
        </p:spPr>
        <p:txBody>
          <a:bodyPr/>
          <a:lstStyle/>
          <a:p>
            <a:pPr marL="0" indent="0">
              <a:buNone/>
            </a:pPr>
            <a:r>
              <a:rPr lang="en-GB" sz="2400" b="1" dirty="0"/>
              <a:t>Problem Statement</a:t>
            </a:r>
          </a:p>
          <a:p>
            <a:r>
              <a:rPr lang="en-GB" dirty="0"/>
              <a:t>The goal of this project is to analyse car sales data to uncover insights regarding vehicle depreciation, market trends, and factors affecting the resale value of cars.</a:t>
            </a:r>
          </a:p>
          <a:p>
            <a:r>
              <a:rPr lang="en-GB" dirty="0"/>
              <a:t>The project aims to provide valuable information for potential car buyers, sellers, and dealers.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4" name="Rectangle 1">
            <a:extLst>
              <a:ext uri="{FF2B5EF4-FFF2-40B4-BE49-F238E27FC236}">
                <a16:creationId xmlns:a16="http://schemas.microsoft.com/office/drawing/2014/main" id="{3A2A6C62-DFBF-825F-A840-B1A6C5BBF413}"/>
              </a:ext>
            </a:extLst>
          </p:cNvPr>
          <p:cNvSpPr>
            <a:spLocks noGrp="1" noChangeArrowheads="1"/>
          </p:cNvSpPr>
          <p:nvPr>
            <p:ph idx="1"/>
          </p:nvPr>
        </p:nvSpPr>
        <p:spPr bwMode="auto">
          <a:xfrm>
            <a:off x="581192" y="2138458"/>
            <a:ext cx="490294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Introduction to the project and its objectives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Data Collection from Kaggle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exploration and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cleaning and preparation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Descriptive statistics and initial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Analysis of vehicle depreciation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Identification of factors affecting selling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Visualization of key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Insights and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Conclusion </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72632" y="1105231"/>
            <a:ext cx="11029616" cy="1188720"/>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93951"/>
            <a:ext cx="11029615" cy="2946754"/>
          </a:xfrm>
        </p:spPr>
        <p:txBody>
          <a:bodyPr/>
          <a:lstStyle/>
          <a:p>
            <a:pPr>
              <a:buFont typeface="Arial" panose="020B0604020202020204" pitchFamily="34" charset="0"/>
              <a:buChar char="•"/>
            </a:pPr>
            <a:r>
              <a:rPr lang="en-US" dirty="0"/>
              <a:t>This project involves examining a dataset of car sales to identify the patterns and factors that impact car depreciation and resale value.</a:t>
            </a:r>
          </a:p>
          <a:p>
            <a:pPr>
              <a:buFont typeface="Arial" panose="020B0604020202020204" pitchFamily="34" charset="0"/>
              <a:buChar char="•"/>
            </a:pPr>
            <a:r>
              <a:rPr lang="en-US" dirty="0"/>
              <a:t>The dataset includes details such as the car's name, manufacturing year, selling price, current price, kilometers driven, fuel type, seller type, transmission, and ownership history.</a:t>
            </a:r>
          </a:p>
          <a:p>
            <a:pPr>
              <a:buFont typeface="Arial" panose="020B0604020202020204" pitchFamily="34" charset="0"/>
              <a:buChar char="•"/>
            </a:pPr>
            <a:r>
              <a:rPr lang="en-US" dirty="0"/>
              <a:t>The analysis explores various aspects, including the age of the vehicles, prices, ownership history, and the factors influencing depreciation. Key trends and findings are highlighted using visualizations.</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46074"/>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368296"/>
            <a:ext cx="11029615" cy="3049270"/>
          </a:xfrm>
        </p:spPr>
        <p:txBody>
          <a:bodyPr/>
          <a:lstStyle/>
          <a:p>
            <a:r>
              <a:rPr lang="en-GB" dirty="0"/>
              <a:t>The end users of this project include:</a:t>
            </a:r>
          </a:p>
          <a:p>
            <a:pPr>
              <a:buFont typeface="Arial" panose="020B0604020202020204" pitchFamily="34" charset="0"/>
              <a:buChar char="•"/>
            </a:pPr>
            <a:r>
              <a:rPr lang="en-US" b="1" dirty="0"/>
              <a:t>Car buyers:</a:t>
            </a:r>
            <a:r>
              <a:rPr lang="en-US" dirty="0"/>
              <a:t> People interested in purchasing used cars can utilize the insights to make well-informed decisions.</a:t>
            </a:r>
          </a:p>
          <a:p>
            <a:pPr>
              <a:buFont typeface="Arial" panose="020B0604020202020204" pitchFamily="34" charset="0"/>
              <a:buChar char="•"/>
            </a:pPr>
            <a:r>
              <a:rPr lang="en-US" b="1" dirty="0"/>
              <a:t>Car sellers:</a:t>
            </a:r>
            <a:r>
              <a:rPr lang="en-US" dirty="0"/>
              <a:t> Individuals or dealerships selling used cars can better understand market trends and set appropriate prices for their vehicles.</a:t>
            </a:r>
          </a:p>
          <a:p>
            <a:pPr>
              <a:buFont typeface="Arial" panose="020B0604020202020204" pitchFamily="34" charset="0"/>
              <a:buChar char="•"/>
            </a:pPr>
            <a:r>
              <a:rPr lang="en-US" b="1" dirty="0"/>
              <a:t>Car dealers:</a:t>
            </a:r>
            <a:r>
              <a:rPr lang="en-US" dirty="0"/>
              <a:t> Dealerships can enhance their inventory management and pricing strategies based on the analysis results.</a:t>
            </a:r>
          </a:p>
          <a:p>
            <a:pPr>
              <a:buFont typeface="Arial" panose="020B0604020202020204" pitchFamily="34" charset="0"/>
              <a:buChar char="•"/>
            </a:pPr>
            <a:r>
              <a:rPr lang="en-US" b="1" dirty="0"/>
              <a:t>Market analysts:</a:t>
            </a:r>
            <a:r>
              <a:rPr lang="en-US" dirty="0"/>
              <a:t> Analysts focusing on the automobile market can leverage the insights for research and reporting purposes.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GB" b="1" dirty="0"/>
              <a:t>Solution:</a:t>
            </a:r>
            <a:r>
              <a:rPr lang="en-GB" dirty="0"/>
              <a:t> </a:t>
            </a:r>
            <a:r>
              <a:rPr lang="en-US" dirty="0"/>
              <a:t>The project offers an in-depth analysis of car sales data, highlighting the primary factors that influence car depreciation and resale value. By examining historical sales data, the project reveals trends and patterns that aid in making informed decisions about car buying and selling.</a:t>
            </a:r>
          </a:p>
          <a:p>
            <a:r>
              <a:rPr lang="en-GB" b="1" dirty="0"/>
              <a:t>Value Proposition:</a:t>
            </a:r>
            <a:endParaRPr lang="en-GB" dirty="0"/>
          </a:p>
          <a:p>
            <a:pPr>
              <a:buFont typeface="Arial" panose="020B0604020202020204" pitchFamily="34" charset="0"/>
              <a:buChar char="•"/>
            </a:pPr>
            <a:r>
              <a:rPr lang="en-US" b="1" dirty="0"/>
              <a:t>For buyers:</a:t>
            </a:r>
            <a:r>
              <a:rPr lang="en-US" dirty="0"/>
              <a:t> The analysis assists buyers in identifying cars that retain their value better over time, potentially saving money by avoiding vehicles with high depreciation.</a:t>
            </a:r>
          </a:p>
          <a:p>
            <a:pPr>
              <a:buFont typeface="Arial" panose="020B0604020202020204" pitchFamily="34" charset="0"/>
              <a:buChar char="•"/>
            </a:pPr>
            <a:r>
              <a:rPr lang="en-US" b="1" dirty="0"/>
              <a:t>For sellers:</a:t>
            </a:r>
            <a:r>
              <a:rPr lang="en-US" dirty="0"/>
              <a:t> Sellers can set more competitive and realistic prices, resulting in faster sales and higher returns.</a:t>
            </a:r>
          </a:p>
          <a:p>
            <a:pPr>
              <a:buFont typeface="Arial" panose="020B0604020202020204" pitchFamily="34" charset="0"/>
              <a:buChar char="•"/>
            </a:pPr>
            <a:r>
              <a:rPr lang="en-US" b="1" dirty="0"/>
              <a:t>For dealers:</a:t>
            </a:r>
            <a:r>
              <a:rPr lang="en-US" dirty="0"/>
              <a:t> Dealers can enhance their inventory management and pricing strategies to maximize profits and increase turnover rates.</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10000"/>
          </a:bodyPr>
          <a:lstStyle/>
          <a:p>
            <a:r>
              <a:rPr lang="en-US" b="1" dirty="0"/>
              <a:t>Customization involved:</a:t>
            </a:r>
            <a:endParaRPr lang="en-US" dirty="0"/>
          </a:p>
          <a:p>
            <a:pPr>
              <a:buFont typeface="Arial" panose="020B0604020202020204" pitchFamily="34" charset="0"/>
              <a:buChar char="•"/>
            </a:pPr>
            <a:r>
              <a:rPr lang="en-US" b="1" dirty="0"/>
              <a:t>Adding a depreciation column:</a:t>
            </a:r>
            <a:r>
              <a:rPr lang="en-US" dirty="0"/>
              <a:t> This column calculates the difference between the current price and the selling price, providing a direct measure of depreciation.</a:t>
            </a:r>
          </a:p>
          <a:p>
            <a:pPr>
              <a:buFont typeface="Arial" panose="020B0604020202020204" pitchFamily="34" charset="0"/>
              <a:buChar char="•"/>
            </a:pPr>
            <a:r>
              <a:rPr lang="en-US" b="1" dirty="0"/>
              <a:t>Identifying least and most depreciated vehicles:</a:t>
            </a:r>
            <a:r>
              <a:rPr lang="en-US" dirty="0"/>
              <a:t> The analysis identifies brands and models that depreciate the least and most, offering insights into which vehicles retain their value.</a:t>
            </a:r>
          </a:p>
          <a:p>
            <a:pPr>
              <a:buFont typeface="Arial" panose="020B0604020202020204" pitchFamily="34" charset="0"/>
              <a:buChar char="•"/>
            </a:pPr>
            <a:r>
              <a:rPr lang="en-US" b="1" dirty="0"/>
              <a:t>Correlation analysis:</a:t>
            </a:r>
            <a:r>
              <a:rPr lang="en-US" dirty="0"/>
              <a:t> This analysis determines factors (such as year of manufacture and kilometers driven) that correlate with depreciation and selling price.</a:t>
            </a:r>
          </a:p>
          <a:p>
            <a:pPr>
              <a:buFont typeface="Arial" panose="020B0604020202020204" pitchFamily="34" charset="0"/>
              <a:buChar char="•"/>
            </a:pPr>
            <a:r>
              <a:rPr lang="en-US" b="1" dirty="0"/>
              <a:t>Filtering data:</a:t>
            </a:r>
            <a:r>
              <a:rPr lang="en-US" dirty="0"/>
              <a:t> Specific analyses were performed on subsets of data, including newer vehicles (manufactured after 2014) and two-wheelers.</a:t>
            </a:r>
          </a:p>
          <a:p>
            <a:pPr>
              <a:buFont typeface="Arial" panose="020B0604020202020204" pitchFamily="34" charset="0"/>
              <a:buChar char="•"/>
            </a:pPr>
            <a:r>
              <a:rPr lang="en-US" b="1" dirty="0"/>
              <a:t>Visualization:</a:t>
            </a:r>
            <a:r>
              <a:rPr lang="en-US" dirty="0"/>
              <a:t> Custom plots and charts were created to visualize the findings, making the insights more accessible and easier to understand.</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99730"/>
            <a:ext cx="11029615" cy="3258540"/>
          </a:xfrm>
        </p:spPr>
        <p:txBody>
          <a:bodyPr/>
          <a:lstStyle/>
          <a:p>
            <a:r>
              <a:rPr lang="en-US" dirty="0"/>
              <a:t>The project concentrated on exploratory data analysis (EDA) and statistical analysis rather than predictive modeling. Key steps included:</a:t>
            </a:r>
          </a:p>
          <a:p>
            <a:pPr>
              <a:buFont typeface="Arial" panose="020B0604020202020204" pitchFamily="34" charset="0"/>
              <a:buChar char="•"/>
            </a:pPr>
            <a:r>
              <a:rPr lang="en-US" b="1" dirty="0"/>
              <a:t>Descriptive statistics:</a:t>
            </a:r>
            <a:r>
              <a:rPr lang="en-US" dirty="0"/>
              <a:t> Summarizing the main features of the data.</a:t>
            </a:r>
          </a:p>
          <a:p>
            <a:pPr>
              <a:buFont typeface="Arial" panose="020B0604020202020204" pitchFamily="34" charset="0"/>
              <a:buChar char="•"/>
            </a:pPr>
            <a:r>
              <a:rPr lang="en-US" b="1" dirty="0"/>
              <a:t>Correlation analysis:</a:t>
            </a:r>
            <a:r>
              <a:rPr lang="en-US" dirty="0"/>
              <a:t> Identifying relationships between variables (e.g., depreciation and kilometers driven).</a:t>
            </a:r>
          </a:p>
          <a:p>
            <a:pPr>
              <a:buFont typeface="Arial" panose="020B0604020202020204" pitchFamily="34" charset="0"/>
              <a:buChar char="•"/>
            </a:pPr>
            <a:r>
              <a:rPr lang="en-US" b="1" dirty="0"/>
              <a:t>Group by operations:</a:t>
            </a:r>
            <a:r>
              <a:rPr lang="en-US" dirty="0"/>
              <a:t> Analyzing average depreciation by car brand and model.</a:t>
            </a:r>
          </a:p>
          <a:p>
            <a:pPr>
              <a:buFont typeface="Arial" panose="020B0604020202020204" pitchFamily="34" charset="0"/>
              <a:buChar char="•"/>
            </a:pPr>
            <a:r>
              <a:rPr lang="en-US" b="1" dirty="0"/>
              <a:t>Visualization:</a:t>
            </a:r>
            <a:r>
              <a:rPr lang="en-US" dirty="0"/>
              <a:t> Creating visual representations of the data using matplotlib and seaborn.</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a:extLst>
              <a:ext uri="{FF2B5EF4-FFF2-40B4-BE49-F238E27FC236}">
                <a16:creationId xmlns:a16="http://schemas.microsoft.com/office/drawing/2014/main" id="{59BEAC18-AC5C-DDBE-CB7D-D4A56224D830}"/>
              </a:ext>
            </a:extLst>
          </p:cNvPr>
          <p:cNvSpPr>
            <a:spLocks noGrp="1" noChangeArrowheads="1"/>
          </p:cNvSpPr>
          <p:nvPr>
            <p:ph idx="1"/>
          </p:nvPr>
        </p:nvSpPr>
        <p:spPr bwMode="auto">
          <a:xfrm>
            <a:off x="581025" y="1950973"/>
            <a:ext cx="10864128" cy="38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400" b="1" dirty="0"/>
              <a:t>Manufacturing Year Range:</a:t>
            </a:r>
            <a:r>
              <a:rPr lang="en-US" sz="1400" dirty="0"/>
              <a:t> Vehicles in the dataset were produced between 2003 and 2018.</a:t>
            </a:r>
          </a:p>
          <a:p>
            <a:r>
              <a:rPr lang="en-US" sz="1400" b="1" dirty="0"/>
              <a:t>Price Range:</a:t>
            </a:r>
            <a:r>
              <a:rPr lang="en-US" sz="1400" dirty="0"/>
              <a:t> Selling prices varied from 0.1 to 35.0.</a:t>
            </a:r>
          </a:p>
          <a:p>
            <a:r>
              <a:rPr lang="en-US" sz="1400" b="1" dirty="0"/>
              <a:t>Most Sold Vehicle:</a:t>
            </a:r>
            <a:r>
              <a:rPr lang="en-US" sz="1400" dirty="0"/>
              <a:t> The most frequently sold model was the 'city.'</a:t>
            </a:r>
          </a:p>
          <a:p>
            <a:r>
              <a:rPr lang="en-US" sz="1400" b="1" dirty="0"/>
              <a:t>Fuel Types:</a:t>
            </a:r>
            <a:r>
              <a:rPr lang="en-US" sz="1400" dirty="0"/>
              <a:t> The dataset included petrol, diesel, and CNG vehicles, with petrol being the most prevalent.</a:t>
            </a:r>
          </a:p>
          <a:p>
            <a:r>
              <a:rPr lang="en-US" sz="1400" b="1" dirty="0"/>
              <a:t>Seller Types:</a:t>
            </a:r>
            <a:r>
              <a:rPr lang="en-US" sz="1400" dirty="0"/>
              <a:t> Vehicles were sold by both dealers and individuals, with the majority sold by dealers.</a:t>
            </a:r>
          </a:p>
          <a:p>
            <a:r>
              <a:rPr lang="en-US" sz="1400" b="1" dirty="0"/>
              <a:t>Transmission Types:</a:t>
            </a:r>
            <a:r>
              <a:rPr lang="en-US" sz="1400" dirty="0"/>
              <a:t> Most vehicles had manual transmission.</a:t>
            </a:r>
          </a:p>
          <a:p>
            <a:r>
              <a:rPr lang="en-US" sz="1400" b="1" dirty="0"/>
              <a:t>Depreciation:</a:t>
            </a:r>
            <a:r>
              <a:rPr lang="en-US" sz="1400" dirty="0"/>
              <a:t> The analysis identified the least depreciated vehicle as the TVS Sport and the most depreciated vehicle as the Land Cruiser.</a:t>
            </a:r>
          </a:p>
          <a:p>
            <a:r>
              <a:rPr lang="en-US" sz="1400" b="1" dirty="0"/>
              <a:t>Factors Affecting Depreciation:</a:t>
            </a:r>
            <a:r>
              <a:rPr lang="en-US" sz="1400" dirty="0"/>
              <a:t> Year of manufacture and kilometers driven were found to correlate with depreciation.</a:t>
            </a:r>
          </a:p>
          <a:p>
            <a:r>
              <a:rPr lang="en-US" sz="1400" b="1" dirty="0"/>
              <a:t>High-Value Deals:</a:t>
            </a:r>
            <a:r>
              <a:rPr lang="en-US" sz="1400" dirty="0"/>
              <a:t> The analysis highlighted vehicles sold above the average price, offering insights into high-value deals.</a:t>
            </a:r>
          </a:p>
          <a:p>
            <a:r>
              <a:rPr lang="en-US" sz="1400" b="1" dirty="0"/>
              <a:t>Common Fuel Type:</a:t>
            </a:r>
            <a:r>
              <a:rPr lang="en-US" sz="1400" dirty="0"/>
              <a:t> Petrol was the most common fuel type.</a:t>
            </a:r>
          </a:p>
          <a:p>
            <a:r>
              <a:rPr lang="en-US" sz="1400" b="1" dirty="0"/>
              <a:t>Mileage Distribution:</a:t>
            </a:r>
            <a:r>
              <a:rPr lang="en-US" sz="1400" dirty="0"/>
              <a:t> The average kilometers driven for vehicles in the dataset was approximately 36,947.</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117</TotalTime>
  <Words>892</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Wingdings</vt:lpstr>
      <vt:lpstr>Wingdings 2</vt:lpstr>
      <vt:lpstr>DividendVTI</vt:lpstr>
      <vt:lpstr>Student Details:</vt:lpstr>
      <vt:lpstr>Analysis of Car Sales Data to Determine Factors Affecting Depreciation and Market Trends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Visualization Part 1</vt:lpstr>
      <vt:lpstr>Visualisation Part 2</vt:lpstr>
      <vt:lpstr>Transmission vs Selling Price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IDRIS ADAM</cp:lastModifiedBy>
  <cp:revision>6</cp:revision>
  <dcterms:created xsi:type="dcterms:W3CDTF">2021-05-26T16:50:10Z</dcterms:created>
  <dcterms:modified xsi:type="dcterms:W3CDTF">2024-07-25T17:46:17Z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2024-07-24T21:14:13Z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b1fbbf39-3b84-4f25-9216-f16a21f38058</vt:lpwstr>
  </property>
  <property fmtid="{D5CDD505-2E9C-101B-9397-08002B2CF9AE}" pid="8" name="MSIP_Label_defa4170-0d19-0005-0004-bc88714345d2_ActionId">
    <vt:lpwstr>331eb0ed-8a2f-4e2c-983f-93b3002856bf</vt:lpwstr>
  </property>
  <property fmtid="{D5CDD505-2E9C-101B-9397-08002B2CF9AE}" pid="9" name="MSIP_Label_defa4170-0d19-0005-0004-bc88714345d2_ContentBits">
    <vt:lpwstr>0</vt:lpwstr>
  </property>
</Properties>
</file>