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3" r:id="rId10"/>
    <p:sldId id="264" r:id="rId11"/>
    <p:sldId id="265" r:id="rId12"/>
    <p:sldId id="267" r:id="rId13"/>
    <p:sldId id="266"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ianaeliud_mbouala@srmap.edu.i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21508"/>
            <a:ext cx="10993549" cy="819425"/>
          </a:xfrm>
        </p:spPr>
        <p:txBody>
          <a:bodyPr>
            <a:normAutofit/>
          </a:bodyPr>
          <a:lstStyle/>
          <a:p>
            <a:pPr algn="ct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584447"/>
            <a:ext cx="11260667" cy="2807885"/>
          </a:xfrm>
          <a:prstGeom prst="rect">
            <a:avLst/>
          </a:prstGeom>
        </p:spPr>
      </p:pic>
      <p:sp>
        <p:nvSpPr>
          <p:cNvPr id="4" name="TextBox 3">
            <a:extLst>
              <a:ext uri="{FF2B5EF4-FFF2-40B4-BE49-F238E27FC236}">
                <a16:creationId xmlns:a16="http://schemas.microsoft.com/office/drawing/2014/main" id="{3596950B-27C7-D336-192F-3A05DA8C8949}"/>
              </a:ext>
            </a:extLst>
          </p:cNvPr>
          <p:cNvSpPr txBox="1"/>
          <p:nvPr/>
        </p:nvSpPr>
        <p:spPr>
          <a:xfrm>
            <a:off x="446534" y="1674674"/>
            <a:ext cx="5440680" cy="1754326"/>
          </a:xfrm>
          <a:prstGeom prst="rect">
            <a:avLst/>
          </a:prstGeom>
          <a:noFill/>
        </p:spPr>
        <p:txBody>
          <a:bodyPr wrap="square" rtlCol="0">
            <a:spAutoFit/>
          </a:bodyPr>
          <a:lstStyle/>
          <a:p>
            <a:pPr marL="285750" indent="-285750">
              <a:buFont typeface="Wingdings" panose="05000000000000000000" pitchFamily="2" charset="2"/>
              <a:buChar char="§"/>
            </a:pPr>
            <a:r>
              <a:rPr lang="fr-FR" b="1" dirty="0">
                <a:solidFill>
                  <a:schemeClr val="tx2"/>
                </a:solidFill>
              </a:rPr>
              <a:t>Name: MBOUALA AKIANA ELIUD</a:t>
            </a:r>
          </a:p>
          <a:p>
            <a:pPr marL="285750" indent="-285750">
              <a:buFont typeface="Wingdings" panose="05000000000000000000" pitchFamily="2" charset="2"/>
              <a:buChar char="§"/>
            </a:pPr>
            <a:r>
              <a:rPr lang="en-GB" b="1" dirty="0" err="1">
                <a:solidFill>
                  <a:schemeClr val="tx2"/>
                </a:solidFill>
              </a:rPr>
              <a:t>Skillsbuild</a:t>
            </a:r>
            <a:r>
              <a:rPr lang="en-GB" b="1" dirty="0">
                <a:solidFill>
                  <a:schemeClr val="tx2"/>
                </a:solidFill>
              </a:rPr>
              <a:t> id: </a:t>
            </a:r>
            <a:r>
              <a:rPr lang="en-GB" b="1" dirty="0">
                <a:solidFill>
                  <a:schemeClr val="accent5"/>
                </a:solidFill>
                <a:hlinkClick r:id="rId3">
                  <a:extLst>
                    <a:ext uri="{A12FA001-AC4F-418D-AE19-62706E023703}">
                      <ahyp:hlinkClr xmlns:ahyp="http://schemas.microsoft.com/office/drawing/2018/hyperlinkcolor" val="tx"/>
                    </a:ext>
                  </a:extLst>
                </a:hlinkClick>
              </a:rPr>
              <a:t>akianaeliud_mbouala@srmap.edu.in</a:t>
            </a:r>
            <a:endParaRPr lang="en-GB" b="1" dirty="0">
              <a:solidFill>
                <a:schemeClr val="accent5"/>
              </a:solidFill>
            </a:endParaRPr>
          </a:p>
          <a:p>
            <a:pPr marL="285750" indent="-285750">
              <a:buFont typeface="Wingdings" panose="05000000000000000000" pitchFamily="2" charset="2"/>
              <a:buChar char="§"/>
            </a:pPr>
            <a:r>
              <a:rPr lang="en-GB" b="1" dirty="0">
                <a:solidFill>
                  <a:schemeClr val="tx2"/>
                </a:solidFill>
              </a:rPr>
              <a:t>College Name: SRM AP</a:t>
            </a:r>
          </a:p>
          <a:p>
            <a:pPr marL="285750" indent="-285750">
              <a:buFont typeface="Wingdings" panose="05000000000000000000" pitchFamily="2" charset="2"/>
              <a:buChar char="§"/>
            </a:pPr>
            <a:r>
              <a:rPr lang="en-GB" b="1" dirty="0">
                <a:solidFill>
                  <a:schemeClr val="tx2"/>
                </a:solidFill>
              </a:rPr>
              <a:t>College State: Andhra Pradesh</a:t>
            </a:r>
          </a:p>
          <a:p>
            <a:pPr marL="285750" indent="-285750">
              <a:buFont typeface="Wingdings" panose="05000000000000000000" pitchFamily="2" charset="2"/>
              <a:buChar char="§"/>
            </a:pPr>
            <a:r>
              <a:rPr lang="en-GB" b="1" dirty="0">
                <a:solidFill>
                  <a:schemeClr val="tx2"/>
                </a:solidFill>
              </a:rPr>
              <a:t>Internship Domain: Data Analysis</a:t>
            </a:r>
          </a:p>
          <a:p>
            <a:pPr marL="285750" indent="-285750">
              <a:buFont typeface="Wingdings" panose="05000000000000000000" pitchFamily="2" charset="2"/>
              <a:buChar char="§"/>
            </a:pPr>
            <a:r>
              <a:rPr lang="en-GB" b="1" dirty="0">
                <a:solidFill>
                  <a:schemeClr val="tx2"/>
                </a:solidFill>
              </a:rPr>
              <a:t>Internship Date: 3</a:t>
            </a:r>
            <a:r>
              <a:rPr lang="en-GB" b="1" baseline="30000" dirty="0">
                <a:solidFill>
                  <a:schemeClr val="tx2"/>
                </a:solidFill>
              </a:rPr>
              <a:t>rd</a:t>
            </a:r>
            <a:r>
              <a:rPr lang="en-GB" b="1" dirty="0">
                <a:solidFill>
                  <a:schemeClr val="tx2"/>
                </a:solidFill>
              </a:rPr>
              <a:t> June 2024 – 25 July 2024</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https://drive.google.com/drive/folders/1RZDloKhHNcXlANYqa_BUnwdvHaEP3H23?usp=sharing</a:t>
            </a:r>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9268-7F32-D84A-F0F2-C2DA65AB4C5D}"/>
              </a:ext>
            </a:extLst>
          </p:cNvPr>
          <p:cNvSpPr>
            <a:spLocks noGrp="1"/>
          </p:cNvSpPr>
          <p:nvPr>
            <p:ph type="title"/>
          </p:nvPr>
        </p:nvSpPr>
        <p:spPr/>
        <p:txBody>
          <a:bodyPr/>
          <a:lstStyle/>
          <a:p>
            <a:r>
              <a:rPr lang="fr-FR" dirty="0" err="1"/>
              <a:t>Visualization</a:t>
            </a:r>
            <a:r>
              <a:rPr lang="fr-FR" dirty="0"/>
              <a:t> Part 1</a:t>
            </a:r>
            <a:endParaRPr lang="en-GB" dirty="0"/>
          </a:p>
        </p:txBody>
      </p:sp>
      <p:pic>
        <p:nvPicPr>
          <p:cNvPr id="1036" name="Picture 12">
            <a:extLst>
              <a:ext uri="{FF2B5EF4-FFF2-40B4-BE49-F238E27FC236}">
                <a16:creationId xmlns:a16="http://schemas.microsoft.com/office/drawing/2014/main" id="{27F8859C-90A1-172A-6DC0-A01B0E1678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2861" y="2361899"/>
            <a:ext cx="5018486" cy="36337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B77E1F-AA7C-80DB-8E0E-999E7347D9EB}"/>
              </a:ext>
            </a:extLst>
          </p:cNvPr>
          <p:cNvSpPr txBox="1"/>
          <p:nvPr/>
        </p:nvSpPr>
        <p:spPr>
          <a:xfrm>
            <a:off x="7338349" y="2152725"/>
            <a:ext cx="2874248" cy="369332"/>
          </a:xfrm>
          <a:prstGeom prst="rect">
            <a:avLst/>
          </a:prstGeom>
          <a:noFill/>
        </p:spPr>
        <p:txBody>
          <a:bodyPr wrap="none" rtlCol="0">
            <a:spAutoFit/>
          </a:bodyPr>
          <a:lstStyle/>
          <a:p>
            <a:r>
              <a:rPr lang="fr-FR" b="1" dirty="0" err="1">
                <a:solidFill>
                  <a:schemeClr val="accent2">
                    <a:lumMod val="50000"/>
                  </a:schemeClr>
                </a:solidFill>
              </a:rPr>
              <a:t>Present</a:t>
            </a:r>
            <a:r>
              <a:rPr lang="fr-FR" b="1" dirty="0">
                <a:solidFill>
                  <a:schemeClr val="accent2">
                    <a:lumMod val="50000"/>
                  </a:schemeClr>
                </a:solidFill>
              </a:rPr>
              <a:t> Price vs Kms Driver</a:t>
            </a:r>
            <a:endParaRPr lang="en-GB" b="1" dirty="0">
              <a:solidFill>
                <a:schemeClr val="accent2">
                  <a:lumMod val="50000"/>
                </a:schemeClr>
              </a:solidFill>
            </a:endParaRPr>
          </a:p>
        </p:txBody>
      </p:sp>
      <p:pic>
        <p:nvPicPr>
          <p:cNvPr id="1038" name="Picture 14">
            <a:extLst>
              <a:ext uri="{FF2B5EF4-FFF2-40B4-BE49-F238E27FC236}">
                <a16:creationId xmlns:a16="http://schemas.microsoft.com/office/drawing/2014/main" id="{609A7756-B2C1-7F03-F762-94F13D5D3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152725"/>
            <a:ext cx="4964929" cy="384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16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3892-2130-AC5A-858D-8082AE77B8E9}"/>
              </a:ext>
            </a:extLst>
          </p:cNvPr>
          <p:cNvSpPr>
            <a:spLocks noGrp="1"/>
          </p:cNvSpPr>
          <p:nvPr>
            <p:ph type="title"/>
          </p:nvPr>
        </p:nvSpPr>
        <p:spPr>
          <a:xfrm>
            <a:off x="581193" y="729658"/>
            <a:ext cx="11029616" cy="988332"/>
          </a:xfrm>
        </p:spPr>
        <p:txBody>
          <a:bodyPr anchor="b">
            <a:normAutofit/>
          </a:bodyPr>
          <a:lstStyle/>
          <a:p>
            <a:r>
              <a:rPr lang="fr-FR" dirty="0"/>
              <a:t>Visualisation Part 2</a:t>
            </a:r>
            <a:endParaRPr lang="en-GB" dirty="0"/>
          </a:p>
        </p:txBody>
      </p:sp>
      <p:sp>
        <p:nvSpPr>
          <p:cNvPr id="2061" name="Text Placeholder 2">
            <a:extLst>
              <a:ext uri="{FF2B5EF4-FFF2-40B4-BE49-F238E27FC236}">
                <a16:creationId xmlns:a16="http://schemas.microsoft.com/office/drawing/2014/main" id="{4106BBA9-821E-DD29-234A-244683E73665}"/>
              </a:ext>
            </a:extLst>
          </p:cNvPr>
          <p:cNvSpPr>
            <a:spLocks noGrp="1"/>
          </p:cNvSpPr>
          <p:nvPr>
            <p:ph type="body" idx="1"/>
          </p:nvPr>
        </p:nvSpPr>
        <p:spPr>
          <a:xfrm>
            <a:off x="581191" y="2250891"/>
            <a:ext cx="5194769" cy="557784"/>
          </a:xfrm>
        </p:spPr>
        <p:txBody>
          <a:bodyPr/>
          <a:lstStyle/>
          <a:p>
            <a:r>
              <a:rPr lang="fr-FR" dirty="0"/>
              <a:t>Box plot </a:t>
            </a:r>
            <a:r>
              <a:rPr lang="fr-FR" dirty="0" err="1"/>
              <a:t>under</a:t>
            </a:r>
            <a:r>
              <a:rPr lang="fr-FR" dirty="0"/>
              <a:t> the expectation</a:t>
            </a:r>
            <a:endParaRPr lang="en-US" dirty="0"/>
          </a:p>
        </p:txBody>
      </p:sp>
      <p:pic>
        <p:nvPicPr>
          <p:cNvPr id="2056" name="Picture 8">
            <a:extLst>
              <a:ext uri="{FF2B5EF4-FFF2-40B4-BE49-F238E27FC236}">
                <a16:creationId xmlns:a16="http://schemas.microsoft.com/office/drawing/2014/main" id="{F7F5A2F7-6828-422F-8CEF-33D072E9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251" r="1" b="4656"/>
          <a:stretch/>
        </p:blipFill>
        <p:spPr bwMode="auto">
          <a:xfrm>
            <a:off x="581194" y="2926052"/>
            <a:ext cx="5194766" cy="2934999"/>
          </a:xfrm>
          <a:prstGeom prst="rect">
            <a:avLst/>
          </a:prstGeom>
          <a:solidFill>
            <a:srgbClr val="FFFFFF"/>
          </a:solidFill>
        </p:spPr>
      </p:pic>
      <p:sp>
        <p:nvSpPr>
          <p:cNvPr id="2063" name="Text Placeholder 4">
            <a:extLst>
              <a:ext uri="{FF2B5EF4-FFF2-40B4-BE49-F238E27FC236}">
                <a16:creationId xmlns:a16="http://schemas.microsoft.com/office/drawing/2014/main" id="{8B645FDD-4232-BCB1-F244-6C42FA2901AA}"/>
              </a:ext>
            </a:extLst>
          </p:cNvPr>
          <p:cNvSpPr>
            <a:spLocks noGrp="1"/>
          </p:cNvSpPr>
          <p:nvPr>
            <p:ph type="body" sz="quarter" idx="3"/>
          </p:nvPr>
        </p:nvSpPr>
        <p:spPr>
          <a:xfrm>
            <a:off x="6416039" y="2250892"/>
            <a:ext cx="5194770" cy="553373"/>
          </a:xfrm>
        </p:spPr>
        <p:txBody>
          <a:bodyPr/>
          <a:lstStyle/>
          <a:p>
            <a:r>
              <a:rPr lang="en-US" dirty="0" err="1"/>
              <a:t>Seller_Type</a:t>
            </a:r>
            <a:r>
              <a:rPr lang="en-US" dirty="0"/>
              <a:t> vs Transmission</a:t>
            </a:r>
          </a:p>
        </p:txBody>
      </p:sp>
      <p:pic>
        <p:nvPicPr>
          <p:cNvPr id="2050" name="Picture 2">
            <a:extLst>
              <a:ext uri="{FF2B5EF4-FFF2-40B4-BE49-F238E27FC236}">
                <a16:creationId xmlns:a16="http://schemas.microsoft.com/office/drawing/2014/main" id="{5B827CB9-197A-C0A4-1477-8A7C3AEF571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t="15267" r="2" b="27169"/>
          <a:stretch/>
        </p:blipFill>
        <p:spPr bwMode="auto">
          <a:xfrm>
            <a:off x="6416037" y="2926052"/>
            <a:ext cx="5194771" cy="2934999"/>
          </a:xfrm>
          <a:prstGeom prst="rect">
            <a:avLst/>
          </a:prstGeom>
          <a:solidFill>
            <a:srgbClr val="FFFFFF"/>
          </a:solidFill>
        </p:spPr>
      </p:pic>
    </p:spTree>
    <p:extLst>
      <p:ext uri="{BB962C8B-B14F-4D97-AF65-F5344CB8AC3E}">
        <p14:creationId xmlns:p14="http://schemas.microsoft.com/office/powerpoint/2010/main" val="19445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38A9-F2E9-3409-D905-04526EF8D655}"/>
              </a:ext>
            </a:extLst>
          </p:cNvPr>
          <p:cNvSpPr>
            <a:spLocks noGrp="1"/>
          </p:cNvSpPr>
          <p:nvPr>
            <p:ph type="title"/>
          </p:nvPr>
        </p:nvSpPr>
        <p:spPr/>
        <p:txBody>
          <a:bodyPr/>
          <a:lstStyle/>
          <a:p>
            <a:r>
              <a:rPr lang="fr-FR" dirty="0"/>
              <a:t>Transmission vs </a:t>
            </a:r>
            <a:r>
              <a:rPr lang="fr-FR" dirty="0" err="1"/>
              <a:t>Selling</a:t>
            </a:r>
            <a:r>
              <a:rPr lang="fr-FR" dirty="0"/>
              <a:t> Price</a:t>
            </a:r>
            <a:endParaRPr lang="en-GB" dirty="0"/>
          </a:p>
        </p:txBody>
      </p:sp>
      <p:pic>
        <p:nvPicPr>
          <p:cNvPr id="3074" name="Picture 2">
            <a:extLst>
              <a:ext uri="{FF2B5EF4-FFF2-40B4-BE49-F238E27FC236}">
                <a16:creationId xmlns:a16="http://schemas.microsoft.com/office/drawing/2014/main" id="{78DB3557-C4DE-82B3-AECF-BDE9354AD6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81966" y="2824223"/>
            <a:ext cx="10229729" cy="277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7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89" y="1058772"/>
            <a:ext cx="11029616" cy="1437540"/>
          </a:xfrm>
        </p:spPr>
        <p:txBody>
          <a:bodyPr>
            <a:normAutofit/>
          </a:bodyPr>
          <a:lstStyle/>
          <a:p>
            <a:r>
              <a:rPr lang="en-GB" dirty="0"/>
              <a:t>Analysis of Car Sales Data to Determine Factors Affecting Depreciation and Market Trends</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587752"/>
            <a:ext cx="11029615" cy="2500630"/>
          </a:xfrm>
        </p:spPr>
        <p:txBody>
          <a:bodyPr/>
          <a:lstStyle/>
          <a:p>
            <a:pPr marL="0" indent="0">
              <a:buNone/>
            </a:pPr>
            <a:r>
              <a:rPr lang="en-GB" sz="2400" b="1" dirty="0"/>
              <a:t>Problem Statement</a:t>
            </a:r>
          </a:p>
          <a:p>
            <a:r>
              <a:rPr lang="en-GB" dirty="0"/>
              <a:t>The goal of this project is to analyse car sales data to uncover insights regarding vehicle depreciation, market trends, and factors affecting the resale value of cars.</a:t>
            </a:r>
          </a:p>
          <a:p>
            <a:r>
              <a:rPr lang="en-GB" dirty="0"/>
              <a:t>The project aims to provide valuable information for potential car buyers, sellers, and dealers.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4" name="Rectangle 1">
            <a:extLst>
              <a:ext uri="{FF2B5EF4-FFF2-40B4-BE49-F238E27FC236}">
                <a16:creationId xmlns:a16="http://schemas.microsoft.com/office/drawing/2014/main" id="{3A2A6C62-DFBF-825F-A840-B1A6C5BBF413}"/>
              </a:ext>
            </a:extLst>
          </p:cNvPr>
          <p:cNvSpPr>
            <a:spLocks noGrp="1" noChangeArrowheads="1"/>
          </p:cNvSpPr>
          <p:nvPr>
            <p:ph idx="1"/>
          </p:nvPr>
        </p:nvSpPr>
        <p:spPr bwMode="auto">
          <a:xfrm>
            <a:off x="581192" y="2138458"/>
            <a:ext cx="49029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 to the project and its objectives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Data Collection from Kaggle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exploration and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cleaning and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Descriptive statistics and initial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Analysis of vehicle depreciation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Identification of factors affecting selling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Visualization of 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Insights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 </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2632" y="1105231"/>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93951"/>
            <a:ext cx="11029615" cy="2946754"/>
          </a:xfrm>
        </p:spPr>
        <p:txBody>
          <a:bodyPr/>
          <a:lstStyle/>
          <a:p>
            <a:r>
              <a:rPr lang="en-GB" dirty="0"/>
              <a:t>This project involves analysing a dataset of car sales to understand the trends and factors influencing car depreciation and resale value.</a:t>
            </a:r>
          </a:p>
          <a:p>
            <a:r>
              <a:rPr lang="en-GB" dirty="0"/>
              <a:t>The dataset includes information such as car name, manufacturing year, selling price, present price, </a:t>
            </a:r>
            <a:r>
              <a:rPr lang="en-GB" dirty="0" err="1"/>
              <a:t>kilometers</a:t>
            </a:r>
            <a:r>
              <a:rPr lang="en-GB" dirty="0"/>
              <a:t> driven, fuel type, seller type, transmission, and owner.</a:t>
            </a:r>
          </a:p>
          <a:p>
            <a:r>
              <a:rPr lang="en-GB" dirty="0"/>
              <a:t>The analysis covers a range of topics, including the age of the vehicles, prices, ownership history, and factors affecting depreciation. Visualizations are used to highlight key trends and findings.</a:t>
            </a: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46074"/>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368296"/>
            <a:ext cx="11029615" cy="3049270"/>
          </a:xfrm>
        </p:spPr>
        <p:txBody>
          <a:bodyPr/>
          <a:lstStyle/>
          <a:p>
            <a:r>
              <a:rPr lang="en-GB" dirty="0"/>
              <a:t>The end users of this project include:</a:t>
            </a:r>
          </a:p>
          <a:p>
            <a:pPr>
              <a:buFont typeface="Arial" panose="020B0604020202020204" pitchFamily="34" charset="0"/>
              <a:buChar char="•"/>
            </a:pPr>
            <a:r>
              <a:rPr lang="en-GB" b="1" dirty="0"/>
              <a:t>Car buyers:</a:t>
            </a:r>
            <a:r>
              <a:rPr lang="en-GB" dirty="0"/>
              <a:t> Individuals looking to purchase used cars can use the insights to make informed decisions.</a:t>
            </a:r>
          </a:p>
          <a:p>
            <a:pPr>
              <a:buFont typeface="Arial" panose="020B0604020202020204" pitchFamily="34" charset="0"/>
              <a:buChar char="•"/>
            </a:pPr>
            <a:r>
              <a:rPr lang="en-GB" b="1" dirty="0"/>
              <a:t>Car sellers:</a:t>
            </a:r>
            <a:r>
              <a:rPr lang="en-GB" dirty="0"/>
              <a:t> Individuals or dealers selling used cars can understand market trends and price their vehicles appropriately.</a:t>
            </a:r>
          </a:p>
          <a:p>
            <a:pPr>
              <a:buFont typeface="Arial" panose="020B0604020202020204" pitchFamily="34" charset="0"/>
              <a:buChar char="•"/>
            </a:pPr>
            <a:r>
              <a:rPr lang="en-GB" b="1" dirty="0"/>
              <a:t>Car dealers:</a:t>
            </a:r>
            <a:r>
              <a:rPr lang="en-GB" dirty="0"/>
              <a:t> Dealerships can optimize their inventory and pricing strategies based on the findings.</a:t>
            </a:r>
          </a:p>
          <a:p>
            <a:pPr>
              <a:buFont typeface="Arial" panose="020B0604020202020204" pitchFamily="34" charset="0"/>
              <a:buChar char="•"/>
            </a:pPr>
            <a:r>
              <a:rPr lang="en-GB" b="1" dirty="0"/>
              <a:t>Market analysts:</a:t>
            </a:r>
            <a:r>
              <a:rPr lang="en-GB" dirty="0"/>
              <a:t> Analysts studying the automobile market can use the insights for research and reporting.</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GB" b="1" dirty="0"/>
              <a:t>Solution:</a:t>
            </a:r>
            <a:r>
              <a:rPr lang="en-GB" dirty="0"/>
              <a:t> The project provides a comprehensive analysis of car sales data, identifying key factors that affect car depreciation and resale value. By analysing historical sales data, the project uncovers trends and patterns that can help in making informed decisions regarding car purchases and sales.</a:t>
            </a:r>
          </a:p>
          <a:p>
            <a:r>
              <a:rPr lang="en-GB" b="1" dirty="0"/>
              <a:t>Value Proposition:</a:t>
            </a:r>
            <a:endParaRPr lang="en-GB" dirty="0"/>
          </a:p>
          <a:p>
            <a:pPr>
              <a:buFont typeface="Arial" panose="020B0604020202020204" pitchFamily="34" charset="0"/>
              <a:buChar char="•"/>
            </a:pPr>
            <a:r>
              <a:rPr lang="en-GB" b="1" dirty="0"/>
              <a:t>For buyers:</a:t>
            </a:r>
            <a:r>
              <a:rPr lang="en-GB" dirty="0"/>
              <a:t> The analysis helps buyers understand which cars hold their value better over time, potentially saving money by avoiding high-depreciation vehicles.</a:t>
            </a:r>
          </a:p>
          <a:p>
            <a:pPr>
              <a:buFont typeface="Arial" panose="020B0604020202020204" pitchFamily="34" charset="0"/>
              <a:buChar char="•"/>
            </a:pPr>
            <a:r>
              <a:rPr lang="en-GB" b="1" dirty="0"/>
              <a:t>For sellers:</a:t>
            </a:r>
            <a:r>
              <a:rPr lang="en-GB" dirty="0"/>
              <a:t> Sellers can price their cars more competitively and realistically, leading to quicker sales and better returns.</a:t>
            </a:r>
          </a:p>
          <a:p>
            <a:pPr>
              <a:buFont typeface="Arial" panose="020B0604020202020204" pitchFamily="34" charset="0"/>
              <a:buChar char="•"/>
            </a:pPr>
            <a:r>
              <a:rPr lang="en-GB" b="1" dirty="0"/>
              <a:t>For dealers:</a:t>
            </a:r>
            <a:r>
              <a:rPr lang="en-GB" dirty="0"/>
              <a:t> Dealers can optimize their inventory management and pricing strategies to maximize profits and turnover rates.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10000"/>
          </a:bodyPr>
          <a:lstStyle/>
          <a:p>
            <a:r>
              <a:rPr lang="en-GB" dirty="0"/>
              <a:t>Customization involved:</a:t>
            </a:r>
          </a:p>
          <a:p>
            <a:pPr>
              <a:buFont typeface="Arial" panose="020B0604020202020204" pitchFamily="34" charset="0"/>
              <a:buChar char="•"/>
            </a:pPr>
            <a:r>
              <a:rPr lang="en-GB" b="1" dirty="0"/>
              <a:t>Adding a depreciation column:</a:t>
            </a:r>
            <a:r>
              <a:rPr lang="en-GB" dirty="0"/>
              <a:t> This column calculates the difference between the present price and the selling price, providing a direct measure of depreciation.</a:t>
            </a:r>
          </a:p>
          <a:p>
            <a:pPr>
              <a:buFont typeface="Arial" panose="020B0604020202020204" pitchFamily="34" charset="0"/>
              <a:buChar char="•"/>
            </a:pPr>
            <a:r>
              <a:rPr lang="en-GB" b="1" dirty="0"/>
              <a:t>Identifying least and most depreciated vehicles:</a:t>
            </a:r>
            <a:r>
              <a:rPr lang="en-GB" dirty="0"/>
              <a:t> The analysis includes finding brands and models that depreciate the least and most, offering insights into which vehicles hold value.</a:t>
            </a:r>
          </a:p>
          <a:p>
            <a:pPr>
              <a:buFont typeface="Arial" panose="020B0604020202020204" pitchFamily="34" charset="0"/>
              <a:buChar char="•"/>
            </a:pPr>
            <a:r>
              <a:rPr lang="en-GB" b="1" dirty="0"/>
              <a:t>Correlation analysis:</a:t>
            </a:r>
            <a:r>
              <a:rPr lang="en-GB" dirty="0"/>
              <a:t> Conducted to identify factors (such as year and </a:t>
            </a:r>
            <a:r>
              <a:rPr lang="en-GB" dirty="0" err="1"/>
              <a:t>kilometers</a:t>
            </a:r>
            <a:r>
              <a:rPr lang="en-GB" dirty="0"/>
              <a:t> driven) that correlate with depreciation and selling price.</a:t>
            </a:r>
          </a:p>
          <a:p>
            <a:pPr>
              <a:buFont typeface="Arial" panose="020B0604020202020204" pitchFamily="34" charset="0"/>
              <a:buChar char="•"/>
            </a:pPr>
            <a:r>
              <a:rPr lang="en-GB" b="1" dirty="0"/>
              <a:t>Filtering data:</a:t>
            </a:r>
            <a:r>
              <a:rPr lang="en-GB" dirty="0"/>
              <a:t> Specific analyses were performed on subsets of data, such as new vehicles (manufactured after 2014) and two-wheelers.</a:t>
            </a:r>
          </a:p>
          <a:p>
            <a:pPr>
              <a:buFont typeface="Arial" panose="020B0604020202020204" pitchFamily="34" charset="0"/>
              <a:buChar char="•"/>
            </a:pPr>
            <a:r>
              <a:rPr lang="en-GB" b="1" dirty="0"/>
              <a:t>Visualization:</a:t>
            </a:r>
            <a:r>
              <a:rPr lang="en-GB" dirty="0"/>
              <a:t> Custom plots and charts were created to visualize the findings, making the insights more accessible and understandable.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9730"/>
            <a:ext cx="11029615" cy="3258540"/>
          </a:xfrm>
        </p:spPr>
        <p:txBody>
          <a:bodyPr/>
          <a:lstStyle/>
          <a:p>
            <a:r>
              <a:rPr lang="en-GB" dirty="0"/>
              <a:t>The project did not involve predictive modelling but focused on exploratory data analysis (EDA) and statistical analysis. Key steps included:</a:t>
            </a:r>
          </a:p>
          <a:p>
            <a:pPr>
              <a:buFont typeface="Arial" panose="020B0604020202020204" pitchFamily="34" charset="0"/>
              <a:buChar char="•"/>
            </a:pPr>
            <a:r>
              <a:rPr lang="en-GB" b="1" dirty="0"/>
              <a:t>Descriptive statistics:</a:t>
            </a:r>
            <a:r>
              <a:rPr lang="en-GB" dirty="0"/>
              <a:t> Summarizing the main features of the data.</a:t>
            </a:r>
          </a:p>
          <a:p>
            <a:pPr>
              <a:buFont typeface="Arial" panose="020B0604020202020204" pitchFamily="34" charset="0"/>
              <a:buChar char="•"/>
            </a:pPr>
            <a:r>
              <a:rPr lang="en-GB" b="1" dirty="0"/>
              <a:t>Correlation analysis:</a:t>
            </a:r>
            <a:r>
              <a:rPr lang="en-GB" dirty="0"/>
              <a:t> Determining relationships between variables (e.g., depreciation and </a:t>
            </a:r>
            <a:r>
              <a:rPr lang="en-GB" dirty="0" err="1"/>
              <a:t>kilometers</a:t>
            </a:r>
            <a:r>
              <a:rPr lang="en-GB" dirty="0"/>
              <a:t> driven).</a:t>
            </a:r>
          </a:p>
          <a:p>
            <a:pPr>
              <a:buFont typeface="Arial" panose="020B0604020202020204" pitchFamily="34" charset="0"/>
              <a:buChar char="•"/>
            </a:pPr>
            <a:r>
              <a:rPr lang="en-GB" b="1" dirty="0"/>
              <a:t>Group by operations:</a:t>
            </a:r>
            <a:r>
              <a:rPr lang="en-GB" dirty="0"/>
              <a:t> Analysing average depreciation by car brand and model.</a:t>
            </a:r>
          </a:p>
          <a:p>
            <a:pPr>
              <a:buFont typeface="Arial" panose="020B0604020202020204" pitchFamily="34" charset="0"/>
              <a:buChar char="•"/>
            </a:pPr>
            <a:r>
              <a:rPr lang="en-GB" b="1" dirty="0"/>
              <a:t>Visualization:</a:t>
            </a:r>
            <a:r>
              <a:rPr lang="en-GB" dirty="0"/>
              <a:t> Using matplotlib and seaborn to create visual representations of data.</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BEAC18-AC5C-DDBE-CB7D-D4A56224D830}"/>
              </a:ext>
            </a:extLst>
          </p:cNvPr>
          <p:cNvSpPr>
            <a:spLocks noGrp="1" noChangeArrowheads="1"/>
          </p:cNvSpPr>
          <p:nvPr>
            <p:ph idx="1"/>
          </p:nvPr>
        </p:nvSpPr>
        <p:spPr bwMode="auto">
          <a:xfrm>
            <a:off x="581025" y="1475715"/>
            <a:ext cx="910941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Manufacturing Year Range:</a:t>
            </a:r>
            <a:r>
              <a:rPr kumimoji="0" lang="en-US" altLang="en-US" sz="1400" b="0" i="0" u="none" strike="noStrike" cap="none" normalizeH="0" baseline="0" dirty="0">
                <a:ln>
                  <a:noFill/>
                </a:ln>
                <a:solidFill>
                  <a:schemeClr val="tx1"/>
                </a:solidFill>
                <a:effectLst/>
                <a:latin typeface="Arial" panose="020B0604020202020204" pitchFamily="34" charset="0"/>
              </a:rPr>
              <a:t> Vehicles in the dataset were manufactured between 2003 and 2018.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Price Range:</a:t>
            </a:r>
            <a:r>
              <a:rPr kumimoji="0" lang="en-US" altLang="en-US" sz="1400" b="0" i="0" u="none" strike="noStrike" cap="none" normalizeH="0" baseline="0" dirty="0">
                <a:ln>
                  <a:noFill/>
                </a:ln>
                <a:solidFill>
                  <a:schemeClr val="tx1"/>
                </a:solidFill>
                <a:effectLst/>
                <a:latin typeface="Arial" panose="020B0604020202020204" pitchFamily="34" charset="0"/>
              </a:rPr>
              <a:t> Selling prices ranged from 0.1 to 35.0.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Most Sold Vehicle:</a:t>
            </a:r>
            <a:r>
              <a:rPr kumimoji="0" lang="en-US" altLang="en-US" sz="1400" b="0" i="0" u="none" strike="noStrike" cap="none" normalizeH="0" baseline="0" dirty="0">
                <a:ln>
                  <a:noFill/>
                </a:ln>
                <a:solidFill>
                  <a:schemeClr val="tx1"/>
                </a:solidFill>
                <a:effectLst/>
                <a:latin typeface="Arial" panose="020B0604020202020204" pitchFamily="34" charset="0"/>
              </a:rPr>
              <a:t> The most sold vehicle was the 'city'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Fuel Types:</a:t>
            </a:r>
            <a:r>
              <a:rPr kumimoji="0" lang="en-US" altLang="en-US" sz="1400" b="0" i="0" u="none" strike="noStrike" cap="none" normalizeH="0" baseline="0" dirty="0">
                <a:ln>
                  <a:noFill/>
                </a:ln>
                <a:solidFill>
                  <a:schemeClr val="tx1"/>
                </a:solidFill>
                <a:effectLst/>
                <a:latin typeface="Arial" panose="020B0604020202020204" pitchFamily="34" charset="0"/>
              </a:rPr>
              <a:t> The dataset included petrol, diesel, and CNG vehicles, with petrol being the most common.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Seller Types:</a:t>
            </a:r>
            <a:r>
              <a:rPr kumimoji="0" lang="en-US" altLang="en-US" sz="1400" b="0" i="0" u="none" strike="noStrike" cap="none" normalizeH="0" baseline="0" dirty="0">
                <a:ln>
                  <a:noFill/>
                </a:ln>
                <a:solidFill>
                  <a:schemeClr val="tx1"/>
                </a:solidFill>
                <a:effectLst/>
                <a:latin typeface="Arial" panose="020B0604020202020204" pitchFamily="34" charset="0"/>
              </a:rPr>
              <a:t> Vehicles were sold by both dealers and individuals, with dealers being the majority.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Transmission Types:</a:t>
            </a:r>
            <a:r>
              <a:rPr kumimoji="0" lang="en-US" altLang="en-US" sz="1400" b="0" i="0" u="none" strike="noStrike" cap="none" normalizeH="0" baseline="0" dirty="0">
                <a:ln>
                  <a:noFill/>
                </a:ln>
                <a:solidFill>
                  <a:schemeClr val="tx1"/>
                </a:solidFill>
                <a:effectLst/>
                <a:latin typeface="Arial" panose="020B0604020202020204" pitchFamily="34" charset="0"/>
              </a:rPr>
              <a:t> Majority of the vehicles had manual transmission.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Depreciation:</a:t>
            </a:r>
            <a:r>
              <a:rPr kumimoji="0" lang="en-US" altLang="en-US" sz="1400" b="0" i="0" u="none" strike="noStrike" cap="none" normalizeH="0" baseline="0" dirty="0">
                <a:ln>
                  <a:noFill/>
                </a:ln>
                <a:solidFill>
                  <a:schemeClr val="tx1"/>
                </a:solidFill>
                <a:effectLst/>
                <a:latin typeface="Arial" panose="020B0604020202020204" pitchFamily="34" charset="0"/>
              </a:rPr>
              <a:t> The analysis identified both the least depreciated vehicle (TVS Sport)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and the most depreciated vehicle (Land Cruiser).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Factors Affecting Depreciation:</a:t>
            </a:r>
            <a:r>
              <a:rPr kumimoji="0" lang="en-US" altLang="en-US" sz="1400" b="0" i="0" u="none" strike="noStrike" cap="none" normalizeH="0" baseline="0" dirty="0">
                <a:ln>
                  <a:noFill/>
                </a:ln>
                <a:solidFill>
                  <a:schemeClr val="tx1"/>
                </a:solidFill>
                <a:effectLst/>
                <a:latin typeface="Arial" panose="020B0604020202020204" pitchFamily="34" charset="0"/>
              </a:rPr>
              <a:t> Year and kilometers driven were found to have a correlation with depreciation.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High-Value Deals:</a:t>
            </a:r>
            <a:r>
              <a:rPr kumimoji="0" lang="en-US" altLang="en-US" sz="1400" b="0" i="0" u="none" strike="noStrike" cap="none" normalizeH="0" baseline="0" dirty="0">
                <a:ln>
                  <a:noFill/>
                </a:ln>
                <a:solidFill>
                  <a:schemeClr val="tx1"/>
                </a:solidFill>
                <a:effectLst/>
                <a:latin typeface="Arial" panose="020B0604020202020204" pitchFamily="34" charset="0"/>
              </a:rPr>
              <a:t> Identified vehicles sold above the average price, providing insights into high-value deals.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Common Fuel Type:</a:t>
            </a:r>
            <a:r>
              <a:rPr kumimoji="0" lang="en-US" altLang="en-US" sz="1400" b="0" i="0" u="none" strike="noStrike" cap="none" normalizeH="0" baseline="0" dirty="0">
                <a:ln>
                  <a:noFill/>
                </a:ln>
                <a:solidFill>
                  <a:schemeClr val="tx1"/>
                </a:solidFill>
                <a:effectLst/>
                <a:latin typeface="Arial" panose="020B0604020202020204" pitchFamily="34" charset="0"/>
              </a:rPr>
              <a:t> Petrol was the most common fuel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Mileage Distribution:</a:t>
            </a:r>
            <a:r>
              <a:rPr kumimoji="0" lang="en-US" altLang="en-US" sz="1400" b="0" i="0" u="none" strike="noStrike" cap="none" normalizeH="0" baseline="0" dirty="0">
                <a:ln>
                  <a:noFill/>
                </a:ln>
                <a:solidFill>
                  <a:schemeClr val="tx1"/>
                </a:solidFill>
                <a:effectLst/>
                <a:latin typeface="Arial" panose="020B0604020202020204" pitchFamily="34" charset="0"/>
              </a:rPr>
              <a:t> The average kilometers driven for vehicles in the dataset was around 36,947. </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TotalTime>
  <Words>890</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Wingdings</vt:lpstr>
      <vt:lpstr>Wingdings 2</vt:lpstr>
      <vt:lpstr>DividendVTI</vt:lpstr>
      <vt:lpstr>Student Details:</vt:lpstr>
      <vt:lpstr>Analysis of Car Sales Data to Determine Factors Affecting Depreciation and Market Trends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Visualization Part 1</vt:lpstr>
      <vt:lpstr>Visualisation Part 2</vt:lpstr>
      <vt:lpstr>Transmission vs Selling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 M</cp:lastModifiedBy>
  <cp:revision>4</cp:revision>
  <dcterms:created xsi:type="dcterms:W3CDTF">2021-05-26T16:50:10Z</dcterms:created>
  <dcterms:modified xsi:type="dcterms:W3CDTF">2024-07-24T22:44:09Z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2024-07-24T21:14:13Z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b1fbbf39-3b84-4f25-9216-f16a21f38058</vt:lpwstr>
  </property>
  <property fmtid="{D5CDD505-2E9C-101B-9397-08002B2CF9AE}" pid="8" name="MSIP_Label_defa4170-0d19-0005-0004-bc88714345d2_ActionId">
    <vt:lpwstr>331eb0ed-8a2f-4e2c-983f-93b3002856bf</vt:lpwstr>
  </property>
  <property fmtid="{D5CDD505-2E9C-101B-9397-08002B2CF9AE}" pid="9" name="MSIP_Label_defa4170-0d19-0005-0004-bc88714345d2_ContentBits">
    <vt:lpwstr>0</vt:lpwstr>
  </property>
</Properties>
</file>