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4"/>
  </p:sldMasterIdLst>
  <p:sldIdLst>
    <p:sldId id="64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536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 userDrawn="1"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3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34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35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36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37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39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add the presentation’s main title</a:t>
            </a:r>
            <a:endParaRPr lang="en-US" noProof="0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/>
              <a:t>Subtitle and date (move higher if title is only one line)</a:t>
            </a:r>
            <a:endParaRPr lang="en-US" noProof="0" dirty="0"/>
          </a:p>
        </p:txBody>
      </p:sp>
      <p:sp>
        <p:nvSpPr>
          <p:cNvPr id="21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noProof="0"/>
              <a:t>www.pwc.com</a:t>
            </a:r>
            <a:endParaRPr lang="en-US" noProof="0" dirty="0"/>
          </a:p>
        </p:txBody>
      </p:sp>
      <p:grpSp>
        <p:nvGrpSpPr>
          <p:cNvPr id="16" name="Group 32"/>
          <p:cNvGrpSpPr/>
          <p:nvPr userDrawn="1"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 dirty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0627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67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2012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PT. Pelindo II - Presentation for Establishment of Shared Service Organization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3AF9BE63-B233-41AE-974A-C4C63BAB708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wCFirm"/>
          <p:cNvSpPr txBox="1"/>
          <p:nvPr userDrawn="1"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baseline="0" dirty="0">
                <a:effectLst/>
                <a:latin typeface="Arial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2926633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sz="3200" baseline="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3200"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 sz="3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3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3200">
                <a:solidFill>
                  <a:schemeClr val="tx2"/>
                </a:solidFill>
              </a:defRPr>
            </a:lvl5pPr>
            <a:lvl6pPr>
              <a:buClr>
                <a:schemeClr val="tx2"/>
              </a:buClr>
              <a:defRPr sz="3200" baseline="0">
                <a:solidFill>
                  <a:schemeClr val="tx2"/>
                </a:solidFill>
              </a:defRPr>
            </a:lvl6pPr>
            <a:lvl7pPr>
              <a:buClr>
                <a:schemeClr val="tx2"/>
              </a:buClr>
              <a:buAutoNum type="alphaLcPeriod"/>
              <a:defRPr sz="3200" baseline="0">
                <a:solidFill>
                  <a:schemeClr val="tx2"/>
                </a:solidFill>
              </a:defRPr>
            </a:lvl7pPr>
            <a:lvl8pPr>
              <a:buClr>
                <a:schemeClr val="tx2"/>
              </a:buClr>
              <a:buNone/>
              <a:defRPr sz="3200">
                <a:solidFill>
                  <a:schemeClr val="tx2"/>
                </a:solidFill>
              </a:defRPr>
            </a:lvl8pPr>
            <a:lvl9pPr>
              <a:defRPr sz="32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October 2012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dirty="0"/>
              <a:t>PT. Pelindo II - Presentation for Establishment of Shared Service Organization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7CB4C2DB-012D-4E88-9D35-DB9D4A962AC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wCFirm"/>
          <p:cNvSpPr txBox="1"/>
          <p:nvPr userDrawn="1"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baseline="0" dirty="0">
                <a:effectLst/>
                <a:latin typeface="Arial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859178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Key point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lnSpc>
                <a:spcPct val="10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752600"/>
            <a:ext cx="10769600" cy="4419600"/>
          </a:xfrm>
        </p:spPr>
        <p:txBody>
          <a:bodyPr>
            <a:noAutofit/>
          </a:bodyPr>
          <a:lstStyle>
            <a:lvl1pPr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defRPr sz="3200" baseline="0">
                <a:solidFill>
                  <a:schemeClr val="bg1"/>
                </a:solidFill>
              </a:defRPr>
            </a:lvl1pPr>
            <a:lvl2pPr marL="444500" indent="-263525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2pPr>
            <a:lvl3pPr marL="714375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3pPr>
            <a:lvl4pPr marL="984250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4pPr>
            <a:lvl5pPr marL="1341438" indent="-266700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defRPr sz="3200">
                <a:solidFill>
                  <a:schemeClr val="bg1"/>
                </a:solidFill>
              </a:defRPr>
            </a:lvl5pPr>
            <a:lvl6pPr marL="1611313" indent="-271463">
              <a:lnSpc>
                <a:spcPts val="3600"/>
              </a:lnSpc>
              <a:spcBef>
                <a:spcPts val="0"/>
              </a:spcBef>
              <a:spcAft>
                <a:spcPts val="60"/>
              </a:spcAft>
              <a:buClr>
                <a:schemeClr val="bg1"/>
              </a:buClr>
              <a:buFont typeface="Arial" pitchFamily="34" charset="0"/>
              <a:buNone/>
              <a:defRPr sz="2800">
                <a:solidFill>
                  <a:schemeClr val="bg1"/>
                </a:solidFill>
              </a:defRPr>
            </a:lvl6pPr>
            <a:lvl7pPr>
              <a:defRPr sz="2800">
                <a:solidFill>
                  <a:schemeClr val="bg1"/>
                </a:solidFill>
              </a:defRPr>
            </a:lvl7pPr>
            <a:lvl8pPr>
              <a:lnSpc>
                <a:spcPts val="3600"/>
              </a:lnSpc>
              <a:defRPr sz="2800">
                <a:solidFill>
                  <a:schemeClr val="bg1"/>
                </a:solidFill>
              </a:defRPr>
            </a:lvl8pPr>
            <a:lvl9pPr>
              <a:defRPr sz="2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2012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PT. Pelindo II - Presentation for Establishment of Shared Service Organization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7B1A4CDE-B1F6-4F0C-9689-DF21C580757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wCFirm"/>
          <p:cNvSpPr txBox="1"/>
          <p:nvPr userDrawn="1"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baseline="0" dirty="0">
                <a:effectLst/>
                <a:latin typeface="Arial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1192702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2"/>
            <a:ext cx="10769600" cy="1066799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8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2"/>
            <a:ext cx="10769600" cy="1371599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2012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PT. Pelindo II - Presentation for Establishment of Shared Service Organization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5ADF867C-8A3D-4269-A64E-587C2D9BD6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wCFirm"/>
          <p:cNvSpPr txBox="1"/>
          <p:nvPr userDrawn="1"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baseline="0" dirty="0">
                <a:effectLst/>
                <a:latin typeface="Arial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3346475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0"/>
            <a:ext cx="10769600" cy="13716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11" name="Shape 10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2012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PT. Pelindo II - Presentation for Establishment of Shared Service Organization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33B94BF7-777A-4208-91B1-B19D018916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wCFirm"/>
          <p:cNvSpPr txBox="1"/>
          <p:nvPr userDrawn="1"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baseline="0" dirty="0">
                <a:effectLst/>
                <a:latin typeface="Arial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2396359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: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/>
          <p:cNvSpPr>
            <a:spLocks noGrp="1"/>
          </p:cNvSpPr>
          <p:nvPr>
            <p:ph type="ctrTitle"/>
          </p:nvPr>
        </p:nvSpPr>
        <p:spPr bwMode="black">
          <a:xfrm>
            <a:off x="711200" y="685800"/>
            <a:ext cx="10769600" cy="10668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3"/>
          </p:nvPr>
        </p:nvSpPr>
        <p:spPr>
          <a:xfrm>
            <a:off x="711202" y="2819400"/>
            <a:ext cx="5283199" cy="335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buClr>
                <a:schemeClr val="bg1"/>
              </a:buCl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11200" y="1905001"/>
            <a:ext cx="10769600" cy="762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12" name="Shape 1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October 2012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PT. Pelindo II - Presentation for Establishment of Shared Service Organization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7A3FB370-EF69-456B-805E-2A251D50CB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wCFirm"/>
          <p:cNvSpPr txBox="1"/>
          <p:nvPr userDrawn="1"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baseline="0" dirty="0">
                <a:effectLst/>
                <a:latin typeface="Arial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2929249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Fixe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Shape 140"/>
          <p:cNvCxnSpPr/>
          <p:nvPr/>
        </p:nvCxnSpPr>
        <p:spPr>
          <a:xfrm rot="5400000" flipH="1" flipV="1">
            <a:off x="6820410" y="-3874008"/>
            <a:ext cx="152399" cy="9119616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add the presentation’s main title</a:t>
            </a:r>
            <a:endParaRPr lang="en-US" noProof="0" dirty="0"/>
          </a:p>
        </p:txBody>
      </p:sp>
      <p:sp>
        <p:nvSpPr>
          <p:cNvPr id="143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tx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/>
              <a:t>Subtitle and date (move higher if title is only one line)</a:t>
            </a:r>
            <a:endParaRPr lang="en-US" noProof="0" dirty="0"/>
          </a:p>
        </p:txBody>
      </p:sp>
      <p:sp>
        <p:nvSpPr>
          <p:cNvPr id="144" name="Text Placeholder 31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noProof="0"/>
              <a:t>www.pwc.com</a:t>
            </a:r>
          </a:p>
        </p:txBody>
      </p:sp>
      <p:grpSp>
        <p:nvGrpSpPr>
          <p:cNvPr id="102" name="Group 101"/>
          <p:cNvGrpSpPr>
            <a:grpSpLocks noChangeAspect="1"/>
          </p:cNvGrpSpPr>
          <p:nvPr userDrawn="1"/>
        </p:nvGrpSpPr>
        <p:grpSpPr>
          <a:xfrm>
            <a:off x="1291457" y="5768682"/>
            <a:ext cx="1643044" cy="935789"/>
            <a:chOff x="518032" y="-1032869"/>
            <a:chExt cx="6161413" cy="4678943"/>
          </a:xfrm>
        </p:grpSpPr>
        <p:grpSp>
          <p:nvGrpSpPr>
            <p:cNvPr id="103" name="Group 73"/>
            <p:cNvGrpSpPr>
              <a:grpSpLocks noChangeAspect="1"/>
            </p:cNvGrpSpPr>
            <p:nvPr/>
          </p:nvGrpSpPr>
          <p:grpSpPr>
            <a:xfrm>
              <a:off x="4438637" y="-1032863"/>
              <a:ext cx="2240792" cy="2011550"/>
              <a:chOff x="1905000" y="5715000"/>
              <a:chExt cx="445770" cy="381000"/>
            </a:xfrm>
          </p:grpSpPr>
          <p:sp>
            <p:nvSpPr>
              <p:cNvPr id="107" name="Rectangle 25"/>
              <p:cNvSpPr>
                <a:spLocks noChangeArrowheads="1"/>
              </p:cNvSpPr>
              <p:nvPr userDrawn="1"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08" name="Rectangle 26"/>
              <p:cNvSpPr>
                <a:spLocks noChangeArrowheads="1"/>
              </p:cNvSpPr>
              <p:nvPr userDrawn="1"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09" name="Rectangle 27"/>
              <p:cNvSpPr>
                <a:spLocks noChangeArrowheads="1"/>
              </p:cNvSpPr>
              <p:nvPr userDrawn="1"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10" name="Rectangle 28"/>
              <p:cNvSpPr>
                <a:spLocks noChangeArrowheads="1"/>
              </p:cNvSpPr>
              <p:nvPr userDrawn="1"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11" name="Rectangle 29"/>
              <p:cNvSpPr>
                <a:spLocks noChangeArrowheads="1"/>
              </p:cNvSpPr>
              <p:nvPr userDrawn="1"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12" name="Rectangle 30"/>
              <p:cNvSpPr>
                <a:spLocks noChangeArrowheads="1"/>
              </p:cNvSpPr>
              <p:nvPr userDrawn="1"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13" name="Rectangle 31"/>
              <p:cNvSpPr>
                <a:spLocks noChangeArrowheads="1"/>
              </p:cNvSpPr>
              <p:nvPr userDrawn="1"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14" name="Rectangle 32"/>
              <p:cNvSpPr>
                <a:spLocks noChangeArrowheads="1"/>
              </p:cNvSpPr>
              <p:nvPr userDrawn="1"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15" name="Freeform 33"/>
              <p:cNvSpPr>
                <a:spLocks/>
              </p:cNvSpPr>
              <p:nvPr userDrawn="1"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16" name="Rectangle 34"/>
              <p:cNvSpPr>
                <a:spLocks noChangeArrowheads="1"/>
              </p:cNvSpPr>
              <p:nvPr userDrawn="1"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17" name="Rectangle 35"/>
              <p:cNvSpPr>
                <a:spLocks noChangeArrowheads="1"/>
              </p:cNvSpPr>
              <p:nvPr userDrawn="1"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18" name="Rectangle 36"/>
              <p:cNvSpPr>
                <a:spLocks noChangeArrowheads="1"/>
              </p:cNvSpPr>
              <p:nvPr userDrawn="1"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19" name="Rectangle 25"/>
              <p:cNvSpPr>
                <a:spLocks noChangeArrowheads="1"/>
              </p:cNvSpPr>
              <p:nvPr/>
            </p:nvSpPr>
            <p:spPr bwMode="gray">
              <a:xfrm>
                <a:off x="2293620" y="5988118"/>
                <a:ext cx="57150" cy="107882"/>
              </a:xfrm>
              <a:prstGeom prst="rect">
                <a:avLst/>
              </a:prstGeom>
              <a:solidFill>
                <a:srgbClr val="F445F6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20" name="Rectangle 26"/>
              <p:cNvSpPr>
                <a:spLocks noChangeArrowheads="1"/>
              </p:cNvSpPr>
              <p:nvPr/>
            </p:nvSpPr>
            <p:spPr bwMode="gray">
              <a:xfrm>
                <a:off x="2132171" y="5757333"/>
                <a:ext cx="44291" cy="66914"/>
              </a:xfrm>
              <a:prstGeom prst="rect">
                <a:avLst/>
              </a:prstGeom>
              <a:solidFill>
                <a:srgbClr val="F6B67F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21" name="Rectangle 27"/>
              <p:cNvSpPr>
                <a:spLocks noChangeArrowheads="1"/>
              </p:cNvSpPr>
              <p:nvPr/>
            </p:nvSpPr>
            <p:spPr bwMode="gray">
              <a:xfrm>
                <a:off x="1905000" y="5715000"/>
                <a:ext cx="227171" cy="42333"/>
              </a:xfrm>
              <a:prstGeom prst="rect">
                <a:avLst/>
              </a:prstGeom>
              <a:solidFill>
                <a:srgbClr val="F48F17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22" name="Rectangle 28"/>
              <p:cNvSpPr>
                <a:spLocks noChangeArrowheads="1"/>
              </p:cNvSpPr>
              <p:nvPr/>
            </p:nvSpPr>
            <p:spPr bwMode="gray">
              <a:xfrm>
                <a:off x="1905000" y="5757333"/>
                <a:ext cx="227171" cy="66914"/>
              </a:xfrm>
              <a:prstGeom prst="rect">
                <a:avLst/>
              </a:prstGeom>
              <a:solidFill>
                <a:srgbClr val="EB660B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23" name="Rectangle 29"/>
              <p:cNvSpPr>
                <a:spLocks noChangeArrowheads="1"/>
              </p:cNvSpPr>
              <p:nvPr/>
            </p:nvSpPr>
            <p:spPr bwMode="gray">
              <a:xfrm>
                <a:off x="2176462" y="5824247"/>
                <a:ext cx="117158" cy="163871"/>
              </a:xfrm>
              <a:prstGeom prst="rect">
                <a:avLst/>
              </a:prstGeom>
              <a:solidFill>
                <a:srgbClr val="F3BF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24" name="Rectangle 30"/>
              <p:cNvSpPr>
                <a:spLocks noChangeArrowheads="1"/>
              </p:cNvSpPr>
              <p:nvPr/>
            </p:nvSpPr>
            <p:spPr bwMode="gray">
              <a:xfrm>
                <a:off x="2176462" y="5988118"/>
                <a:ext cx="117158" cy="107882"/>
              </a:xfrm>
              <a:prstGeom prst="rect">
                <a:avLst/>
              </a:prstGeom>
              <a:solidFill>
                <a:srgbClr val="E93409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25" name="Rectangle 31"/>
              <p:cNvSpPr>
                <a:spLocks noChangeArrowheads="1"/>
              </p:cNvSpPr>
              <p:nvPr/>
            </p:nvSpPr>
            <p:spPr bwMode="gray">
              <a:xfrm>
                <a:off x="2132171" y="5824247"/>
                <a:ext cx="44291" cy="163871"/>
              </a:xfrm>
              <a:prstGeom prst="rect">
                <a:avLst/>
              </a:prstGeom>
              <a:solidFill>
                <a:srgbClr val="EA88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26" name="Rectangle 32"/>
              <p:cNvSpPr>
                <a:spLocks noChangeArrowheads="1"/>
              </p:cNvSpPr>
              <p:nvPr/>
            </p:nvSpPr>
            <p:spPr bwMode="gray">
              <a:xfrm>
                <a:off x="2132171" y="5988118"/>
                <a:ext cx="44291" cy="107882"/>
              </a:xfrm>
              <a:prstGeom prst="rect">
                <a:avLst/>
              </a:prstGeom>
              <a:solidFill>
                <a:srgbClr val="E02504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27" name="Freeform 33"/>
              <p:cNvSpPr>
                <a:spLocks/>
              </p:cNvSpPr>
              <p:nvPr/>
            </p:nvSpPr>
            <p:spPr bwMode="gray">
              <a:xfrm>
                <a:off x="1905000" y="5824247"/>
                <a:ext cx="227171" cy="16387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9" y="0"/>
                  </a:cxn>
                  <a:cxn ang="0">
                    <a:pos x="159" y="120"/>
                  </a:cxn>
                  <a:cxn ang="0">
                    <a:pos x="99" y="120"/>
                  </a:cxn>
                  <a:cxn ang="0">
                    <a:pos x="99" y="80"/>
                  </a:cxn>
                  <a:cxn ang="0">
                    <a:pos x="0" y="80"/>
                  </a:cxn>
                  <a:cxn ang="0">
                    <a:pos x="0" y="0"/>
                  </a:cxn>
                </a:cxnLst>
                <a:rect l="0" t="0" r="r" b="b"/>
                <a:pathLst>
                  <a:path w="159" h="120">
                    <a:moveTo>
                      <a:pt x="0" y="0"/>
                    </a:moveTo>
                    <a:lnTo>
                      <a:pt x="159" y="0"/>
                    </a:lnTo>
                    <a:lnTo>
                      <a:pt x="159" y="120"/>
                    </a:lnTo>
                    <a:lnTo>
                      <a:pt x="99" y="120"/>
                    </a:lnTo>
                    <a:lnTo>
                      <a:pt x="99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4C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28" name="Rectangle 34"/>
              <p:cNvSpPr>
                <a:spLocks noChangeArrowheads="1"/>
              </p:cNvSpPr>
              <p:nvPr/>
            </p:nvSpPr>
            <p:spPr bwMode="gray">
              <a:xfrm>
                <a:off x="2046446" y="5988118"/>
                <a:ext cx="85725" cy="107882"/>
              </a:xfrm>
              <a:prstGeom prst="rect">
                <a:avLst/>
              </a:prstGeom>
              <a:solidFill>
                <a:srgbClr val="D614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29" name="Rectangle 35"/>
              <p:cNvSpPr>
                <a:spLocks noChangeArrowheads="1"/>
              </p:cNvSpPr>
              <p:nvPr/>
            </p:nvSpPr>
            <p:spPr bwMode="gray">
              <a:xfrm>
                <a:off x="1905000" y="5933495"/>
                <a:ext cx="141446" cy="54624"/>
              </a:xfrm>
              <a:prstGeom prst="rect">
                <a:avLst/>
              </a:prstGeom>
              <a:solidFill>
                <a:srgbClr val="C93C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30" name="Rectangle 36"/>
              <p:cNvSpPr>
                <a:spLocks noChangeArrowheads="1"/>
              </p:cNvSpPr>
              <p:nvPr/>
            </p:nvSpPr>
            <p:spPr bwMode="gray">
              <a:xfrm>
                <a:off x="1905000" y="5988118"/>
                <a:ext cx="141446" cy="107882"/>
              </a:xfrm>
              <a:prstGeom prst="rect">
                <a:avLst/>
              </a:prstGeom>
              <a:solidFill>
                <a:srgbClr val="C01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</p:grpSp>
        <p:grpSp>
          <p:nvGrpSpPr>
            <p:cNvPr id="104" name="Group 32"/>
            <p:cNvGrpSpPr/>
            <p:nvPr/>
          </p:nvGrpSpPr>
          <p:grpSpPr>
            <a:xfrm>
              <a:off x="518032" y="978681"/>
              <a:ext cx="4572000" cy="2667393"/>
              <a:chOff x="518032" y="978681"/>
              <a:chExt cx="4572000" cy="2667393"/>
            </a:xfrm>
          </p:grpSpPr>
          <p:sp>
            <p:nvSpPr>
              <p:cNvPr id="105" name="Rectangle 37"/>
              <p:cNvSpPr>
                <a:spLocks noChangeArrowheads="1"/>
              </p:cNvSpPr>
              <p:nvPr userDrawn="1"/>
            </p:nvSpPr>
            <p:spPr bwMode="black">
              <a:xfrm>
                <a:off x="3295650" y="978681"/>
                <a:ext cx="1143000" cy="263229"/>
              </a:xfrm>
              <a:prstGeom prst="rect">
                <a:avLst/>
              </a:prstGeom>
              <a:solidFill>
                <a:srgbClr val="A1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  <p:sp>
            <p:nvSpPr>
              <p:cNvPr id="106" name="Freeform 7"/>
              <p:cNvSpPr>
                <a:spLocks noEditPoints="1"/>
              </p:cNvSpPr>
              <p:nvPr userDrawn="1"/>
            </p:nvSpPr>
            <p:spPr bwMode="black">
              <a:xfrm>
                <a:off x="518032" y="1922794"/>
                <a:ext cx="4572000" cy="1723280"/>
              </a:xfrm>
              <a:custGeom>
                <a:avLst/>
                <a:gdLst/>
                <a:ahLst/>
                <a:cxnLst>
                  <a:cxn ang="0">
                    <a:pos x="581" y="233"/>
                  </a:cxn>
                  <a:cxn ang="0">
                    <a:pos x="538" y="949"/>
                  </a:cxn>
                  <a:cxn ang="0">
                    <a:pos x="630" y="946"/>
                  </a:cxn>
                  <a:cxn ang="0">
                    <a:pos x="793" y="880"/>
                  </a:cxn>
                  <a:cxn ang="0">
                    <a:pos x="886" y="728"/>
                  </a:cxn>
                  <a:cxn ang="0">
                    <a:pos x="905" y="505"/>
                  </a:cxn>
                  <a:cxn ang="0">
                    <a:pos x="850" y="329"/>
                  </a:cxn>
                  <a:cxn ang="0">
                    <a:pos x="727" y="241"/>
                  </a:cxn>
                  <a:cxn ang="0">
                    <a:pos x="521" y="3"/>
                  </a:cxn>
                  <a:cxn ang="0">
                    <a:pos x="643" y="74"/>
                  </a:cxn>
                  <a:cxn ang="0">
                    <a:pos x="761" y="24"/>
                  </a:cxn>
                  <a:cxn ang="0">
                    <a:pos x="855" y="9"/>
                  </a:cxn>
                  <a:cxn ang="0">
                    <a:pos x="1026" y="40"/>
                  </a:cxn>
                  <a:cxn ang="0">
                    <a:pos x="1180" y="172"/>
                  </a:cxn>
                  <a:cxn ang="0">
                    <a:pos x="1265" y="383"/>
                  </a:cxn>
                  <a:cxn ang="0">
                    <a:pos x="1265" y="641"/>
                  </a:cxn>
                  <a:cxn ang="0">
                    <a:pos x="1175" y="857"/>
                  </a:cxn>
                  <a:cxn ang="0">
                    <a:pos x="1005" y="1006"/>
                  </a:cxn>
                  <a:cxn ang="0">
                    <a:pos x="766" y="1074"/>
                  </a:cxn>
                  <a:cxn ang="0">
                    <a:pos x="601" y="1074"/>
                  </a:cxn>
                  <a:cxn ang="0">
                    <a:pos x="692" y="1447"/>
                  </a:cxn>
                  <a:cxn ang="0">
                    <a:pos x="171" y="1408"/>
                  </a:cxn>
                  <a:cxn ang="0">
                    <a:pos x="413" y="3"/>
                  </a:cxn>
                  <a:cxn ang="0">
                    <a:pos x="3876" y="20"/>
                  </a:cxn>
                  <a:cxn ang="0">
                    <a:pos x="4036" y="100"/>
                  </a:cxn>
                  <a:cxn ang="0">
                    <a:pos x="4113" y="232"/>
                  </a:cxn>
                  <a:cxn ang="0">
                    <a:pos x="4091" y="362"/>
                  </a:cxn>
                  <a:cxn ang="0">
                    <a:pos x="3995" y="436"/>
                  </a:cxn>
                  <a:cxn ang="0">
                    <a:pos x="3859" y="438"/>
                  </a:cxn>
                  <a:cxn ang="0">
                    <a:pos x="3757" y="114"/>
                  </a:cxn>
                  <a:cxn ang="0">
                    <a:pos x="3597" y="187"/>
                  </a:cxn>
                  <a:cxn ang="0">
                    <a:pos x="3508" y="339"/>
                  </a:cxn>
                  <a:cxn ang="0">
                    <a:pos x="3489" y="565"/>
                  </a:cxn>
                  <a:cxn ang="0">
                    <a:pos x="3547" y="753"/>
                  </a:cxn>
                  <a:cxn ang="0">
                    <a:pos x="3668" y="869"/>
                  </a:cxn>
                  <a:cxn ang="0">
                    <a:pos x="3821" y="896"/>
                  </a:cxn>
                  <a:cxn ang="0">
                    <a:pos x="3931" y="872"/>
                  </a:cxn>
                  <a:cxn ang="0">
                    <a:pos x="4079" y="810"/>
                  </a:cxn>
                  <a:cxn ang="0">
                    <a:pos x="4016" y="1024"/>
                  </a:cxn>
                  <a:cxn ang="0">
                    <a:pos x="3830" y="1080"/>
                  </a:cxn>
                  <a:cxn ang="0">
                    <a:pos x="3651" y="1095"/>
                  </a:cxn>
                  <a:cxn ang="0">
                    <a:pos x="3426" y="1060"/>
                  </a:cxn>
                  <a:cxn ang="0">
                    <a:pos x="3255" y="947"/>
                  </a:cxn>
                  <a:cxn ang="0">
                    <a:pos x="3140" y="772"/>
                  </a:cxn>
                  <a:cxn ang="0">
                    <a:pos x="3101" y="561"/>
                  </a:cxn>
                  <a:cxn ang="0">
                    <a:pos x="3153" y="318"/>
                  </a:cxn>
                  <a:cxn ang="0">
                    <a:pos x="3293" y="135"/>
                  </a:cxn>
                  <a:cxn ang="0">
                    <a:pos x="3508" y="27"/>
                  </a:cxn>
                  <a:cxn ang="0">
                    <a:pos x="2910" y="0"/>
                  </a:cxn>
                  <a:cxn ang="0">
                    <a:pos x="3040" y="52"/>
                  </a:cxn>
                  <a:cxn ang="0">
                    <a:pos x="3093" y="178"/>
                  </a:cxn>
                  <a:cxn ang="0">
                    <a:pos x="3071" y="277"/>
                  </a:cxn>
                  <a:cxn ang="0">
                    <a:pos x="3004" y="393"/>
                  </a:cxn>
                  <a:cxn ang="0">
                    <a:pos x="2876" y="561"/>
                  </a:cxn>
                  <a:cxn ang="0">
                    <a:pos x="1784" y="1078"/>
                  </a:cxn>
                  <a:cxn ang="0">
                    <a:pos x="1313" y="118"/>
                  </a:cxn>
                  <a:cxn ang="0">
                    <a:pos x="2247" y="25"/>
                  </a:cxn>
                  <a:cxn ang="0">
                    <a:pos x="2759" y="62"/>
                  </a:cxn>
                  <a:cxn ang="0">
                    <a:pos x="2872" y="4"/>
                  </a:cxn>
                </a:cxnLst>
                <a:rect l="0" t="0" r="r" b="b"/>
                <a:pathLst>
                  <a:path w="4127" h="1544">
                    <a:moveTo>
                      <a:pt x="640" y="229"/>
                    </a:moveTo>
                    <a:lnTo>
                      <a:pt x="622" y="229"/>
                    </a:lnTo>
                    <a:lnTo>
                      <a:pt x="603" y="230"/>
                    </a:lnTo>
                    <a:lnTo>
                      <a:pt x="581" y="233"/>
                    </a:lnTo>
                    <a:lnTo>
                      <a:pt x="553" y="235"/>
                    </a:lnTo>
                    <a:lnTo>
                      <a:pt x="521" y="241"/>
                    </a:lnTo>
                    <a:lnTo>
                      <a:pt x="521" y="947"/>
                    </a:lnTo>
                    <a:lnTo>
                      <a:pt x="538" y="949"/>
                    </a:lnTo>
                    <a:lnTo>
                      <a:pt x="553" y="949"/>
                    </a:lnTo>
                    <a:lnTo>
                      <a:pt x="566" y="949"/>
                    </a:lnTo>
                    <a:lnTo>
                      <a:pt x="578" y="949"/>
                    </a:lnTo>
                    <a:lnTo>
                      <a:pt x="630" y="946"/>
                    </a:lnTo>
                    <a:lnTo>
                      <a:pt x="677" y="937"/>
                    </a:lnTo>
                    <a:lnTo>
                      <a:pt x="720" y="924"/>
                    </a:lnTo>
                    <a:lnTo>
                      <a:pt x="758" y="905"/>
                    </a:lnTo>
                    <a:lnTo>
                      <a:pt x="793" y="880"/>
                    </a:lnTo>
                    <a:lnTo>
                      <a:pt x="824" y="850"/>
                    </a:lnTo>
                    <a:lnTo>
                      <a:pt x="849" y="815"/>
                    </a:lnTo>
                    <a:lnTo>
                      <a:pt x="870" y="775"/>
                    </a:lnTo>
                    <a:lnTo>
                      <a:pt x="886" y="728"/>
                    </a:lnTo>
                    <a:lnTo>
                      <a:pt x="897" y="678"/>
                    </a:lnTo>
                    <a:lnTo>
                      <a:pt x="905" y="622"/>
                    </a:lnTo>
                    <a:lnTo>
                      <a:pt x="907" y="561"/>
                    </a:lnTo>
                    <a:lnTo>
                      <a:pt x="905" y="505"/>
                    </a:lnTo>
                    <a:lnTo>
                      <a:pt x="897" y="452"/>
                    </a:lnTo>
                    <a:lnTo>
                      <a:pt x="886" y="407"/>
                    </a:lnTo>
                    <a:lnTo>
                      <a:pt x="870" y="366"/>
                    </a:lnTo>
                    <a:lnTo>
                      <a:pt x="850" y="329"/>
                    </a:lnTo>
                    <a:lnTo>
                      <a:pt x="826" y="299"/>
                    </a:lnTo>
                    <a:lnTo>
                      <a:pt x="797" y="274"/>
                    </a:lnTo>
                    <a:lnTo>
                      <a:pt x="763" y="254"/>
                    </a:lnTo>
                    <a:lnTo>
                      <a:pt x="727" y="241"/>
                    </a:lnTo>
                    <a:lnTo>
                      <a:pt x="686" y="232"/>
                    </a:lnTo>
                    <a:lnTo>
                      <a:pt x="640" y="229"/>
                    </a:lnTo>
                    <a:close/>
                    <a:moveTo>
                      <a:pt x="413" y="3"/>
                    </a:moveTo>
                    <a:lnTo>
                      <a:pt x="521" y="3"/>
                    </a:lnTo>
                    <a:lnTo>
                      <a:pt x="521" y="143"/>
                    </a:lnTo>
                    <a:lnTo>
                      <a:pt x="566" y="117"/>
                    </a:lnTo>
                    <a:lnTo>
                      <a:pt x="607" y="93"/>
                    </a:lnTo>
                    <a:lnTo>
                      <a:pt x="643" y="74"/>
                    </a:lnTo>
                    <a:lnTo>
                      <a:pt x="677" y="57"/>
                    </a:lnTo>
                    <a:lnTo>
                      <a:pt x="707" y="44"/>
                    </a:lnTo>
                    <a:lnTo>
                      <a:pt x="735" y="33"/>
                    </a:lnTo>
                    <a:lnTo>
                      <a:pt x="761" y="24"/>
                    </a:lnTo>
                    <a:lnTo>
                      <a:pt x="785" y="18"/>
                    </a:lnTo>
                    <a:lnTo>
                      <a:pt x="809" y="13"/>
                    </a:lnTo>
                    <a:lnTo>
                      <a:pt x="831" y="10"/>
                    </a:lnTo>
                    <a:lnTo>
                      <a:pt x="855" y="9"/>
                    </a:lnTo>
                    <a:lnTo>
                      <a:pt x="879" y="8"/>
                    </a:lnTo>
                    <a:lnTo>
                      <a:pt x="931" y="12"/>
                    </a:lnTo>
                    <a:lnTo>
                      <a:pt x="980" y="23"/>
                    </a:lnTo>
                    <a:lnTo>
                      <a:pt x="1026" y="40"/>
                    </a:lnTo>
                    <a:lnTo>
                      <a:pt x="1070" y="64"/>
                    </a:lnTo>
                    <a:lnTo>
                      <a:pt x="1110" y="94"/>
                    </a:lnTo>
                    <a:lnTo>
                      <a:pt x="1148" y="130"/>
                    </a:lnTo>
                    <a:lnTo>
                      <a:pt x="1180" y="172"/>
                    </a:lnTo>
                    <a:lnTo>
                      <a:pt x="1209" y="218"/>
                    </a:lnTo>
                    <a:lnTo>
                      <a:pt x="1233" y="268"/>
                    </a:lnTo>
                    <a:lnTo>
                      <a:pt x="1252" y="324"/>
                    </a:lnTo>
                    <a:lnTo>
                      <a:pt x="1265" y="383"/>
                    </a:lnTo>
                    <a:lnTo>
                      <a:pt x="1274" y="446"/>
                    </a:lnTo>
                    <a:lnTo>
                      <a:pt x="1278" y="512"/>
                    </a:lnTo>
                    <a:lnTo>
                      <a:pt x="1274" y="578"/>
                    </a:lnTo>
                    <a:lnTo>
                      <a:pt x="1265" y="641"/>
                    </a:lnTo>
                    <a:lnTo>
                      <a:pt x="1252" y="701"/>
                    </a:lnTo>
                    <a:lnTo>
                      <a:pt x="1232" y="756"/>
                    </a:lnTo>
                    <a:lnTo>
                      <a:pt x="1205" y="809"/>
                    </a:lnTo>
                    <a:lnTo>
                      <a:pt x="1175" y="857"/>
                    </a:lnTo>
                    <a:lnTo>
                      <a:pt x="1140" y="901"/>
                    </a:lnTo>
                    <a:lnTo>
                      <a:pt x="1099" y="941"/>
                    </a:lnTo>
                    <a:lnTo>
                      <a:pt x="1054" y="976"/>
                    </a:lnTo>
                    <a:lnTo>
                      <a:pt x="1005" y="1006"/>
                    </a:lnTo>
                    <a:lnTo>
                      <a:pt x="951" y="1031"/>
                    </a:lnTo>
                    <a:lnTo>
                      <a:pt x="894" y="1051"/>
                    </a:lnTo>
                    <a:lnTo>
                      <a:pt x="831" y="1065"/>
                    </a:lnTo>
                    <a:lnTo>
                      <a:pt x="766" y="1074"/>
                    </a:lnTo>
                    <a:lnTo>
                      <a:pt x="696" y="1078"/>
                    </a:lnTo>
                    <a:lnTo>
                      <a:pt x="670" y="1078"/>
                    </a:lnTo>
                    <a:lnTo>
                      <a:pt x="637" y="1076"/>
                    </a:lnTo>
                    <a:lnTo>
                      <a:pt x="601" y="1074"/>
                    </a:lnTo>
                    <a:lnTo>
                      <a:pt x="561" y="1071"/>
                    </a:lnTo>
                    <a:lnTo>
                      <a:pt x="521" y="1068"/>
                    </a:lnTo>
                    <a:lnTo>
                      <a:pt x="521" y="1408"/>
                    </a:lnTo>
                    <a:lnTo>
                      <a:pt x="692" y="1447"/>
                    </a:lnTo>
                    <a:lnTo>
                      <a:pt x="692" y="1544"/>
                    </a:lnTo>
                    <a:lnTo>
                      <a:pt x="18" y="1544"/>
                    </a:lnTo>
                    <a:lnTo>
                      <a:pt x="18" y="1447"/>
                    </a:lnTo>
                    <a:lnTo>
                      <a:pt x="171" y="1408"/>
                    </a:lnTo>
                    <a:lnTo>
                      <a:pt x="171" y="229"/>
                    </a:lnTo>
                    <a:lnTo>
                      <a:pt x="0" y="229"/>
                    </a:lnTo>
                    <a:lnTo>
                      <a:pt x="0" y="128"/>
                    </a:lnTo>
                    <a:lnTo>
                      <a:pt x="413" y="3"/>
                    </a:lnTo>
                    <a:close/>
                    <a:moveTo>
                      <a:pt x="3711" y="0"/>
                    </a:moveTo>
                    <a:lnTo>
                      <a:pt x="3770" y="3"/>
                    </a:lnTo>
                    <a:lnTo>
                      <a:pt x="3825" y="9"/>
                    </a:lnTo>
                    <a:lnTo>
                      <a:pt x="3876" y="20"/>
                    </a:lnTo>
                    <a:lnTo>
                      <a:pt x="3923" y="34"/>
                    </a:lnTo>
                    <a:lnTo>
                      <a:pt x="3965" y="53"/>
                    </a:lnTo>
                    <a:lnTo>
                      <a:pt x="4004" y="75"/>
                    </a:lnTo>
                    <a:lnTo>
                      <a:pt x="4036" y="100"/>
                    </a:lnTo>
                    <a:lnTo>
                      <a:pt x="4064" y="129"/>
                    </a:lnTo>
                    <a:lnTo>
                      <a:pt x="4086" y="160"/>
                    </a:lnTo>
                    <a:lnTo>
                      <a:pt x="4103" y="194"/>
                    </a:lnTo>
                    <a:lnTo>
                      <a:pt x="4113" y="232"/>
                    </a:lnTo>
                    <a:lnTo>
                      <a:pt x="4117" y="271"/>
                    </a:lnTo>
                    <a:lnTo>
                      <a:pt x="4114" y="304"/>
                    </a:lnTo>
                    <a:lnTo>
                      <a:pt x="4105" y="334"/>
                    </a:lnTo>
                    <a:lnTo>
                      <a:pt x="4091" y="362"/>
                    </a:lnTo>
                    <a:lnTo>
                      <a:pt x="4074" y="387"/>
                    </a:lnTo>
                    <a:lnTo>
                      <a:pt x="4051" y="407"/>
                    </a:lnTo>
                    <a:lnTo>
                      <a:pt x="4025" y="423"/>
                    </a:lnTo>
                    <a:lnTo>
                      <a:pt x="3995" y="436"/>
                    </a:lnTo>
                    <a:lnTo>
                      <a:pt x="3961" y="443"/>
                    </a:lnTo>
                    <a:lnTo>
                      <a:pt x="3925" y="446"/>
                    </a:lnTo>
                    <a:lnTo>
                      <a:pt x="3891" y="444"/>
                    </a:lnTo>
                    <a:lnTo>
                      <a:pt x="3859" y="438"/>
                    </a:lnTo>
                    <a:lnTo>
                      <a:pt x="3826" y="428"/>
                    </a:lnTo>
                    <a:lnTo>
                      <a:pt x="3792" y="413"/>
                    </a:lnTo>
                    <a:lnTo>
                      <a:pt x="3757" y="394"/>
                    </a:lnTo>
                    <a:lnTo>
                      <a:pt x="3757" y="114"/>
                    </a:lnTo>
                    <a:lnTo>
                      <a:pt x="3711" y="125"/>
                    </a:lnTo>
                    <a:lnTo>
                      <a:pt x="3668" y="140"/>
                    </a:lnTo>
                    <a:lnTo>
                      <a:pt x="3631" y="162"/>
                    </a:lnTo>
                    <a:lnTo>
                      <a:pt x="3597" y="187"/>
                    </a:lnTo>
                    <a:lnTo>
                      <a:pt x="3568" y="218"/>
                    </a:lnTo>
                    <a:lnTo>
                      <a:pt x="3543" y="253"/>
                    </a:lnTo>
                    <a:lnTo>
                      <a:pt x="3523" y="294"/>
                    </a:lnTo>
                    <a:lnTo>
                      <a:pt x="3508" y="339"/>
                    </a:lnTo>
                    <a:lnTo>
                      <a:pt x="3497" y="391"/>
                    </a:lnTo>
                    <a:lnTo>
                      <a:pt x="3489" y="447"/>
                    </a:lnTo>
                    <a:lnTo>
                      <a:pt x="3487" y="507"/>
                    </a:lnTo>
                    <a:lnTo>
                      <a:pt x="3489" y="565"/>
                    </a:lnTo>
                    <a:lnTo>
                      <a:pt x="3497" y="617"/>
                    </a:lnTo>
                    <a:lnTo>
                      <a:pt x="3509" y="667"/>
                    </a:lnTo>
                    <a:lnTo>
                      <a:pt x="3526" y="712"/>
                    </a:lnTo>
                    <a:lnTo>
                      <a:pt x="3547" y="753"/>
                    </a:lnTo>
                    <a:lnTo>
                      <a:pt x="3571" y="790"/>
                    </a:lnTo>
                    <a:lnTo>
                      <a:pt x="3600" y="821"/>
                    </a:lnTo>
                    <a:lnTo>
                      <a:pt x="3632" y="847"/>
                    </a:lnTo>
                    <a:lnTo>
                      <a:pt x="3668" y="869"/>
                    </a:lnTo>
                    <a:lnTo>
                      <a:pt x="3707" y="885"/>
                    </a:lnTo>
                    <a:lnTo>
                      <a:pt x="3750" y="894"/>
                    </a:lnTo>
                    <a:lnTo>
                      <a:pt x="3795" y="897"/>
                    </a:lnTo>
                    <a:lnTo>
                      <a:pt x="3821" y="896"/>
                    </a:lnTo>
                    <a:lnTo>
                      <a:pt x="3847" y="894"/>
                    </a:lnTo>
                    <a:lnTo>
                      <a:pt x="3874" y="889"/>
                    </a:lnTo>
                    <a:lnTo>
                      <a:pt x="3901" y="881"/>
                    </a:lnTo>
                    <a:lnTo>
                      <a:pt x="3931" y="872"/>
                    </a:lnTo>
                    <a:lnTo>
                      <a:pt x="3964" y="861"/>
                    </a:lnTo>
                    <a:lnTo>
                      <a:pt x="3999" y="846"/>
                    </a:lnTo>
                    <a:lnTo>
                      <a:pt x="4036" y="830"/>
                    </a:lnTo>
                    <a:lnTo>
                      <a:pt x="4079" y="810"/>
                    </a:lnTo>
                    <a:lnTo>
                      <a:pt x="4127" y="787"/>
                    </a:lnTo>
                    <a:lnTo>
                      <a:pt x="4127" y="976"/>
                    </a:lnTo>
                    <a:lnTo>
                      <a:pt x="4069" y="1001"/>
                    </a:lnTo>
                    <a:lnTo>
                      <a:pt x="4016" y="1024"/>
                    </a:lnTo>
                    <a:lnTo>
                      <a:pt x="3966" y="1041"/>
                    </a:lnTo>
                    <a:lnTo>
                      <a:pt x="3919" y="1058"/>
                    </a:lnTo>
                    <a:lnTo>
                      <a:pt x="3874" y="1070"/>
                    </a:lnTo>
                    <a:lnTo>
                      <a:pt x="3830" y="1080"/>
                    </a:lnTo>
                    <a:lnTo>
                      <a:pt x="3786" y="1086"/>
                    </a:lnTo>
                    <a:lnTo>
                      <a:pt x="3742" y="1091"/>
                    </a:lnTo>
                    <a:lnTo>
                      <a:pt x="3697" y="1094"/>
                    </a:lnTo>
                    <a:lnTo>
                      <a:pt x="3651" y="1095"/>
                    </a:lnTo>
                    <a:lnTo>
                      <a:pt x="3588" y="1093"/>
                    </a:lnTo>
                    <a:lnTo>
                      <a:pt x="3530" y="1086"/>
                    </a:lnTo>
                    <a:lnTo>
                      <a:pt x="3476" y="1075"/>
                    </a:lnTo>
                    <a:lnTo>
                      <a:pt x="3426" y="1060"/>
                    </a:lnTo>
                    <a:lnTo>
                      <a:pt x="3378" y="1039"/>
                    </a:lnTo>
                    <a:lnTo>
                      <a:pt x="3334" y="1014"/>
                    </a:lnTo>
                    <a:lnTo>
                      <a:pt x="3294" y="984"/>
                    </a:lnTo>
                    <a:lnTo>
                      <a:pt x="3255" y="947"/>
                    </a:lnTo>
                    <a:lnTo>
                      <a:pt x="3219" y="907"/>
                    </a:lnTo>
                    <a:lnTo>
                      <a:pt x="3188" y="865"/>
                    </a:lnTo>
                    <a:lnTo>
                      <a:pt x="3162" y="820"/>
                    </a:lnTo>
                    <a:lnTo>
                      <a:pt x="3140" y="772"/>
                    </a:lnTo>
                    <a:lnTo>
                      <a:pt x="3124" y="722"/>
                    </a:lnTo>
                    <a:lnTo>
                      <a:pt x="3111" y="670"/>
                    </a:lnTo>
                    <a:lnTo>
                      <a:pt x="3104" y="616"/>
                    </a:lnTo>
                    <a:lnTo>
                      <a:pt x="3101" y="561"/>
                    </a:lnTo>
                    <a:lnTo>
                      <a:pt x="3105" y="494"/>
                    </a:lnTo>
                    <a:lnTo>
                      <a:pt x="3115" y="433"/>
                    </a:lnTo>
                    <a:lnTo>
                      <a:pt x="3130" y="373"/>
                    </a:lnTo>
                    <a:lnTo>
                      <a:pt x="3153" y="318"/>
                    </a:lnTo>
                    <a:lnTo>
                      <a:pt x="3179" y="267"/>
                    </a:lnTo>
                    <a:lnTo>
                      <a:pt x="3213" y="219"/>
                    </a:lnTo>
                    <a:lnTo>
                      <a:pt x="3250" y="175"/>
                    </a:lnTo>
                    <a:lnTo>
                      <a:pt x="3293" y="135"/>
                    </a:lnTo>
                    <a:lnTo>
                      <a:pt x="3341" y="102"/>
                    </a:lnTo>
                    <a:lnTo>
                      <a:pt x="3392" y="72"/>
                    </a:lnTo>
                    <a:lnTo>
                      <a:pt x="3448" y="47"/>
                    </a:lnTo>
                    <a:lnTo>
                      <a:pt x="3508" y="27"/>
                    </a:lnTo>
                    <a:lnTo>
                      <a:pt x="3573" y="12"/>
                    </a:lnTo>
                    <a:lnTo>
                      <a:pt x="3640" y="3"/>
                    </a:lnTo>
                    <a:lnTo>
                      <a:pt x="3711" y="0"/>
                    </a:lnTo>
                    <a:close/>
                    <a:moveTo>
                      <a:pt x="2910" y="0"/>
                    </a:moveTo>
                    <a:lnTo>
                      <a:pt x="2948" y="4"/>
                    </a:lnTo>
                    <a:lnTo>
                      <a:pt x="2983" y="14"/>
                    </a:lnTo>
                    <a:lnTo>
                      <a:pt x="3014" y="30"/>
                    </a:lnTo>
                    <a:lnTo>
                      <a:pt x="3040" y="52"/>
                    </a:lnTo>
                    <a:lnTo>
                      <a:pt x="3063" y="78"/>
                    </a:lnTo>
                    <a:lnTo>
                      <a:pt x="3079" y="109"/>
                    </a:lnTo>
                    <a:lnTo>
                      <a:pt x="3089" y="142"/>
                    </a:lnTo>
                    <a:lnTo>
                      <a:pt x="3093" y="178"/>
                    </a:lnTo>
                    <a:lnTo>
                      <a:pt x="3091" y="203"/>
                    </a:lnTo>
                    <a:lnTo>
                      <a:pt x="3088" y="227"/>
                    </a:lnTo>
                    <a:lnTo>
                      <a:pt x="3081" y="252"/>
                    </a:lnTo>
                    <a:lnTo>
                      <a:pt x="3071" y="277"/>
                    </a:lnTo>
                    <a:lnTo>
                      <a:pt x="3060" y="303"/>
                    </a:lnTo>
                    <a:lnTo>
                      <a:pt x="3044" y="331"/>
                    </a:lnTo>
                    <a:lnTo>
                      <a:pt x="3025" y="361"/>
                    </a:lnTo>
                    <a:lnTo>
                      <a:pt x="3004" y="393"/>
                    </a:lnTo>
                    <a:lnTo>
                      <a:pt x="2978" y="429"/>
                    </a:lnTo>
                    <a:lnTo>
                      <a:pt x="2948" y="468"/>
                    </a:lnTo>
                    <a:lnTo>
                      <a:pt x="2914" y="512"/>
                    </a:lnTo>
                    <a:lnTo>
                      <a:pt x="2876" y="561"/>
                    </a:lnTo>
                    <a:lnTo>
                      <a:pt x="2472" y="1078"/>
                    </a:lnTo>
                    <a:lnTo>
                      <a:pt x="2182" y="1078"/>
                    </a:lnTo>
                    <a:lnTo>
                      <a:pt x="2182" y="424"/>
                    </a:lnTo>
                    <a:lnTo>
                      <a:pt x="1784" y="1078"/>
                    </a:lnTo>
                    <a:lnTo>
                      <a:pt x="1518" y="1078"/>
                    </a:lnTo>
                    <a:lnTo>
                      <a:pt x="1518" y="234"/>
                    </a:lnTo>
                    <a:lnTo>
                      <a:pt x="1313" y="214"/>
                    </a:lnTo>
                    <a:lnTo>
                      <a:pt x="1313" y="118"/>
                    </a:lnTo>
                    <a:lnTo>
                      <a:pt x="1690" y="25"/>
                    </a:lnTo>
                    <a:lnTo>
                      <a:pt x="1832" y="25"/>
                    </a:lnTo>
                    <a:lnTo>
                      <a:pt x="1832" y="713"/>
                    </a:lnTo>
                    <a:lnTo>
                      <a:pt x="2247" y="25"/>
                    </a:lnTo>
                    <a:lnTo>
                      <a:pt x="2497" y="25"/>
                    </a:lnTo>
                    <a:lnTo>
                      <a:pt x="2497" y="822"/>
                    </a:lnTo>
                    <a:lnTo>
                      <a:pt x="2759" y="473"/>
                    </a:lnTo>
                    <a:lnTo>
                      <a:pt x="2759" y="62"/>
                    </a:lnTo>
                    <a:lnTo>
                      <a:pt x="2779" y="44"/>
                    </a:lnTo>
                    <a:lnTo>
                      <a:pt x="2806" y="27"/>
                    </a:lnTo>
                    <a:lnTo>
                      <a:pt x="2837" y="13"/>
                    </a:lnTo>
                    <a:lnTo>
                      <a:pt x="2872" y="4"/>
                    </a:lnTo>
                    <a:lnTo>
                      <a:pt x="291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sz="1800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2939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li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 userDrawn="1"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35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36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43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44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48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49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50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51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52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</p:grpSp>
      <p:sp>
        <p:nvSpPr>
          <p:cNvPr id="31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812801" y="3048000"/>
            <a:ext cx="1219200" cy="76200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3" name="Group 31"/>
          <p:cNvGrpSpPr/>
          <p:nvPr/>
        </p:nvGrpSpPr>
        <p:grpSpPr>
          <a:xfrm>
            <a:off x="652115" y="2901698"/>
            <a:ext cx="1613003" cy="151219"/>
            <a:chOff x="489087" y="2521685"/>
            <a:chExt cx="1209752" cy="151219"/>
          </a:xfrm>
        </p:grpSpPr>
        <p:cxnSp>
          <p:nvCxnSpPr>
            <p:cNvPr id="33" name="Straight Connector 32"/>
            <p:cNvCxnSpPr/>
            <p:nvPr userDrawn="1"/>
          </p:nvCxnSpPr>
          <p:spPr>
            <a:xfrm rot="10800000">
              <a:off x="489087" y="2521686"/>
              <a:ext cx="1209752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13478" y="2597295"/>
              <a:ext cx="151219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add the presentation’s main title</a:t>
            </a:r>
          </a:p>
        </p:txBody>
      </p:sp>
      <p:sp>
        <p:nvSpPr>
          <p:cNvPr id="46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/>
              <a:t>Subtitle and date (move higher if title is only one line)</a:t>
            </a:r>
            <a:endParaRPr lang="en-US" noProof="0" dirty="0"/>
          </a:p>
        </p:txBody>
      </p:sp>
      <p:sp>
        <p:nvSpPr>
          <p:cNvPr id="47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noProof="0"/>
              <a:t>www.pwc.com</a:t>
            </a:r>
          </a:p>
        </p:txBody>
      </p:sp>
      <p:grpSp>
        <p:nvGrpSpPr>
          <p:cNvPr id="96" name="Group 32"/>
          <p:cNvGrpSpPr/>
          <p:nvPr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97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 dirty="0"/>
            </a:p>
          </p:txBody>
        </p:sp>
        <p:sp>
          <p:nvSpPr>
            <p:cNvPr id="98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371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 userDrawn="1"/>
        </p:nvGrpSpPr>
        <p:grpSpPr bwMode="gray">
          <a:xfrm>
            <a:off x="2336801" y="2"/>
            <a:ext cx="9855200" cy="6176009"/>
            <a:chOff x="19140488" y="13674"/>
            <a:chExt cx="7443798" cy="6145827"/>
          </a:xfrm>
        </p:grpSpPr>
        <p:sp>
          <p:nvSpPr>
            <p:cNvPr id="28" name="Rectangle 17"/>
            <p:cNvSpPr>
              <a:spLocks noChangeArrowheads="1"/>
            </p:cNvSpPr>
            <p:nvPr/>
          </p:nvSpPr>
          <p:spPr bwMode="gray">
            <a:xfrm>
              <a:off x="19140488" y="4188799"/>
              <a:ext cx="2302206" cy="1970702"/>
            </a:xfrm>
            <a:prstGeom prst="rect">
              <a:avLst/>
            </a:prstGeom>
            <a:solidFill>
              <a:srgbClr val="9A170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gray">
            <a:xfrm>
              <a:off x="25663403" y="4032250"/>
              <a:ext cx="920883" cy="2127250"/>
            </a:xfrm>
            <a:prstGeom prst="rect">
              <a:avLst/>
            </a:prstGeom>
            <a:solidFill>
              <a:srgbClr val="F3BE2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gray">
            <a:xfrm>
              <a:off x="25049482" y="2899477"/>
              <a:ext cx="734694" cy="1289321"/>
            </a:xfrm>
            <a:prstGeom prst="rect">
              <a:avLst/>
            </a:prstGeom>
            <a:solidFill>
              <a:srgbClr val="F3BC87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gray">
            <a:xfrm>
              <a:off x="25049482" y="4032250"/>
              <a:ext cx="734693" cy="2127250"/>
            </a:xfrm>
            <a:prstGeom prst="rect">
              <a:avLst/>
            </a:prstGeom>
            <a:solidFill>
              <a:srgbClr val="E88C1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32" name="Rectangle 11"/>
            <p:cNvSpPr>
              <a:spLocks noChangeArrowheads="1"/>
            </p:cNvSpPr>
            <p:nvPr/>
          </p:nvSpPr>
          <p:spPr bwMode="gray">
            <a:xfrm>
              <a:off x="24665780" y="706365"/>
              <a:ext cx="477045" cy="2263848"/>
            </a:xfrm>
            <a:prstGeom prst="rect">
              <a:avLst/>
            </a:prstGeom>
            <a:solidFill>
              <a:srgbClr val="E669A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gray">
            <a:xfrm>
              <a:off x="24665780" y="2899478"/>
              <a:ext cx="477045" cy="1289321"/>
            </a:xfrm>
            <a:prstGeom prst="rect">
              <a:avLst/>
            </a:prstGeom>
            <a:solidFill>
              <a:srgbClr val="DB4D5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gray">
            <a:xfrm>
              <a:off x="24665780" y="4032250"/>
              <a:ext cx="477045" cy="2127250"/>
            </a:xfrm>
            <a:prstGeom prst="rect">
              <a:avLst/>
            </a:prstGeom>
            <a:solidFill>
              <a:srgbClr val="D13A0D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41" name="Rectangle 14"/>
            <p:cNvSpPr>
              <a:spLocks noChangeArrowheads="1"/>
            </p:cNvSpPr>
            <p:nvPr/>
          </p:nvSpPr>
          <p:spPr bwMode="gray">
            <a:xfrm>
              <a:off x="19140488" y="669925"/>
              <a:ext cx="5662612" cy="2300288"/>
            </a:xfrm>
            <a:prstGeom prst="rect">
              <a:avLst/>
            </a:prstGeom>
            <a:solidFill>
              <a:srgbClr val="D7402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42" name="Rectangle 15"/>
            <p:cNvSpPr>
              <a:spLocks noChangeArrowheads="1"/>
            </p:cNvSpPr>
            <p:nvPr/>
          </p:nvSpPr>
          <p:spPr bwMode="gray">
            <a:xfrm>
              <a:off x="19140488" y="2899478"/>
              <a:ext cx="5662612" cy="1289321"/>
            </a:xfrm>
            <a:prstGeom prst="rect">
              <a:avLst/>
            </a:prstGeom>
            <a:solidFill>
              <a:srgbClr val="CD2F1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43" name="Freeform 16"/>
            <p:cNvSpPr>
              <a:spLocks/>
            </p:cNvSpPr>
            <p:nvPr/>
          </p:nvSpPr>
          <p:spPr bwMode="gray">
            <a:xfrm>
              <a:off x="19140488" y="4032250"/>
              <a:ext cx="5662612" cy="2127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7" y="0"/>
                </a:cxn>
                <a:cxn ang="0">
                  <a:pos x="3567" y="1340"/>
                </a:cxn>
                <a:cxn ang="0">
                  <a:pos x="1372" y="1340"/>
                </a:cxn>
                <a:cxn ang="0">
                  <a:pos x="1372" y="181"/>
                </a:cxn>
                <a:cxn ang="0">
                  <a:pos x="0" y="181"/>
                </a:cxn>
                <a:cxn ang="0">
                  <a:pos x="0" y="0"/>
                </a:cxn>
              </a:cxnLst>
              <a:rect l="0" t="0" r="r" b="b"/>
              <a:pathLst>
                <a:path w="3567" h="1340">
                  <a:moveTo>
                    <a:pt x="0" y="0"/>
                  </a:moveTo>
                  <a:lnTo>
                    <a:pt x="3567" y="0"/>
                  </a:lnTo>
                  <a:lnTo>
                    <a:pt x="3567" y="1340"/>
                  </a:lnTo>
                  <a:lnTo>
                    <a:pt x="1372" y="1340"/>
                  </a:lnTo>
                  <a:lnTo>
                    <a:pt x="1372" y="181"/>
                  </a:lnTo>
                  <a:lnTo>
                    <a:pt x="0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230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44" name="Rectangle 10"/>
            <p:cNvSpPr>
              <a:spLocks noChangeArrowheads="1"/>
            </p:cNvSpPr>
            <p:nvPr/>
          </p:nvSpPr>
          <p:spPr bwMode="gray">
            <a:xfrm>
              <a:off x="19140488" y="13674"/>
              <a:ext cx="5662612" cy="692692"/>
            </a:xfrm>
            <a:prstGeom prst="rect">
              <a:avLst/>
            </a:prstGeom>
            <a:solidFill>
              <a:srgbClr val="EE9C34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</p:grpSp>
      <p:sp>
        <p:nvSpPr>
          <p:cNvPr id="54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add the presentation’s main title</a:t>
            </a:r>
            <a:endParaRPr lang="en-US" noProof="0" dirty="0"/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/>
              <a:t>Subtitle and date (move higher if title is only one line)</a:t>
            </a:r>
            <a:endParaRPr lang="en-US" noProof="0" dirty="0"/>
          </a:p>
        </p:txBody>
      </p:sp>
      <p:sp>
        <p:nvSpPr>
          <p:cNvPr id="56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noProof="0"/>
              <a:t>www.pwc.com</a:t>
            </a:r>
          </a:p>
        </p:txBody>
      </p:sp>
      <p:sp>
        <p:nvSpPr>
          <p:cNvPr id="17" name="Picture Placeholder 76"/>
          <p:cNvSpPr>
            <a:spLocks noGrp="1"/>
          </p:cNvSpPr>
          <p:nvPr>
            <p:ph type="pic" sz="quarter" idx="13"/>
          </p:nvPr>
        </p:nvSpPr>
        <p:spPr>
          <a:xfrm>
            <a:off x="2336800" y="2899978"/>
            <a:ext cx="8432800" cy="3272223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noProof="0" dirty="0"/>
              <a:t>Click icon to add picture</a:t>
            </a:r>
          </a:p>
        </p:txBody>
      </p:sp>
      <p:grpSp>
        <p:nvGrpSpPr>
          <p:cNvPr id="18" name="Group 32"/>
          <p:cNvGrpSpPr/>
          <p:nvPr userDrawn="1"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9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rgbClr val="A1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 dirty="0"/>
            </a:p>
          </p:txBody>
        </p:sp>
        <p:sp>
          <p:nvSpPr>
            <p:cNvPr id="21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240077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1752600"/>
            <a:ext cx="107696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cxnSp>
        <p:nvCxnSpPr>
          <p:cNvPr id="15" name="Shape 14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dirty="0"/>
              <a:t>PT. Pelindo II - Presentation for Establishment of Shared Service Organization</a:t>
            </a:r>
            <a:endParaRPr lang="en-US" dirty="0"/>
          </a:p>
        </p:txBody>
      </p:sp>
      <p:sp>
        <p:nvSpPr>
          <p:cNvPr id="17" name="PwCFirm"/>
          <p:cNvSpPr txBox="1"/>
          <p:nvPr userDrawn="1"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baseline="0" dirty="0">
                <a:effectLst/>
                <a:latin typeface="Arial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3599675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: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649"/>
          <p:cNvSpPr>
            <a:spLocks noChangeArrowheads="1"/>
          </p:cNvSpPr>
          <p:nvPr/>
        </p:nvSpPr>
        <p:spPr bwMode="gray">
          <a:xfrm>
            <a:off x="9855200" y="685802"/>
            <a:ext cx="2336800" cy="54863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noProof="0" dirty="0"/>
          </a:p>
        </p:txBody>
      </p:sp>
      <p:sp>
        <p:nvSpPr>
          <p:cNvPr id="81" name="Rectangle 648"/>
          <p:cNvSpPr>
            <a:spLocks noChangeArrowheads="1"/>
          </p:cNvSpPr>
          <p:nvPr/>
        </p:nvSpPr>
        <p:spPr bwMode="gray">
          <a:xfrm>
            <a:off x="2336800" y="0"/>
            <a:ext cx="7518400" cy="6858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noProof="0" dirty="0"/>
          </a:p>
        </p:txBody>
      </p:sp>
      <p:sp>
        <p:nvSpPr>
          <p:cNvPr id="83" name="Rectangle 650"/>
          <p:cNvSpPr>
            <a:spLocks noChangeArrowheads="1"/>
          </p:cNvSpPr>
          <p:nvPr/>
        </p:nvSpPr>
        <p:spPr bwMode="gray">
          <a:xfrm>
            <a:off x="2336800" y="685800"/>
            <a:ext cx="7518400" cy="5486400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 noProof="0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2527301" y="838200"/>
            <a:ext cx="7124700" cy="914400"/>
          </a:xfrm>
        </p:spPr>
        <p:txBody>
          <a:bodyPr anchor="t" anchorCtr="0">
            <a:noAutofit/>
          </a:bodyPr>
          <a:lstStyle>
            <a:lvl1pPr>
              <a:lnSpc>
                <a:spcPct val="90000"/>
              </a:lnSpc>
              <a:defRPr sz="3200" b="1" i="1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add the presentation’s main title</a:t>
            </a:r>
            <a:endParaRPr lang="en-US" noProof="0" dirty="0"/>
          </a:p>
        </p:txBody>
      </p:sp>
      <p:sp>
        <p:nvSpPr>
          <p:cNvPr id="51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2527301" y="1828800"/>
            <a:ext cx="7124700" cy="914401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  <a:lvl2pPr marL="0" indent="0" algn="l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457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914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3716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5pPr>
            <a:lvl6pPr marL="18288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6pPr>
            <a:lvl7pPr marL="22860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7pPr>
            <a:lvl8pPr marL="27432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8pPr>
            <a:lvl9pPr marL="3200400" indent="0" algn="l">
              <a:buNone/>
              <a:defRPr sz="1800">
                <a:solidFill>
                  <a:schemeClr val="bg1"/>
                </a:solidFill>
                <a:latin typeface="+mj-lt"/>
              </a:defRPr>
            </a:lvl9pPr>
          </a:lstStyle>
          <a:p>
            <a:r>
              <a:rPr lang="en-US" noProof="0"/>
              <a:t>Subtitle and date (move higher if title is only one line)</a:t>
            </a:r>
            <a:endParaRPr lang="en-US" noProof="0" dirty="0"/>
          </a:p>
        </p:txBody>
      </p:sp>
      <p:sp>
        <p:nvSpPr>
          <p:cNvPr id="52" name="Text Placeholder 31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527300" y="374904"/>
            <a:ext cx="5474208" cy="146304"/>
          </a:xfrm>
        </p:spPr>
        <p:txBody>
          <a:bodyPr/>
          <a:lstStyle>
            <a:lvl1pPr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noProof="0"/>
              <a:t>www.pwc.com</a:t>
            </a:r>
          </a:p>
        </p:txBody>
      </p:sp>
      <p:grpSp>
        <p:nvGrpSpPr>
          <p:cNvPr id="11" name="Group 32"/>
          <p:cNvGrpSpPr/>
          <p:nvPr userDrawn="1"/>
        </p:nvGrpSpPr>
        <p:grpSpPr>
          <a:xfrm>
            <a:off x="1291456" y="6170992"/>
            <a:ext cx="1219200" cy="533479"/>
            <a:chOff x="518032" y="978681"/>
            <a:chExt cx="4572000" cy="2667393"/>
          </a:xfrm>
        </p:grpSpPr>
        <p:sp>
          <p:nvSpPr>
            <p:cNvPr id="12" name="Rectangle 37"/>
            <p:cNvSpPr>
              <a:spLocks noChangeArrowheads="1"/>
            </p:cNvSpPr>
            <p:nvPr userDrawn="1"/>
          </p:nvSpPr>
          <p:spPr bwMode="black">
            <a:xfrm>
              <a:off x="3295650" y="978681"/>
              <a:ext cx="1143000" cy="263229"/>
            </a:xfrm>
            <a:prstGeom prst="rect">
              <a:avLst/>
            </a:prstGeom>
            <a:solidFill>
              <a:schemeClr val="tx2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 dirty="0"/>
            </a:p>
          </p:txBody>
        </p:sp>
        <p:sp>
          <p:nvSpPr>
            <p:cNvPr id="13" name="Freeform 7"/>
            <p:cNvSpPr>
              <a:spLocks noEditPoints="1"/>
            </p:cNvSpPr>
            <p:nvPr userDrawn="1"/>
          </p:nvSpPr>
          <p:spPr bwMode="black">
            <a:xfrm>
              <a:off x="518032" y="1922794"/>
              <a:ext cx="4572000" cy="1723280"/>
            </a:xfrm>
            <a:custGeom>
              <a:avLst/>
              <a:gdLst/>
              <a:ahLst/>
              <a:cxnLst>
                <a:cxn ang="0">
                  <a:pos x="581" y="233"/>
                </a:cxn>
                <a:cxn ang="0">
                  <a:pos x="538" y="949"/>
                </a:cxn>
                <a:cxn ang="0">
                  <a:pos x="630" y="946"/>
                </a:cxn>
                <a:cxn ang="0">
                  <a:pos x="793" y="880"/>
                </a:cxn>
                <a:cxn ang="0">
                  <a:pos x="886" y="728"/>
                </a:cxn>
                <a:cxn ang="0">
                  <a:pos x="905" y="505"/>
                </a:cxn>
                <a:cxn ang="0">
                  <a:pos x="850" y="329"/>
                </a:cxn>
                <a:cxn ang="0">
                  <a:pos x="727" y="241"/>
                </a:cxn>
                <a:cxn ang="0">
                  <a:pos x="521" y="3"/>
                </a:cxn>
                <a:cxn ang="0">
                  <a:pos x="643" y="74"/>
                </a:cxn>
                <a:cxn ang="0">
                  <a:pos x="761" y="24"/>
                </a:cxn>
                <a:cxn ang="0">
                  <a:pos x="855" y="9"/>
                </a:cxn>
                <a:cxn ang="0">
                  <a:pos x="1026" y="40"/>
                </a:cxn>
                <a:cxn ang="0">
                  <a:pos x="1180" y="172"/>
                </a:cxn>
                <a:cxn ang="0">
                  <a:pos x="1265" y="383"/>
                </a:cxn>
                <a:cxn ang="0">
                  <a:pos x="1265" y="641"/>
                </a:cxn>
                <a:cxn ang="0">
                  <a:pos x="1175" y="857"/>
                </a:cxn>
                <a:cxn ang="0">
                  <a:pos x="1005" y="1006"/>
                </a:cxn>
                <a:cxn ang="0">
                  <a:pos x="766" y="1074"/>
                </a:cxn>
                <a:cxn ang="0">
                  <a:pos x="601" y="1074"/>
                </a:cxn>
                <a:cxn ang="0">
                  <a:pos x="692" y="1447"/>
                </a:cxn>
                <a:cxn ang="0">
                  <a:pos x="171" y="1408"/>
                </a:cxn>
                <a:cxn ang="0">
                  <a:pos x="413" y="3"/>
                </a:cxn>
                <a:cxn ang="0">
                  <a:pos x="3876" y="20"/>
                </a:cxn>
                <a:cxn ang="0">
                  <a:pos x="4036" y="100"/>
                </a:cxn>
                <a:cxn ang="0">
                  <a:pos x="4113" y="232"/>
                </a:cxn>
                <a:cxn ang="0">
                  <a:pos x="4091" y="362"/>
                </a:cxn>
                <a:cxn ang="0">
                  <a:pos x="3995" y="436"/>
                </a:cxn>
                <a:cxn ang="0">
                  <a:pos x="3859" y="438"/>
                </a:cxn>
                <a:cxn ang="0">
                  <a:pos x="3757" y="114"/>
                </a:cxn>
                <a:cxn ang="0">
                  <a:pos x="3597" y="187"/>
                </a:cxn>
                <a:cxn ang="0">
                  <a:pos x="3508" y="339"/>
                </a:cxn>
                <a:cxn ang="0">
                  <a:pos x="3489" y="565"/>
                </a:cxn>
                <a:cxn ang="0">
                  <a:pos x="3547" y="753"/>
                </a:cxn>
                <a:cxn ang="0">
                  <a:pos x="3668" y="869"/>
                </a:cxn>
                <a:cxn ang="0">
                  <a:pos x="3821" y="896"/>
                </a:cxn>
                <a:cxn ang="0">
                  <a:pos x="3931" y="872"/>
                </a:cxn>
                <a:cxn ang="0">
                  <a:pos x="4079" y="810"/>
                </a:cxn>
                <a:cxn ang="0">
                  <a:pos x="4016" y="1024"/>
                </a:cxn>
                <a:cxn ang="0">
                  <a:pos x="3830" y="1080"/>
                </a:cxn>
                <a:cxn ang="0">
                  <a:pos x="3651" y="1095"/>
                </a:cxn>
                <a:cxn ang="0">
                  <a:pos x="3426" y="1060"/>
                </a:cxn>
                <a:cxn ang="0">
                  <a:pos x="3255" y="947"/>
                </a:cxn>
                <a:cxn ang="0">
                  <a:pos x="3140" y="772"/>
                </a:cxn>
                <a:cxn ang="0">
                  <a:pos x="3101" y="561"/>
                </a:cxn>
                <a:cxn ang="0">
                  <a:pos x="3153" y="318"/>
                </a:cxn>
                <a:cxn ang="0">
                  <a:pos x="3293" y="135"/>
                </a:cxn>
                <a:cxn ang="0">
                  <a:pos x="3508" y="27"/>
                </a:cxn>
                <a:cxn ang="0">
                  <a:pos x="2910" y="0"/>
                </a:cxn>
                <a:cxn ang="0">
                  <a:pos x="3040" y="52"/>
                </a:cxn>
                <a:cxn ang="0">
                  <a:pos x="3093" y="178"/>
                </a:cxn>
                <a:cxn ang="0">
                  <a:pos x="3071" y="277"/>
                </a:cxn>
                <a:cxn ang="0">
                  <a:pos x="3004" y="393"/>
                </a:cxn>
                <a:cxn ang="0">
                  <a:pos x="2876" y="561"/>
                </a:cxn>
                <a:cxn ang="0">
                  <a:pos x="1784" y="1078"/>
                </a:cxn>
                <a:cxn ang="0">
                  <a:pos x="1313" y="118"/>
                </a:cxn>
                <a:cxn ang="0">
                  <a:pos x="2247" y="25"/>
                </a:cxn>
                <a:cxn ang="0">
                  <a:pos x="2759" y="62"/>
                </a:cxn>
                <a:cxn ang="0">
                  <a:pos x="2872" y="4"/>
                </a:cxn>
              </a:cxnLst>
              <a:rect l="0" t="0" r="r" b="b"/>
              <a:pathLst>
                <a:path w="4127" h="1544">
                  <a:moveTo>
                    <a:pt x="640" y="229"/>
                  </a:moveTo>
                  <a:lnTo>
                    <a:pt x="622" y="229"/>
                  </a:lnTo>
                  <a:lnTo>
                    <a:pt x="603" y="230"/>
                  </a:lnTo>
                  <a:lnTo>
                    <a:pt x="581" y="233"/>
                  </a:lnTo>
                  <a:lnTo>
                    <a:pt x="553" y="235"/>
                  </a:lnTo>
                  <a:lnTo>
                    <a:pt x="521" y="241"/>
                  </a:lnTo>
                  <a:lnTo>
                    <a:pt x="521" y="947"/>
                  </a:lnTo>
                  <a:lnTo>
                    <a:pt x="538" y="949"/>
                  </a:lnTo>
                  <a:lnTo>
                    <a:pt x="553" y="949"/>
                  </a:lnTo>
                  <a:lnTo>
                    <a:pt x="566" y="949"/>
                  </a:lnTo>
                  <a:lnTo>
                    <a:pt x="578" y="949"/>
                  </a:lnTo>
                  <a:lnTo>
                    <a:pt x="630" y="946"/>
                  </a:lnTo>
                  <a:lnTo>
                    <a:pt x="677" y="937"/>
                  </a:lnTo>
                  <a:lnTo>
                    <a:pt x="720" y="924"/>
                  </a:lnTo>
                  <a:lnTo>
                    <a:pt x="758" y="905"/>
                  </a:lnTo>
                  <a:lnTo>
                    <a:pt x="793" y="880"/>
                  </a:lnTo>
                  <a:lnTo>
                    <a:pt x="824" y="850"/>
                  </a:lnTo>
                  <a:lnTo>
                    <a:pt x="849" y="815"/>
                  </a:lnTo>
                  <a:lnTo>
                    <a:pt x="870" y="775"/>
                  </a:lnTo>
                  <a:lnTo>
                    <a:pt x="886" y="728"/>
                  </a:lnTo>
                  <a:lnTo>
                    <a:pt x="897" y="678"/>
                  </a:lnTo>
                  <a:lnTo>
                    <a:pt x="905" y="622"/>
                  </a:lnTo>
                  <a:lnTo>
                    <a:pt x="907" y="561"/>
                  </a:lnTo>
                  <a:lnTo>
                    <a:pt x="905" y="505"/>
                  </a:lnTo>
                  <a:lnTo>
                    <a:pt x="897" y="452"/>
                  </a:lnTo>
                  <a:lnTo>
                    <a:pt x="886" y="407"/>
                  </a:lnTo>
                  <a:lnTo>
                    <a:pt x="870" y="366"/>
                  </a:lnTo>
                  <a:lnTo>
                    <a:pt x="850" y="329"/>
                  </a:lnTo>
                  <a:lnTo>
                    <a:pt x="826" y="299"/>
                  </a:lnTo>
                  <a:lnTo>
                    <a:pt x="797" y="274"/>
                  </a:lnTo>
                  <a:lnTo>
                    <a:pt x="763" y="254"/>
                  </a:lnTo>
                  <a:lnTo>
                    <a:pt x="727" y="241"/>
                  </a:lnTo>
                  <a:lnTo>
                    <a:pt x="686" y="232"/>
                  </a:lnTo>
                  <a:lnTo>
                    <a:pt x="640" y="229"/>
                  </a:lnTo>
                  <a:close/>
                  <a:moveTo>
                    <a:pt x="413" y="3"/>
                  </a:moveTo>
                  <a:lnTo>
                    <a:pt x="521" y="3"/>
                  </a:lnTo>
                  <a:lnTo>
                    <a:pt x="521" y="143"/>
                  </a:lnTo>
                  <a:lnTo>
                    <a:pt x="566" y="117"/>
                  </a:lnTo>
                  <a:lnTo>
                    <a:pt x="607" y="93"/>
                  </a:lnTo>
                  <a:lnTo>
                    <a:pt x="643" y="74"/>
                  </a:lnTo>
                  <a:lnTo>
                    <a:pt x="677" y="57"/>
                  </a:lnTo>
                  <a:lnTo>
                    <a:pt x="707" y="44"/>
                  </a:lnTo>
                  <a:lnTo>
                    <a:pt x="735" y="33"/>
                  </a:lnTo>
                  <a:lnTo>
                    <a:pt x="761" y="24"/>
                  </a:lnTo>
                  <a:lnTo>
                    <a:pt x="785" y="18"/>
                  </a:lnTo>
                  <a:lnTo>
                    <a:pt x="809" y="13"/>
                  </a:lnTo>
                  <a:lnTo>
                    <a:pt x="831" y="10"/>
                  </a:lnTo>
                  <a:lnTo>
                    <a:pt x="855" y="9"/>
                  </a:lnTo>
                  <a:lnTo>
                    <a:pt x="879" y="8"/>
                  </a:lnTo>
                  <a:lnTo>
                    <a:pt x="931" y="12"/>
                  </a:lnTo>
                  <a:lnTo>
                    <a:pt x="980" y="23"/>
                  </a:lnTo>
                  <a:lnTo>
                    <a:pt x="1026" y="40"/>
                  </a:lnTo>
                  <a:lnTo>
                    <a:pt x="1070" y="64"/>
                  </a:lnTo>
                  <a:lnTo>
                    <a:pt x="1110" y="94"/>
                  </a:lnTo>
                  <a:lnTo>
                    <a:pt x="1148" y="130"/>
                  </a:lnTo>
                  <a:lnTo>
                    <a:pt x="1180" y="172"/>
                  </a:lnTo>
                  <a:lnTo>
                    <a:pt x="1209" y="218"/>
                  </a:lnTo>
                  <a:lnTo>
                    <a:pt x="1233" y="268"/>
                  </a:lnTo>
                  <a:lnTo>
                    <a:pt x="1252" y="324"/>
                  </a:lnTo>
                  <a:lnTo>
                    <a:pt x="1265" y="383"/>
                  </a:lnTo>
                  <a:lnTo>
                    <a:pt x="1274" y="446"/>
                  </a:lnTo>
                  <a:lnTo>
                    <a:pt x="1278" y="512"/>
                  </a:lnTo>
                  <a:lnTo>
                    <a:pt x="1274" y="578"/>
                  </a:lnTo>
                  <a:lnTo>
                    <a:pt x="1265" y="641"/>
                  </a:lnTo>
                  <a:lnTo>
                    <a:pt x="1252" y="701"/>
                  </a:lnTo>
                  <a:lnTo>
                    <a:pt x="1232" y="756"/>
                  </a:lnTo>
                  <a:lnTo>
                    <a:pt x="1205" y="809"/>
                  </a:lnTo>
                  <a:lnTo>
                    <a:pt x="1175" y="857"/>
                  </a:lnTo>
                  <a:lnTo>
                    <a:pt x="1140" y="901"/>
                  </a:lnTo>
                  <a:lnTo>
                    <a:pt x="1099" y="941"/>
                  </a:lnTo>
                  <a:lnTo>
                    <a:pt x="1054" y="976"/>
                  </a:lnTo>
                  <a:lnTo>
                    <a:pt x="1005" y="1006"/>
                  </a:lnTo>
                  <a:lnTo>
                    <a:pt x="951" y="1031"/>
                  </a:lnTo>
                  <a:lnTo>
                    <a:pt x="894" y="1051"/>
                  </a:lnTo>
                  <a:lnTo>
                    <a:pt x="831" y="1065"/>
                  </a:lnTo>
                  <a:lnTo>
                    <a:pt x="766" y="1074"/>
                  </a:lnTo>
                  <a:lnTo>
                    <a:pt x="696" y="1078"/>
                  </a:lnTo>
                  <a:lnTo>
                    <a:pt x="670" y="1078"/>
                  </a:lnTo>
                  <a:lnTo>
                    <a:pt x="637" y="1076"/>
                  </a:lnTo>
                  <a:lnTo>
                    <a:pt x="601" y="1074"/>
                  </a:lnTo>
                  <a:lnTo>
                    <a:pt x="561" y="1071"/>
                  </a:lnTo>
                  <a:lnTo>
                    <a:pt x="521" y="1068"/>
                  </a:lnTo>
                  <a:lnTo>
                    <a:pt x="521" y="1408"/>
                  </a:lnTo>
                  <a:lnTo>
                    <a:pt x="692" y="1447"/>
                  </a:lnTo>
                  <a:lnTo>
                    <a:pt x="692" y="1544"/>
                  </a:lnTo>
                  <a:lnTo>
                    <a:pt x="18" y="1544"/>
                  </a:lnTo>
                  <a:lnTo>
                    <a:pt x="18" y="1447"/>
                  </a:lnTo>
                  <a:lnTo>
                    <a:pt x="171" y="1408"/>
                  </a:lnTo>
                  <a:lnTo>
                    <a:pt x="171" y="229"/>
                  </a:lnTo>
                  <a:lnTo>
                    <a:pt x="0" y="229"/>
                  </a:lnTo>
                  <a:lnTo>
                    <a:pt x="0" y="128"/>
                  </a:lnTo>
                  <a:lnTo>
                    <a:pt x="413" y="3"/>
                  </a:lnTo>
                  <a:close/>
                  <a:moveTo>
                    <a:pt x="3711" y="0"/>
                  </a:moveTo>
                  <a:lnTo>
                    <a:pt x="3770" y="3"/>
                  </a:lnTo>
                  <a:lnTo>
                    <a:pt x="3825" y="9"/>
                  </a:lnTo>
                  <a:lnTo>
                    <a:pt x="3876" y="20"/>
                  </a:lnTo>
                  <a:lnTo>
                    <a:pt x="3923" y="34"/>
                  </a:lnTo>
                  <a:lnTo>
                    <a:pt x="3965" y="53"/>
                  </a:lnTo>
                  <a:lnTo>
                    <a:pt x="4004" y="75"/>
                  </a:lnTo>
                  <a:lnTo>
                    <a:pt x="4036" y="100"/>
                  </a:lnTo>
                  <a:lnTo>
                    <a:pt x="4064" y="129"/>
                  </a:lnTo>
                  <a:lnTo>
                    <a:pt x="4086" y="160"/>
                  </a:lnTo>
                  <a:lnTo>
                    <a:pt x="4103" y="194"/>
                  </a:lnTo>
                  <a:lnTo>
                    <a:pt x="4113" y="232"/>
                  </a:lnTo>
                  <a:lnTo>
                    <a:pt x="4117" y="271"/>
                  </a:lnTo>
                  <a:lnTo>
                    <a:pt x="4114" y="304"/>
                  </a:lnTo>
                  <a:lnTo>
                    <a:pt x="4105" y="334"/>
                  </a:lnTo>
                  <a:lnTo>
                    <a:pt x="4091" y="362"/>
                  </a:lnTo>
                  <a:lnTo>
                    <a:pt x="4074" y="387"/>
                  </a:lnTo>
                  <a:lnTo>
                    <a:pt x="4051" y="407"/>
                  </a:lnTo>
                  <a:lnTo>
                    <a:pt x="4025" y="423"/>
                  </a:lnTo>
                  <a:lnTo>
                    <a:pt x="3995" y="436"/>
                  </a:lnTo>
                  <a:lnTo>
                    <a:pt x="3961" y="443"/>
                  </a:lnTo>
                  <a:lnTo>
                    <a:pt x="3925" y="446"/>
                  </a:lnTo>
                  <a:lnTo>
                    <a:pt x="3891" y="444"/>
                  </a:lnTo>
                  <a:lnTo>
                    <a:pt x="3859" y="438"/>
                  </a:lnTo>
                  <a:lnTo>
                    <a:pt x="3826" y="428"/>
                  </a:lnTo>
                  <a:lnTo>
                    <a:pt x="3792" y="413"/>
                  </a:lnTo>
                  <a:lnTo>
                    <a:pt x="3757" y="394"/>
                  </a:lnTo>
                  <a:lnTo>
                    <a:pt x="3757" y="114"/>
                  </a:lnTo>
                  <a:lnTo>
                    <a:pt x="3711" y="125"/>
                  </a:lnTo>
                  <a:lnTo>
                    <a:pt x="3668" y="140"/>
                  </a:lnTo>
                  <a:lnTo>
                    <a:pt x="3631" y="162"/>
                  </a:lnTo>
                  <a:lnTo>
                    <a:pt x="3597" y="187"/>
                  </a:lnTo>
                  <a:lnTo>
                    <a:pt x="3568" y="218"/>
                  </a:lnTo>
                  <a:lnTo>
                    <a:pt x="3543" y="253"/>
                  </a:lnTo>
                  <a:lnTo>
                    <a:pt x="3523" y="294"/>
                  </a:lnTo>
                  <a:lnTo>
                    <a:pt x="3508" y="339"/>
                  </a:lnTo>
                  <a:lnTo>
                    <a:pt x="3497" y="391"/>
                  </a:lnTo>
                  <a:lnTo>
                    <a:pt x="3489" y="447"/>
                  </a:lnTo>
                  <a:lnTo>
                    <a:pt x="3487" y="507"/>
                  </a:lnTo>
                  <a:lnTo>
                    <a:pt x="3489" y="565"/>
                  </a:lnTo>
                  <a:lnTo>
                    <a:pt x="3497" y="617"/>
                  </a:lnTo>
                  <a:lnTo>
                    <a:pt x="3509" y="667"/>
                  </a:lnTo>
                  <a:lnTo>
                    <a:pt x="3526" y="712"/>
                  </a:lnTo>
                  <a:lnTo>
                    <a:pt x="3547" y="753"/>
                  </a:lnTo>
                  <a:lnTo>
                    <a:pt x="3571" y="790"/>
                  </a:lnTo>
                  <a:lnTo>
                    <a:pt x="3600" y="821"/>
                  </a:lnTo>
                  <a:lnTo>
                    <a:pt x="3632" y="847"/>
                  </a:lnTo>
                  <a:lnTo>
                    <a:pt x="3668" y="869"/>
                  </a:lnTo>
                  <a:lnTo>
                    <a:pt x="3707" y="885"/>
                  </a:lnTo>
                  <a:lnTo>
                    <a:pt x="3750" y="894"/>
                  </a:lnTo>
                  <a:lnTo>
                    <a:pt x="3795" y="897"/>
                  </a:lnTo>
                  <a:lnTo>
                    <a:pt x="3821" y="896"/>
                  </a:lnTo>
                  <a:lnTo>
                    <a:pt x="3847" y="894"/>
                  </a:lnTo>
                  <a:lnTo>
                    <a:pt x="3874" y="889"/>
                  </a:lnTo>
                  <a:lnTo>
                    <a:pt x="3901" y="881"/>
                  </a:lnTo>
                  <a:lnTo>
                    <a:pt x="3931" y="872"/>
                  </a:lnTo>
                  <a:lnTo>
                    <a:pt x="3964" y="861"/>
                  </a:lnTo>
                  <a:lnTo>
                    <a:pt x="3999" y="846"/>
                  </a:lnTo>
                  <a:lnTo>
                    <a:pt x="4036" y="830"/>
                  </a:lnTo>
                  <a:lnTo>
                    <a:pt x="4079" y="810"/>
                  </a:lnTo>
                  <a:lnTo>
                    <a:pt x="4127" y="787"/>
                  </a:lnTo>
                  <a:lnTo>
                    <a:pt x="4127" y="976"/>
                  </a:lnTo>
                  <a:lnTo>
                    <a:pt x="4069" y="1001"/>
                  </a:lnTo>
                  <a:lnTo>
                    <a:pt x="4016" y="1024"/>
                  </a:lnTo>
                  <a:lnTo>
                    <a:pt x="3966" y="1041"/>
                  </a:lnTo>
                  <a:lnTo>
                    <a:pt x="3919" y="1058"/>
                  </a:lnTo>
                  <a:lnTo>
                    <a:pt x="3874" y="1070"/>
                  </a:lnTo>
                  <a:lnTo>
                    <a:pt x="3830" y="1080"/>
                  </a:lnTo>
                  <a:lnTo>
                    <a:pt x="3786" y="1086"/>
                  </a:lnTo>
                  <a:lnTo>
                    <a:pt x="3742" y="1091"/>
                  </a:lnTo>
                  <a:lnTo>
                    <a:pt x="3697" y="1094"/>
                  </a:lnTo>
                  <a:lnTo>
                    <a:pt x="3651" y="1095"/>
                  </a:lnTo>
                  <a:lnTo>
                    <a:pt x="3588" y="1093"/>
                  </a:lnTo>
                  <a:lnTo>
                    <a:pt x="3530" y="1086"/>
                  </a:lnTo>
                  <a:lnTo>
                    <a:pt x="3476" y="1075"/>
                  </a:lnTo>
                  <a:lnTo>
                    <a:pt x="3426" y="1060"/>
                  </a:lnTo>
                  <a:lnTo>
                    <a:pt x="3378" y="1039"/>
                  </a:lnTo>
                  <a:lnTo>
                    <a:pt x="3334" y="1014"/>
                  </a:lnTo>
                  <a:lnTo>
                    <a:pt x="3294" y="984"/>
                  </a:lnTo>
                  <a:lnTo>
                    <a:pt x="3255" y="947"/>
                  </a:lnTo>
                  <a:lnTo>
                    <a:pt x="3219" y="907"/>
                  </a:lnTo>
                  <a:lnTo>
                    <a:pt x="3188" y="865"/>
                  </a:lnTo>
                  <a:lnTo>
                    <a:pt x="3162" y="820"/>
                  </a:lnTo>
                  <a:lnTo>
                    <a:pt x="3140" y="772"/>
                  </a:lnTo>
                  <a:lnTo>
                    <a:pt x="3124" y="722"/>
                  </a:lnTo>
                  <a:lnTo>
                    <a:pt x="3111" y="670"/>
                  </a:lnTo>
                  <a:lnTo>
                    <a:pt x="3104" y="616"/>
                  </a:lnTo>
                  <a:lnTo>
                    <a:pt x="3101" y="561"/>
                  </a:lnTo>
                  <a:lnTo>
                    <a:pt x="3105" y="494"/>
                  </a:lnTo>
                  <a:lnTo>
                    <a:pt x="3115" y="433"/>
                  </a:lnTo>
                  <a:lnTo>
                    <a:pt x="3130" y="373"/>
                  </a:lnTo>
                  <a:lnTo>
                    <a:pt x="3153" y="318"/>
                  </a:lnTo>
                  <a:lnTo>
                    <a:pt x="3179" y="267"/>
                  </a:lnTo>
                  <a:lnTo>
                    <a:pt x="3213" y="219"/>
                  </a:lnTo>
                  <a:lnTo>
                    <a:pt x="3250" y="175"/>
                  </a:lnTo>
                  <a:lnTo>
                    <a:pt x="3293" y="135"/>
                  </a:lnTo>
                  <a:lnTo>
                    <a:pt x="3341" y="102"/>
                  </a:lnTo>
                  <a:lnTo>
                    <a:pt x="3392" y="72"/>
                  </a:lnTo>
                  <a:lnTo>
                    <a:pt x="3448" y="47"/>
                  </a:lnTo>
                  <a:lnTo>
                    <a:pt x="3508" y="27"/>
                  </a:lnTo>
                  <a:lnTo>
                    <a:pt x="3573" y="12"/>
                  </a:lnTo>
                  <a:lnTo>
                    <a:pt x="3640" y="3"/>
                  </a:lnTo>
                  <a:lnTo>
                    <a:pt x="3711" y="0"/>
                  </a:lnTo>
                  <a:close/>
                  <a:moveTo>
                    <a:pt x="2910" y="0"/>
                  </a:moveTo>
                  <a:lnTo>
                    <a:pt x="2948" y="4"/>
                  </a:lnTo>
                  <a:lnTo>
                    <a:pt x="2983" y="14"/>
                  </a:lnTo>
                  <a:lnTo>
                    <a:pt x="3014" y="30"/>
                  </a:lnTo>
                  <a:lnTo>
                    <a:pt x="3040" y="52"/>
                  </a:lnTo>
                  <a:lnTo>
                    <a:pt x="3063" y="78"/>
                  </a:lnTo>
                  <a:lnTo>
                    <a:pt x="3079" y="109"/>
                  </a:lnTo>
                  <a:lnTo>
                    <a:pt x="3089" y="142"/>
                  </a:lnTo>
                  <a:lnTo>
                    <a:pt x="3093" y="178"/>
                  </a:lnTo>
                  <a:lnTo>
                    <a:pt x="3091" y="203"/>
                  </a:lnTo>
                  <a:lnTo>
                    <a:pt x="3088" y="227"/>
                  </a:lnTo>
                  <a:lnTo>
                    <a:pt x="3081" y="252"/>
                  </a:lnTo>
                  <a:lnTo>
                    <a:pt x="3071" y="277"/>
                  </a:lnTo>
                  <a:lnTo>
                    <a:pt x="3060" y="303"/>
                  </a:lnTo>
                  <a:lnTo>
                    <a:pt x="3044" y="331"/>
                  </a:lnTo>
                  <a:lnTo>
                    <a:pt x="3025" y="361"/>
                  </a:lnTo>
                  <a:lnTo>
                    <a:pt x="3004" y="393"/>
                  </a:lnTo>
                  <a:lnTo>
                    <a:pt x="2978" y="429"/>
                  </a:lnTo>
                  <a:lnTo>
                    <a:pt x="2948" y="468"/>
                  </a:lnTo>
                  <a:lnTo>
                    <a:pt x="2914" y="512"/>
                  </a:lnTo>
                  <a:lnTo>
                    <a:pt x="2876" y="561"/>
                  </a:lnTo>
                  <a:lnTo>
                    <a:pt x="2472" y="1078"/>
                  </a:lnTo>
                  <a:lnTo>
                    <a:pt x="2182" y="1078"/>
                  </a:lnTo>
                  <a:lnTo>
                    <a:pt x="2182" y="424"/>
                  </a:lnTo>
                  <a:lnTo>
                    <a:pt x="1784" y="1078"/>
                  </a:lnTo>
                  <a:lnTo>
                    <a:pt x="1518" y="1078"/>
                  </a:lnTo>
                  <a:lnTo>
                    <a:pt x="1518" y="234"/>
                  </a:lnTo>
                  <a:lnTo>
                    <a:pt x="1313" y="214"/>
                  </a:lnTo>
                  <a:lnTo>
                    <a:pt x="1313" y="118"/>
                  </a:lnTo>
                  <a:lnTo>
                    <a:pt x="1690" y="25"/>
                  </a:lnTo>
                  <a:lnTo>
                    <a:pt x="1832" y="25"/>
                  </a:lnTo>
                  <a:lnTo>
                    <a:pt x="1832" y="713"/>
                  </a:lnTo>
                  <a:lnTo>
                    <a:pt x="2247" y="25"/>
                  </a:lnTo>
                  <a:lnTo>
                    <a:pt x="2497" y="25"/>
                  </a:lnTo>
                  <a:lnTo>
                    <a:pt x="2497" y="822"/>
                  </a:lnTo>
                  <a:lnTo>
                    <a:pt x="2759" y="473"/>
                  </a:lnTo>
                  <a:lnTo>
                    <a:pt x="2759" y="62"/>
                  </a:lnTo>
                  <a:lnTo>
                    <a:pt x="2779" y="44"/>
                  </a:lnTo>
                  <a:lnTo>
                    <a:pt x="2806" y="27"/>
                  </a:lnTo>
                  <a:lnTo>
                    <a:pt x="2837" y="13"/>
                  </a:lnTo>
                  <a:lnTo>
                    <a:pt x="2872" y="4"/>
                  </a:lnTo>
                  <a:lnTo>
                    <a:pt x="291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099580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711200" y="5867400"/>
            <a:ext cx="6400800" cy="762000"/>
          </a:xfrm>
        </p:spPr>
        <p:txBody>
          <a:bodyPr anchor="b"/>
          <a:lstStyle>
            <a:lvl1pPr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noProof="0"/>
              <a:t>Add legal and copyright disclaimers here.</a:t>
            </a:r>
          </a:p>
        </p:txBody>
      </p:sp>
      <p:cxnSp>
        <p:nvCxnSpPr>
          <p:cNvPr id="7" name="Shape 6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354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704" y="2130653"/>
            <a:ext cx="10362595" cy="14695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406" y="3885974"/>
            <a:ext cx="8533191" cy="175305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26532" indent="0" algn="ctr">
              <a:buNone/>
              <a:defRPr/>
            </a:lvl2pPr>
            <a:lvl3pPr marL="653064" indent="0" algn="ctr">
              <a:buNone/>
              <a:defRPr/>
            </a:lvl3pPr>
            <a:lvl4pPr marL="979597" indent="0" algn="ctr">
              <a:buNone/>
              <a:defRPr/>
            </a:lvl4pPr>
            <a:lvl5pPr marL="1306129" indent="0" algn="ctr">
              <a:buNone/>
              <a:defRPr/>
            </a:lvl5pPr>
            <a:lvl6pPr marL="1632661" indent="0" algn="ctr">
              <a:buNone/>
              <a:defRPr/>
            </a:lvl6pPr>
            <a:lvl7pPr marL="1959193" indent="0" algn="ctr">
              <a:buNone/>
              <a:defRPr/>
            </a:lvl7pPr>
            <a:lvl8pPr marL="2285726" indent="0" algn="ctr">
              <a:buNone/>
              <a:defRPr/>
            </a:lvl8pPr>
            <a:lvl9pPr marL="261225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October 2012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PT. Pelindo II - Presentation for Establishment of Shared Service Organization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A56578-C070-48AB-BF7A-5E82F0973757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45725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3486" y="6692493"/>
            <a:ext cx="5012596" cy="93552"/>
          </a:xfrm>
        </p:spPr>
        <p:txBody>
          <a:bodyPr vert="horz" wrap="square" lIns="0" tIns="0" rIns="0" bIns="0" rtlCol="0" anchor="ctr">
            <a:spAutoFit/>
          </a:bodyPr>
          <a:lstStyle>
            <a:lvl1pPr marL="0" algn="l" defTabSz="822583" rtl="0" eaLnBrk="1" latinLnBrk="0" hangingPunct="1">
              <a:defRPr lang="en-US" sz="608" b="1" i="1" kern="1200" smtClean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“Taking the BOTs out of Humans” PwC India – Intelligent Process Automation CoE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4919" y="6657197"/>
            <a:ext cx="2844800" cy="138499"/>
          </a:xfrm>
        </p:spPr>
        <p:txBody>
          <a:bodyPr/>
          <a:lstStyle>
            <a:lvl1pPr>
              <a:defRPr sz="608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fld id="{F06B2653-D1AD-46BA-BB88-3123B5BA21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7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cxnSp>
        <p:nvCxnSpPr>
          <p:cNvPr id="62" name="Shape 61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October 2012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dirty="0"/>
              <a:t>PT. Pelindo II - Presentation for Establishment of Shared Service Organization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B1160F7-D618-434A-AEF6-C29042891F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wCFirm"/>
          <p:cNvSpPr txBox="1"/>
          <p:nvPr userDrawn="1"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baseline="0" dirty="0">
                <a:effectLst/>
                <a:latin typeface="Arial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2909211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1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3"/>
          </p:nvPr>
        </p:nvSpPr>
        <p:spPr>
          <a:xfrm>
            <a:off x="711200" y="1752602"/>
            <a:ext cx="34544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4368802" y="1752602"/>
            <a:ext cx="3454399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1752602"/>
            <a:ext cx="34544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cxnSp>
        <p:nvCxnSpPr>
          <p:cNvPr id="19" name="Shape 18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October 2012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dirty="0"/>
              <a:t>PT. Pelindo II - Presentation for Establishment of Shared Service Organization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C5AFDA1F-DD51-4EFE-82E3-ADECE3B67D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wCFirm"/>
          <p:cNvSpPr txBox="1"/>
          <p:nvPr userDrawn="1"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baseline="0" dirty="0">
                <a:effectLst/>
                <a:latin typeface="Arial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400818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un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3352800"/>
            <a:ext cx="5283200" cy="28194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0" y="3352800"/>
            <a:ext cx="5283201" cy="28194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10769600" cy="14478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dirty="0"/>
              <a:t>October 2012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dirty="0"/>
              <a:t>PT. Pelindo II - Presentation for Establishment of Shared Service Organization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9285FB44-7DB7-468B-A1F6-D1C45A6227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PwCFirm"/>
          <p:cNvSpPr txBox="1"/>
          <p:nvPr userDrawn="1"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baseline="0" dirty="0">
                <a:effectLst/>
                <a:latin typeface="Arial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156644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8026400" y="1752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8026400" y="4038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7112000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dirty="0"/>
              <a:t>October 2012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dirty="0"/>
              <a:t>PT. Pelindo II - Presentation for Establishment of Shared Service Organization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FF8B0739-D5E0-41FA-9DC3-6167BCCB8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PwCFirm"/>
          <p:cNvSpPr txBox="1"/>
          <p:nvPr userDrawn="1"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baseline="0" dirty="0">
                <a:effectLst/>
                <a:latin typeface="Arial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27403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wo and Righ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711200" y="4038600"/>
            <a:ext cx="3454400" cy="2133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4368800" y="1752600"/>
            <a:ext cx="7112000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hape 13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16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dirty="0"/>
              <a:t>October 2012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dirty="0"/>
              <a:t>PT. Pelindo II - Presentation for Establishment of Shared Service Organization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1BCAD08D-9461-4943-96CC-E3DE2401C0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PwCFirm"/>
          <p:cNvSpPr txBox="1"/>
          <p:nvPr userDrawn="1"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baseline="0" dirty="0">
                <a:effectLst/>
                <a:latin typeface="Arial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588311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One with Imp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0" y="685800"/>
            <a:ext cx="71120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4368800" y="1752600"/>
            <a:ext cx="7112000" cy="44196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3454400" cy="2130552"/>
          </a:xfrm>
        </p:spPr>
        <p:txBody>
          <a:bodyPr/>
          <a:lstStyle>
            <a:lvl1pPr>
              <a:defRPr sz="2400" b="1" i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cxnSp>
        <p:nvCxnSpPr>
          <p:cNvPr id="30" name="Shape 29"/>
          <p:cNvCxnSpPr/>
          <p:nvPr/>
        </p:nvCxnSpPr>
        <p:spPr>
          <a:xfrm rot="5400000" flipH="1" flipV="1">
            <a:off x="7747002" y="-2971800"/>
            <a:ext cx="152399" cy="73152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dirty="0"/>
              <a:t>October 2012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dirty="0"/>
              <a:t>PT. Pelindo II - Presentation for Establishment of Shared Service Organization</a:t>
            </a:r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E1BD137B-7AB1-4DB4-B979-E9A99517219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wCFirm"/>
          <p:cNvSpPr txBox="1"/>
          <p:nvPr userDrawn="1"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baseline="0" dirty="0">
                <a:effectLst/>
                <a:latin typeface="Arial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147159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685800"/>
            <a:ext cx="10769600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cxnSp>
        <p:nvCxnSpPr>
          <p:cNvPr id="10" name="Shape 9"/>
          <p:cNvCxnSpPr/>
          <p:nvPr/>
        </p:nvCxnSpPr>
        <p:spPr>
          <a:xfrm rot="5400000" flipH="1" flipV="1">
            <a:off x="5918202" y="-4800600"/>
            <a:ext cx="152399" cy="10972800"/>
          </a:xfrm>
          <a:prstGeom prst="bentConnector2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October 2012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PT. Pelindo II - Presentation for Establishment of Shared Service Organization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F2BE1174-C6C5-41EB-A42D-6E503FF210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wCFirm"/>
          <p:cNvSpPr txBox="1"/>
          <p:nvPr userDrawn="1"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000" b="0" i="0" u="none" baseline="0" dirty="0">
                <a:effectLst/>
                <a:latin typeface="Arial"/>
              </a:rPr>
              <a:t>PwC</a:t>
            </a:r>
          </a:p>
        </p:txBody>
      </p:sp>
    </p:spTree>
    <p:extLst>
      <p:ext uri="{BB962C8B-B14F-4D97-AF65-F5344CB8AC3E}">
        <p14:creationId xmlns:p14="http://schemas.microsoft.com/office/powerpoint/2010/main" val="325425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1" y="685800"/>
            <a:ext cx="10769601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</a:t>
            </a:r>
            <a:br>
              <a:rPr lang="en-US" noProof="0"/>
            </a:br>
            <a:r>
              <a:rPr lang="en-US" noProof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2" y="1752600"/>
            <a:ext cx="10769599" cy="4419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7136" y="6324600"/>
            <a:ext cx="7014464" cy="150876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PT. Pelindo II - Presentation for Establishment of Shared Service Organization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448800" y="6324600"/>
            <a:ext cx="2032000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October 2012</a:t>
            </a:r>
            <a:endParaRPr lang="en-GB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77000"/>
            <a:ext cx="2036064" cy="1524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/>
              <a:t>Page </a:t>
            </a:r>
            <a:fld id="{260B3060-CCFA-4D89-8EB6-67A31218021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5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Tx/>
        <a:buFontTx/>
        <a:buNone/>
        <a:tabLst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•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2pPr>
      <a:lvl3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-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3pPr>
      <a:lvl4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◦"/>
        <a:defRPr sz="2000" kern="1200">
          <a:solidFill>
            <a:schemeClr val="tx1"/>
          </a:solidFill>
          <a:latin typeface="Georgia" pitchFamily="18" charset="0"/>
          <a:ea typeface="+mn-ea"/>
          <a:cs typeface="+mn-cs"/>
        </a:defRPr>
      </a:lvl4pPr>
      <a:lvl5pPr marL="109728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Font typeface="Georgia" pitchFamily="18" charset="0"/>
        <a:buChar char="›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5pPr>
      <a:lvl6pPr marL="274320" marR="0" indent="-27432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900"/>
        </a:spcAft>
        <a:buClr>
          <a:schemeClr val="tx1"/>
        </a:buClr>
        <a:buSzPct val="100000"/>
        <a:buFont typeface="+mj-lt"/>
        <a:buAutoNum type="arabicPeriod"/>
        <a:tabLst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6pPr>
      <a:lvl7pPr marL="54864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alpha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7pPr>
      <a:lvl8pPr marL="82296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SzPct val="100000"/>
        <a:buFont typeface="+mj-lt"/>
        <a:buAutoNum type="romanLcPeriod"/>
        <a:defRPr sz="2000" kern="1200" baseline="0">
          <a:solidFill>
            <a:schemeClr val="tx1"/>
          </a:solidFill>
          <a:latin typeface="Georgia" pitchFamily="18" charset="0"/>
          <a:ea typeface="+mn-ea"/>
          <a:cs typeface="+mn-cs"/>
        </a:defRPr>
      </a:lvl8pPr>
      <a:lvl9pPr marL="0" indent="-27432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itchFamily="34" charset="0"/>
        <a:buNone/>
        <a:defRPr sz="2000" b="1" kern="1200" baseline="0">
          <a:solidFill>
            <a:schemeClr val="tx2"/>
          </a:solidFill>
          <a:latin typeface="Georgia" pitchFamily="18" charset="0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13738" y="470393"/>
            <a:ext cx="8800505" cy="9144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i="1" dirty="0">
                <a:solidFill>
                  <a:srgbClr val="000000"/>
                </a:solidFill>
                <a:latin typeface="Georgia"/>
              </a:rPr>
              <a:t>Adersh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Data Engineer</a:t>
            </a:r>
            <a:endParaRPr kumimoji="0" lang="en-GB" sz="1600" b="1" i="1" u="none" strike="noStrike" kern="1200" cap="none" spc="0" normalizeH="0" baseline="0" noProof="0" dirty="0">
              <a:ln>
                <a:noFill/>
              </a:ln>
              <a:solidFill>
                <a:srgbClr val="A32020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sp>
        <p:nvSpPr>
          <p:cNvPr id="3" name="Content Placeholder 3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786270" y="1191393"/>
            <a:ext cx="8250865" cy="5653907"/>
          </a:xfrm>
          <a:prstGeom prst="rect">
            <a:avLst/>
          </a:prstGeom>
        </p:spPr>
        <p:txBody>
          <a:bodyPr vert="horz" lIns="91440" tIns="0" rIns="91440" bIns="0" rtlCol="0" anchor="t">
            <a:noAutofit/>
          </a:bodyPr>
          <a:lstStyle/>
          <a:p>
            <a:pPr marL="207645" marR="0" lvl="1" indent="-207645" algn="l" defTabSz="914394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38"/>
              </a:spcAft>
              <a:buClr>
                <a:srgbClr val="A32020"/>
              </a:buClr>
              <a:buSzTx/>
              <a:buFontTx/>
              <a:buNone/>
              <a:tabLst/>
              <a:defRPr/>
            </a:pPr>
            <a:r>
              <a:rPr kumimoji="0" lang="en-GB" sz="950" b="1" i="0" u="none" strike="noStrike" kern="1200" cap="none" spc="0" normalizeH="0" baseline="0" noProof="0" dirty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latin typeface="Georgia" pitchFamily="18" charset="0"/>
                <a:ea typeface="+mn-ea"/>
                <a:cs typeface="+mn-cs"/>
              </a:rPr>
              <a:t>Introduction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0D0D0D"/>
                </a:solidFill>
                <a:latin typeface="Georgia"/>
              </a:rPr>
              <a:t>Adersh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 is an experienced </a:t>
            </a:r>
            <a:r>
              <a:rPr lang="en-US" sz="900" dirty="0">
                <a:solidFill>
                  <a:srgbClr val="0D0D0D"/>
                </a:solidFill>
                <a:latin typeface="Georgia"/>
              </a:rPr>
              <a:t>Data Engineer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 specializing in Data driven solutions with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ea typeface="+mn-ea"/>
                <a:cs typeface="+mn-cs"/>
              </a:rPr>
              <a:t>3.8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years of comprehensive experience. His expertise Span in Cloud Service (AWS) with domain experience in healthcare. Skilled in designing and managing cloud-based data platforms, including data lakes and data warehouses. Proficient in optimizing ETL workflows, analyzing transactional data, and delivering scalable, reliable, and efficient data solutions..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0" marR="0" lvl="1" indent="0" algn="just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50" b="1" i="0" u="none" strike="noStrike" kern="1200" cap="none" spc="0" normalizeH="0" baseline="0" noProof="0" dirty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Select experience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" b="1" i="0" u="none" strike="noStrike" kern="1200" cap="none" spc="0" normalizeH="0" baseline="0" noProof="0" dirty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National Data Warehouse(NDW) Modernization: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50" dirty="0">
                <a:latin typeface="+mj-lt"/>
              </a:rPr>
              <a:t>Involved in the migration of 500+ TB of transactional data from on-premise systems to AWS, enabling both full and incremental data loads. Built a scalable data lake on Amazon S3, later evolved into a Lakehouse architecture with Apache Hudi.</a:t>
            </a:r>
            <a:endParaRPr kumimoji="0" lang="en-US" sz="9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Involved in developing batch and near </a:t>
            </a:r>
            <a:r>
              <a:rPr kumimoji="0" lang="en-US" sz="9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realtime</a:t>
            </a:r>
            <a:r>
              <a:rPr kumimoji="0" lang="en-US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 data ingestion pipelines in AWS to process data from IBM database to implement data migration.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50" dirty="0">
                <a:solidFill>
                  <a:srgbClr val="000000"/>
                </a:solidFill>
                <a:latin typeface="Georgia"/>
              </a:rPr>
              <a:t>Developed and optimized SQL queries for target system compatibility, implemented business logic transformations, and performed complex queries for metadata analysis and root cause validation.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50" dirty="0">
                <a:solidFill>
                  <a:srgbClr val="000000"/>
                </a:solidFill>
                <a:latin typeface="Georgia"/>
              </a:rPr>
              <a:t>Actively involved in developing key data pipeline to process (~500TB) of one-time data from on-premise systems using multiple loading strategies using AWS DMS handling file formats such as CSV, JSON and Parquet.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50" dirty="0">
                <a:solidFill>
                  <a:srgbClr val="000000"/>
                </a:solidFill>
                <a:latin typeface="Georgia"/>
              </a:rPr>
              <a:t>Implemented an even driven automated data migration using AWS lambda functions, </a:t>
            </a:r>
            <a:r>
              <a:rPr lang="en-US" sz="950" dirty="0" err="1">
                <a:solidFill>
                  <a:srgbClr val="000000"/>
                </a:solidFill>
                <a:latin typeface="Georgia"/>
              </a:rPr>
              <a:t>Cloudwatch</a:t>
            </a:r>
            <a:r>
              <a:rPr lang="en-US" sz="950" dirty="0">
                <a:solidFill>
                  <a:srgbClr val="000000"/>
                </a:solidFill>
                <a:latin typeface="Georgia"/>
              </a:rPr>
              <a:t>, SNS and </a:t>
            </a:r>
            <a:r>
              <a:rPr lang="en-US" sz="950" dirty="0" err="1">
                <a:solidFill>
                  <a:srgbClr val="000000"/>
                </a:solidFill>
                <a:latin typeface="Georgia"/>
              </a:rPr>
              <a:t>EventBridge</a:t>
            </a:r>
            <a:r>
              <a:rPr lang="en-US" sz="950" dirty="0">
                <a:solidFill>
                  <a:srgbClr val="000000"/>
                </a:solidFill>
                <a:latin typeface="Georgia"/>
              </a:rPr>
              <a:t> for seamless orchestration and monitoring.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50" dirty="0">
                <a:solidFill>
                  <a:srgbClr val="000000"/>
                </a:solidFill>
                <a:latin typeface="Georgia"/>
              </a:rPr>
              <a:t>Designed and developed robust data testing frameworks to ensure data accuracy and consistency: developed a </a:t>
            </a:r>
            <a:r>
              <a:rPr lang="en-US" sz="950" dirty="0" err="1">
                <a:solidFill>
                  <a:srgbClr val="000000"/>
                </a:solidFill>
                <a:latin typeface="Georgia"/>
              </a:rPr>
              <a:t>PySpark</a:t>
            </a:r>
            <a:r>
              <a:rPr lang="en-US" sz="950" dirty="0">
                <a:solidFill>
                  <a:srgbClr val="000000"/>
                </a:solidFill>
                <a:latin typeface="Georgia"/>
              </a:rPr>
              <a:t>-based unit testing framework in Databricks, and built an automated data validation framework using Python integrated with AWS Glue, Lambda, S3, Athena, </a:t>
            </a:r>
            <a:r>
              <a:rPr lang="en-US" sz="950" dirty="0" err="1">
                <a:solidFill>
                  <a:srgbClr val="000000"/>
                </a:solidFill>
                <a:latin typeface="Georgia"/>
              </a:rPr>
              <a:t>EventBridge</a:t>
            </a:r>
            <a:r>
              <a:rPr lang="en-US" sz="950" dirty="0">
                <a:solidFill>
                  <a:srgbClr val="000000"/>
                </a:solidFill>
                <a:latin typeface="Georgia"/>
              </a:rPr>
              <a:t>, and SNS.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50" dirty="0">
                <a:solidFill>
                  <a:srgbClr val="000000"/>
                </a:solidFill>
                <a:latin typeface="Georgia"/>
              </a:rPr>
              <a:t>Worked with AWS Glue ETL jobs to leverage Apache Hudi data management framework to reconcile incremental data on top of S3 to provide a reliable transactional data lake.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50" dirty="0">
                <a:solidFill>
                  <a:srgbClr val="000000"/>
                </a:solidFill>
                <a:latin typeface="Georgia"/>
              </a:rPr>
              <a:t>Automated reconciliation data stats ingestion using AWS Glue Crawler, Data Catalog and S3, enabling real-time querying through AWS Athena.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50" dirty="0">
                <a:solidFill>
                  <a:srgbClr val="000000"/>
                </a:solidFill>
                <a:latin typeface="Georgia"/>
              </a:rPr>
              <a:t>Designed and implemented automated email reporting using Amazon SES, integrating AWS Lambda and </a:t>
            </a:r>
            <a:r>
              <a:rPr lang="en-US" sz="950" dirty="0" err="1">
                <a:solidFill>
                  <a:srgbClr val="000000"/>
                </a:solidFill>
                <a:latin typeface="Georgia"/>
              </a:rPr>
              <a:t>Eventbridge</a:t>
            </a:r>
            <a:r>
              <a:rPr lang="en-US" sz="950" dirty="0">
                <a:solidFill>
                  <a:srgbClr val="000000"/>
                </a:solidFill>
                <a:latin typeface="Georgia"/>
              </a:rPr>
              <a:t> for trigger-based execution and scheduled delivery with </a:t>
            </a:r>
            <a:r>
              <a:rPr lang="en-US" sz="950" dirty="0" err="1">
                <a:solidFill>
                  <a:srgbClr val="000000"/>
                </a:solidFill>
                <a:latin typeface="Georgia"/>
              </a:rPr>
              <a:t>cron</a:t>
            </a:r>
            <a:r>
              <a:rPr lang="en-US" sz="950" dirty="0">
                <a:solidFill>
                  <a:srgbClr val="000000"/>
                </a:solidFill>
                <a:latin typeface="Georgia"/>
              </a:rPr>
              <a:t> expressions.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50" dirty="0">
                <a:solidFill>
                  <a:srgbClr val="000000"/>
                </a:solidFill>
                <a:latin typeface="Georgia"/>
              </a:rPr>
              <a:t>Collaborated with </a:t>
            </a:r>
            <a:r>
              <a:rPr lang="en-US" sz="950" dirty="0" err="1">
                <a:solidFill>
                  <a:srgbClr val="000000"/>
                </a:solidFill>
                <a:latin typeface="Georgia"/>
              </a:rPr>
              <a:t>Devops</a:t>
            </a:r>
            <a:r>
              <a:rPr lang="en-US" sz="950" dirty="0">
                <a:solidFill>
                  <a:srgbClr val="000000"/>
                </a:solidFill>
                <a:latin typeface="Georgia"/>
              </a:rPr>
              <a:t>, Data architects and QA to deploy AWS resources using CloudFormation templates and conducted knowledge transfer sessions for downstream teams.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950" b="1" dirty="0">
              <a:solidFill>
                <a:srgbClr val="A32020"/>
              </a:solidFill>
              <a:latin typeface="Georgia"/>
            </a:endParaRPr>
          </a:p>
          <a:p>
            <a:pPr marL="0" marR="0" lvl="0" indent="0" algn="just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" b="1" i="0" u="none" strike="noStrike" kern="1200" cap="none" spc="0" normalizeH="0" baseline="0" noProof="0" dirty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B2G </a:t>
            </a:r>
            <a:r>
              <a:rPr kumimoji="0" lang="en-US" sz="950" b="1" i="0" u="none" strike="noStrike" kern="1200" cap="none" spc="0" normalizeH="0" baseline="0" noProof="0" dirty="0" err="1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Multihop</a:t>
            </a:r>
            <a:r>
              <a:rPr kumimoji="0" lang="en-US" sz="950" b="1" i="0" u="none" strike="noStrike" kern="1200" cap="none" spc="0" normalizeH="0" baseline="0" noProof="0" dirty="0">
                <a:ln>
                  <a:noFill/>
                </a:ln>
                <a:solidFill>
                  <a:srgbClr val="A3202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 Data Ingestion &amp; Reporting:</a:t>
            </a:r>
          </a:p>
          <a:p>
            <a:pPr marL="0" marR="0" lvl="0" indent="0" algn="just" defTabSz="914400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50" dirty="0">
                <a:solidFill>
                  <a:srgbClr val="000000"/>
                </a:solidFill>
                <a:latin typeface="Georgia"/>
              </a:rPr>
              <a:t>Migrated existing ETL workflows handling transactional data from Azure Data Factory (ADF) and SQL Server to Databricks for improved scalability and performance. Re-engineered data pipelines using </a:t>
            </a:r>
            <a:r>
              <a:rPr lang="en-US" sz="950" dirty="0" err="1">
                <a:solidFill>
                  <a:srgbClr val="000000"/>
                </a:solidFill>
                <a:latin typeface="Georgia"/>
              </a:rPr>
              <a:t>PySpark</a:t>
            </a:r>
            <a:r>
              <a:rPr lang="en-US" sz="950" dirty="0">
                <a:solidFill>
                  <a:srgbClr val="000000"/>
                </a:solidFill>
                <a:latin typeface="Georgia"/>
              </a:rPr>
              <a:t> and Delta Lake to streamline business-critical data movement and transformation processes.</a:t>
            </a:r>
            <a:endParaRPr kumimoji="0" lang="en-US" sz="9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Designed and implemented a scalable Medallion Architecture on Databricks </a:t>
            </a:r>
            <a:r>
              <a:rPr kumimoji="0" lang="en-US" sz="9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lakehouse</a:t>
            </a:r>
            <a:r>
              <a:rPr kumimoji="0" lang="en-US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 to organize and transform raw data into Delta tables(external) with optimized data storage, efficient querying, and ACID-compliant for downstream BI reporting.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Developed a reusable data ingestion framework to automate data movement and transformation across different layers using Delta Lake and Built </a:t>
            </a:r>
            <a:r>
              <a:rPr kumimoji="0" lang="en-US" sz="9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PySpark</a:t>
            </a:r>
            <a:r>
              <a:rPr kumimoji="0" lang="en-US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-based ETL pipelines to process, clean, and enrich data using Databricks notebooks and jobs.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Implemented Databricks </a:t>
            </a:r>
            <a:r>
              <a:rPr kumimoji="0" lang="en-US" sz="95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AutoLoader</a:t>
            </a:r>
            <a:r>
              <a:rPr kumimoji="0" lang="en-US" sz="9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 to enable incremental data ingestion, automatically detect new files arriving in cloud storage and process them efficiently into the Medallion layers.</a:t>
            </a:r>
          </a:p>
        </p:txBody>
      </p:sp>
      <p:grpSp>
        <p:nvGrpSpPr>
          <p:cNvPr id="6" name="Group 11"/>
          <p:cNvGrpSpPr/>
          <p:nvPr/>
        </p:nvGrpSpPr>
        <p:grpSpPr>
          <a:xfrm>
            <a:off x="178422" y="371028"/>
            <a:ext cx="11666248" cy="285153"/>
            <a:chOff x="323528" y="476672"/>
            <a:chExt cx="8352928" cy="14401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23528" y="476672"/>
              <a:ext cx="8352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23528" y="476672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10123512" y="740707"/>
            <a:ext cx="1719507" cy="3558752"/>
            <a:chOff x="7270123" y="1356911"/>
            <a:chExt cx="1719507" cy="3078372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7270123" y="1356911"/>
              <a:ext cx="1719507" cy="1066104"/>
            </a:xfrm>
            <a:prstGeom prst="rect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57970" tIns="57970" rIns="57970" bIns="57970" anchor="t"/>
            <a:lstStyle/>
            <a:p>
              <a:pPr marL="140335" marR="0" lvl="0" indent="-140335" algn="l" defTabSz="6914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Education Qualifications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106680" marR="0" lvl="0" indent="-106680" algn="l" defTabSz="691483" rtl="0" eaLnBrk="1" fontAlgn="auto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5000"/>
                </a:spcAft>
                <a:buClrTx/>
                <a:buSzTx/>
                <a:buFont typeface="Webdings" pitchFamily="18" charset="2"/>
                <a:buChar char="&lt;"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Bachelors of Technology (</a:t>
              </a:r>
              <a:r>
                <a:rPr lang="en-US" sz="800" dirty="0">
                  <a:solidFill>
                    <a:srgbClr val="FFFFFF"/>
                  </a:solidFill>
                  <a:latin typeface="Georgia"/>
                </a:rPr>
                <a:t>I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E)</a:t>
              </a:r>
            </a:p>
            <a:p>
              <a:pPr marL="0" marR="0" lvl="0" indent="0" algn="l" defTabSz="691483" rtl="0" eaLnBrk="1" fontAlgn="auto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  <a:p>
              <a:pPr marL="0" marR="0" lvl="0" indent="0" algn="l" defTabSz="691483" rtl="0" eaLnBrk="1" fontAlgn="auto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Certifications:</a:t>
              </a:r>
            </a:p>
            <a:p>
              <a:pPr marL="106680" marR="0" lvl="0" indent="-106680" algn="l" defTabSz="691483" rtl="0" eaLnBrk="1" fontAlgn="auto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5000"/>
                </a:spcAft>
                <a:buClrTx/>
                <a:buSzTx/>
                <a:buFont typeface="Webdings" pitchFamily="18" charset="2"/>
                <a:buChar char="&lt;"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AWS Certified Solutions Architect</a:t>
              </a:r>
            </a:p>
            <a:p>
              <a:pPr marL="106680" marR="0" lvl="0" indent="-106680" algn="l" defTabSz="691483" rtl="0" eaLnBrk="1" fontAlgn="auto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5000"/>
                </a:spcAft>
                <a:buClrTx/>
                <a:buSzTx/>
                <a:buFont typeface="Webdings" pitchFamily="18" charset="2"/>
                <a:buChar char="&lt;"/>
                <a:tabLst/>
                <a:defRPr/>
              </a:pPr>
              <a:r>
                <a:rPr lang="en-US" sz="800" dirty="0">
                  <a:solidFill>
                    <a:srgbClr val="FFFFFF"/>
                  </a:solidFill>
                  <a:latin typeface="Georgia"/>
                </a:rPr>
                <a:t>AWS Certified Cloud Practitioner</a:t>
              </a:r>
            </a:p>
            <a:p>
              <a:pPr marL="106680" marR="0" lvl="0" indent="-106680" algn="l" defTabSz="691483" rtl="0" eaLnBrk="1" fontAlgn="auto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5000"/>
                </a:spcAft>
                <a:buClrTx/>
                <a:buSzTx/>
                <a:buFont typeface="Webdings" pitchFamily="18" charset="2"/>
                <a:buChar char="&lt;"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SNOWPRO CORE Certification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80000"/>
                <a:buFontTx/>
                <a:buNone/>
                <a:tabLst>
                  <a:tab pos="964245" algn="l"/>
                  <a:tab pos="1280436" algn="l"/>
                  <a:tab pos="1525415" algn="l"/>
                </a:tabLst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  <a:p>
              <a:pPr marL="140335" marR="0" lvl="0" indent="-140335" algn="l" defTabSz="691483" rtl="0" eaLnBrk="1" fontAlgn="auto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5000"/>
                </a:spcAft>
                <a:buClrTx/>
                <a:buSzTx/>
                <a:buFont typeface="Webdings" pitchFamily="18" charset="2"/>
                <a:buChar char="&lt;"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  <a:p>
              <a:pPr marL="140335" marR="0" lvl="0" indent="-140335" algn="l" defTabSz="691483" rtl="0" eaLnBrk="1" fontAlgn="auto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5000"/>
                </a:spcAft>
                <a:buClrTx/>
                <a:buSzTx/>
                <a:buFont typeface="Webdings" pitchFamily="18" charset="2"/>
                <a:buChar char="&lt;"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  <a:p>
              <a:pPr marL="140335" marR="0" lvl="0" indent="-140335" algn="l" defTabSz="6914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  <a:p>
              <a:pPr marL="140335" marR="0" lvl="0" indent="-140335" algn="l" defTabSz="691483" rtl="0" eaLnBrk="1" fontAlgn="auto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5000"/>
                </a:spcAft>
                <a:buClrTx/>
                <a:buSzTx/>
                <a:buFont typeface="Webdings" pitchFamily="18" charset="2"/>
                <a:buChar char="&lt;"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7286905" y="2491696"/>
              <a:ext cx="1683223" cy="964290"/>
            </a:xfrm>
            <a:prstGeom prst="rect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57970" tIns="57970" rIns="57970" bIns="57970" anchor="t"/>
            <a:lstStyle/>
            <a:p>
              <a:pPr marL="140335" marR="0" lvl="0" indent="-140335" algn="l" defTabSz="6914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Relevant Expertise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140335" marR="0" lvl="0" indent="-140335" algn="l" defTabSz="6914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  <a:p>
              <a:pPr marL="106680" marR="0" lvl="0" indent="-106680" algn="l" defTabSz="691483" rtl="0" eaLnBrk="1" fontAlgn="auto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5000"/>
                </a:spcAft>
                <a:buClrTx/>
                <a:buSzTx/>
                <a:buFont typeface="Webdings" pitchFamily="18" charset="2"/>
                <a:buChar char="&lt;"/>
                <a:tabLst/>
                <a:defRPr/>
              </a:pPr>
              <a:r>
                <a:rPr lang="en-GB" sz="800" dirty="0">
                  <a:solidFill>
                    <a:srgbClr val="FFFFFF"/>
                  </a:solidFill>
                  <a:latin typeface="Georgia"/>
                </a:rPr>
                <a:t> Apache Spark</a:t>
              </a:r>
            </a:p>
            <a:p>
              <a:pPr marL="106680" marR="0" lvl="0" indent="-106680" algn="l" defTabSz="691483" rtl="0" eaLnBrk="1" fontAlgn="auto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5000"/>
                </a:spcAft>
                <a:buClrTx/>
                <a:buSzTx/>
                <a:buFont typeface="Webdings" pitchFamily="18" charset="2"/>
                <a:buChar char="&lt;"/>
                <a:tabLst/>
                <a:defRPr/>
              </a:pPr>
              <a:r>
                <a:rPr lang="en-GB" sz="800" dirty="0">
                  <a:solidFill>
                    <a:srgbClr val="FFFFFF"/>
                  </a:solidFill>
                  <a:latin typeface="Georgia"/>
                </a:rPr>
                <a:t> Databricks Platform</a:t>
              </a:r>
            </a:p>
            <a:p>
              <a:pPr marL="106680" marR="0" lvl="0" indent="-106680" algn="l" defTabSz="691483" rtl="0" eaLnBrk="1" fontAlgn="auto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5000"/>
                </a:spcAft>
                <a:buClrTx/>
                <a:buSzTx/>
                <a:buFont typeface="Webdings" pitchFamily="18" charset="2"/>
                <a:buChar char="&lt;"/>
                <a:tabLst/>
                <a:defRPr/>
              </a:pPr>
              <a:r>
                <a:rPr lang="en-GB" sz="800" dirty="0">
                  <a:solidFill>
                    <a:srgbClr val="FFFFFF"/>
                  </a:solidFill>
                  <a:latin typeface="Georgia"/>
                </a:rPr>
                <a:t>Delta lake</a:t>
              </a:r>
            </a:p>
            <a:p>
              <a:pPr marL="106680" marR="0" lvl="0" indent="-106680" algn="l" defTabSz="691483" rtl="0" eaLnBrk="1" fontAlgn="auto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5000"/>
                </a:spcAft>
                <a:buClrTx/>
                <a:buSzTx/>
                <a:buFont typeface="Webdings" pitchFamily="18" charset="2"/>
                <a:buChar char="&lt;"/>
                <a:tabLst/>
                <a:defRPr/>
              </a:pPr>
              <a:r>
                <a:rPr kumimoji="0" lang="en-GB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Lakehou</a:t>
              </a:r>
              <a:r>
                <a:rPr lang="en-GB" sz="800" dirty="0">
                  <a:solidFill>
                    <a:srgbClr val="FFFFFF"/>
                  </a:solidFill>
                  <a:latin typeface="Georgia"/>
                </a:rPr>
                <a:t>se – Hudi</a:t>
              </a:r>
            </a:p>
            <a:p>
              <a:pPr marL="106680" marR="0" lvl="0" indent="-106680" algn="l" defTabSz="691483" rtl="0" eaLnBrk="1" fontAlgn="auto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5000"/>
                </a:spcAft>
                <a:buClrTx/>
                <a:buSzTx/>
                <a:buFont typeface="Webdings" pitchFamily="18" charset="2"/>
                <a:buChar char="&lt;"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A</a:t>
              </a:r>
              <a:r>
                <a:rPr lang="en-GB" sz="800" dirty="0">
                  <a:solidFill>
                    <a:srgbClr val="FFFFFF"/>
                  </a:solidFill>
                  <a:latin typeface="Georgia"/>
                </a:rPr>
                <a:t>WS Cloud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  <a:p>
              <a:pPr marL="106680" marR="0" lvl="0" indent="-106680" algn="l" defTabSz="691483" rtl="0" eaLnBrk="1" fontAlgn="auto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5000"/>
                </a:spcAft>
                <a:buClrTx/>
                <a:buSzTx/>
                <a:buFont typeface="Webdings" pitchFamily="18" charset="2"/>
                <a:buChar char="&lt;"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  <a:p>
              <a:pPr marL="106680" marR="0" lvl="0" indent="-106680" algn="l" defTabSz="691483" rtl="0" eaLnBrk="1" fontAlgn="auto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5000"/>
                </a:spcAft>
                <a:buClrTx/>
                <a:buSzTx/>
                <a:buFont typeface="Webdings" pitchFamily="18" charset="2"/>
                <a:buChar char="&lt;"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7277805" y="3576385"/>
              <a:ext cx="1701422" cy="858898"/>
            </a:xfrm>
            <a:prstGeom prst="rect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lIns="57970" tIns="57970" rIns="57970" bIns="57970" anchor="t"/>
            <a:lstStyle/>
            <a:p>
              <a:pPr marL="140335" marR="0" lvl="0" indent="-140335" algn="l" defTabSz="69148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Technology Experience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algn="l" defTabSz="691483" rtl="0" eaLnBrk="1" fontAlgn="auto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  <a:p>
              <a:pPr marL="106680" marR="0" lvl="0" indent="-106680" algn="l" defTabSz="691483" rtl="0" eaLnBrk="1" fontAlgn="auto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5000"/>
                </a:spcAft>
                <a:buClrTx/>
                <a:buSzTx/>
                <a:buFont typeface="Webdings" pitchFamily="18" charset="2"/>
                <a:buChar char="&lt;"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"/>
                  <a:ea typeface="+mn-ea"/>
                  <a:cs typeface="+mn-cs"/>
                </a:rPr>
                <a:t>Python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106680" marR="0" lvl="0" indent="-106680" algn="l" defTabSz="691483" rtl="0" eaLnBrk="1" fontAlgn="auto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5000"/>
                </a:spcAft>
                <a:buClrTx/>
                <a:buSzTx/>
                <a:buFont typeface="Webdings" pitchFamily="18" charset="2"/>
                <a:buChar char="&lt;"/>
                <a:tabLst/>
                <a:defRPr/>
              </a:pPr>
              <a:r>
                <a:rPr lang="en-GB" sz="800" dirty="0" err="1">
                  <a:solidFill>
                    <a:srgbClr val="FFFFFF"/>
                  </a:solidFill>
                  <a:latin typeface="Georgia"/>
                </a:rPr>
                <a:t>PySpark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  <a:p>
              <a:pPr marL="106680" marR="0" lvl="0" indent="-106680" algn="l" defTabSz="691483" rtl="0" eaLnBrk="1" fontAlgn="auto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5000"/>
                </a:spcAft>
                <a:buClrTx/>
                <a:buSzTx/>
                <a:buFont typeface="Webdings" pitchFamily="18" charset="2"/>
                <a:buChar char="&lt;"/>
                <a:tabLst/>
                <a:defRPr/>
              </a:pPr>
              <a:r>
                <a:rPr kumimoji="0" lang="en-GB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eorgia"/>
                  <a:ea typeface="Georgia"/>
                  <a:cs typeface="Georgia"/>
                </a:rPr>
                <a:t>SQL</a:t>
              </a:r>
            </a:p>
            <a:p>
              <a:pPr marL="106680" marR="0" lvl="0" indent="-106680" algn="l" defTabSz="691483" rtl="0" eaLnBrk="1" fontAlgn="auto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5000"/>
                </a:spcAft>
                <a:buClrTx/>
                <a:buSzTx/>
                <a:buFont typeface="Webdings" pitchFamily="18" charset="2"/>
                <a:buChar char="&lt;"/>
                <a:tabLst/>
                <a:defRPr/>
              </a:pPr>
              <a:r>
                <a:rPr lang="en-GB" sz="800" dirty="0">
                  <a:solidFill>
                    <a:srgbClr val="FFFFFF"/>
                  </a:solidFill>
                  <a:latin typeface="Georgia"/>
                  <a:ea typeface="Georgia"/>
                  <a:cs typeface="Georgia"/>
                </a:rPr>
                <a:t>AWS Cloud</a:t>
              </a: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Georgia"/>
                <a:cs typeface="Georgia"/>
              </a:endParaRPr>
            </a:p>
            <a:p>
              <a:pPr marL="0" marR="0" lvl="0" indent="0" algn="l" defTabSz="691483" rtl="0" eaLnBrk="1" fontAlgn="auto" latinLnBrk="0" hangingPunct="1">
                <a:lnSpc>
                  <a:spcPct val="100000"/>
                </a:lnSpc>
                <a:spcBef>
                  <a:spcPct val="5000"/>
                </a:spcBef>
                <a:spcAft>
                  <a:spcPct val="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741767"/>
              </p:ext>
            </p:extLst>
          </p:nvPr>
        </p:nvGraphicFramePr>
        <p:xfrm>
          <a:off x="112997" y="5550193"/>
          <a:ext cx="1554194" cy="1068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71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900" b="1" dirty="0">
                          <a:solidFill>
                            <a:schemeClr val="tx2"/>
                          </a:solidFill>
                          <a:latin typeface="Georgia" pitchFamily="18" charset="0"/>
                        </a:rPr>
                        <a:t>Contact details</a:t>
                      </a:r>
                    </a:p>
                  </a:txBody>
                  <a:tcPr marL="43024" marR="43024" marT="28192" marB="28192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05">
                <a:tc>
                  <a:txBody>
                    <a:bodyPr/>
                    <a:lstStyle/>
                    <a:p>
                      <a:pPr fontAlgn="base"/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Adersh </a:t>
                      </a:r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Bhavanam</a:t>
                      </a: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Karuvatta</a:t>
                      </a: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South Alappuzha - 560008 </a:t>
                      </a:r>
                    </a:p>
                  </a:txBody>
                  <a:tcPr marL="39113" marR="39113" marT="24875" marB="2487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28">
                <a:tc>
                  <a:txBody>
                    <a:bodyPr/>
                    <a:lstStyle/>
                    <a:p>
                      <a:pPr marL="0" marR="0" indent="0" algn="l" defTabSz="1018861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800" b="1" kern="1200" dirty="0">
                          <a:solidFill>
                            <a:schemeClr val="dk1"/>
                          </a:solidFill>
                          <a:latin typeface="Georgia"/>
                          <a:ea typeface="+mn-ea"/>
                          <a:cs typeface="+mn-cs"/>
                        </a:rPr>
                        <a:t>Mob</a:t>
                      </a:r>
                      <a:r>
                        <a:rPr lang="en-GB" sz="800" kern="1200" dirty="0">
                          <a:solidFill>
                            <a:schemeClr val="dk1"/>
                          </a:solidFill>
                          <a:latin typeface="Georgia"/>
                          <a:ea typeface="+mn-ea"/>
                          <a:cs typeface="+mn-cs"/>
                        </a:rPr>
                        <a:t>: +91 8848998277</a:t>
                      </a:r>
                    </a:p>
                  </a:txBody>
                  <a:tcPr marL="39113" marR="39113" marT="24875" marB="2487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428">
                <a:tc>
                  <a:txBody>
                    <a:bodyPr/>
                    <a:lstStyle/>
                    <a:p>
                      <a:pPr marL="0" marR="0" indent="0" algn="l" defTabSz="1018861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800" b="1" kern="1200" dirty="0">
                          <a:solidFill>
                            <a:schemeClr val="dk1"/>
                          </a:solidFill>
                          <a:latin typeface="Georgia"/>
                          <a:ea typeface="+mn-ea"/>
                          <a:cs typeface="+mn-cs"/>
                        </a:rPr>
                        <a:t>E-mail</a:t>
                      </a:r>
                      <a:r>
                        <a:rPr lang="en-GB" sz="800" kern="1200" dirty="0">
                          <a:solidFill>
                            <a:schemeClr val="dk1"/>
                          </a:solidFill>
                          <a:latin typeface="Georgia"/>
                          <a:ea typeface="+mn-ea"/>
                          <a:cs typeface="+mn-cs"/>
                        </a:rPr>
                        <a:t>: adershaniyan1998@gmail.com</a:t>
                      </a:r>
                    </a:p>
                  </a:txBody>
                  <a:tcPr marL="39113" marR="39113" marT="24875" marB="2487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951503"/>
              </p:ext>
            </p:extLst>
          </p:nvPr>
        </p:nvGraphicFramePr>
        <p:xfrm>
          <a:off x="97077" y="4381566"/>
          <a:ext cx="1570114" cy="583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0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471">
                <a:tc>
                  <a:txBody>
                    <a:bodyPr/>
                    <a:lstStyle/>
                    <a:p>
                      <a:pPr marL="0" marR="0" indent="0" algn="l" defTabSz="10430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900" b="1">
                          <a:solidFill>
                            <a:schemeClr val="tx2"/>
                          </a:solidFill>
                          <a:latin typeface="Georgia" pitchFamily="18" charset="0"/>
                        </a:rPr>
                        <a:t>Prior Experience</a:t>
                      </a:r>
                      <a:endParaRPr lang="en-GB" sz="900" b="1" dirty="0">
                        <a:solidFill>
                          <a:schemeClr val="tx2"/>
                        </a:solidFill>
                        <a:latin typeface="Georgia" pitchFamily="18" charset="0"/>
                      </a:endParaRPr>
                    </a:p>
                  </a:txBody>
                  <a:tcPr marL="43024" marR="43024" marT="28192" marB="28192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140">
                <a:tc>
                  <a:txBody>
                    <a:bodyPr/>
                    <a:lstStyle/>
                    <a:p>
                      <a:pPr marL="171450" indent="-171450" algn="l" defTabSz="1018861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Font typeface="Wingdings" panose="05000000000000000000" pitchFamily="2" charset="2"/>
                        <a:buChar char="q"/>
                        <a:tabLst/>
                      </a:pPr>
                      <a:r>
                        <a:rPr lang="en-US" sz="900" b="0" i="0" kern="1200" baseline="0" dirty="0">
                          <a:solidFill>
                            <a:schemeClr val="dk1"/>
                          </a:solidFill>
                          <a:latin typeface="Georgia"/>
                          <a:ea typeface="+mn-ea"/>
                          <a:cs typeface="+mn-cs"/>
                        </a:rPr>
                        <a:t>Data Engineer, Cognizant</a:t>
                      </a:r>
                    </a:p>
                  </a:txBody>
                  <a:tcPr marL="39113" marR="39113" marT="24875" marB="2487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27AABC5A-1B6D-41A0-93F0-9D034E28A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6214" y="4438647"/>
            <a:ext cx="1697389" cy="1232470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lIns="57970" tIns="57970" rIns="57970" bIns="57970" anchor="t"/>
          <a:lstStyle/>
          <a:p>
            <a:pPr marL="0" marR="0" lvl="0" indent="0" algn="l" defTabSz="6914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Cloud experience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0" marR="0" lvl="0" indent="0" algn="l" defTabSz="6914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106680" marR="0" lvl="0" indent="-106680" algn="l" defTabSz="691483" rtl="0" eaLnBrk="1" fontAlgn="auto" latinLnBrk="0" hangingPunct="1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ClrTx/>
              <a:buSzTx/>
              <a:buFont typeface="Webdings" pitchFamily="18" charset="2"/>
              <a:buChar char="&lt;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AWS Lambda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06680" marR="0" lvl="0" indent="-106680" algn="l" defTabSz="691483" rtl="0" eaLnBrk="1" fontAlgn="auto" latinLnBrk="0" hangingPunct="1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ClrTx/>
              <a:buSzTx/>
              <a:buFont typeface="Webdings" pitchFamily="18" charset="2"/>
              <a:buChar char="&lt;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AWS Glue</a:t>
            </a:r>
          </a:p>
          <a:p>
            <a:pPr marL="106680" marR="0" lvl="0" indent="-106680" algn="l" defTabSz="691483" rtl="0" eaLnBrk="1" fontAlgn="auto" latinLnBrk="0" hangingPunct="1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ClrTx/>
              <a:buSzTx/>
              <a:buFont typeface="Webdings" pitchFamily="18" charset="2"/>
              <a:buChar char="&lt;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AWS S3</a:t>
            </a:r>
          </a:p>
          <a:p>
            <a:pPr marL="106680" marR="0" lvl="0" indent="-106680" algn="l" defTabSz="691483" rtl="0" eaLnBrk="1" fontAlgn="auto" latinLnBrk="0" hangingPunct="1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ClrTx/>
              <a:buSzTx/>
              <a:buFont typeface="Webdings" pitchFamily="18" charset="2"/>
              <a:buChar char="&lt;"/>
              <a:tabLst/>
              <a:defRPr/>
            </a:pPr>
            <a:r>
              <a:rPr lang="en-GB" sz="800" dirty="0">
                <a:solidFill>
                  <a:srgbClr val="FFFFFF"/>
                </a:solidFill>
                <a:latin typeface="Georgia"/>
              </a:rPr>
              <a:t>AWS Redshift</a:t>
            </a:r>
          </a:p>
          <a:p>
            <a:pPr marL="106680" marR="0" lvl="0" indent="-106680" algn="l" defTabSz="691483" rtl="0" eaLnBrk="1" fontAlgn="auto" latinLnBrk="0" hangingPunct="1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ClrTx/>
              <a:buSzTx/>
              <a:buFont typeface="Webdings" pitchFamily="18" charset="2"/>
              <a:buChar char="&lt;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AWS Athena</a:t>
            </a:r>
            <a:endParaRPr lang="en-GB" sz="800" dirty="0">
              <a:solidFill>
                <a:srgbClr val="FFFFFF"/>
              </a:solidFill>
              <a:latin typeface="Georgia"/>
            </a:endParaRPr>
          </a:p>
          <a:p>
            <a:pPr marL="106680" marR="0" lvl="0" indent="-106680" algn="l" defTabSz="691483" rtl="0" eaLnBrk="1" fontAlgn="auto" latinLnBrk="0" hangingPunct="1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ClrTx/>
              <a:buSzTx/>
              <a:buFont typeface="Webdings" pitchFamily="18" charset="2"/>
              <a:buChar char="&lt;"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/>
                <a:ea typeface="+mn-ea"/>
                <a:cs typeface="+mn-cs"/>
              </a:rPr>
              <a:t>Amazon  EC2</a:t>
            </a:r>
          </a:p>
          <a:p>
            <a:pPr marL="106680" marR="0" lvl="0" indent="-106680" algn="l" defTabSz="691483" rtl="0" eaLnBrk="1" fontAlgn="auto" latinLnBrk="0" hangingPunct="1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ClrTx/>
              <a:buSzTx/>
              <a:buFont typeface="Webdings" pitchFamily="18" charset="2"/>
              <a:buChar char="&lt;"/>
              <a:tabLst/>
              <a:defRPr/>
            </a:pPr>
            <a:r>
              <a:rPr lang="en-GB" sz="800" dirty="0">
                <a:solidFill>
                  <a:srgbClr val="FFFFFF"/>
                </a:solidFill>
                <a:latin typeface="Georgia"/>
              </a:rPr>
              <a:t>Amazon SNS, SQS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106680" marR="0" lvl="0" indent="-106680" algn="l" defTabSz="691483" rtl="0" eaLnBrk="1" fontAlgn="auto" latinLnBrk="0" hangingPunct="1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ClrTx/>
              <a:buSzTx/>
              <a:buFont typeface="Webdings" pitchFamily="18" charset="2"/>
              <a:buChar char="&lt;"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  <a:p>
            <a:pPr marL="140335" marR="0" lvl="0" indent="-140335" algn="l" defTabSz="691483" rtl="0" eaLnBrk="1" fontAlgn="auto" latinLnBrk="0" hangingPunct="1">
              <a:lnSpc>
                <a:spcPct val="100000"/>
              </a:lnSpc>
              <a:spcBef>
                <a:spcPct val="5000"/>
              </a:spcBef>
              <a:spcAft>
                <a:spcPct val="5000"/>
              </a:spcAft>
              <a:buClrTx/>
              <a:buSzTx/>
              <a:buFont typeface="Webdings" pitchFamily="18" charset="2"/>
              <a:buChar char="&lt;"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75A6A8-05F9-16C1-99B2-FC868480B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86" y="1191128"/>
            <a:ext cx="1225296" cy="1356575"/>
          </a:xfrm>
          <a:prstGeom prst="rect">
            <a:avLst/>
          </a:prstGeom>
        </p:spPr>
      </p:pic>
    </p:spTree>
    <p:custDataLst>
      <p:custData r:id="rId1"/>
    </p:custDataLst>
    <p:extLst>
      <p:ext uri="{BB962C8B-B14F-4D97-AF65-F5344CB8AC3E}">
        <p14:creationId xmlns:p14="http://schemas.microsoft.com/office/powerpoint/2010/main" val="16001779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LENGTH" val="True"/>
</p:tagLst>
</file>

<file path=ppt/theme/theme1.xml><?xml version="1.0" encoding="utf-8"?>
<a:theme xmlns:a="http://schemas.openxmlformats.org/drawingml/2006/main" name="PwC">
  <a:themeElements>
    <a:clrScheme name="PwC Burgundy">
      <a:dk1>
        <a:srgbClr val="000000"/>
      </a:dk1>
      <a:lt1>
        <a:srgbClr val="FFFFFF"/>
      </a:lt1>
      <a:dk2>
        <a:srgbClr val="A32020"/>
      </a:dk2>
      <a:lt2>
        <a:srgbClr val="FFFFFF"/>
      </a:lt2>
      <a:accent1>
        <a:srgbClr val="A32020"/>
      </a:accent1>
      <a:accent2>
        <a:srgbClr val="E0301E"/>
      </a:accent2>
      <a:accent3>
        <a:srgbClr val="602320"/>
      </a:accent3>
      <a:accent4>
        <a:srgbClr val="E27588"/>
      </a:accent4>
      <a:accent5>
        <a:srgbClr val="DC6900"/>
      </a:accent5>
      <a:accent6>
        <a:srgbClr val="FFB600"/>
      </a:accent6>
      <a:hlink>
        <a:srgbClr val="0000FF"/>
      </a:hlink>
      <a:folHlink>
        <a:srgbClr val="0000FF"/>
      </a:folHlink>
    </a:clrScheme>
    <a:fontScheme name="PwC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ltGray">
        <a:solidFill>
          <a:schemeClr val="tx2"/>
        </a:solidFill>
        <a:ln w="3175"/>
      </a:spPr>
      <a:bodyPr rtlCol="0" anchor="ctr"/>
      <a:lstStyle>
        <a:defPPr algn="ctr">
          <a:defRPr dirty="0" err="1" smtClean="0">
            <a:solidFill>
              <a:schemeClr val="bg1"/>
            </a:solidFill>
            <a:latin typeface="Georg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rtlCol="0">
        <a:noAutofit/>
      </a:bodyPr>
      <a:lstStyle>
        <a:defPPr indent="-274320">
          <a:spcAft>
            <a:spcPts val="900"/>
          </a:spcAft>
          <a:defRPr sz="2000" dirty="0" err="1" smtClean="0">
            <a:latin typeface="Georgia" pitchFamily="18" charset="0"/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DcR_SlideID>9a1bbba3-d8f8-4093-884f-a70999d0a249</DcR_SlideID>
</file>

<file path=customXml/item2.xml><?xml version="1.0" encoding="utf-8"?>
<DcR_SlideID>b7bd5b41-5b09-4804-9bc3-a171703912b9</DcR_SlideID>
</file>

<file path=customXml/item3.xml><?xml version="1.0" encoding="utf-8"?>
<DcR_SlideID>e53f49df-c6c9-4caa-8e24-dedacaf8ae56</DcR_SlideID>
</file>

<file path=customXml/itemProps1.xml><?xml version="1.0" encoding="utf-8"?>
<ds:datastoreItem xmlns:ds="http://schemas.openxmlformats.org/officeDocument/2006/customXml" ds:itemID="{8140651C-50B9-46BA-A206-41FE384AB91E}">
  <ds:schemaRefs/>
</ds:datastoreItem>
</file>

<file path=customXml/itemProps2.xml><?xml version="1.0" encoding="utf-8"?>
<ds:datastoreItem xmlns:ds="http://schemas.openxmlformats.org/officeDocument/2006/customXml" ds:itemID="{DEF947D4-2454-47EB-8486-39833820C7BF}">
  <ds:schemaRefs/>
</ds:datastoreItem>
</file>

<file path=customXml/itemProps3.xml><?xml version="1.0" encoding="utf-8"?>
<ds:datastoreItem xmlns:ds="http://schemas.openxmlformats.org/officeDocument/2006/customXml" ds:itemID="{82823B7B-D968-42E4-B470-ADAF3A4D934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622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Georgia</vt:lpstr>
      <vt:lpstr>Webdings</vt:lpstr>
      <vt:lpstr>Wingdings</vt:lpstr>
      <vt:lpstr>PwC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Varush Harikumaran (IN)</dc:creator>
  <cp:lastModifiedBy>A, Adersh (Cognizant)</cp:lastModifiedBy>
  <cp:revision>9</cp:revision>
  <dcterms:created xsi:type="dcterms:W3CDTF">2024-03-22T05:14:39Z</dcterms:created>
  <dcterms:modified xsi:type="dcterms:W3CDTF">2025-05-25T08:46:45Z</dcterms:modified>
</cp:coreProperties>
</file>